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66" r:id="rId5"/>
    <p:sldId id="309" r:id="rId6"/>
    <p:sldId id="326" r:id="rId7"/>
    <p:sldId id="327" r:id="rId8"/>
    <p:sldId id="328" r:id="rId9"/>
    <p:sldId id="310" r:id="rId10"/>
    <p:sldId id="308" r:id="rId11"/>
    <p:sldId id="311"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ur Atane" userId="c4b2ffe44a9e9ee5" providerId="LiveId" clId="{9D9502AE-DFE0-4FB2-A8EB-18D3752907B9}"/>
    <pc:docChg chg="undo custSel addSld delSld modSld">
      <pc:chgData name="Favour Atane" userId="c4b2ffe44a9e9ee5" providerId="LiveId" clId="{9D9502AE-DFE0-4FB2-A8EB-18D3752907B9}" dt="2024-05-05T20:22:09.382" v="95" actId="2696"/>
      <pc:docMkLst>
        <pc:docMk/>
      </pc:docMkLst>
      <pc:sldChg chg="del">
        <pc:chgData name="Favour Atane" userId="c4b2ffe44a9e9ee5" providerId="LiveId" clId="{9D9502AE-DFE0-4FB2-A8EB-18D3752907B9}" dt="2024-05-05T20:22:09.382" v="95" actId="2696"/>
        <pc:sldMkLst>
          <pc:docMk/>
          <pc:sldMk cId="3282720759" sldId="312"/>
        </pc:sldMkLst>
      </pc:sldChg>
      <pc:sldChg chg="modSp mod">
        <pc:chgData name="Favour Atane" userId="c4b2ffe44a9e9ee5" providerId="LiveId" clId="{9D9502AE-DFE0-4FB2-A8EB-18D3752907B9}" dt="2024-04-28T20:36:01.662" v="94" actId="14100"/>
        <pc:sldMkLst>
          <pc:docMk/>
          <pc:sldMk cId="1536391573" sldId="320"/>
        </pc:sldMkLst>
        <pc:picChg chg="mod">
          <ac:chgData name="Favour Atane" userId="c4b2ffe44a9e9ee5" providerId="LiveId" clId="{9D9502AE-DFE0-4FB2-A8EB-18D3752907B9}" dt="2024-04-28T20:36:01.662" v="94" actId="14100"/>
          <ac:picMkLst>
            <pc:docMk/>
            <pc:sldMk cId="1536391573" sldId="320"/>
            <ac:picMk id="7" creationId="{4E7A1548-E568-ABB2-5127-EFB2C18F7CC7}"/>
          </ac:picMkLst>
        </pc:picChg>
      </pc:sldChg>
      <pc:sldChg chg="addSp modSp new mod">
        <pc:chgData name="Favour Atane" userId="c4b2ffe44a9e9ee5" providerId="LiveId" clId="{9D9502AE-DFE0-4FB2-A8EB-18D3752907B9}" dt="2024-04-28T20:24:45.553" v="19" actId="14100"/>
        <pc:sldMkLst>
          <pc:docMk/>
          <pc:sldMk cId="3049185782" sldId="326"/>
        </pc:sldMkLst>
        <pc:spChg chg="mod">
          <ac:chgData name="Favour Atane" userId="c4b2ffe44a9e9ee5" providerId="LiveId" clId="{9D9502AE-DFE0-4FB2-A8EB-18D3752907B9}" dt="2024-04-28T20:23:43.944" v="13" actId="20577"/>
          <ac:spMkLst>
            <pc:docMk/>
            <pc:sldMk cId="3049185782" sldId="326"/>
            <ac:spMk id="2" creationId="{0A8B0E8D-8B60-5584-44E5-9233E8DA0C8C}"/>
          </ac:spMkLst>
        </pc:spChg>
        <pc:spChg chg="mod">
          <ac:chgData name="Favour Atane" userId="c4b2ffe44a9e9ee5" providerId="LiveId" clId="{9D9502AE-DFE0-4FB2-A8EB-18D3752907B9}" dt="2024-04-28T20:24:14.267" v="14"/>
          <ac:spMkLst>
            <pc:docMk/>
            <pc:sldMk cId="3049185782" sldId="326"/>
            <ac:spMk id="3" creationId="{04078646-0BFC-3B49-E688-99D49E883E79}"/>
          </ac:spMkLst>
        </pc:spChg>
        <pc:picChg chg="add mod">
          <ac:chgData name="Favour Atane" userId="c4b2ffe44a9e9ee5" providerId="LiveId" clId="{9D9502AE-DFE0-4FB2-A8EB-18D3752907B9}" dt="2024-04-28T20:24:45.553" v="19" actId="14100"/>
          <ac:picMkLst>
            <pc:docMk/>
            <pc:sldMk cId="3049185782" sldId="326"/>
            <ac:picMk id="4" creationId="{FC52E3CC-3A53-1397-19C5-82E5326C94C2}"/>
          </ac:picMkLst>
        </pc:picChg>
      </pc:sldChg>
      <pc:sldChg chg="modSp new mod">
        <pc:chgData name="Favour Atane" userId="c4b2ffe44a9e9ee5" providerId="LiveId" clId="{9D9502AE-DFE0-4FB2-A8EB-18D3752907B9}" dt="2024-04-28T20:28:15.893" v="63" actId="27636"/>
        <pc:sldMkLst>
          <pc:docMk/>
          <pc:sldMk cId="160204345" sldId="327"/>
        </pc:sldMkLst>
        <pc:spChg chg="mod">
          <ac:chgData name="Favour Atane" userId="c4b2ffe44a9e9ee5" providerId="LiveId" clId="{9D9502AE-DFE0-4FB2-A8EB-18D3752907B9}" dt="2024-04-28T20:25:07.604" v="39" actId="20577"/>
          <ac:spMkLst>
            <pc:docMk/>
            <pc:sldMk cId="160204345" sldId="327"/>
            <ac:spMk id="2" creationId="{D3833D6B-D7B0-2180-FAF3-590BF7C4CC8D}"/>
          </ac:spMkLst>
        </pc:spChg>
        <pc:spChg chg="mod">
          <ac:chgData name="Favour Atane" userId="c4b2ffe44a9e9ee5" providerId="LiveId" clId="{9D9502AE-DFE0-4FB2-A8EB-18D3752907B9}" dt="2024-04-28T20:28:15.893" v="63" actId="27636"/>
          <ac:spMkLst>
            <pc:docMk/>
            <pc:sldMk cId="160204345" sldId="327"/>
            <ac:spMk id="3" creationId="{73E8A112-230D-F877-F634-8B4C8CF5B2D4}"/>
          </ac:spMkLst>
        </pc:spChg>
      </pc:sldChg>
      <pc:sldChg chg="modSp new mod">
        <pc:chgData name="Favour Atane" userId="c4b2ffe44a9e9ee5" providerId="LiveId" clId="{9D9502AE-DFE0-4FB2-A8EB-18D3752907B9}" dt="2024-04-28T20:31:36.008" v="87"/>
        <pc:sldMkLst>
          <pc:docMk/>
          <pc:sldMk cId="1813538408" sldId="328"/>
        </pc:sldMkLst>
        <pc:spChg chg="mod">
          <ac:chgData name="Favour Atane" userId="c4b2ffe44a9e9ee5" providerId="LiveId" clId="{9D9502AE-DFE0-4FB2-A8EB-18D3752907B9}" dt="2024-04-28T20:29:23.696" v="79" actId="20577"/>
          <ac:spMkLst>
            <pc:docMk/>
            <pc:sldMk cId="1813538408" sldId="328"/>
            <ac:spMk id="2" creationId="{E946818D-F417-CC11-63FB-12E74E80CB37}"/>
          </ac:spMkLst>
        </pc:spChg>
        <pc:spChg chg="mod">
          <ac:chgData name="Favour Atane" userId="c4b2ffe44a9e9ee5" providerId="LiveId" clId="{9D9502AE-DFE0-4FB2-A8EB-18D3752907B9}" dt="2024-04-28T20:31:36.008" v="87"/>
          <ac:spMkLst>
            <pc:docMk/>
            <pc:sldMk cId="1813538408" sldId="328"/>
            <ac:spMk id="3" creationId="{6831400C-1DE4-4BDF-CAB4-FC0F4EC46A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0AA77-5BA2-480D-8799-B2E18EBA537A}"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6CD36-57AD-4E83-8355-6813BCA13544}" type="slidenum">
              <a:rPr lang="en-US" smtClean="0"/>
              <a:t>‹#›</a:t>
            </a:fld>
            <a:endParaRPr lang="en-US"/>
          </a:p>
        </p:txBody>
      </p:sp>
    </p:spTree>
    <p:extLst>
      <p:ext uri="{BB962C8B-B14F-4D97-AF65-F5344CB8AC3E}">
        <p14:creationId xmlns:p14="http://schemas.microsoft.com/office/powerpoint/2010/main" val="116905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86CD36-57AD-4E83-8355-6813BCA13544}" type="slidenum">
              <a:rPr lang="en-US" smtClean="0"/>
              <a:t>15</a:t>
            </a:fld>
            <a:endParaRPr lang="en-US"/>
          </a:p>
        </p:txBody>
      </p:sp>
    </p:spTree>
    <p:extLst>
      <p:ext uri="{BB962C8B-B14F-4D97-AF65-F5344CB8AC3E}">
        <p14:creationId xmlns:p14="http://schemas.microsoft.com/office/powerpoint/2010/main" val="32894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5216194" cy="3494791"/>
          </a:xfrm>
        </p:spPr>
        <p:txBody>
          <a:bodyPr>
            <a:normAutofit/>
          </a:bodyPr>
          <a:lstStyle/>
          <a:p>
            <a:r>
              <a:rPr lang="en-US" sz="7800" dirty="0"/>
              <a:t>DATA ANALYTICS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AN INTRODUCTION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B6B-EDD0-0D02-1F61-3DCA5589DD2D}"/>
              </a:ext>
            </a:extLst>
          </p:cNvPr>
          <p:cNvSpPr>
            <a:spLocks noGrp="1"/>
          </p:cNvSpPr>
          <p:nvPr>
            <p:ph type="title"/>
          </p:nvPr>
        </p:nvSpPr>
        <p:spPr/>
        <p:txBody>
          <a:bodyPr/>
          <a:lstStyle/>
          <a:p>
            <a:r>
              <a:rPr lang="en-US" dirty="0"/>
              <a:t>Types Of Data Analytics</a:t>
            </a:r>
          </a:p>
        </p:txBody>
      </p:sp>
      <p:sp>
        <p:nvSpPr>
          <p:cNvPr id="3" name="Content Placeholder 2">
            <a:extLst>
              <a:ext uri="{FF2B5EF4-FFF2-40B4-BE49-F238E27FC236}">
                <a16:creationId xmlns:a16="http://schemas.microsoft.com/office/drawing/2014/main" id="{DCC9AE7F-D4B9-4F62-F6D1-3040216B4B3C}"/>
              </a:ext>
            </a:extLst>
          </p:cNvPr>
          <p:cNvSpPr>
            <a:spLocks noGrp="1"/>
          </p:cNvSpPr>
          <p:nvPr>
            <p:ph idx="1"/>
          </p:nvPr>
        </p:nvSpPr>
        <p:spPr/>
        <p:txBody>
          <a:bodyPr>
            <a:normAutofit lnSpcReduction="10000"/>
          </a:bodyPr>
          <a:lstStyle/>
          <a:p>
            <a:r>
              <a:rPr lang="en-US" dirty="0"/>
              <a:t>There are four types of data analytics based on their functions and uses:</a:t>
            </a:r>
          </a:p>
          <a:p>
            <a:pPr>
              <a:buFont typeface="Wingdings" panose="05000000000000000000" pitchFamily="2" charset="2"/>
              <a:buChar char="v"/>
            </a:pPr>
            <a:r>
              <a:rPr lang="en-US" dirty="0"/>
              <a:t>Descriptive Data Analytics: This is used to find out what happened in the past. it provides valuable insights into the past by summarizing raw or historical data from multiple data sources. Descriptive analytics uses descriptive statistics, such as arithmetic operations, mean, median, and percentage. </a:t>
            </a:r>
          </a:p>
          <a:p>
            <a:pPr>
              <a:buFont typeface="Wingdings" panose="05000000000000000000" pitchFamily="2" charset="2"/>
              <a:buChar char="v"/>
            </a:pPr>
            <a:r>
              <a:rPr lang="en-US" dirty="0"/>
              <a:t>Diagnostic Data Analytics: Diagnostic analytics are used to find out why something happened in the past? It takes a deeper look at the data to understand the root causes of events and to determine the factors that contributed to the outcome. Diagnostic analytics use techniques such as drill-down, data discovery, and correlations. And it uses probabilities, likelihoods, and the distribution of outcomes for the analysis.  </a:t>
            </a:r>
          </a:p>
        </p:txBody>
      </p:sp>
    </p:spTree>
    <p:extLst>
      <p:ext uri="{BB962C8B-B14F-4D97-AF65-F5344CB8AC3E}">
        <p14:creationId xmlns:p14="http://schemas.microsoft.com/office/powerpoint/2010/main" val="326258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67B1-0BD6-F207-0F4F-647D3BC60A82}"/>
              </a:ext>
            </a:extLst>
          </p:cNvPr>
          <p:cNvSpPr>
            <a:spLocks noGrp="1"/>
          </p:cNvSpPr>
          <p:nvPr>
            <p:ph type="title"/>
          </p:nvPr>
        </p:nvSpPr>
        <p:spPr/>
        <p:txBody>
          <a:bodyPr/>
          <a:lstStyle/>
          <a:p>
            <a:r>
              <a:rPr lang="en-US" dirty="0"/>
              <a:t>Types Of Data Analytics</a:t>
            </a:r>
          </a:p>
        </p:txBody>
      </p:sp>
      <p:sp>
        <p:nvSpPr>
          <p:cNvPr id="3" name="Content Placeholder 2">
            <a:extLst>
              <a:ext uri="{FF2B5EF4-FFF2-40B4-BE49-F238E27FC236}">
                <a16:creationId xmlns:a16="http://schemas.microsoft.com/office/drawing/2014/main" id="{AE2D6CE8-2F11-D7F8-9AE4-BBA49096B962}"/>
              </a:ext>
            </a:extLst>
          </p:cNvPr>
          <p:cNvSpPr>
            <a:spLocks noGrp="1"/>
          </p:cNvSpPr>
          <p:nvPr>
            <p:ph idx="1"/>
          </p:nvPr>
        </p:nvSpPr>
        <p:spPr/>
        <p:txBody>
          <a:bodyPr>
            <a:normAutofit lnSpcReduction="10000"/>
          </a:bodyPr>
          <a:lstStyle/>
          <a:p>
            <a:r>
              <a:rPr lang="en-US" dirty="0"/>
              <a:t>Predictive Data Analytics: Predictive analytics are used to find out what is likely to happen in the future? It uses the findings of descriptive and diagnostic analytics to forecast the probability of a future outcome. The forecast is an estimate, the accuracy of which depends on the quality and constancy of the data. Predictive analytics use techniques such as modelling to devise statistical or mathematical models of current and historical data. </a:t>
            </a:r>
          </a:p>
          <a:p>
            <a:r>
              <a:rPr lang="en-US" dirty="0"/>
              <a:t>Prescriptive Data Analytics: Prescriptive analytics are used to identify what is the best action to take now? It is useful for avoiding problems that may arise in the future or for making the best use of trends. It is a relatively new and complex type of analytics. Prescriptive analytics use the findings of predictive analytics combined with historical and transactional data, real-time data feeds from both internal and external sources, mathematical models and various business rules. Techniques include </a:t>
            </a:r>
            <a:r>
              <a:rPr lang="en-US" dirty="0" err="1"/>
              <a:t>optimisation</a:t>
            </a:r>
            <a:r>
              <a:rPr lang="en-US" dirty="0"/>
              <a:t>, simulation, and decision-analysis methods. </a:t>
            </a:r>
          </a:p>
        </p:txBody>
      </p:sp>
    </p:spTree>
    <p:extLst>
      <p:ext uri="{BB962C8B-B14F-4D97-AF65-F5344CB8AC3E}">
        <p14:creationId xmlns:p14="http://schemas.microsoft.com/office/powerpoint/2010/main" val="92507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D8CFC5-25BE-8783-5BFD-466AA7A5BD38}"/>
              </a:ext>
            </a:extLst>
          </p:cNvPr>
          <p:cNvPicPr>
            <a:picLocks noChangeAspect="1"/>
          </p:cNvPicPr>
          <p:nvPr/>
        </p:nvPicPr>
        <p:blipFill>
          <a:blip r:embed="rId2"/>
          <a:stretch>
            <a:fillRect/>
          </a:stretch>
        </p:blipFill>
        <p:spPr>
          <a:xfrm>
            <a:off x="787810" y="426167"/>
            <a:ext cx="9525000" cy="5238750"/>
          </a:xfrm>
          <a:prstGeom prst="rect">
            <a:avLst/>
          </a:prstGeom>
        </p:spPr>
      </p:pic>
      <p:sp>
        <p:nvSpPr>
          <p:cNvPr id="3" name="TextBox 2">
            <a:extLst>
              <a:ext uri="{FF2B5EF4-FFF2-40B4-BE49-F238E27FC236}">
                <a16:creationId xmlns:a16="http://schemas.microsoft.com/office/drawing/2014/main" id="{B080F997-4759-8202-8A6C-8EF1C6397318}"/>
              </a:ext>
            </a:extLst>
          </p:cNvPr>
          <p:cNvSpPr txBox="1"/>
          <p:nvPr/>
        </p:nvSpPr>
        <p:spPr>
          <a:xfrm>
            <a:off x="1917290" y="5427406"/>
            <a:ext cx="6238568" cy="369332"/>
          </a:xfrm>
          <a:prstGeom prst="rect">
            <a:avLst/>
          </a:prstGeom>
          <a:noFill/>
        </p:spPr>
        <p:txBody>
          <a:bodyPr wrap="square" rtlCol="0">
            <a:spAutoFit/>
          </a:bodyPr>
          <a:lstStyle/>
          <a:p>
            <a:pPr algn="ctr"/>
            <a:r>
              <a:rPr lang="en-US" dirty="0"/>
              <a:t>Types of Data Analytics</a:t>
            </a:r>
          </a:p>
        </p:txBody>
      </p:sp>
    </p:spTree>
    <p:extLst>
      <p:ext uri="{BB962C8B-B14F-4D97-AF65-F5344CB8AC3E}">
        <p14:creationId xmlns:p14="http://schemas.microsoft.com/office/powerpoint/2010/main" val="302358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F2AAF-B8BF-EDB8-D982-97DC7605B6B3}"/>
              </a:ext>
            </a:extLst>
          </p:cNvPr>
          <p:cNvPicPr>
            <a:picLocks noChangeAspect="1"/>
          </p:cNvPicPr>
          <p:nvPr/>
        </p:nvPicPr>
        <p:blipFill>
          <a:blip r:embed="rId2"/>
          <a:stretch>
            <a:fillRect/>
          </a:stretch>
        </p:blipFill>
        <p:spPr>
          <a:xfrm>
            <a:off x="309717" y="634181"/>
            <a:ext cx="7905135" cy="5220927"/>
          </a:xfrm>
          <a:prstGeom prst="rect">
            <a:avLst/>
          </a:prstGeom>
        </p:spPr>
      </p:pic>
      <p:sp>
        <p:nvSpPr>
          <p:cNvPr id="4" name="TextBox 3">
            <a:extLst>
              <a:ext uri="{FF2B5EF4-FFF2-40B4-BE49-F238E27FC236}">
                <a16:creationId xmlns:a16="http://schemas.microsoft.com/office/drawing/2014/main" id="{807917B8-3D70-CB19-E4A7-F2C999EA6719}"/>
              </a:ext>
            </a:extLst>
          </p:cNvPr>
          <p:cNvSpPr txBox="1"/>
          <p:nvPr/>
        </p:nvSpPr>
        <p:spPr>
          <a:xfrm>
            <a:off x="8214852" y="1489587"/>
            <a:ext cx="2684206" cy="2308324"/>
          </a:xfrm>
          <a:prstGeom prst="rect">
            <a:avLst/>
          </a:prstGeom>
          <a:noFill/>
        </p:spPr>
        <p:txBody>
          <a:bodyPr wrap="square" rtlCol="0">
            <a:spAutoFit/>
          </a:bodyPr>
          <a:lstStyle/>
          <a:p>
            <a:r>
              <a:rPr lang="en-US" dirty="0"/>
              <a:t>This shows the level of value added contribution each type of data analytics gives to a company. As we can see, the prescriptive data analytics shows the highest level.</a:t>
            </a:r>
          </a:p>
        </p:txBody>
      </p:sp>
    </p:spTree>
    <p:extLst>
      <p:ext uri="{BB962C8B-B14F-4D97-AF65-F5344CB8AC3E}">
        <p14:creationId xmlns:p14="http://schemas.microsoft.com/office/powerpoint/2010/main" val="315455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0B70-E9DE-33E0-3AC3-26E1B62315FC}"/>
              </a:ext>
            </a:extLst>
          </p:cNvPr>
          <p:cNvSpPr>
            <a:spLocks noGrp="1"/>
          </p:cNvSpPr>
          <p:nvPr>
            <p:ph type="title"/>
          </p:nvPr>
        </p:nvSpPr>
        <p:spPr/>
        <p:txBody>
          <a:bodyPr/>
          <a:lstStyle/>
          <a:p>
            <a:r>
              <a:rPr lang="en-US" dirty="0"/>
              <a:t>Business Benefits using Data Analytics </a:t>
            </a:r>
          </a:p>
        </p:txBody>
      </p:sp>
      <p:sp>
        <p:nvSpPr>
          <p:cNvPr id="3" name="Content Placeholder 2">
            <a:extLst>
              <a:ext uri="{FF2B5EF4-FFF2-40B4-BE49-F238E27FC236}">
                <a16:creationId xmlns:a16="http://schemas.microsoft.com/office/drawing/2014/main" id="{2EBDB405-7C55-C3D7-AFF9-B5CD40DC4FEF}"/>
              </a:ext>
            </a:extLst>
          </p:cNvPr>
          <p:cNvSpPr>
            <a:spLocks noGrp="1"/>
          </p:cNvSpPr>
          <p:nvPr>
            <p:ph idx="1"/>
          </p:nvPr>
        </p:nvSpPr>
        <p:spPr/>
        <p:txBody>
          <a:bodyPr>
            <a:normAutofit fontScale="92500"/>
          </a:bodyPr>
          <a:lstStyle/>
          <a:p>
            <a:pPr marL="0" indent="0">
              <a:buNone/>
            </a:pPr>
            <a:r>
              <a:rPr lang="en-US" dirty="0"/>
              <a:t>The insights gained from data analytics can provide businesses with the following benefits:</a:t>
            </a:r>
          </a:p>
          <a:p>
            <a:pPr>
              <a:buFont typeface="Wingdings" panose="05000000000000000000" pitchFamily="2" charset="2"/>
              <a:buChar char="v"/>
            </a:pPr>
            <a:r>
              <a:rPr lang="en-US" dirty="0"/>
              <a:t>Identifying patterns/trends: The process of evaluating large sets of data containing varying data types can help businesses to uncover hidden patterns in the data. </a:t>
            </a:r>
          </a:p>
          <a:p>
            <a:pPr>
              <a:buFont typeface="Wingdings" panose="05000000000000000000" pitchFamily="2" charset="2"/>
              <a:buChar char="v"/>
            </a:pPr>
            <a:r>
              <a:rPr lang="en-US" dirty="0"/>
              <a:t>Improving efficiency: The insight gained by data analytics enables businesses to automate and optimize their business processes thus improving operational efficiency.</a:t>
            </a:r>
          </a:p>
          <a:p>
            <a:pPr>
              <a:buFont typeface="Wingdings" panose="05000000000000000000" pitchFamily="2" charset="2"/>
              <a:buChar char="v"/>
            </a:pPr>
            <a:r>
              <a:rPr lang="en-US" dirty="0"/>
              <a:t>Supporting decision making: Access to large volumes of </a:t>
            </a:r>
            <a:r>
              <a:rPr lang="en-US" dirty="0" err="1"/>
              <a:t>analysed</a:t>
            </a:r>
            <a:r>
              <a:rPr lang="en-US" dirty="0"/>
              <a:t> data allows businesses to make better and more informed business decisions and to set more effective business strategies.</a:t>
            </a:r>
          </a:p>
          <a:p>
            <a:pPr>
              <a:buFont typeface="Wingdings" panose="05000000000000000000" pitchFamily="2" charset="2"/>
              <a:buChar char="v"/>
            </a:pPr>
            <a:r>
              <a:rPr lang="en-US" dirty="0"/>
              <a:t>Presenting information effectively: Data presented in easy-to-understand formats such as tables, charts, maps, and graphs help businesses to better interpret and understand their data.</a:t>
            </a:r>
          </a:p>
        </p:txBody>
      </p:sp>
    </p:spTree>
    <p:extLst>
      <p:ext uri="{BB962C8B-B14F-4D97-AF65-F5344CB8AC3E}">
        <p14:creationId xmlns:p14="http://schemas.microsoft.com/office/powerpoint/2010/main" val="24275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B4A1-FE57-F278-4417-AA211D933554}"/>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3A3E81F2-3ED8-CFCA-6696-67BC3AACEF74}"/>
              </a:ext>
            </a:extLst>
          </p:cNvPr>
          <p:cNvSpPr>
            <a:spLocks noGrp="1"/>
          </p:cNvSpPr>
          <p:nvPr>
            <p:ph idx="1"/>
          </p:nvPr>
        </p:nvSpPr>
        <p:spPr/>
        <p:txBody>
          <a:bodyPr/>
          <a:lstStyle/>
          <a:p>
            <a:r>
              <a:rPr lang="en-US" dirty="0"/>
              <a:t>The data analysis process and phases will vary depending on the type of data analytics used and your business implementation. It can include tasks such as defining the question you are trying to answer; deciding what data you need to answer the question; determining if you have the data; collecting the data; getting the data ready for analysis (cleaning and transforming the data); </a:t>
            </a:r>
            <a:r>
              <a:rPr lang="en-US" dirty="0" err="1"/>
              <a:t>analysing</a:t>
            </a:r>
            <a:r>
              <a:rPr lang="en-US" dirty="0"/>
              <a:t> the data; interpreting the results; and using the results. </a:t>
            </a:r>
          </a:p>
        </p:txBody>
      </p:sp>
      <p:pic>
        <p:nvPicPr>
          <p:cNvPr id="4" name="Picture 3">
            <a:extLst>
              <a:ext uri="{FF2B5EF4-FFF2-40B4-BE49-F238E27FC236}">
                <a16:creationId xmlns:a16="http://schemas.microsoft.com/office/drawing/2014/main" id="{AB399E00-FFA0-CF78-222C-B07FE3C746C5}"/>
              </a:ext>
            </a:extLst>
          </p:cNvPr>
          <p:cNvPicPr>
            <a:picLocks noChangeAspect="1"/>
          </p:cNvPicPr>
          <p:nvPr/>
        </p:nvPicPr>
        <p:blipFill>
          <a:blip r:embed="rId3"/>
          <a:stretch>
            <a:fillRect/>
          </a:stretch>
        </p:blipFill>
        <p:spPr>
          <a:xfrm>
            <a:off x="3167564" y="3878825"/>
            <a:ext cx="5563482" cy="2492479"/>
          </a:xfrm>
          <a:prstGeom prst="rect">
            <a:avLst/>
          </a:prstGeom>
        </p:spPr>
      </p:pic>
    </p:spTree>
    <p:extLst>
      <p:ext uri="{BB962C8B-B14F-4D97-AF65-F5344CB8AC3E}">
        <p14:creationId xmlns:p14="http://schemas.microsoft.com/office/powerpoint/2010/main" val="388632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7A1548-E568-ABB2-5127-EFB2C18F7CC7}"/>
              </a:ext>
            </a:extLst>
          </p:cNvPr>
          <p:cNvPicPr>
            <a:picLocks noChangeAspect="1"/>
          </p:cNvPicPr>
          <p:nvPr/>
        </p:nvPicPr>
        <p:blipFill>
          <a:blip r:embed="rId2"/>
          <a:stretch>
            <a:fillRect/>
          </a:stretch>
        </p:blipFill>
        <p:spPr>
          <a:xfrm>
            <a:off x="2094270" y="0"/>
            <a:ext cx="7964129" cy="6371304"/>
          </a:xfrm>
          <a:prstGeom prst="rect">
            <a:avLst/>
          </a:prstGeom>
        </p:spPr>
      </p:pic>
    </p:spTree>
    <p:extLst>
      <p:ext uri="{BB962C8B-B14F-4D97-AF65-F5344CB8AC3E}">
        <p14:creationId xmlns:p14="http://schemas.microsoft.com/office/powerpoint/2010/main" val="153639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5177-5EC6-5363-1BF8-7E1464C468C8}"/>
              </a:ext>
            </a:extLst>
          </p:cNvPr>
          <p:cNvSpPr>
            <a:spLocks noGrp="1"/>
          </p:cNvSpPr>
          <p:nvPr>
            <p:ph type="title"/>
          </p:nvPr>
        </p:nvSpPr>
        <p:spPr/>
        <p:txBody>
          <a:bodyPr/>
          <a:lstStyle/>
          <a:p>
            <a:r>
              <a:rPr lang="en-US" dirty="0"/>
              <a:t>Data Protection Considerations</a:t>
            </a:r>
          </a:p>
        </p:txBody>
      </p:sp>
      <p:sp>
        <p:nvSpPr>
          <p:cNvPr id="3" name="Content Placeholder 2">
            <a:extLst>
              <a:ext uri="{FF2B5EF4-FFF2-40B4-BE49-F238E27FC236}">
                <a16:creationId xmlns:a16="http://schemas.microsoft.com/office/drawing/2014/main" id="{F44DB10B-F14C-3D27-385C-4704C7A062A5}"/>
              </a:ext>
            </a:extLst>
          </p:cNvPr>
          <p:cNvSpPr>
            <a:spLocks noGrp="1"/>
          </p:cNvSpPr>
          <p:nvPr>
            <p:ph idx="1"/>
          </p:nvPr>
        </p:nvSpPr>
        <p:spPr/>
        <p:txBody>
          <a:bodyPr/>
          <a:lstStyle/>
          <a:p>
            <a:pPr>
              <a:buFont typeface="Wingdings" panose="05000000000000000000" pitchFamily="2" charset="2"/>
              <a:buChar char="v"/>
            </a:pPr>
            <a:r>
              <a:rPr lang="en-US" dirty="0"/>
              <a:t>Data protection is an area of law that is designed to protect the privacy rights of individuals in relation to the processing of their personal data. </a:t>
            </a:r>
          </a:p>
          <a:p>
            <a:pPr>
              <a:buFont typeface="Wingdings" panose="05000000000000000000" pitchFamily="2" charset="2"/>
              <a:buChar char="v"/>
            </a:pPr>
            <a:r>
              <a:rPr lang="en-US" dirty="0"/>
              <a:t>Personal data is typically defined as data that contains identifiers that can be used to identify an individual. </a:t>
            </a:r>
          </a:p>
          <a:p>
            <a:pPr>
              <a:buFont typeface="Wingdings" panose="05000000000000000000" pitchFamily="2" charset="2"/>
              <a:buChar char="v"/>
            </a:pPr>
            <a:r>
              <a:rPr lang="en-US" dirty="0"/>
              <a:t>Data protection laws govern how organizations use personal data and need to be complied with when analyzing data that contains personal data. </a:t>
            </a:r>
          </a:p>
        </p:txBody>
      </p:sp>
    </p:spTree>
    <p:extLst>
      <p:ext uri="{BB962C8B-B14F-4D97-AF65-F5344CB8AC3E}">
        <p14:creationId xmlns:p14="http://schemas.microsoft.com/office/powerpoint/2010/main" val="36398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6447-ECFB-8B3E-051D-6048252AFB35}"/>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759765F7-3106-4D61-9D02-B3ECD47565ED}"/>
              </a:ext>
            </a:extLst>
          </p:cNvPr>
          <p:cNvSpPr>
            <a:spLocks noGrp="1"/>
          </p:cNvSpPr>
          <p:nvPr>
            <p:ph idx="1"/>
          </p:nvPr>
        </p:nvSpPr>
        <p:spPr/>
        <p:txBody>
          <a:bodyPr/>
          <a:lstStyle/>
          <a:p>
            <a:r>
              <a:rPr lang="en-US" b="0" i="0" dirty="0">
                <a:solidFill>
                  <a:schemeClr val="tx1"/>
                </a:solidFill>
                <a:effectLst/>
                <a:highlight>
                  <a:srgbClr val="FFFFFF"/>
                </a:highlight>
              </a:rPr>
              <a:t>The sample is the group of individuals who will actually participate in the research.</a:t>
            </a:r>
          </a:p>
          <a:p>
            <a:r>
              <a:rPr lang="en-US" b="0" i="0" dirty="0">
                <a:solidFill>
                  <a:schemeClr val="tx1"/>
                </a:solidFill>
                <a:effectLst/>
                <a:highlight>
                  <a:srgbClr val="FFFFFF"/>
                </a:highlight>
              </a:rPr>
              <a:t>The </a:t>
            </a:r>
            <a:r>
              <a:rPr lang="en-US" b="1" i="0" dirty="0">
                <a:solidFill>
                  <a:schemeClr val="tx1"/>
                </a:solidFill>
                <a:effectLst/>
                <a:highlight>
                  <a:srgbClr val="FFFFFF"/>
                </a:highlight>
              </a:rPr>
              <a:t>population</a:t>
            </a:r>
            <a:r>
              <a:rPr lang="en-US" b="0" i="0" dirty="0">
                <a:solidFill>
                  <a:schemeClr val="tx1"/>
                </a:solidFill>
                <a:effectLst/>
                <a:highlight>
                  <a:srgbClr val="FFFFFF"/>
                </a:highlight>
              </a:rPr>
              <a:t> is the entire group that you want to draw conclusions about. The population can be defined in terms of geographical location, age, income, or many other characteristics.</a:t>
            </a:r>
          </a:p>
          <a:p>
            <a:r>
              <a:rPr lang="en-US" dirty="0">
                <a:solidFill>
                  <a:schemeClr val="tx1"/>
                </a:solidFill>
              </a:rPr>
              <a:t>The sample is the specific group of individuals that you will collect data from.</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21110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0AA2-AB2C-F8B7-1942-A1995AFEA69F}"/>
              </a:ext>
            </a:extLst>
          </p:cNvPr>
          <p:cNvSpPr>
            <a:spLocks noGrp="1"/>
          </p:cNvSpPr>
          <p:nvPr>
            <p:ph type="title"/>
          </p:nvPr>
        </p:nvSpPr>
        <p:spPr/>
        <p:txBody>
          <a:bodyPr/>
          <a:lstStyle/>
          <a:p>
            <a:r>
              <a:rPr lang="en-US" dirty="0"/>
              <a:t>Types Of Sampling</a:t>
            </a:r>
          </a:p>
        </p:txBody>
      </p:sp>
      <p:sp>
        <p:nvSpPr>
          <p:cNvPr id="3" name="Content Placeholder 2">
            <a:extLst>
              <a:ext uri="{FF2B5EF4-FFF2-40B4-BE49-F238E27FC236}">
                <a16:creationId xmlns:a16="http://schemas.microsoft.com/office/drawing/2014/main" id="{1F138CAD-C17F-BA28-074E-F4A087BC4D5C}"/>
              </a:ext>
            </a:extLst>
          </p:cNvPr>
          <p:cNvSpPr>
            <a:spLocks noGrp="1"/>
          </p:cNvSpPr>
          <p:nvPr>
            <p:ph idx="1"/>
          </p:nvPr>
        </p:nvSpPr>
        <p:spPr>
          <a:xfrm>
            <a:off x="1097280" y="2181943"/>
            <a:ext cx="10058400" cy="3760891"/>
          </a:xfrm>
        </p:spPr>
        <p:txBody>
          <a:bodyPr/>
          <a:lstStyle/>
          <a:p>
            <a:r>
              <a:rPr lang="en-US" dirty="0"/>
              <a:t>There are four main types of probability sample.</a:t>
            </a:r>
          </a:p>
          <a:p>
            <a:endParaRPr lang="en-US" dirty="0"/>
          </a:p>
        </p:txBody>
      </p:sp>
      <p:pic>
        <p:nvPicPr>
          <p:cNvPr id="4" name="Picture 3">
            <a:extLst>
              <a:ext uri="{FF2B5EF4-FFF2-40B4-BE49-F238E27FC236}">
                <a16:creationId xmlns:a16="http://schemas.microsoft.com/office/drawing/2014/main" id="{5FB21B9A-5C82-8D17-3651-A2CF2F40C283}"/>
              </a:ext>
            </a:extLst>
          </p:cNvPr>
          <p:cNvPicPr>
            <a:picLocks noChangeAspect="1"/>
          </p:cNvPicPr>
          <p:nvPr/>
        </p:nvPicPr>
        <p:blipFill>
          <a:blip r:embed="rId2"/>
          <a:stretch>
            <a:fillRect/>
          </a:stretch>
        </p:blipFill>
        <p:spPr>
          <a:xfrm>
            <a:off x="1097280" y="2626526"/>
            <a:ext cx="6026191" cy="3760891"/>
          </a:xfrm>
          <a:prstGeom prst="rect">
            <a:avLst/>
          </a:prstGeom>
        </p:spPr>
      </p:pic>
    </p:spTree>
    <p:extLst>
      <p:ext uri="{BB962C8B-B14F-4D97-AF65-F5344CB8AC3E}">
        <p14:creationId xmlns:p14="http://schemas.microsoft.com/office/powerpoint/2010/main" val="736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7E16-243E-E074-3FAD-14C10BB4685C}"/>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D7F57FA6-B2EC-4405-80A8-A78E46A563C2}"/>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solidFill>
                  <a:schemeClr val="tx1"/>
                </a:solidFill>
              </a:rPr>
              <a:t>Since the invention of computers, people have used the term data to refer to computer information, and this information was either transmitted or stored. But that is not the only data definition; there exist other types of data as well. </a:t>
            </a:r>
          </a:p>
          <a:p>
            <a:pPr>
              <a:buFont typeface="Wingdings" panose="05000000000000000000" pitchFamily="2" charset="2"/>
              <a:buChar char="v"/>
            </a:pPr>
            <a:r>
              <a:rPr lang="en-US" dirty="0">
                <a:solidFill>
                  <a:schemeClr val="tx1"/>
                </a:solidFill>
              </a:rPr>
              <a:t>So, what is the data? Data can be texts or numbers written on papers, or it can be bytes and bits inside the memory of electronic devices, or it could be facts that are stored inside a person’s mind.</a:t>
            </a:r>
          </a:p>
          <a:p>
            <a:pPr>
              <a:buFont typeface="Wingdings" panose="05000000000000000000" pitchFamily="2" charset="2"/>
              <a:buChar char="v"/>
            </a:pPr>
            <a:r>
              <a:rPr lang="en-US" dirty="0">
                <a:solidFill>
                  <a:schemeClr val="tx1"/>
                </a:solidFill>
              </a:rPr>
              <a:t>Information is defined as classified or organized data that has some meaningful value for the user. Information is also the processed data used to make decisions and take action. Processed data must meet the following criteria for it to be of any significant use in decision-making:</a:t>
            </a:r>
          </a:p>
          <a:p>
            <a:pPr>
              <a:buFont typeface="Wingdings" panose="05000000000000000000" pitchFamily="2" charset="2"/>
              <a:buChar char="v"/>
            </a:pPr>
            <a:r>
              <a:rPr lang="en-US" dirty="0">
                <a:solidFill>
                  <a:schemeClr val="tx1"/>
                </a:solidFill>
              </a:rPr>
              <a:t>Accuracy: The information must be accurate.</a:t>
            </a:r>
          </a:p>
          <a:p>
            <a:pPr>
              <a:buFont typeface="Wingdings" panose="05000000000000000000" pitchFamily="2" charset="2"/>
              <a:buChar char="v"/>
            </a:pPr>
            <a:r>
              <a:rPr lang="en-US" dirty="0">
                <a:solidFill>
                  <a:schemeClr val="tx1"/>
                </a:solidFill>
              </a:rPr>
              <a:t>Completeness: The information must be complete.</a:t>
            </a:r>
          </a:p>
          <a:p>
            <a:pPr>
              <a:buFont typeface="Wingdings" panose="05000000000000000000" pitchFamily="2" charset="2"/>
              <a:buChar char="v"/>
            </a:pPr>
            <a:r>
              <a:rPr lang="en-US" dirty="0">
                <a:solidFill>
                  <a:schemeClr val="tx1"/>
                </a:solidFill>
              </a:rPr>
              <a:t>Timeliness: The information must be available when it’s needed.</a:t>
            </a:r>
          </a:p>
        </p:txBody>
      </p:sp>
    </p:spTree>
    <p:extLst>
      <p:ext uri="{BB962C8B-B14F-4D97-AF65-F5344CB8AC3E}">
        <p14:creationId xmlns:p14="http://schemas.microsoft.com/office/powerpoint/2010/main" val="171181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4AA7-40C0-A82F-6BF1-30BE38FABD14}"/>
              </a:ext>
            </a:extLst>
          </p:cNvPr>
          <p:cNvSpPr>
            <a:spLocks noGrp="1"/>
          </p:cNvSpPr>
          <p:nvPr>
            <p:ph type="title"/>
          </p:nvPr>
        </p:nvSpPr>
        <p:spPr/>
        <p:txBody>
          <a:bodyPr/>
          <a:lstStyle/>
          <a:p>
            <a:r>
              <a:rPr lang="en-US" dirty="0"/>
              <a:t>Types of Sampling</a:t>
            </a:r>
          </a:p>
        </p:txBody>
      </p:sp>
      <p:sp>
        <p:nvSpPr>
          <p:cNvPr id="3" name="Content Placeholder 2">
            <a:extLst>
              <a:ext uri="{FF2B5EF4-FFF2-40B4-BE49-F238E27FC236}">
                <a16:creationId xmlns:a16="http://schemas.microsoft.com/office/drawing/2014/main" id="{CD9DE838-8483-06C2-75F9-2324811B4A8E}"/>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t> Simple Random Sampling: In a simple random sample, every member of the population has an equal chance of being selected. Your sampling frame should include the whole population. To conduct this type of sampling, you can use tools like random number generators or other techniques that are based entirely on chance.</a:t>
            </a:r>
          </a:p>
          <a:p>
            <a:pPr>
              <a:buFont typeface="Wingdings" panose="05000000000000000000" pitchFamily="2" charset="2"/>
              <a:buChar char="v"/>
            </a:pPr>
            <a:r>
              <a:rPr lang="en-US" dirty="0"/>
              <a:t>Systematic Sampling: Systematic sampling is similar to simple random sampling, but it is usually slightly easier to conduct. Every member of the population is listed with a number, but instead of randomly generating numbers, individuals are chosen at regular intervals. All employees of the company are listed in alphabetical order. From the first 10 numbers, you randomly select a starting point: number 6. From number 6 onwards, every 10th person on the list is selected (6, 16, 26, 36, and so on), and you end up with a sample of 100 people.</a:t>
            </a:r>
          </a:p>
          <a:p>
            <a:pPr>
              <a:buFont typeface="Wingdings" panose="05000000000000000000" pitchFamily="2" charset="2"/>
              <a:buChar char="v"/>
            </a:pPr>
            <a:r>
              <a:rPr lang="en-US" dirty="0"/>
              <a:t>Stratified Sampling :This involves dividing the population into subpopulations that may differ in important ways. It allows you draw more precise conclusions by ensuring that every subgroup is properly represented in the sample. To use this sampling method, you divide the population into subgroups based on the relevant characteristic (e.g., gender identity, age range, income bracket, job role). Then you use random or systematic sampling to select a sample from each subgroup..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850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80AC-72C9-D7D5-41CE-9948D4F0AADF}"/>
              </a:ext>
            </a:extLst>
          </p:cNvPr>
          <p:cNvSpPr>
            <a:spLocks noGrp="1"/>
          </p:cNvSpPr>
          <p:nvPr>
            <p:ph type="title"/>
          </p:nvPr>
        </p:nvSpPr>
        <p:spPr/>
        <p:txBody>
          <a:bodyPr/>
          <a:lstStyle/>
          <a:p>
            <a:r>
              <a:rPr lang="en-US" dirty="0"/>
              <a:t>Types Of Sampling</a:t>
            </a:r>
          </a:p>
        </p:txBody>
      </p:sp>
      <p:sp>
        <p:nvSpPr>
          <p:cNvPr id="3" name="Content Placeholder 2">
            <a:extLst>
              <a:ext uri="{FF2B5EF4-FFF2-40B4-BE49-F238E27FC236}">
                <a16:creationId xmlns:a16="http://schemas.microsoft.com/office/drawing/2014/main" id="{84194449-60C8-65DE-A496-7DCF6CF6613A}"/>
              </a:ext>
            </a:extLst>
          </p:cNvPr>
          <p:cNvSpPr>
            <a:spLocks noGrp="1"/>
          </p:cNvSpPr>
          <p:nvPr>
            <p:ph idx="1"/>
          </p:nvPr>
        </p:nvSpPr>
        <p:spPr/>
        <p:txBody>
          <a:bodyPr/>
          <a:lstStyle/>
          <a:p>
            <a:r>
              <a:rPr lang="en-US" dirty="0"/>
              <a:t>Cluster Sampling: Cluster sampling also involves dividing the population into subgroups, but each subgroup should have similar characteristics to the whole sample. Instead of sampling individuals from each subgroup, you randomly select entire subgroups.</a:t>
            </a:r>
          </a:p>
          <a:p>
            <a:pPr marL="0" indent="0">
              <a:buNone/>
            </a:pPr>
            <a:r>
              <a:rPr lang="en-US" dirty="0"/>
              <a:t>If it is practically possible, you might include every individual from each sampled cluster. If the clusters themselves are large, you can also sample individuals from within each cluster using one of the techniques above. This is called multistage sampling.</a:t>
            </a:r>
          </a:p>
          <a:p>
            <a:pPr marL="0" indent="0">
              <a:buNone/>
            </a:pPr>
            <a:endParaRPr lang="en-US" dirty="0"/>
          </a:p>
        </p:txBody>
      </p:sp>
    </p:spTree>
    <p:extLst>
      <p:ext uri="{BB962C8B-B14F-4D97-AF65-F5344CB8AC3E}">
        <p14:creationId xmlns:p14="http://schemas.microsoft.com/office/powerpoint/2010/main" val="67991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0E8D-8B60-5584-44E5-9233E8DA0C8C}"/>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04078646-0BFC-3B49-E688-99D49E883E79}"/>
              </a:ext>
            </a:extLst>
          </p:cNvPr>
          <p:cNvSpPr>
            <a:spLocks noGrp="1"/>
          </p:cNvSpPr>
          <p:nvPr>
            <p:ph idx="1"/>
          </p:nvPr>
        </p:nvSpPr>
        <p:spPr/>
        <p:txBody>
          <a:bodyPr/>
          <a:lstStyle/>
          <a:p>
            <a:r>
              <a:rPr lang="en-US" dirty="0"/>
              <a:t>There are different types of data in Statistics, that are collected, </a:t>
            </a:r>
            <a:r>
              <a:rPr lang="en-US" dirty="0" err="1"/>
              <a:t>analysed</a:t>
            </a:r>
            <a:r>
              <a:rPr lang="en-US" dirty="0"/>
              <a:t>, interpreted and presented. </a:t>
            </a:r>
          </a:p>
        </p:txBody>
      </p:sp>
      <p:pic>
        <p:nvPicPr>
          <p:cNvPr id="4" name="Picture 3">
            <a:extLst>
              <a:ext uri="{FF2B5EF4-FFF2-40B4-BE49-F238E27FC236}">
                <a16:creationId xmlns:a16="http://schemas.microsoft.com/office/drawing/2014/main" id="{FC52E3CC-3A53-1397-19C5-82E5326C94C2}"/>
              </a:ext>
            </a:extLst>
          </p:cNvPr>
          <p:cNvPicPr>
            <a:picLocks noChangeAspect="1"/>
          </p:cNvPicPr>
          <p:nvPr/>
        </p:nvPicPr>
        <p:blipFill>
          <a:blip r:embed="rId2"/>
          <a:stretch>
            <a:fillRect/>
          </a:stretch>
        </p:blipFill>
        <p:spPr>
          <a:xfrm>
            <a:off x="1097280" y="2890684"/>
            <a:ext cx="7143750" cy="3510116"/>
          </a:xfrm>
          <a:prstGeom prst="rect">
            <a:avLst/>
          </a:prstGeom>
        </p:spPr>
      </p:pic>
    </p:spTree>
    <p:extLst>
      <p:ext uri="{BB962C8B-B14F-4D97-AF65-F5344CB8AC3E}">
        <p14:creationId xmlns:p14="http://schemas.microsoft.com/office/powerpoint/2010/main" val="304918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3D6B-D7B0-2180-FAF3-590BF7C4CC8D}"/>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73E8A112-230D-F877-F634-8B4C8CF5B2D4}"/>
              </a:ext>
            </a:extLst>
          </p:cNvPr>
          <p:cNvSpPr>
            <a:spLocks noGrp="1"/>
          </p:cNvSpPr>
          <p:nvPr>
            <p:ph idx="1"/>
          </p:nvPr>
        </p:nvSpPr>
        <p:spPr/>
        <p:txBody>
          <a:bodyPr>
            <a:normAutofit fontScale="85000" lnSpcReduction="20000"/>
          </a:bodyPr>
          <a:lstStyle/>
          <a:p>
            <a:r>
              <a:rPr lang="en-US" dirty="0"/>
              <a:t>Qualitative data, also known as the categorical data, describes the data that fits into the categories. Qualitative data are not numerical. The categorical information involves categorical variables that describe the features such as a person’s gender, home town etc.</a:t>
            </a:r>
          </a:p>
          <a:p>
            <a:pPr>
              <a:buFont typeface="Wingdings" panose="05000000000000000000" pitchFamily="2" charset="2"/>
              <a:buChar char="v"/>
            </a:pPr>
            <a:r>
              <a:rPr lang="en-US" dirty="0"/>
              <a:t>Nominal data is one of the types of qualitative information which helps to label the variables without providing the numerical value. Nominal data is also called the nominal scale. It cannot be ordered and measured. But sometimes, the data can be qualitative and quantitative. Examples of nominal data are letters, symbols, words, gender etc. The nominal data are examined using the grouping method. In this method, the data are grouped into categories, and then the frequency or the percentage of the data can be calculated. These data are visually represented using the pie charts.. </a:t>
            </a:r>
          </a:p>
          <a:p>
            <a:pPr>
              <a:buFont typeface="Wingdings" panose="05000000000000000000" pitchFamily="2" charset="2"/>
              <a:buChar char="v"/>
            </a:pPr>
            <a:r>
              <a:rPr lang="en-US" dirty="0"/>
              <a:t>Ordinal data/variable is a type of data that follows a natural order. The significant feature of the nominal data is that the difference between the data values is not determined. The ordinal data is commonly represented using a bar chart. These data are investigated and interpreted through many </a:t>
            </a:r>
            <a:r>
              <a:rPr lang="en-US" dirty="0" err="1"/>
              <a:t>visualisation</a:t>
            </a:r>
            <a:r>
              <a:rPr lang="en-US" dirty="0"/>
              <a:t> tools. The information may be expressed using tables in which each row in the table shows the distinct category.</a:t>
            </a:r>
          </a:p>
        </p:txBody>
      </p:sp>
    </p:spTree>
    <p:extLst>
      <p:ext uri="{BB962C8B-B14F-4D97-AF65-F5344CB8AC3E}">
        <p14:creationId xmlns:p14="http://schemas.microsoft.com/office/powerpoint/2010/main" val="16020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818D-F417-CC11-63FB-12E74E80CB37}"/>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6831400C-1DE4-4BDF-CAB4-FC0F4EC46A3B}"/>
              </a:ext>
            </a:extLst>
          </p:cNvPr>
          <p:cNvSpPr>
            <a:spLocks noGrp="1"/>
          </p:cNvSpPr>
          <p:nvPr>
            <p:ph idx="1"/>
          </p:nvPr>
        </p:nvSpPr>
        <p:spPr/>
        <p:txBody>
          <a:bodyPr/>
          <a:lstStyle/>
          <a:p>
            <a:r>
              <a:rPr lang="en-US" dirty="0"/>
              <a:t>Quantitative data is also known as numerical data which represents the numerical value (i.e., how much, how often, how many). Numerical data gives information about the quantities of a specific thing. </a:t>
            </a:r>
          </a:p>
          <a:p>
            <a:pPr>
              <a:buFont typeface="Wingdings" panose="05000000000000000000" pitchFamily="2" charset="2"/>
              <a:buChar char="v"/>
            </a:pPr>
            <a:r>
              <a:rPr lang="en-US" dirty="0"/>
              <a:t>Discrete data can take only discrete values. Discrete information contains only a finite number of possible values. Those values cannot be subdivided meaningfully. Here, things can be counted in whole numbers. </a:t>
            </a:r>
          </a:p>
          <a:p>
            <a:pPr>
              <a:buFont typeface="Wingdings" panose="05000000000000000000" pitchFamily="2" charset="2"/>
              <a:buChar char="v"/>
            </a:pPr>
            <a:r>
              <a:rPr lang="en-US" dirty="0"/>
              <a:t>Continuous data is data that can be calculated. It has an infinite number of probable values that can be selected within a given specific range.</a:t>
            </a:r>
          </a:p>
        </p:txBody>
      </p:sp>
    </p:spTree>
    <p:extLst>
      <p:ext uri="{BB962C8B-B14F-4D97-AF65-F5344CB8AC3E}">
        <p14:creationId xmlns:p14="http://schemas.microsoft.com/office/powerpoint/2010/main" val="181353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77B3-26F7-5D67-4600-903FA253E823}"/>
              </a:ext>
            </a:extLst>
          </p:cNvPr>
          <p:cNvSpPr>
            <a:spLocks noGrp="1"/>
          </p:cNvSpPr>
          <p:nvPr>
            <p:ph type="title"/>
          </p:nvPr>
        </p:nvSpPr>
        <p:spPr/>
        <p:txBody>
          <a:bodyPr/>
          <a:lstStyle/>
          <a:p>
            <a:r>
              <a:rPr lang="en-US" dirty="0"/>
              <a:t>Introduction to Data Analytics</a:t>
            </a:r>
          </a:p>
        </p:txBody>
      </p:sp>
      <p:sp>
        <p:nvSpPr>
          <p:cNvPr id="3" name="Content Placeholder 2">
            <a:extLst>
              <a:ext uri="{FF2B5EF4-FFF2-40B4-BE49-F238E27FC236}">
                <a16:creationId xmlns:a16="http://schemas.microsoft.com/office/drawing/2014/main" id="{9519A806-E215-9E65-CD91-B8C5D0782806}"/>
              </a:ext>
            </a:extLst>
          </p:cNvPr>
          <p:cNvSpPr>
            <a:spLocks noGrp="1"/>
          </p:cNvSpPr>
          <p:nvPr>
            <p:ph idx="1"/>
          </p:nvPr>
        </p:nvSpPr>
        <p:spPr/>
        <p:txBody>
          <a:bodyPr/>
          <a:lstStyle/>
          <a:p>
            <a:r>
              <a:rPr lang="en-US" dirty="0"/>
              <a:t>Organizations can collect and process vast amounts of data. This data is collected from an increasing range of sources - for example, mobile devices, online platforms, payment systems, cameras, GPS systems, wireless sensors, and legacy systems. And this business data is stored in a wide variety of formats. </a:t>
            </a:r>
          </a:p>
          <a:p>
            <a:r>
              <a:rPr lang="en-US" dirty="0"/>
              <a:t>A Data source is where data is collected from, there are different data sources as listed above.</a:t>
            </a:r>
          </a:p>
        </p:txBody>
      </p:sp>
    </p:spTree>
    <p:extLst>
      <p:ext uri="{BB962C8B-B14F-4D97-AF65-F5344CB8AC3E}">
        <p14:creationId xmlns:p14="http://schemas.microsoft.com/office/powerpoint/2010/main" val="4807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Data Sources</a:t>
            </a:r>
          </a:p>
        </p:txBody>
      </p:sp>
      <p:pic>
        <p:nvPicPr>
          <p:cNvPr id="9" name="Content Placeholder 8">
            <a:extLst>
              <a:ext uri="{FF2B5EF4-FFF2-40B4-BE49-F238E27FC236}">
                <a16:creationId xmlns:a16="http://schemas.microsoft.com/office/drawing/2014/main" id="{D728E3F5-C449-A633-7044-DD58B8808191}"/>
              </a:ext>
            </a:extLst>
          </p:cNvPr>
          <p:cNvPicPr>
            <a:picLocks noGrp="1" noChangeAspect="1"/>
          </p:cNvPicPr>
          <p:nvPr>
            <p:ph idx="1"/>
          </p:nvPr>
        </p:nvPicPr>
        <p:blipFill>
          <a:blip r:embed="rId3"/>
          <a:stretch>
            <a:fillRect/>
          </a:stretch>
        </p:blipFill>
        <p:spPr>
          <a:xfrm>
            <a:off x="869412" y="2037198"/>
            <a:ext cx="10453175" cy="3744170"/>
          </a:xfrm>
        </p:spPr>
      </p:pic>
    </p:spTree>
    <p:extLst>
      <p:ext uri="{BB962C8B-B14F-4D97-AF65-F5344CB8AC3E}">
        <p14:creationId xmlns:p14="http://schemas.microsoft.com/office/powerpoint/2010/main" val="26552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2AEF-E8AE-9A4E-973B-958FB32DF7FC}"/>
              </a:ext>
            </a:extLst>
          </p:cNvPr>
          <p:cNvSpPr>
            <a:spLocks noGrp="1"/>
          </p:cNvSpPr>
          <p:nvPr>
            <p:ph type="title"/>
          </p:nvPr>
        </p:nvSpPr>
        <p:spPr/>
        <p:txBody>
          <a:bodyPr/>
          <a:lstStyle/>
          <a:p>
            <a:r>
              <a:rPr lang="en-US" dirty="0"/>
              <a:t>Data Analytics’ Definition and Uses</a:t>
            </a:r>
          </a:p>
        </p:txBody>
      </p:sp>
      <p:sp>
        <p:nvSpPr>
          <p:cNvPr id="3" name="Content Placeholder 2">
            <a:extLst>
              <a:ext uri="{FF2B5EF4-FFF2-40B4-BE49-F238E27FC236}">
                <a16:creationId xmlns:a16="http://schemas.microsoft.com/office/drawing/2014/main" id="{0FC45B91-5904-CA17-E253-0B66754FFE7E}"/>
              </a:ext>
            </a:extLst>
          </p:cNvPr>
          <p:cNvSpPr>
            <a:spLocks noGrp="1"/>
          </p:cNvSpPr>
          <p:nvPr>
            <p:ph idx="1"/>
          </p:nvPr>
        </p:nvSpPr>
        <p:spPr/>
        <p:txBody>
          <a:bodyPr>
            <a:normAutofit/>
          </a:bodyPr>
          <a:lstStyle/>
          <a:p>
            <a:r>
              <a:rPr lang="en-US" dirty="0"/>
              <a:t>Data analytics refers to the techniques and processes used to collect, </a:t>
            </a:r>
            <a:r>
              <a:rPr lang="en-US" dirty="0" err="1"/>
              <a:t>organise</a:t>
            </a:r>
            <a:r>
              <a:rPr lang="en-US" dirty="0"/>
              <a:t> and examine data sets to create meaningful and useful information.</a:t>
            </a:r>
          </a:p>
          <a:p>
            <a:r>
              <a:rPr lang="en-US" dirty="0"/>
              <a:t>In recent times there has been a rapid rise in the use of data analytics across all types of organizations and sectors due to, among other things, technological advances in data analytics, increased computing power and better data storage capabilities. The use of data analytics can provide many benefits – for example, in business it can be used to gain competitive advantage, improve performance and increase profits.</a:t>
            </a:r>
          </a:p>
        </p:txBody>
      </p:sp>
    </p:spTree>
    <p:extLst>
      <p:ext uri="{BB962C8B-B14F-4D97-AF65-F5344CB8AC3E}">
        <p14:creationId xmlns:p14="http://schemas.microsoft.com/office/powerpoint/2010/main" val="65790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806C-CF32-2AB2-828F-392BAEBD4276}"/>
              </a:ext>
            </a:extLst>
          </p:cNvPr>
          <p:cNvSpPr>
            <a:spLocks noGrp="1"/>
          </p:cNvSpPr>
          <p:nvPr>
            <p:ph type="title"/>
          </p:nvPr>
        </p:nvSpPr>
        <p:spPr/>
        <p:txBody>
          <a:bodyPr/>
          <a:lstStyle/>
          <a:p>
            <a:r>
              <a:rPr lang="en-US" dirty="0"/>
              <a:t>Category of Data Analytics</a:t>
            </a:r>
          </a:p>
        </p:txBody>
      </p:sp>
      <p:sp>
        <p:nvSpPr>
          <p:cNvPr id="3" name="Content Placeholder 2">
            <a:extLst>
              <a:ext uri="{FF2B5EF4-FFF2-40B4-BE49-F238E27FC236}">
                <a16:creationId xmlns:a16="http://schemas.microsoft.com/office/drawing/2014/main" id="{7F1B5337-7622-EE28-224A-4E5054169BC4}"/>
              </a:ext>
            </a:extLst>
          </p:cNvPr>
          <p:cNvSpPr>
            <a:spLocks noGrp="1"/>
          </p:cNvSpPr>
          <p:nvPr>
            <p:ph idx="1"/>
          </p:nvPr>
        </p:nvSpPr>
        <p:spPr>
          <a:xfrm>
            <a:off x="1097279" y="2108201"/>
            <a:ext cx="10435959" cy="4027128"/>
          </a:xfrm>
        </p:spPr>
        <p:txBody>
          <a:bodyPr>
            <a:normAutofit fontScale="85000" lnSpcReduction="10000"/>
          </a:bodyPr>
          <a:lstStyle/>
          <a:p>
            <a:r>
              <a:rPr lang="en-US" dirty="0"/>
              <a:t>There are different categories and types of data analytics, which although interrelated, have different purposes and provide different insights. In business deciding which type of data analytics is appropriate depends on a variety of factors, such as, the type of data being used, the stage of the workflow and your business requirements and objectives.</a:t>
            </a:r>
          </a:p>
          <a:p>
            <a:r>
              <a:rPr lang="en-US" dirty="0"/>
              <a:t>There are two broad categories of data analytics and they are:</a:t>
            </a:r>
          </a:p>
          <a:p>
            <a:pPr>
              <a:buFont typeface="Wingdings" panose="05000000000000000000" pitchFamily="2" charset="2"/>
              <a:buChar char="v"/>
            </a:pPr>
            <a:r>
              <a:rPr lang="en-US" dirty="0"/>
              <a:t>Qualitative Data Analytics: can be used to analyze information about attitudes, opinions and behaviors. This type of information is not easily measured or expressed as numbers – examples include, customer’s opinions on a product or service, opinions on an organization's reputation or attitudes towards a brand. This uses unstructured or semi-structured techniques to gather data such as, focus groups, discussions, interviews and observations. </a:t>
            </a:r>
          </a:p>
          <a:p>
            <a:pPr>
              <a:buFont typeface="Wingdings" panose="05000000000000000000" pitchFamily="2" charset="2"/>
              <a:buChar char="v"/>
            </a:pPr>
            <a:r>
              <a:rPr lang="en-US" dirty="0"/>
              <a:t>Quantitative Data Analytics: can be used to analyze information that can be measured and written down with numbers e.g. information like profits, costs, sales, number of repeat Purchase. This uses structured techniques to gather data, such as surveys, business reports and polls. And it uses mathematical and statistical methods to analyze the data gathered. . </a:t>
            </a:r>
          </a:p>
          <a:p>
            <a:endParaRPr lang="en-US" dirty="0"/>
          </a:p>
          <a:p>
            <a:endParaRPr lang="en-US" dirty="0"/>
          </a:p>
        </p:txBody>
      </p:sp>
    </p:spTree>
    <p:extLst>
      <p:ext uri="{BB962C8B-B14F-4D97-AF65-F5344CB8AC3E}">
        <p14:creationId xmlns:p14="http://schemas.microsoft.com/office/powerpoint/2010/main" val="62336786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{29AAD5D4-9EBC-4A25-A946-E172A38E39C6}tf11437505_win32</Template>
  <TotalTime>8090</TotalTime>
  <Words>1996</Words>
  <Application>Microsoft Office PowerPoint</Application>
  <PresentationFormat>Widescreen</PresentationFormat>
  <Paragraphs>66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Georgia Pro Cond Light</vt:lpstr>
      <vt:lpstr>Speak Pro</vt:lpstr>
      <vt:lpstr>Wingdings</vt:lpstr>
      <vt:lpstr>RetrospectVTI</vt:lpstr>
      <vt:lpstr>DATA ANALYTICS</vt:lpstr>
      <vt:lpstr>What is Data?</vt:lpstr>
      <vt:lpstr>Types of Data</vt:lpstr>
      <vt:lpstr>Types of Data</vt:lpstr>
      <vt:lpstr>Types of Data</vt:lpstr>
      <vt:lpstr>Introduction to Data Analytics</vt:lpstr>
      <vt:lpstr>Data Sources</vt:lpstr>
      <vt:lpstr>Data Analytics’ Definition and Uses</vt:lpstr>
      <vt:lpstr>Category of Data Analytics</vt:lpstr>
      <vt:lpstr>Types Of Data Analytics</vt:lpstr>
      <vt:lpstr>Types Of Data Analytics</vt:lpstr>
      <vt:lpstr>PowerPoint Presentation</vt:lpstr>
      <vt:lpstr>PowerPoint Presentation</vt:lpstr>
      <vt:lpstr>Business Benefits using Data Analytics </vt:lpstr>
      <vt:lpstr>Data Analysis Process</vt:lpstr>
      <vt:lpstr>PowerPoint Presentation</vt:lpstr>
      <vt:lpstr>Data Protection Considerations</vt:lpstr>
      <vt:lpstr>Sampling</vt:lpstr>
      <vt:lpstr>Types Of Sampling</vt:lpstr>
      <vt:lpstr>Types of Sampling</vt:lpstr>
      <vt:lpstr>Types Of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Favour Atane</dc:creator>
  <cp:lastModifiedBy>Favour Atane</cp:lastModifiedBy>
  <cp:revision>1</cp:revision>
  <dcterms:created xsi:type="dcterms:W3CDTF">2024-04-28T17:56:13Z</dcterms:created>
  <dcterms:modified xsi:type="dcterms:W3CDTF">2024-05-05T20:22:44Z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