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59" r:id="rId6"/>
    <p:sldId id="260" r:id="rId7"/>
    <p:sldId id="261" r:id="rId8"/>
    <p:sldId id="268" r:id="rId9"/>
    <p:sldId id="262" r:id="rId10"/>
    <p:sldId id="265" r:id="rId11"/>
    <p:sldId id="269" r:id="rId12"/>
    <p:sldId id="264" r:id="rId13"/>
    <p:sldId id="266" r:id="rId14"/>
    <p:sldId id="271" r:id="rId15"/>
    <p:sldId id="270" r:id="rId16"/>
    <p:sldId id="273" r:id="rId17"/>
    <p:sldId id="27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8/7/2024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8/7/2024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8/7/2024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B6C1-861A-A614-F0EE-A6736F787771}"/>
              </a:ext>
            </a:extLst>
          </p:cNvPr>
          <p:cNvSpPr>
            <a:spLocks noGrp="1"/>
          </p:cNvSpPr>
          <p:nvPr>
            <p:ph type="ctrTitle"/>
          </p:nvPr>
        </p:nvSpPr>
        <p:spPr/>
        <p:txBody>
          <a:bodyPr/>
          <a:lstStyle/>
          <a:p>
            <a:r>
              <a:rPr lang="en-US" dirty="0" err="1"/>
              <a:t>Dvd</a:t>
            </a:r>
            <a:r>
              <a:rPr lang="en-US" dirty="0"/>
              <a:t> rental store</a:t>
            </a:r>
          </a:p>
        </p:txBody>
      </p:sp>
      <p:sp>
        <p:nvSpPr>
          <p:cNvPr id="3" name="Subtitle 2">
            <a:extLst>
              <a:ext uri="{FF2B5EF4-FFF2-40B4-BE49-F238E27FC236}">
                <a16:creationId xmlns:a16="http://schemas.microsoft.com/office/drawing/2014/main" id="{4175645F-0D1C-B600-4400-C5D6D68630B9}"/>
              </a:ext>
            </a:extLst>
          </p:cNvPr>
          <p:cNvSpPr>
            <a:spLocks noGrp="1"/>
          </p:cNvSpPr>
          <p:nvPr>
            <p:ph type="subTitle" idx="1"/>
          </p:nvPr>
        </p:nvSpPr>
        <p:spPr/>
        <p:txBody>
          <a:bodyPr/>
          <a:lstStyle/>
          <a:p>
            <a:r>
              <a:rPr lang="en-US" dirty="0"/>
              <a:t>An Analysis</a:t>
            </a:r>
          </a:p>
        </p:txBody>
      </p:sp>
    </p:spTree>
    <p:extLst>
      <p:ext uri="{BB962C8B-B14F-4D97-AF65-F5344CB8AC3E}">
        <p14:creationId xmlns:p14="http://schemas.microsoft.com/office/powerpoint/2010/main" val="58472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F32752-6649-B257-2B53-D6D7B75DE4F4}"/>
              </a:ext>
            </a:extLst>
          </p:cNvPr>
          <p:cNvPicPr>
            <a:picLocks noChangeAspect="1"/>
          </p:cNvPicPr>
          <p:nvPr/>
        </p:nvPicPr>
        <p:blipFill>
          <a:blip r:embed="rId2"/>
          <a:stretch>
            <a:fillRect/>
          </a:stretch>
        </p:blipFill>
        <p:spPr>
          <a:xfrm>
            <a:off x="1091381" y="117987"/>
            <a:ext cx="10117393" cy="6563032"/>
          </a:xfrm>
          <a:prstGeom prst="rect">
            <a:avLst/>
          </a:prstGeom>
        </p:spPr>
      </p:pic>
    </p:spTree>
    <p:extLst>
      <p:ext uri="{BB962C8B-B14F-4D97-AF65-F5344CB8AC3E}">
        <p14:creationId xmlns:p14="http://schemas.microsoft.com/office/powerpoint/2010/main" val="228843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6943-0DFB-4AD3-86F1-8C884B92D9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D8C974-3FE5-C969-D843-1F96CA3D0071}"/>
              </a:ext>
            </a:extLst>
          </p:cNvPr>
          <p:cNvSpPr>
            <a:spLocks noGrp="1"/>
          </p:cNvSpPr>
          <p:nvPr>
            <p:ph idx="1"/>
          </p:nvPr>
        </p:nvSpPr>
        <p:spPr/>
        <p:txBody>
          <a:bodyPr/>
          <a:lstStyle/>
          <a:p>
            <a:r>
              <a:rPr lang="en-US" dirty="0"/>
              <a:t>Defining the high value customers by their spending and rental frequency. A measure for </a:t>
            </a:r>
            <a:r>
              <a:rPr lang="en-US" dirty="0" err="1"/>
              <a:t>monthy</a:t>
            </a:r>
            <a:r>
              <a:rPr lang="en-US" dirty="0"/>
              <a:t> revenue was created</a:t>
            </a:r>
            <a:br>
              <a:rPr lang="en-US" dirty="0"/>
            </a:br>
            <a:r>
              <a:rPr lang="en-US" dirty="0" err="1"/>
              <a:t>MonthlyRevenue</a:t>
            </a:r>
            <a:r>
              <a:rPr lang="en-US" dirty="0"/>
              <a:t> = SUMX(FILTER(‘</a:t>
            </a:r>
            <a:r>
              <a:rPr lang="en-US" dirty="0" err="1"/>
              <a:t>sakila</a:t>
            </a:r>
            <a:r>
              <a:rPr lang="en-US" dirty="0"/>
              <a:t> rental', ‘</a:t>
            </a:r>
            <a:r>
              <a:rPr lang="en-US" dirty="0" err="1"/>
              <a:t>sakila</a:t>
            </a:r>
            <a:r>
              <a:rPr lang="en-US" dirty="0"/>
              <a:t> rental'[</a:t>
            </a:r>
            <a:r>
              <a:rPr lang="en-US" dirty="0" err="1"/>
              <a:t>rental_date</a:t>
            </a:r>
            <a:r>
              <a:rPr lang="en-US" dirty="0"/>
              <a:t>]), ‘</a:t>
            </a:r>
            <a:r>
              <a:rPr lang="en-US" dirty="0" err="1"/>
              <a:t>sakila</a:t>
            </a:r>
            <a:r>
              <a:rPr lang="en-US" dirty="0"/>
              <a:t> payment'[amount])</a:t>
            </a:r>
          </a:p>
          <a:p>
            <a:r>
              <a:rPr lang="en-US" dirty="0"/>
              <a:t>A measure was also created to see the total inventory and created the </a:t>
            </a:r>
            <a:r>
              <a:rPr lang="en-US" dirty="0" err="1"/>
              <a:t>dvd</a:t>
            </a:r>
            <a:r>
              <a:rPr lang="en-US" dirty="0"/>
              <a:t> turnover measure by dividing rentals by inventory.</a:t>
            </a:r>
          </a:p>
          <a:p>
            <a:endParaRPr lang="en-US" dirty="0"/>
          </a:p>
          <a:p>
            <a:endParaRPr lang="en-US" dirty="0"/>
          </a:p>
        </p:txBody>
      </p:sp>
    </p:spTree>
    <p:extLst>
      <p:ext uri="{BB962C8B-B14F-4D97-AF65-F5344CB8AC3E}">
        <p14:creationId xmlns:p14="http://schemas.microsoft.com/office/powerpoint/2010/main" val="103010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45E2-F9C3-B2FB-1DB4-9BBFEC30348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E90DA06-5D70-E077-F8B3-E63B6A63222B}"/>
              </a:ext>
            </a:extLst>
          </p:cNvPr>
          <p:cNvSpPr>
            <a:spLocks noGrp="1"/>
          </p:cNvSpPr>
          <p:nvPr>
            <p:ph idx="1"/>
          </p:nvPr>
        </p:nvSpPr>
        <p:spPr/>
        <p:txBody>
          <a:bodyPr/>
          <a:lstStyle/>
          <a:p>
            <a:r>
              <a:rPr lang="en-US" dirty="0"/>
              <a:t>The Total Revenue gotten from rentals is 67,410, The average rental price is 4.20.</a:t>
            </a:r>
          </a:p>
          <a:p>
            <a:r>
              <a:rPr lang="en-US" dirty="0"/>
              <a:t>The genre with the highest revenue is Sports with 5314.21 in revenue.</a:t>
            </a:r>
          </a:p>
          <a:p>
            <a:r>
              <a:rPr lang="en-US" dirty="0"/>
              <a:t>Revenue was generated more in the PG-13 rating</a:t>
            </a:r>
          </a:p>
          <a:p>
            <a:r>
              <a:rPr lang="en-US" dirty="0"/>
              <a:t>July of 2005 produced the most revenue.</a:t>
            </a:r>
          </a:p>
        </p:txBody>
      </p:sp>
    </p:spTree>
    <p:extLst>
      <p:ext uri="{BB962C8B-B14F-4D97-AF65-F5344CB8AC3E}">
        <p14:creationId xmlns:p14="http://schemas.microsoft.com/office/powerpoint/2010/main" val="146331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102838-1DE0-21A8-AAA2-FE554B914138}"/>
              </a:ext>
            </a:extLst>
          </p:cNvPr>
          <p:cNvPicPr>
            <a:picLocks noChangeAspect="1"/>
          </p:cNvPicPr>
          <p:nvPr/>
        </p:nvPicPr>
        <p:blipFill>
          <a:blip r:embed="rId2"/>
          <a:stretch>
            <a:fillRect/>
          </a:stretch>
        </p:blipFill>
        <p:spPr>
          <a:xfrm>
            <a:off x="1047135" y="0"/>
            <a:ext cx="10309124" cy="6858000"/>
          </a:xfrm>
          <a:prstGeom prst="rect">
            <a:avLst/>
          </a:prstGeom>
        </p:spPr>
      </p:pic>
    </p:spTree>
    <p:extLst>
      <p:ext uri="{BB962C8B-B14F-4D97-AF65-F5344CB8AC3E}">
        <p14:creationId xmlns:p14="http://schemas.microsoft.com/office/powerpoint/2010/main" val="416924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D2F8-105D-662D-C7DE-D446B10C51E4}"/>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8EE52DB-9CB3-6ACD-D366-2F41603DF2D4}"/>
              </a:ext>
            </a:extLst>
          </p:cNvPr>
          <p:cNvSpPr>
            <a:spLocks noGrp="1"/>
          </p:cNvSpPr>
          <p:nvPr>
            <p:ph idx="1"/>
          </p:nvPr>
        </p:nvSpPr>
        <p:spPr/>
        <p:txBody>
          <a:bodyPr/>
          <a:lstStyle/>
          <a:p>
            <a:r>
              <a:rPr lang="en-US" dirty="0"/>
              <a:t>The total number of film is 958, with an average rental duration of 5.03. The Inventory count is 4581 and the film with the highest rental duration is </a:t>
            </a:r>
            <a:r>
              <a:rPr lang="en-US" dirty="0" err="1"/>
              <a:t>Afircan</a:t>
            </a:r>
            <a:r>
              <a:rPr lang="en-US" dirty="0"/>
              <a:t> egg with 7.03</a:t>
            </a:r>
          </a:p>
          <a:p>
            <a:r>
              <a:rPr lang="en-US" dirty="0"/>
              <a:t>A measure for the last rental date was created in other to know who churned in the 6 months.</a:t>
            </a:r>
          </a:p>
        </p:txBody>
      </p:sp>
    </p:spTree>
    <p:extLst>
      <p:ext uri="{BB962C8B-B14F-4D97-AF65-F5344CB8AC3E}">
        <p14:creationId xmlns:p14="http://schemas.microsoft.com/office/powerpoint/2010/main" val="260001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223A-34CC-2C66-A493-72E458FC7F3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BBEC9BD-F836-EFE3-5DD9-ED3CE8A90157}"/>
              </a:ext>
            </a:extLst>
          </p:cNvPr>
          <p:cNvPicPr>
            <a:picLocks noGrp="1" noChangeAspect="1"/>
          </p:cNvPicPr>
          <p:nvPr>
            <p:ph idx="1"/>
          </p:nvPr>
        </p:nvPicPr>
        <p:blipFill>
          <a:blip r:embed="rId2"/>
          <a:stretch>
            <a:fillRect/>
          </a:stretch>
        </p:blipFill>
        <p:spPr>
          <a:xfrm>
            <a:off x="1049690" y="0"/>
            <a:ext cx="10291819" cy="6858000"/>
          </a:xfrm>
        </p:spPr>
      </p:pic>
    </p:spTree>
    <p:extLst>
      <p:ext uri="{BB962C8B-B14F-4D97-AF65-F5344CB8AC3E}">
        <p14:creationId xmlns:p14="http://schemas.microsoft.com/office/powerpoint/2010/main" val="3942183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6E3F-92E8-97C6-22AB-CB44335E3D12}"/>
              </a:ext>
            </a:extLst>
          </p:cNvPr>
          <p:cNvSpPr>
            <a:spLocks noGrp="1"/>
          </p:cNvSpPr>
          <p:nvPr>
            <p:ph type="title"/>
          </p:nvPr>
        </p:nvSpPr>
        <p:spPr/>
        <p:txBody>
          <a:bodyPr/>
          <a:lstStyle/>
          <a:p>
            <a:r>
              <a:rPr lang="en-US" dirty="0"/>
              <a:t>Recommendations</a:t>
            </a:r>
            <a:br>
              <a:rPr lang="en-US" dirty="0"/>
            </a:br>
            <a:endParaRPr lang="en-US" dirty="0"/>
          </a:p>
        </p:txBody>
      </p:sp>
      <p:sp>
        <p:nvSpPr>
          <p:cNvPr id="3" name="Content Placeholder 2">
            <a:extLst>
              <a:ext uri="{FF2B5EF4-FFF2-40B4-BE49-F238E27FC236}">
                <a16:creationId xmlns:a16="http://schemas.microsoft.com/office/drawing/2014/main" id="{CF2CE0F2-06D9-54EB-1FCD-DC4CB4EC409C}"/>
              </a:ext>
            </a:extLst>
          </p:cNvPr>
          <p:cNvSpPr>
            <a:spLocks noGrp="1"/>
          </p:cNvSpPr>
          <p:nvPr>
            <p:ph idx="1"/>
          </p:nvPr>
        </p:nvSpPr>
        <p:spPr>
          <a:xfrm>
            <a:off x="2182761" y="1710813"/>
            <a:ext cx="8387378" cy="4896464"/>
          </a:xfrm>
        </p:spPr>
        <p:txBody>
          <a:bodyPr>
            <a:normAutofit fontScale="77500" lnSpcReduction="20000"/>
          </a:bodyPr>
          <a:lstStyle/>
          <a:p>
            <a:r>
              <a:rPr lang="en-US" b="1" dirty="0"/>
              <a:t>Inventory Optimization</a:t>
            </a:r>
          </a:p>
          <a:p>
            <a:r>
              <a:rPr lang="en-US" dirty="0"/>
              <a:t>High Turnover DVDs: Identify DVDs with high turnover rates and ensure sufficient copies are available.</a:t>
            </a:r>
          </a:p>
          <a:p>
            <a:r>
              <a:rPr lang="en-US" dirty="0"/>
              <a:t>Low Turnover DVDs: Identify DVDs with low turnover rates and consider reducing stock or replacing with more popular titles.</a:t>
            </a:r>
          </a:p>
          <a:p>
            <a:r>
              <a:rPr lang="en-US" dirty="0"/>
              <a:t>Rental Patterns: Analyze rental patterns to determine peak rental times and adjust inventory levels accordingly.</a:t>
            </a:r>
          </a:p>
          <a:p>
            <a:r>
              <a:rPr lang="en-US" b="1" dirty="0"/>
              <a:t>Additional Recommendations</a:t>
            </a:r>
            <a:endParaRPr lang="en-US" dirty="0"/>
          </a:p>
          <a:p>
            <a:r>
              <a:rPr lang="en-US" dirty="0"/>
              <a:t>Seasonal Trends: Adjust inventory based on seasonal trends observed from rental data.</a:t>
            </a:r>
          </a:p>
          <a:p>
            <a:r>
              <a:rPr lang="en-US" dirty="0"/>
              <a:t>Customer Preferences: Consider customer preferences and demographics to optimize the selection of DVDs.</a:t>
            </a:r>
          </a:p>
          <a:p>
            <a:r>
              <a:rPr lang="en-US" dirty="0"/>
              <a:t>Promotions: Implement promotions for low turnover DVDs to increase rental activity.</a:t>
            </a:r>
          </a:p>
        </p:txBody>
      </p:sp>
    </p:spTree>
    <p:extLst>
      <p:ext uri="{BB962C8B-B14F-4D97-AF65-F5344CB8AC3E}">
        <p14:creationId xmlns:p14="http://schemas.microsoft.com/office/powerpoint/2010/main" val="72426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E9D2-858D-0329-C26A-0E58469017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1A19F2F-01D9-8B94-87CD-F43AD9F4388E}"/>
              </a:ext>
            </a:extLst>
          </p:cNvPr>
          <p:cNvSpPr>
            <a:spLocks noGrp="1"/>
          </p:cNvSpPr>
          <p:nvPr>
            <p:ph idx="1"/>
          </p:nvPr>
        </p:nvSpPr>
        <p:spPr/>
        <p:txBody>
          <a:bodyPr/>
          <a:lstStyle/>
          <a:p>
            <a:r>
              <a:rPr lang="en-US" dirty="0"/>
              <a:t>The analysis of the </a:t>
            </a:r>
            <a:r>
              <a:rPr lang="en-US" dirty="0" err="1"/>
              <a:t>Sakila</a:t>
            </a:r>
            <a:r>
              <a:rPr lang="en-US" dirty="0"/>
              <a:t> database in Power BI provided valuable insights into rental patterns, customer behavior, revenue trends, and inventory management. It also help check for patterns and helped me give recommendations to improve rentals and </a:t>
            </a:r>
            <a:r>
              <a:rPr lang="en-US"/>
              <a:t>increase revenue</a:t>
            </a:r>
          </a:p>
        </p:txBody>
      </p:sp>
    </p:spTree>
    <p:extLst>
      <p:ext uri="{BB962C8B-B14F-4D97-AF65-F5344CB8AC3E}">
        <p14:creationId xmlns:p14="http://schemas.microsoft.com/office/powerpoint/2010/main" val="760685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9E4B3-4D8E-62B6-07E9-28A500623CD8}"/>
              </a:ext>
            </a:extLst>
          </p:cNvPr>
          <p:cNvPicPr>
            <a:picLocks noChangeAspect="1"/>
          </p:cNvPicPr>
          <p:nvPr/>
        </p:nvPicPr>
        <p:blipFill>
          <a:blip r:embed="rId2"/>
          <a:stretch>
            <a:fillRect/>
          </a:stretch>
        </p:blipFill>
        <p:spPr>
          <a:xfrm>
            <a:off x="1076632" y="103239"/>
            <a:ext cx="10176387" cy="6622026"/>
          </a:xfrm>
          <a:prstGeom prst="rect">
            <a:avLst/>
          </a:prstGeom>
        </p:spPr>
      </p:pic>
    </p:spTree>
    <p:extLst>
      <p:ext uri="{BB962C8B-B14F-4D97-AF65-F5344CB8AC3E}">
        <p14:creationId xmlns:p14="http://schemas.microsoft.com/office/powerpoint/2010/main" val="217674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7312-ED4D-EFE7-EDFA-DAF6CF7383F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C95E92-EEF6-DDFA-9071-500DE8B7B7A1}"/>
              </a:ext>
            </a:extLst>
          </p:cNvPr>
          <p:cNvSpPr>
            <a:spLocks noGrp="1"/>
          </p:cNvSpPr>
          <p:nvPr>
            <p:ph idx="1"/>
          </p:nvPr>
        </p:nvSpPr>
        <p:spPr/>
        <p:txBody>
          <a:bodyPr/>
          <a:lstStyle/>
          <a:p>
            <a:r>
              <a:rPr lang="en-US" dirty="0"/>
              <a:t>The </a:t>
            </a:r>
            <a:r>
              <a:rPr lang="en-US" dirty="0" err="1"/>
              <a:t>Sakila</a:t>
            </a:r>
            <a:r>
              <a:rPr lang="en-US" dirty="0"/>
              <a:t> database represents a DVD rental store, and our goal was to explore and analyze this database using Power BI. This report outlines the steps taken for data exploration, understanding table relationships, and addressing specific analytical questions.</a:t>
            </a:r>
          </a:p>
        </p:txBody>
      </p:sp>
    </p:spTree>
    <p:extLst>
      <p:ext uri="{BB962C8B-B14F-4D97-AF65-F5344CB8AC3E}">
        <p14:creationId xmlns:p14="http://schemas.microsoft.com/office/powerpoint/2010/main" val="323871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7312-ED4D-EFE7-EDFA-DAF6CF7383F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6FC95E92-EEF6-DDFA-9071-500DE8B7B7A1}"/>
              </a:ext>
            </a:extLst>
          </p:cNvPr>
          <p:cNvSpPr>
            <a:spLocks noGrp="1"/>
          </p:cNvSpPr>
          <p:nvPr>
            <p:ph idx="1"/>
          </p:nvPr>
        </p:nvSpPr>
        <p:spPr>
          <a:xfrm>
            <a:off x="2005781" y="1563329"/>
            <a:ext cx="8564358" cy="4486615"/>
          </a:xfrm>
        </p:spPr>
        <p:txBody>
          <a:bodyPr>
            <a:normAutofit/>
          </a:bodyPr>
          <a:lstStyle/>
          <a:p>
            <a:r>
              <a:rPr lang="en-US" b="1" dirty="0"/>
              <a:t>The initial step was to explore the structure and content of the </a:t>
            </a:r>
            <a:r>
              <a:rPr lang="en-US" b="1" dirty="0" err="1"/>
              <a:t>Sakila</a:t>
            </a:r>
            <a:r>
              <a:rPr lang="en-US" b="1" dirty="0"/>
              <a:t> database. The primary tables of interest included:</a:t>
            </a:r>
          </a:p>
          <a:p>
            <a:r>
              <a:rPr lang="en-US" b="1" dirty="0"/>
              <a:t>Customer</a:t>
            </a:r>
            <a:r>
              <a:rPr lang="en-US" dirty="0"/>
              <a:t>: Information about </a:t>
            </a:r>
            <a:r>
              <a:rPr lang="en-US" dirty="0" err="1"/>
              <a:t>customers.Rental</a:t>
            </a:r>
            <a:r>
              <a:rPr lang="en-US" dirty="0"/>
              <a:t>: Details of DVD rentals.</a:t>
            </a:r>
          </a:p>
          <a:p>
            <a:r>
              <a:rPr lang="en-US" b="1" dirty="0"/>
              <a:t>Inventory</a:t>
            </a:r>
            <a:r>
              <a:rPr lang="en-US" dirty="0"/>
              <a:t>: Inventory details of </a:t>
            </a:r>
            <a:r>
              <a:rPr lang="en-US" dirty="0" err="1"/>
              <a:t>DVDs.Film</a:t>
            </a:r>
            <a:r>
              <a:rPr lang="en-US" dirty="0"/>
              <a:t>: Information about films.</a:t>
            </a:r>
          </a:p>
          <a:p>
            <a:r>
              <a:rPr lang="en-US" b="1" dirty="0"/>
              <a:t>Payment</a:t>
            </a:r>
            <a:r>
              <a:rPr lang="en-US" dirty="0"/>
              <a:t>: Payment transactions.</a:t>
            </a:r>
          </a:p>
          <a:p>
            <a:r>
              <a:rPr lang="en-US" b="1" dirty="0"/>
              <a:t>Category</a:t>
            </a:r>
            <a:r>
              <a:rPr lang="en-US" dirty="0"/>
              <a:t>: Categories of films.</a:t>
            </a:r>
          </a:p>
          <a:p>
            <a:r>
              <a:rPr lang="en-US" b="1" dirty="0"/>
              <a:t>Actor</a:t>
            </a:r>
            <a:r>
              <a:rPr lang="en-US" dirty="0"/>
              <a:t>: Information about actors.</a:t>
            </a:r>
          </a:p>
        </p:txBody>
      </p:sp>
    </p:spTree>
    <p:extLst>
      <p:ext uri="{BB962C8B-B14F-4D97-AF65-F5344CB8AC3E}">
        <p14:creationId xmlns:p14="http://schemas.microsoft.com/office/powerpoint/2010/main" val="338727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379D-5567-896C-2DCA-77E25FC02B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9E375E-E0F1-DDEB-AA34-0CF937D0A761}"/>
              </a:ext>
            </a:extLst>
          </p:cNvPr>
          <p:cNvSpPr>
            <a:spLocks noGrp="1"/>
          </p:cNvSpPr>
          <p:nvPr>
            <p:ph idx="1"/>
          </p:nvPr>
        </p:nvSpPr>
        <p:spPr/>
        <p:txBody>
          <a:bodyPr/>
          <a:lstStyle/>
          <a:p>
            <a:r>
              <a:rPr lang="en-US" dirty="0"/>
              <a:t>The schema was loaded into power bi and the relationship was noted, I went to the data model and the different relationships between tables.</a:t>
            </a:r>
          </a:p>
          <a:p>
            <a:r>
              <a:rPr lang="en-US" dirty="0"/>
              <a:t>There was a one to many relationship, a many to many relationship (Film category was linked to other categories)</a:t>
            </a:r>
          </a:p>
        </p:txBody>
      </p:sp>
    </p:spTree>
    <p:extLst>
      <p:ext uri="{BB962C8B-B14F-4D97-AF65-F5344CB8AC3E}">
        <p14:creationId xmlns:p14="http://schemas.microsoft.com/office/powerpoint/2010/main" val="82815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60440D-B491-069E-13AE-00D146C80F5F}"/>
              </a:ext>
            </a:extLst>
          </p:cNvPr>
          <p:cNvPicPr>
            <a:picLocks noChangeAspect="1"/>
          </p:cNvPicPr>
          <p:nvPr/>
        </p:nvPicPr>
        <p:blipFill>
          <a:blip r:embed="rId2"/>
          <a:stretch>
            <a:fillRect/>
          </a:stretch>
        </p:blipFill>
        <p:spPr>
          <a:xfrm>
            <a:off x="903513" y="0"/>
            <a:ext cx="10496989" cy="6858000"/>
          </a:xfrm>
          <a:prstGeom prst="rect">
            <a:avLst/>
          </a:prstGeom>
        </p:spPr>
      </p:pic>
    </p:spTree>
    <p:extLst>
      <p:ext uri="{BB962C8B-B14F-4D97-AF65-F5344CB8AC3E}">
        <p14:creationId xmlns:p14="http://schemas.microsoft.com/office/powerpoint/2010/main" val="407991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2B58-A9C7-D0E9-2143-197A4855A7E9}"/>
              </a:ext>
            </a:extLst>
          </p:cNvPr>
          <p:cNvSpPr>
            <a:spLocks noGrp="1"/>
          </p:cNvSpPr>
          <p:nvPr>
            <p:ph type="title"/>
          </p:nvPr>
        </p:nvSpPr>
        <p:spPr>
          <a:xfrm>
            <a:off x="1621862" y="516194"/>
            <a:ext cx="8948278" cy="1369091"/>
          </a:xfrm>
        </p:spPr>
        <p:txBody>
          <a:bodyPr/>
          <a:lstStyle/>
          <a:p>
            <a:r>
              <a:rPr lang="en-US" dirty="0"/>
              <a:t>Data Exploration</a:t>
            </a:r>
          </a:p>
        </p:txBody>
      </p:sp>
      <p:sp>
        <p:nvSpPr>
          <p:cNvPr id="3" name="Content Placeholder 2">
            <a:extLst>
              <a:ext uri="{FF2B5EF4-FFF2-40B4-BE49-F238E27FC236}">
                <a16:creationId xmlns:a16="http://schemas.microsoft.com/office/drawing/2014/main" id="{C21A007A-B6A6-2B60-796F-F3DFB4E26F3C}"/>
              </a:ext>
            </a:extLst>
          </p:cNvPr>
          <p:cNvSpPr>
            <a:spLocks noGrp="1"/>
          </p:cNvSpPr>
          <p:nvPr>
            <p:ph idx="1"/>
          </p:nvPr>
        </p:nvSpPr>
        <p:spPr>
          <a:xfrm>
            <a:off x="2300749" y="2315497"/>
            <a:ext cx="8269390" cy="3734447"/>
          </a:xfrm>
        </p:spPr>
        <p:txBody>
          <a:bodyPr>
            <a:normAutofit fontScale="85000" lnSpcReduction="20000"/>
          </a:bodyPr>
          <a:lstStyle/>
          <a:p>
            <a:r>
              <a:rPr lang="en-US" dirty="0"/>
              <a:t>These tables are interconnected, providing a comprehensive view of rental transactions, customer details, and film information.</a:t>
            </a:r>
          </a:p>
          <a:p>
            <a:r>
              <a:rPr lang="en-US" dirty="0"/>
              <a:t>Important relationships between tables include:</a:t>
            </a:r>
          </a:p>
          <a:p>
            <a:r>
              <a:rPr lang="en-US" dirty="0"/>
              <a:t>Customer and Rental: Connected by </a:t>
            </a:r>
            <a:r>
              <a:rPr lang="en-US" dirty="0" err="1"/>
              <a:t>customer_id</a:t>
            </a:r>
            <a:r>
              <a:rPr lang="en-US" dirty="0"/>
              <a:t>.</a:t>
            </a:r>
          </a:p>
          <a:p>
            <a:r>
              <a:rPr lang="en-US" dirty="0"/>
              <a:t>Rental and Inventory: Connected by </a:t>
            </a:r>
            <a:r>
              <a:rPr lang="en-US" dirty="0" err="1"/>
              <a:t>inventory_id.Inventory</a:t>
            </a:r>
            <a:r>
              <a:rPr lang="en-US" dirty="0"/>
              <a:t> and Film: Connected by </a:t>
            </a:r>
            <a:r>
              <a:rPr lang="en-US" dirty="0" err="1"/>
              <a:t>film_id</a:t>
            </a:r>
            <a:r>
              <a:rPr lang="en-US" dirty="0"/>
              <a:t>.</a:t>
            </a:r>
          </a:p>
          <a:p>
            <a:r>
              <a:rPr lang="en-US" dirty="0"/>
              <a:t>Film and Category: Connected by </a:t>
            </a:r>
            <a:r>
              <a:rPr lang="en-US" dirty="0" err="1"/>
              <a:t>category_id</a:t>
            </a:r>
            <a:r>
              <a:rPr lang="en-US" dirty="0"/>
              <a:t> through a junction table </a:t>
            </a:r>
            <a:r>
              <a:rPr lang="en-US" dirty="0" err="1"/>
              <a:t>film_category</a:t>
            </a:r>
            <a:r>
              <a:rPr lang="en-US" dirty="0"/>
              <a:t>.</a:t>
            </a:r>
          </a:p>
          <a:p>
            <a:r>
              <a:rPr lang="en-US" dirty="0"/>
              <a:t>Payment and Rental: Connected by </a:t>
            </a:r>
            <a:r>
              <a:rPr lang="en-US" dirty="0" err="1"/>
              <a:t>rental_id</a:t>
            </a:r>
            <a:r>
              <a:rPr lang="en-US" dirty="0"/>
              <a: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4926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B4D2-572C-F6CE-4BC4-7228DF1D9B0A}"/>
              </a:ext>
            </a:extLst>
          </p:cNvPr>
          <p:cNvSpPr>
            <a:spLocks noGrp="1"/>
          </p:cNvSpPr>
          <p:nvPr>
            <p:ph type="title"/>
          </p:nvPr>
        </p:nvSpPr>
        <p:spPr/>
        <p:txBody>
          <a:bodyPr/>
          <a:lstStyle/>
          <a:p>
            <a:r>
              <a:rPr lang="en-US" dirty="0"/>
              <a:t>Analytical Questions and Approach</a:t>
            </a:r>
          </a:p>
        </p:txBody>
      </p:sp>
      <p:sp>
        <p:nvSpPr>
          <p:cNvPr id="3" name="Content Placeholder 2">
            <a:extLst>
              <a:ext uri="{FF2B5EF4-FFF2-40B4-BE49-F238E27FC236}">
                <a16:creationId xmlns:a16="http://schemas.microsoft.com/office/drawing/2014/main" id="{5B4360B4-9EB0-728B-0419-32F912FF4CE5}"/>
              </a:ext>
            </a:extLst>
          </p:cNvPr>
          <p:cNvSpPr>
            <a:spLocks noGrp="1"/>
          </p:cNvSpPr>
          <p:nvPr>
            <p:ph idx="1"/>
          </p:nvPr>
        </p:nvSpPr>
        <p:spPr>
          <a:xfrm>
            <a:off x="2271252" y="1681316"/>
            <a:ext cx="8298887" cy="4368628"/>
          </a:xfrm>
        </p:spPr>
        <p:txBody>
          <a:bodyPr>
            <a:normAutofit/>
          </a:bodyPr>
          <a:lstStyle/>
          <a:p>
            <a:r>
              <a:rPr lang="en-US" dirty="0"/>
              <a:t>Identifying the Most Frequently Rented Movies and Analyze Rental Patterns by Customer Demographics.</a:t>
            </a:r>
          </a:p>
          <a:p>
            <a:r>
              <a:rPr lang="en-US" dirty="0"/>
              <a:t> Customer Rental Behavior: Segment Customers Based on Their Rental History</a:t>
            </a:r>
          </a:p>
          <a:p>
            <a:r>
              <a:rPr lang="en-US" dirty="0"/>
              <a:t>Evaluate Revenue Over Time, Broken Down by Categories Such as Genre, Ratings, and Customer Segments</a:t>
            </a:r>
          </a:p>
          <a:p>
            <a:r>
              <a:rPr lang="en-US" dirty="0"/>
              <a:t>Inventory Management: Assess Availability and Turnover of DVDs</a:t>
            </a:r>
          </a:p>
          <a:p>
            <a:r>
              <a:rPr lang="en-US" dirty="0"/>
              <a:t>Inventory Management: Assess Availability and Turnover of DVDs</a:t>
            </a:r>
          </a:p>
          <a:p>
            <a:endParaRPr lang="en-US" dirty="0"/>
          </a:p>
        </p:txBody>
      </p:sp>
    </p:spTree>
    <p:extLst>
      <p:ext uri="{BB962C8B-B14F-4D97-AF65-F5344CB8AC3E}">
        <p14:creationId xmlns:p14="http://schemas.microsoft.com/office/powerpoint/2010/main" val="130631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C51-6BFE-94D1-20C3-DA9C5F1067D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64314B07-D87F-FBF8-17CE-E937C9A85553}"/>
              </a:ext>
            </a:extLst>
          </p:cNvPr>
          <p:cNvSpPr>
            <a:spLocks noGrp="1"/>
          </p:cNvSpPr>
          <p:nvPr>
            <p:ph idx="1"/>
          </p:nvPr>
        </p:nvSpPr>
        <p:spPr>
          <a:xfrm>
            <a:off x="2507226" y="1885285"/>
            <a:ext cx="8062913" cy="4164659"/>
          </a:xfrm>
        </p:spPr>
        <p:txBody>
          <a:bodyPr/>
          <a:lstStyle/>
          <a:p>
            <a:r>
              <a:rPr lang="en-US" dirty="0"/>
              <a:t>To identify the top rentals, a measure was created to count the rentals per film. Film was sorted by rental count and then visualized</a:t>
            </a:r>
          </a:p>
          <a:p>
            <a:r>
              <a:rPr lang="en-US" dirty="0"/>
              <a:t>The rental data was combined with the demographic category, city and country was used as the demographic.</a:t>
            </a:r>
          </a:p>
          <a:p>
            <a:r>
              <a:rPr lang="en-US" dirty="0"/>
              <a:t>total rentals was visualized by customer name to get the renter by customers. I also created a measure for customer segments.</a:t>
            </a:r>
            <a:br>
              <a:rPr lang="en-US" dirty="0"/>
            </a:br>
            <a:r>
              <a:rPr lang="en-US" dirty="0"/>
              <a:t>Turnover ratio was visualized over time.</a:t>
            </a:r>
          </a:p>
          <a:p>
            <a:endParaRPr lang="en-US" dirty="0"/>
          </a:p>
          <a:p>
            <a:endParaRPr lang="en-US" dirty="0"/>
          </a:p>
        </p:txBody>
      </p:sp>
    </p:spTree>
    <p:extLst>
      <p:ext uri="{BB962C8B-B14F-4D97-AF65-F5344CB8AC3E}">
        <p14:creationId xmlns:p14="http://schemas.microsoft.com/office/powerpoint/2010/main" val="248750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D39A-4CF5-DA8C-4CC8-C29E450C018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3CE4D08-4F52-2141-FBAB-3C5646A8DDFB}"/>
              </a:ext>
            </a:extLst>
          </p:cNvPr>
          <p:cNvSpPr>
            <a:spLocks noGrp="1"/>
          </p:cNvSpPr>
          <p:nvPr>
            <p:ph idx="1"/>
          </p:nvPr>
        </p:nvSpPr>
        <p:spPr>
          <a:xfrm>
            <a:off x="2006682" y="1885285"/>
            <a:ext cx="7796540" cy="3997828"/>
          </a:xfrm>
        </p:spPr>
        <p:txBody>
          <a:bodyPr/>
          <a:lstStyle/>
          <a:p>
            <a:r>
              <a:rPr lang="en-US" dirty="0"/>
              <a:t>The Total rentals was 16000, the country count was 109, the number of customers was 599 and the cities where the rental happened was 600. </a:t>
            </a:r>
          </a:p>
          <a:p>
            <a:r>
              <a:rPr lang="en-US" dirty="0"/>
              <a:t>The top renter was Eleanor Hunt followed by Karl Seal with 46 rentals and Karl Seal with 45</a:t>
            </a:r>
          </a:p>
          <a:p>
            <a:r>
              <a:rPr lang="en-US" dirty="0"/>
              <a:t>The top renting city was Aurora</a:t>
            </a:r>
          </a:p>
        </p:txBody>
      </p:sp>
    </p:spTree>
    <p:extLst>
      <p:ext uri="{BB962C8B-B14F-4D97-AF65-F5344CB8AC3E}">
        <p14:creationId xmlns:p14="http://schemas.microsoft.com/office/powerpoint/2010/main" val="1892873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87</TotalTime>
  <Words>758</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MS Shell Dlg 2</vt:lpstr>
      <vt:lpstr>Wingdings</vt:lpstr>
      <vt:lpstr>Wingdings 3</vt:lpstr>
      <vt:lpstr>Madison</vt:lpstr>
      <vt:lpstr>Dvd rental store</vt:lpstr>
      <vt:lpstr>Introduction</vt:lpstr>
      <vt:lpstr>Data Exploration</vt:lpstr>
      <vt:lpstr>PowerPoint Presentation</vt:lpstr>
      <vt:lpstr>PowerPoint Presentation</vt:lpstr>
      <vt:lpstr>Data Exploration</vt:lpstr>
      <vt:lpstr>Analytical Questions and Approach</vt:lpstr>
      <vt:lpstr>Approach</vt:lpstr>
      <vt:lpstr>Results</vt:lpstr>
      <vt:lpstr>PowerPoint Presentation</vt:lpstr>
      <vt:lpstr>PowerPoint Presentation</vt:lpstr>
      <vt:lpstr>Results</vt:lpstr>
      <vt:lpstr>PowerPoint Presentation</vt:lpstr>
      <vt:lpstr>Approach</vt:lpstr>
      <vt:lpstr>PowerPoint Presentation</vt:lpstr>
      <vt:lpstr>Recommendations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Favour Atane</dc:creator>
  <cp:lastModifiedBy>Favour Atane</cp:lastModifiedBy>
  <cp:revision>1</cp:revision>
  <dcterms:created xsi:type="dcterms:W3CDTF">2024-08-07T19:43:55Z</dcterms:created>
  <dcterms:modified xsi:type="dcterms:W3CDTF">2024-08-07T21:11:13Z</dcterms:modified>
</cp:coreProperties>
</file>