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57" r:id="rId3"/>
    <p:sldId id="258" r:id="rId4"/>
    <p:sldId id="259" r:id="rId5"/>
    <p:sldId id="260" r:id="rId6"/>
    <p:sldId id="261" r:id="rId7"/>
    <p:sldId id="278" r:id="rId8"/>
    <p:sldId id="279" r:id="rId9"/>
    <p:sldId id="280" r:id="rId10"/>
    <p:sldId id="281" r:id="rId11"/>
    <p:sldId id="262" r:id="rId12"/>
    <p:sldId id="284" r:id="rId13"/>
    <p:sldId id="285" r:id="rId14"/>
    <p:sldId id="286" r:id="rId15"/>
    <p:sldId id="263" r:id="rId16"/>
    <p:sldId id="267" r:id="rId17"/>
    <p:sldId id="277" r:id="rId18"/>
    <p:sldId id="266" r:id="rId19"/>
    <p:sldId id="276" r:id="rId20"/>
    <p:sldId id="268" r:id="rId21"/>
    <p:sldId id="272" r:id="rId22"/>
    <p:sldId id="271" r:id="rId23"/>
    <p:sldId id="274" r:id="rId24"/>
    <p:sldId id="269" r:id="rId25"/>
    <p:sldId id="275" r:id="rId26"/>
    <p:sldId id="270" r:id="rId27"/>
    <p:sldId id="273" r:id="rId28"/>
    <p:sldId id="283" r:id="rId29"/>
    <p:sldId id="282" r:id="rId30"/>
    <p:sldId id="26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32" d="100"/>
          <a:sy n="32" d="100"/>
        </p:scale>
        <p:origin x="105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A218D-9C6E-400C-8076-3F245B0C382E}" type="datetimeFigureOut">
              <a:rPr lang="en-US" smtClean="0"/>
              <a:t>7/15/2025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CF98B-100B-4F3E-A116-938BF560846E}" type="slidenum">
              <a:rPr lang="en-US" smtClean="0"/>
              <a:t>‹#›</a:t>
            </a:fld>
            <a:endParaRPr lang="en-US"/>
          </a:p>
        </p:txBody>
      </p:sp>
    </p:spTree>
    <p:extLst>
      <p:ext uri="{BB962C8B-B14F-4D97-AF65-F5344CB8AC3E}">
        <p14:creationId xmlns:p14="http://schemas.microsoft.com/office/powerpoint/2010/main" val="387058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9CF98B-100B-4F3E-A116-938BF560846E}" type="slidenum">
              <a:rPr lang="en-US" smtClean="0"/>
              <a:t>1</a:t>
            </a:fld>
            <a:endParaRPr lang="en-US"/>
          </a:p>
        </p:txBody>
      </p:sp>
    </p:spTree>
    <p:extLst>
      <p:ext uri="{BB962C8B-B14F-4D97-AF65-F5344CB8AC3E}">
        <p14:creationId xmlns:p14="http://schemas.microsoft.com/office/powerpoint/2010/main" val="266060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9CF98B-100B-4F3E-A116-938BF560846E}" type="slidenum">
              <a:rPr lang="en-US" smtClean="0"/>
              <a:t>6</a:t>
            </a:fld>
            <a:endParaRPr lang="en-US"/>
          </a:p>
        </p:txBody>
      </p:sp>
    </p:spTree>
    <p:extLst>
      <p:ext uri="{BB962C8B-B14F-4D97-AF65-F5344CB8AC3E}">
        <p14:creationId xmlns:p14="http://schemas.microsoft.com/office/powerpoint/2010/main" val="2505910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95DCE-2F83-9EC3-CD30-903664599F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D232AE-74DE-411D-1E91-C578AD0D11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F84145-A426-6EC6-42CA-9FF0F02E57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1F305F-C5B5-1ED7-03A2-1C3EFE4EBBE3}"/>
              </a:ext>
            </a:extLst>
          </p:cNvPr>
          <p:cNvSpPr>
            <a:spLocks noGrp="1"/>
          </p:cNvSpPr>
          <p:nvPr>
            <p:ph type="sldNum" sz="quarter" idx="5"/>
          </p:nvPr>
        </p:nvSpPr>
        <p:spPr/>
        <p:txBody>
          <a:bodyPr/>
          <a:lstStyle/>
          <a:p>
            <a:fld id="{869CF98B-100B-4F3E-A116-938BF560846E}" type="slidenum">
              <a:rPr lang="en-US" smtClean="0"/>
              <a:t>7</a:t>
            </a:fld>
            <a:endParaRPr lang="en-US"/>
          </a:p>
        </p:txBody>
      </p:sp>
    </p:spTree>
    <p:extLst>
      <p:ext uri="{BB962C8B-B14F-4D97-AF65-F5344CB8AC3E}">
        <p14:creationId xmlns:p14="http://schemas.microsoft.com/office/powerpoint/2010/main" val="1373986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348FD-C99E-C0F0-7BEC-A008906685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5E1BDF-C8F5-63FE-101C-2485F34501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D11C9B-E818-41BF-03E4-0021449E94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9FF550-C77A-A9F0-A6B7-8045411248B8}"/>
              </a:ext>
            </a:extLst>
          </p:cNvPr>
          <p:cNvSpPr>
            <a:spLocks noGrp="1"/>
          </p:cNvSpPr>
          <p:nvPr>
            <p:ph type="sldNum" sz="quarter" idx="5"/>
          </p:nvPr>
        </p:nvSpPr>
        <p:spPr/>
        <p:txBody>
          <a:bodyPr/>
          <a:lstStyle/>
          <a:p>
            <a:fld id="{869CF98B-100B-4F3E-A116-938BF560846E}" type="slidenum">
              <a:rPr lang="en-US" smtClean="0"/>
              <a:t>8</a:t>
            </a:fld>
            <a:endParaRPr lang="en-US"/>
          </a:p>
        </p:txBody>
      </p:sp>
    </p:spTree>
    <p:extLst>
      <p:ext uri="{BB962C8B-B14F-4D97-AF65-F5344CB8AC3E}">
        <p14:creationId xmlns:p14="http://schemas.microsoft.com/office/powerpoint/2010/main" val="899048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9006F-10C7-CBAA-813B-F7919245CB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90A2BB-0D7B-2454-8FFB-4FB8E91DEE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835D10-2315-7269-F4B8-AA2A54A8DB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59815F-ADD9-C417-9290-0F50B43E5D98}"/>
              </a:ext>
            </a:extLst>
          </p:cNvPr>
          <p:cNvSpPr>
            <a:spLocks noGrp="1"/>
          </p:cNvSpPr>
          <p:nvPr>
            <p:ph type="sldNum" sz="quarter" idx="5"/>
          </p:nvPr>
        </p:nvSpPr>
        <p:spPr/>
        <p:txBody>
          <a:bodyPr/>
          <a:lstStyle/>
          <a:p>
            <a:fld id="{869CF98B-100B-4F3E-A116-938BF560846E}" type="slidenum">
              <a:rPr lang="en-US" smtClean="0"/>
              <a:t>9</a:t>
            </a:fld>
            <a:endParaRPr lang="en-US"/>
          </a:p>
        </p:txBody>
      </p:sp>
    </p:spTree>
    <p:extLst>
      <p:ext uri="{BB962C8B-B14F-4D97-AF65-F5344CB8AC3E}">
        <p14:creationId xmlns:p14="http://schemas.microsoft.com/office/powerpoint/2010/main" val="3565763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09712-2182-90F7-D391-D6587D88C5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40FCE8-29CB-2716-3A64-FD44722805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D62F19-D795-A17E-C57C-37EF16024F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565A4A-E7F6-90FD-80BE-D3790D1C785D}"/>
              </a:ext>
            </a:extLst>
          </p:cNvPr>
          <p:cNvSpPr>
            <a:spLocks noGrp="1"/>
          </p:cNvSpPr>
          <p:nvPr>
            <p:ph type="sldNum" sz="quarter" idx="5"/>
          </p:nvPr>
        </p:nvSpPr>
        <p:spPr/>
        <p:txBody>
          <a:bodyPr/>
          <a:lstStyle/>
          <a:p>
            <a:fld id="{869CF98B-100B-4F3E-A116-938BF560846E}" type="slidenum">
              <a:rPr lang="en-US" smtClean="0"/>
              <a:t>10</a:t>
            </a:fld>
            <a:endParaRPr lang="en-US"/>
          </a:p>
        </p:txBody>
      </p:sp>
    </p:spTree>
    <p:extLst>
      <p:ext uri="{BB962C8B-B14F-4D97-AF65-F5344CB8AC3E}">
        <p14:creationId xmlns:p14="http://schemas.microsoft.com/office/powerpoint/2010/main" val="309571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9CF98B-100B-4F3E-A116-938BF560846E}" type="slidenum">
              <a:rPr lang="en-US" smtClean="0"/>
              <a:t>13</a:t>
            </a:fld>
            <a:endParaRPr lang="en-US"/>
          </a:p>
        </p:txBody>
      </p:sp>
    </p:spTree>
    <p:extLst>
      <p:ext uri="{BB962C8B-B14F-4D97-AF65-F5344CB8AC3E}">
        <p14:creationId xmlns:p14="http://schemas.microsoft.com/office/powerpoint/2010/main" val="2297273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selected all the column name from each table differentiating it by the alias name I gave to the tables from appointment table and joined on all the other tables</a:t>
            </a:r>
          </a:p>
          <a:p>
            <a:endParaRPr lang="en-US" dirty="0"/>
          </a:p>
        </p:txBody>
      </p:sp>
      <p:sp>
        <p:nvSpPr>
          <p:cNvPr id="4" name="Slide Number Placeholder 3"/>
          <p:cNvSpPr>
            <a:spLocks noGrp="1"/>
          </p:cNvSpPr>
          <p:nvPr>
            <p:ph type="sldNum" sz="quarter" idx="5"/>
          </p:nvPr>
        </p:nvSpPr>
        <p:spPr/>
        <p:txBody>
          <a:bodyPr/>
          <a:lstStyle/>
          <a:p>
            <a:fld id="{869CF98B-100B-4F3E-A116-938BF560846E}" type="slidenum">
              <a:rPr lang="en-US" smtClean="0"/>
              <a:t>14</a:t>
            </a:fld>
            <a:endParaRPr lang="en-US"/>
          </a:p>
        </p:txBody>
      </p:sp>
    </p:spTree>
    <p:extLst>
      <p:ext uri="{BB962C8B-B14F-4D97-AF65-F5344CB8AC3E}">
        <p14:creationId xmlns:p14="http://schemas.microsoft.com/office/powerpoint/2010/main" val="306036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B430D9E-DABB-45F6-99B7-DEC8BA3D0559}" type="datetimeFigureOut">
              <a:rPr lang="en-US" smtClean="0"/>
              <a:t>7/15/2025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913509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30D9E-DABB-45F6-99B7-DEC8BA3D0559}"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3684815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B430D9E-DABB-45F6-99B7-DEC8BA3D0559}" type="datetimeFigureOut">
              <a:rPr lang="en-US" smtClean="0"/>
              <a:t>7/15/2025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2609126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30D9E-DABB-45F6-99B7-DEC8BA3D0559}"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249510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B430D9E-DABB-45F6-99B7-DEC8BA3D0559}" type="datetimeFigureOut">
              <a:rPr lang="en-US" smtClean="0"/>
              <a:t>7/15/2025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254117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B430D9E-DABB-45F6-99B7-DEC8BA3D0559}" type="datetimeFigureOut">
              <a:rPr lang="en-US" smtClean="0"/>
              <a:t>7/15/2025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140119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B430D9E-DABB-45F6-99B7-DEC8BA3D0559}" type="datetimeFigureOut">
              <a:rPr lang="en-US" smtClean="0"/>
              <a:t>7/15/2025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310122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430D9E-DABB-45F6-99B7-DEC8BA3D0559}" type="datetimeFigureOut">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131290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B430D9E-DABB-45F6-99B7-DEC8BA3D0559}" type="datetimeFigureOut">
              <a:rPr lang="en-US" smtClean="0"/>
              <a:t>7/15/2025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66102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430D9E-DABB-45F6-99B7-DEC8BA3D0559}"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281500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B430D9E-DABB-45F6-99B7-DEC8BA3D0559}" type="datetimeFigureOut">
              <a:rPr lang="en-US" smtClean="0"/>
              <a:t>7/15/2025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B318863-449E-458D-B78F-7C7EEF8CD971}" type="slidenum">
              <a:rPr lang="en-US" smtClean="0"/>
              <a:t>‹#›</a:t>
            </a:fld>
            <a:endParaRPr lang="en-US"/>
          </a:p>
        </p:txBody>
      </p:sp>
    </p:spTree>
    <p:extLst>
      <p:ext uri="{BB962C8B-B14F-4D97-AF65-F5344CB8AC3E}">
        <p14:creationId xmlns:p14="http://schemas.microsoft.com/office/powerpoint/2010/main" val="412955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B430D9E-DABB-45F6-99B7-DEC8BA3D0559}" type="datetimeFigureOut">
              <a:rPr lang="en-US" smtClean="0"/>
              <a:t>7/15/2025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B318863-449E-458D-B78F-7C7EEF8CD971}" type="slidenum">
              <a:rPr lang="en-US" smtClean="0"/>
              <a:t>‹#›</a:t>
            </a:fld>
            <a:endParaRPr lang="en-US"/>
          </a:p>
        </p:txBody>
      </p:sp>
    </p:spTree>
    <p:extLst>
      <p:ext uri="{BB962C8B-B14F-4D97-AF65-F5344CB8AC3E}">
        <p14:creationId xmlns:p14="http://schemas.microsoft.com/office/powerpoint/2010/main" val="5650332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029B82E-722D-45BB-B34F-D4423CBF96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1F7980BB-894F-43B4-B764-9CE95DEF89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0" name="Freeform 5">
              <a:extLst>
                <a:ext uri="{FF2B5EF4-FFF2-40B4-BE49-F238E27FC236}">
                  <a16:creationId xmlns:a16="http://schemas.microsoft.com/office/drawing/2014/main" id="{D6D9E82D-9E8F-4365-8DD3-F87F575AF8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1CD7CE6C-6D35-4CDB-8C9B-3749731FB4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1D897CC5-D9DC-4B84-8FEE-769DDB3ED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A7F9F68E-05A6-4B4F-A9C4-99F56BA4DE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9">
              <a:extLst>
                <a:ext uri="{FF2B5EF4-FFF2-40B4-BE49-F238E27FC236}">
                  <a16:creationId xmlns:a16="http://schemas.microsoft.com/office/drawing/2014/main" id="{FE459AB8-6C83-4017-AD7E-34DDCC29B5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a:extLst>
                <a:ext uri="{FF2B5EF4-FFF2-40B4-BE49-F238E27FC236}">
                  <a16:creationId xmlns:a16="http://schemas.microsoft.com/office/drawing/2014/main" id="{7E35D375-D544-4AA6-B2C0-AECF72D6DA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a:extLst>
                <a:ext uri="{FF2B5EF4-FFF2-40B4-BE49-F238E27FC236}">
                  <a16:creationId xmlns:a16="http://schemas.microsoft.com/office/drawing/2014/main" id="{330D17F1-A1B0-40BD-8617-EE4D6750C8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2">
              <a:extLst>
                <a:ext uri="{FF2B5EF4-FFF2-40B4-BE49-F238E27FC236}">
                  <a16:creationId xmlns:a16="http://schemas.microsoft.com/office/drawing/2014/main" id="{B66F0F2E-CF96-4F3A-B20B-7A67FED935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3">
              <a:extLst>
                <a:ext uri="{FF2B5EF4-FFF2-40B4-BE49-F238E27FC236}">
                  <a16:creationId xmlns:a16="http://schemas.microsoft.com/office/drawing/2014/main" id="{6A12D58E-271D-4783-99B0-2C1098B90B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4">
              <a:extLst>
                <a:ext uri="{FF2B5EF4-FFF2-40B4-BE49-F238E27FC236}">
                  <a16:creationId xmlns:a16="http://schemas.microsoft.com/office/drawing/2014/main" id="{F9B86422-0052-4CDC-906A-A0991A2900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a:extLst>
                <a:ext uri="{FF2B5EF4-FFF2-40B4-BE49-F238E27FC236}">
                  <a16:creationId xmlns:a16="http://schemas.microsoft.com/office/drawing/2014/main" id="{C6847113-CFAE-4362-A26F-0B1D189964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2AD566C5-BF8B-4C51-82C6-4633CAE5BD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7">
              <a:extLst>
                <a:ext uri="{FF2B5EF4-FFF2-40B4-BE49-F238E27FC236}">
                  <a16:creationId xmlns:a16="http://schemas.microsoft.com/office/drawing/2014/main" id="{F156CA36-0366-443D-9A53-7806BDE207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8">
              <a:extLst>
                <a:ext uri="{FF2B5EF4-FFF2-40B4-BE49-F238E27FC236}">
                  <a16:creationId xmlns:a16="http://schemas.microsoft.com/office/drawing/2014/main" id="{E854E694-6F0F-4143-B88B-DE4C9E02E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9">
              <a:extLst>
                <a:ext uri="{FF2B5EF4-FFF2-40B4-BE49-F238E27FC236}">
                  <a16:creationId xmlns:a16="http://schemas.microsoft.com/office/drawing/2014/main" id="{65CBB851-7142-4AAB-8038-999CAB8CE9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0">
              <a:extLst>
                <a:ext uri="{FF2B5EF4-FFF2-40B4-BE49-F238E27FC236}">
                  <a16:creationId xmlns:a16="http://schemas.microsoft.com/office/drawing/2014/main" id="{5560487F-527D-416F-A6A5-16BC6F626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1">
              <a:extLst>
                <a:ext uri="{FF2B5EF4-FFF2-40B4-BE49-F238E27FC236}">
                  <a16:creationId xmlns:a16="http://schemas.microsoft.com/office/drawing/2014/main" id="{1F3D29D7-04A7-4C39-ABC0-CCFFE39BD3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2">
              <a:extLst>
                <a:ext uri="{FF2B5EF4-FFF2-40B4-BE49-F238E27FC236}">
                  <a16:creationId xmlns:a16="http://schemas.microsoft.com/office/drawing/2014/main" id="{AB11EF01-3B4E-41D2-9E08-0106F319A1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3">
              <a:extLst>
                <a:ext uri="{FF2B5EF4-FFF2-40B4-BE49-F238E27FC236}">
                  <a16:creationId xmlns:a16="http://schemas.microsoft.com/office/drawing/2014/main" id="{9E2C3217-DC0B-4F91-9F62-A04CDEB2F7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33" name="Picture 32" descr="Analyzing medical x-ray results">
            <a:extLst>
              <a:ext uri="{FF2B5EF4-FFF2-40B4-BE49-F238E27FC236}">
                <a16:creationId xmlns:a16="http://schemas.microsoft.com/office/drawing/2014/main" id="{04D68471-5388-1DB8-54A7-D9284B785EB5}"/>
              </a:ext>
            </a:extLst>
          </p:cNvPr>
          <p:cNvPicPr>
            <a:picLocks noChangeAspect="1"/>
          </p:cNvPicPr>
          <p:nvPr/>
        </p:nvPicPr>
        <p:blipFill>
          <a:blip r:embed="rId3"/>
          <a:srcRect l="39693" r="15171" b="-2"/>
          <a:stretch>
            <a:fillRect/>
          </a:stretch>
        </p:blipFill>
        <p:spPr>
          <a:xfrm>
            <a:off x="20" y="227"/>
            <a:ext cx="4637303" cy="6858000"/>
          </a:xfrm>
          <a:prstGeom prst="rect">
            <a:avLst/>
          </a:prstGeom>
          <a:ln w="9525">
            <a:noFill/>
          </a:ln>
        </p:spPr>
      </p:pic>
      <p:grpSp>
        <p:nvGrpSpPr>
          <p:cNvPr id="60" name="Group 59">
            <a:extLst>
              <a:ext uri="{FF2B5EF4-FFF2-40B4-BE49-F238E27FC236}">
                <a16:creationId xmlns:a16="http://schemas.microsoft.com/office/drawing/2014/main" id="{F2B7CF55-CC81-4559-9768-354C7462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5064" y="1186483"/>
            <a:ext cx="5941686" cy="4477933"/>
            <a:chOff x="807084" y="1186483"/>
            <a:chExt cx="5941686" cy="4477933"/>
          </a:xfrm>
        </p:grpSpPr>
        <p:sp>
          <p:nvSpPr>
            <p:cNvPr id="61" name="Rectangle 60">
              <a:extLst>
                <a:ext uri="{FF2B5EF4-FFF2-40B4-BE49-F238E27FC236}">
                  <a16:creationId xmlns:a16="http://schemas.microsoft.com/office/drawing/2014/main" id="{9FDAF335-846C-48F5-A261-6D242B1ED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780" y="1186483"/>
              <a:ext cx="5940295"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39">
              <a:extLst>
                <a:ext uri="{FF2B5EF4-FFF2-40B4-BE49-F238E27FC236}">
                  <a16:creationId xmlns:a16="http://schemas.microsoft.com/office/drawing/2014/main" id="{598CCBBA-616E-4339-A7DE-6168CEEE5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574311"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FDCDAE4-2A39-4204-B094-CA4F1493D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5941686"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7B77149-02BE-90F1-D826-11A4723E1D75}"/>
              </a:ext>
            </a:extLst>
          </p:cNvPr>
          <p:cNvSpPr>
            <a:spLocks noGrp="1"/>
          </p:cNvSpPr>
          <p:nvPr>
            <p:ph type="ctrTitle"/>
          </p:nvPr>
        </p:nvSpPr>
        <p:spPr>
          <a:xfrm>
            <a:off x="5543394" y="2075505"/>
            <a:ext cx="5769989" cy="1117500"/>
          </a:xfrm>
        </p:spPr>
        <p:txBody>
          <a:bodyPr>
            <a:normAutofit/>
          </a:bodyPr>
          <a:lstStyle/>
          <a:p>
            <a:r>
              <a:rPr lang="en-US" sz="3200" b="1" dirty="0">
                <a:latin typeface="Times New Roman" panose="02020603050405020304" pitchFamily="18" charset="0"/>
                <a:cs typeface="Times New Roman" panose="02020603050405020304" pitchFamily="18" charset="0"/>
              </a:rPr>
              <a:t>HOSPITAL MANAGEMENT ANALYSIS</a:t>
            </a:r>
          </a:p>
        </p:txBody>
      </p:sp>
      <p:sp>
        <p:nvSpPr>
          <p:cNvPr id="3" name="Subtitle 2">
            <a:extLst>
              <a:ext uri="{FF2B5EF4-FFF2-40B4-BE49-F238E27FC236}">
                <a16:creationId xmlns:a16="http://schemas.microsoft.com/office/drawing/2014/main" id="{0CB13083-AEC8-172E-6694-88648BB63896}"/>
              </a:ext>
            </a:extLst>
          </p:cNvPr>
          <p:cNvSpPr>
            <a:spLocks noGrp="1"/>
          </p:cNvSpPr>
          <p:nvPr>
            <p:ph type="subTitle" idx="1"/>
          </p:nvPr>
        </p:nvSpPr>
        <p:spPr>
          <a:xfrm>
            <a:off x="5543396" y="3418484"/>
            <a:ext cx="5769988" cy="1461741"/>
          </a:xfrm>
        </p:spPr>
        <p:txBody>
          <a:bodyPr>
            <a:noAutofit/>
          </a:bodyPr>
          <a:lstStyle/>
          <a:p>
            <a:r>
              <a:rPr lang="en-US" sz="2900" b="1" dirty="0">
                <a:solidFill>
                  <a:schemeClr val="bg1"/>
                </a:solidFill>
                <a:latin typeface="Times New Roman" panose="02020603050405020304" pitchFamily="18" charset="0"/>
                <a:cs typeface="Times New Roman" panose="02020603050405020304" pitchFamily="18" charset="0"/>
              </a:rPr>
              <a:t>SQL CAPSTONE PROJECT DONE BY EIGBE FAVOUR OFURE</a:t>
            </a:r>
          </a:p>
        </p:txBody>
      </p:sp>
    </p:spTree>
    <p:extLst>
      <p:ext uri="{BB962C8B-B14F-4D97-AF65-F5344CB8AC3E}">
        <p14:creationId xmlns:p14="http://schemas.microsoft.com/office/powerpoint/2010/main" val="2773392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51C5DD-8B59-03F3-0FD6-F870E2EB652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D4CD2AC-D8D9-7142-28F1-380C589B4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7818C9F-43A4-05CB-4A1D-F6C4919F6E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6D17F2BF-BC93-1D08-296A-F44FA0E3A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87CB3102-A5BA-A7CB-BD20-D0761A2F4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10BAD576-4B15-9760-2D8B-94BC7BF4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131ACC85-663D-E5EE-AE74-0FBA1B6267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FD8E5CC1-9B51-198B-7E0F-DB704E6A5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82A01927-6888-BADD-E4B4-9449ABDC1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647C64B3-1982-5AB1-E551-1214CFDF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4BBC7E8F-DA88-6459-7214-D8CEA72A7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41B84BAF-5325-974A-63EC-3B0493EC8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703FBB37-A8DC-813F-6895-AF1237C9A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252DB5DF-E921-4984-9A2A-C38172AD4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5C68A439-BA22-35E0-5210-45B98D6DB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96BD9BD1-3AA7-7E50-A546-70F6A25BA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9FBB5052-FDF6-E963-AF51-4BB91376C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646C4856-2278-D437-4DDE-7B4352CF1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CC81423B-1A4D-E739-6093-1425D58227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F45EF951-8237-DB73-D052-E757570E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1AD95135-C167-E1CA-D05E-1F7A0ACE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8432D576-36BE-CC5B-EE9E-07792BA28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131ED68E-75B6-CDB0-3CD8-878E157D5508}"/>
              </a:ext>
            </a:extLst>
          </p:cNvPr>
          <p:cNvSpPr>
            <a:spLocks noGrp="1"/>
          </p:cNvSpPr>
          <p:nvPr>
            <p:ph type="ctrTitle"/>
          </p:nvPr>
        </p:nvSpPr>
        <p:spPr>
          <a:xfrm>
            <a:off x="2599362" y="739739"/>
            <a:ext cx="7240489" cy="616610"/>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DATA DESCRIPTION</a:t>
            </a:r>
          </a:p>
        </p:txBody>
      </p:sp>
      <p:sp>
        <p:nvSpPr>
          <p:cNvPr id="6" name="Subtitle 5">
            <a:extLst>
              <a:ext uri="{FF2B5EF4-FFF2-40B4-BE49-F238E27FC236}">
                <a16:creationId xmlns:a16="http://schemas.microsoft.com/office/drawing/2014/main" id="{77564A0B-219B-42F8-2A6E-D5BDE5107452}"/>
              </a:ext>
            </a:extLst>
          </p:cNvPr>
          <p:cNvSpPr>
            <a:spLocks noGrp="1"/>
          </p:cNvSpPr>
          <p:nvPr>
            <p:ph type="subTitle" idx="1"/>
          </p:nvPr>
        </p:nvSpPr>
        <p:spPr>
          <a:xfrm>
            <a:off x="1791026" y="1415726"/>
            <a:ext cx="9299776" cy="4151366"/>
          </a:xfrm>
        </p:spPr>
        <p:txBody>
          <a:bodyPr>
            <a:norm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Billings Table</a:t>
            </a:r>
          </a:p>
          <a:p>
            <a:pPr algn="l"/>
            <a:r>
              <a:rPr lang="en-US" sz="2400" dirty="0" err="1">
                <a:solidFill>
                  <a:schemeClr val="tx1"/>
                </a:solidFill>
                <a:latin typeface="Times New Roman" panose="02020603050405020304" pitchFamily="18" charset="0"/>
                <a:cs typeface="Times New Roman" panose="02020603050405020304" pitchFamily="18" charset="0"/>
              </a:rPr>
              <a:t>bill_id</a:t>
            </a:r>
            <a:r>
              <a:rPr lang="en-US" sz="2400" dirty="0">
                <a:solidFill>
                  <a:schemeClr val="tx1"/>
                </a:solidFill>
                <a:latin typeface="Times New Roman" panose="02020603050405020304" pitchFamily="18" charset="0"/>
                <a:cs typeface="Times New Roman" panose="02020603050405020304" pitchFamily="18" charset="0"/>
              </a:rPr>
              <a:t> -&gt; Unique billing ID</a:t>
            </a:r>
          </a:p>
          <a:p>
            <a:pPr algn="l"/>
            <a:r>
              <a:rPr lang="en-US" sz="2400" dirty="0" err="1">
                <a:solidFill>
                  <a:schemeClr val="tx1"/>
                </a:solidFill>
                <a:latin typeface="Times New Roman" panose="02020603050405020304" pitchFamily="18" charset="0"/>
                <a:cs typeface="Times New Roman" panose="02020603050405020304" pitchFamily="18" charset="0"/>
              </a:rPr>
              <a:t>patient_id</a:t>
            </a:r>
            <a:r>
              <a:rPr lang="en-US" sz="2400" dirty="0">
                <a:solidFill>
                  <a:schemeClr val="tx1"/>
                </a:solidFill>
                <a:latin typeface="Times New Roman" panose="02020603050405020304" pitchFamily="18" charset="0"/>
                <a:cs typeface="Times New Roman" panose="02020603050405020304" pitchFamily="18" charset="0"/>
              </a:rPr>
              <a:t> -&gt; ID of the billed patient</a:t>
            </a:r>
          </a:p>
          <a:p>
            <a:pPr algn="l"/>
            <a:r>
              <a:rPr lang="en-US" sz="2400" dirty="0" err="1">
                <a:solidFill>
                  <a:schemeClr val="tx1"/>
                </a:solidFill>
                <a:latin typeface="Times New Roman" panose="02020603050405020304" pitchFamily="18" charset="0"/>
                <a:cs typeface="Times New Roman" panose="02020603050405020304" pitchFamily="18" charset="0"/>
              </a:rPr>
              <a:t>treatment_id</a:t>
            </a:r>
            <a:r>
              <a:rPr lang="en-US" sz="2400" dirty="0">
                <a:solidFill>
                  <a:schemeClr val="tx1"/>
                </a:solidFill>
                <a:latin typeface="Times New Roman" panose="02020603050405020304" pitchFamily="18" charset="0"/>
                <a:cs typeface="Times New Roman" panose="02020603050405020304" pitchFamily="18" charset="0"/>
              </a:rPr>
              <a:t> -&gt; ID of the related treatment</a:t>
            </a:r>
          </a:p>
          <a:p>
            <a:pPr algn="l"/>
            <a:r>
              <a:rPr lang="en-US" sz="2400" dirty="0" err="1">
                <a:solidFill>
                  <a:schemeClr val="tx1"/>
                </a:solidFill>
                <a:latin typeface="Times New Roman" panose="02020603050405020304" pitchFamily="18" charset="0"/>
                <a:cs typeface="Times New Roman" panose="02020603050405020304" pitchFamily="18" charset="0"/>
              </a:rPr>
              <a:t>bill_date</a:t>
            </a:r>
            <a:r>
              <a:rPr lang="en-US" sz="2400" dirty="0">
                <a:solidFill>
                  <a:schemeClr val="tx1"/>
                </a:solidFill>
                <a:latin typeface="Times New Roman" panose="02020603050405020304" pitchFamily="18" charset="0"/>
                <a:cs typeface="Times New Roman" panose="02020603050405020304" pitchFamily="18" charset="0"/>
              </a:rPr>
              <a:t> -&gt; Date of billing</a:t>
            </a:r>
          </a:p>
          <a:p>
            <a:pPr algn="l"/>
            <a:r>
              <a:rPr lang="en-US" sz="2400" dirty="0">
                <a:solidFill>
                  <a:schemeClr val="tx1"/>
                </a:solidFill>
                <a:latin typeface="Times New Roman" panose="02020603050405020304" pitchFamily="18" charset="0"/>
                <a:cs typeface="Times New Roman" panose="02020603050405020304" pitchFamily="18" charset="0"/>
              </a:rPr>
              <a:t>amount -&gt; Total amount billed</a:t>
            </a:r>
          </a:p>
          <a:p>
            <a:pPr algn="l"/>
            <a:r>
              <a:rPr lang="en-US" sz="2400" dirty="0" err="1">
                <a:solidFill>
                  <a:schemeClr val="tx1"/>
                </a:solidFill>
                <a:latin typeface="Times New Roman" panose="02020603050405020304" pitchFamily="18" charset="0"/>
                <a:cs typeface="Times New Roman" panose="02020603050405020304" pitchFamily="18" charset="0"/>
              </a:rPr>
              <a:t>payment_method</a:t>
            </a:r>
            <a:r>
              <a:rPr lang="en-US" sz="2400" dirty="0">
                <a:solidFill>
                  <a:schemeClr val="tx1"/>
                </a:solidFill>
                <a:latin typeface="Times New Roman" panose="02020603050405020304" pitchFamily="18" charset="0"/>
                <a:cs typeface="Times New Roman" panose="02020603050405020304" pitchFamily="18" charset="0"/>
              </a:rPr>
              <a:t> -&gt; Mode of payment (Cash, Card, Insurance)</a:t>
            </a:r>
          </a:p>
          <a:p>
            <a:pPr algn="l"/>
            <a:r>
              <a:rPr lang="en-US" sz="2400" dirty="0" err="1">
                <a:solidFill>
                  <a:schemeClr val="tx1"/>
                </a:solidFill>
                <a:latin typeface="Times New Roman" panose="02020603050405020304" pitchFamily="18" charset="0"/>
                <a:cs typeface="Times New Roman" panose="02020603050405020304" pitchFamily="18" charset="0"/>
              </a:rPr>
              <a:t>payment_status</a:t>
            </a:r>
            <a:r>
              <a:rPr lang="en-US" sz="2400" dirty="0">
                <a:solidFill>
                  <a:schemeClr val="tx1"/>
                </a:solidFill>
                <a:latin typeface="Times New Roman" panose="02020603050405020304" pitchFamily="18" charset="0"/>
                <a:cs typeface="Times New Roman" panose="02020603050405020304" pitchFamily="18" charset="0"/>
              </a:rPr>
              <a:t> -&gt; Status of payment (Paid, Pending, Failed)</a:t>
            </a: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4" name="Isosceles Triangle 33">
            <a:extLst>
              <a:ext uri="{FF2B5EF4-FFF2-40B4-BE49-F238E27FC236}">
                <a16:creationId xmlns:a16="http://schemas.microsoft.com/office/drawing/2014/main" id="{558E0D71-5641-E630-DF39-796268EF5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640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1C0E13-A699-EC59-C3CE-86B8D50B72D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F368925-E80C-F402-6F87-90095EADC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14F2E08-49CA-2521-9B9A-C8B1F9E5B9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3CBE6147-206C-D0CB-B250-E9B621668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CB95C58D-CAB9-5C40-9F5F-D4CD205E6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6F0585BA-3C29-FB84-1E6F-EC1E7D6C3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98ABDB7B-101A-169B-720D-AFFCDA154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5BE05C0F-EF83-B384-B1B1-A35941B25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347A8113-5633-A746-B891-16EEFD554B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A635DE6C-ECE7-D37D-FDDC-75D520599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A0DDE700-C0E7-C0EE-B98F-2D867AD3B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89EDC7A5-EF06-FAD2-A02C-3ACAE1046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8967ED90-9E39-0647-B51A-E18164A27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C0ACC4EE-F32B-84E8-AF29-F767B74EC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A17344E0-B510-4C05-894C-A874E6E66D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022C4C0E-09D7-7C32-F03B-E5A48D8C2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43ACB34B-0DF7-1D3C-1B96-0A1D77A2D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49FB1AB4-9563-B495-A258-362C2A693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01D293F1-8675-E75A-B67E-0BE1892E74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BDE560C5-05A7-A0B8-7CE4-6E927C495A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1864CC4B-E64F-A301-7A49-9D18F302D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786BE3E2-708D-69FA-1B84-9E4BFAC40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8E83522C-5610-DE2C-7CED-004C737B100C}"/>
              </a:ext>
            </a:extLst>
          </p:cNvPr>
          <p:cNvSpPr>
            <a:spLocks noGrp="1"/>
          </p:cNvSpPr>
          <p:nvPr>
            <p:ph type="ctrTitle"/>
          </p:nvPr>
        </p:nvSpPr>
        <p:spPr>
          <a:xfrm>
            <a:off x="2599362" y="739739"/>
            <a:ext cx="7240489" cy="616610"/>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DATA PREPARATION</a:t>
            </a:r>
          </a:p>
        </p:txBody>
      </p:sp>
      <p:sp>
        <p:nvSpPr>
          <p:cNvPr id="6" name="Subtitle 5">
            <a:extLst>
              <a:ext uri="{FF2B5EF4-FFF2-40B4-BE49-F238E27FC236}">
                <a16:creationId xmlns:a16="http://schemas.microsoft.com/office/drawing/2014/main" id="{CE597945-24C4-8171-FA1B-73E8012A3967}"/>
              </a:ext>
            </a:extLst>
          </p:cNvPr>
          <p:cNvSpPr>
            <a:spLocks noGrp="1"/>
          </p:cNvSpPr>
          <p:nvPr>
            <p:ph type="subTitle" idx="1"/>
          </p:nvPr>
        </p:nvSpPr>
        <p:spPr>
          <a:xfrm>
            <a:off x="1791025" y="1612043"/>
            <a:ext cx="9780789" cy="5083517"/>
          </a:xfrm>
        </p:spPr>
        <p:txBody>
          <a:bodyPr>
            <a:noAutofit/>
          </a:bodyPr>
          <a:lstStyle/>
          <a:p>
            <a:pPr algn="l"/>
            <a:r>
              <a:rPr lang="en-US" sz="2400" dirty="0">
                <a:solidFill>
                  <a:schemeClr val="tx1"/>
                </a:solidFill>
                <a:latin typeface="Times New Roman" panose="02020603050405020304" pitchFamily="18" charset="0"/>
                <a:cs typeface="Times New Roman" panose="02020603050405020304" pitchFamily="18" charset="0"/>
              </a:rPr>
              <a:t>The hospital management dataset for 2023 was first gotten from Kaggle after which a database called TDI CAPSTONE was created in SQL and the five datasets were imported into the database and then the following was done:</a:t>
            </a: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Checking for duplicates</a:t>
            </a:r>
          </a:p>
          <a:p>
            <a:pPr algn="l"/>
            <a:r>
              <a:rPr lang="en-US" sz="2400" dirty="0">
                <a:solidFill>
                  <a:schemeClr val="tx1"/>
                </a:solidFill>
                <a:latin typeface="Times New Roman" panose="02020603050405020304" pitchFamily="18" charset="0"/>
                <a:cs typeface="Times New Roman" panose="02020603050405020304" pitchFamily="18" charset="0"/>
              </a:rPr>
              <a:t>SQL query was used to check for duplicates, and none was found </a:t>
            </a: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Handling missing values</a:t>
            </a:r>
          </a:p>
          <a:p>
            <a:pPr algn="l"/>
            <a:r>
              <a:rPr lang="en-US" sz="2400" dirty="0">
                <a:solidFill>
                  <a:schemeClr val="tx1"/>
                </a:solidFill>
                <a:latin typeface="Times New Roman" panose="02020603050405020304" pitchFamily="18" charset="0"/>
                <a:cs typeface="Times New Roman" panose="02020603050405020304" pitchFamily="18" charset="0"/>
              </a:rPr>
              <a:t>SQL query was used to check for blanks, and none was found </a:t>
            </a: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Joining all tables together</a:t>
            </a:r>
          </a:p>
          <a:p>
            <a:pPr algn="l"/>
            <a:r>
              <a:rPr lang="en-US" sz="2400" dirty="0">
                <a:solidFill>
                  <a:schemeClr val="tx1"/>
                </a:solidFill>
                <a:latin typeface="Times New Roman" panose="02020603050405020304" pitchFamily="18" charset="0"/>
                <a:cs typeface="Times New Roman" panose="02020603050405020304" pitchFamily="18" charset="0"/>
              </a:rPr>
              <a:t>SQL query was used to join all the tables together </a:t>
            </a: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4" name="Isosceles Triangle 33">
            <a:extLst>
              <a:ext uri="{FF2B5EF4-FFF2-40B4-BE49-F238E27FC236}">
                <a16:creationId xmlns:a16="http://schemas.microsoft.com/office/drawing/2014/main" id="{B91DBE7C-F6CE-8A0D-77EB-666B690B5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06898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5E1F38-8C32-8018-AD63-7BCC9F0B01DE}"/>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3" name="Rectangle 62">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ubtitle 5">
            <a:extLst>
              <a:ext uri="{FF2B5EF4-FFF2-40B4-BE49-F238E27FC236}">
                <a16:creationId xmlns:a16="http://schemas.microsoft.com/office/drawing/2014/main" id="{B47250B1-EE67-496C-035A-25D3B4352C0A}"/>
              </a:ext>
            </a:extLst>
          </p:cNvPr>
          <p:cNvSpPr>
            <a:spLocks noGrp="1"/>
          </p:cNvSpPr>
          <p:nvPr>
            <p:ph type="subTitle" idx="1"/>
          </p:nvPr>
        </p:nvSpPr>
        <p:spPr>
          <a:xfrm>
            <a:off x="895417" y="2546803"/>
            <a:ext cx="3654568" cy="2259374"/>
          </a:xfrm>
        </p:spPr>
        <p:txBody>
          <a:bodyPr>
            <a:normAutofit/>
          </a:bodyPr>
          <a:lstStyle/>
          <a:p>
            <a:pPr>
              <a:lnSpc>
                <a:spcPct val="90000"/>
              </a:lnSpc>
            </a:pPr>
            <a:r>
              <a:rPr lang="en-US" sz="2400" dirty="0">
                <a:latin typeface="Times New Roman" panose="02020603050405020304" pitchFamily="18" charset="0"/>
                <a:cs typeface="Times New Roman" panose="02020603050405020304" pitchFamily="18" charset="0"/>
              </a:rPr>
              <a:t>SQL Query for Checking for Duplicates in the Treatment Table and the same was done for the Patients, Doctor, Billing and Appointment tables</a:t>
            </a:r>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a:extLst>
              <a:ext uri="{FF2B5EF4-FFF2-40B4-BE49-F238E27FC236}">
                <a16:creationId xmlns:a16="http://schemas.microsoft.com/office/drawing/2014/main" id="{8D275DFD-D8EF-F80F-8B11-1CBCDCB09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262" y="729089"/>
            <a:ext cx="6120318" cy="5036091"/>
          </a:xfrm>
          <a:prstGeom prst="rect">
            <a:avLst/>
          </a:prstGeom>
          <a:ln w="9525">
            <a:noFill/>
          </a:ln>
        </p:spPr>
      </p:pic>
    </p:spTree>
    <p:extLst>
      <p:ext uri="{BB962C8B-B14F-4D97-AF65-F5344CB8AC3E}">
        <p14:creationId xmlns:p14="http://schemas.microsoft.com/office/powerpoint/2010/main" val="141680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BF450D-5CDA-4891-5873-E5FA319E22FF}"/>
            </a:ext>
          </a:extLst>
        </p:cNvPr>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5"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94">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96" name="Rectangle 95">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ubtitle 5">
            <a:extLst>
              <a:ext uri="{FF2B5EF4-FFF2-40B4-BE49-F238E27FC236}">
                <a16:creationId xmlns:a16="http://schemas.microsoft.com/office/drawing/2014/main" id="{CB675687-B22F-33A3-AC9A-4A8AAC23ECDE}"/>
              </a:ext>
            </a:extLst>
          </p:cNvPr>
          <p:cNvSpPr>
            <a:spLocks noGrp="1"/>
          </p:cNvSpPr>
          <p:nvPr>
            <p:ph type="subTitle" idx="1"/>
          </p:nvPr>
        </p:nvSpPr>
        <p:spPr>
          <a:xfrm>
            <a:off x="895417" y="2476576"/>
            <a:ext cx="3654568" cy="1961609"/>
          </a:xfrm>
        </p:spPr>
        <p:txBody>
          <a:bodyPr>
            <a:noAutofit/>
          </a:bodyPr>
          <a:lstStyle/>
          <a:p>
            <a:pPr>
              <a:lnSpc>
                <a:spcPct val="90000"/>
              </a:lnSpc>
            </a:pPr>
            <a:r>
              <a:rPr lang="en-US" sz="2400" dirty="0">
                <a:latin typeface="Times New Roman" panose="02020603050405020304" pitchFamily="18" charset="0"/>
                <a:cs typeface="Times New Roman" panose="02020603050405020304" pitchFamily="18" charset="0"/>
              </a:rPr>
              <a:t>SQL Query for Checking for Blanks in the Treatment Table and the same was done for the Patients, Doctor, Billing and Appointment tables</a:t>
            </a:r>
          </a:p>
        </p:txBody>
      </p:sp>
      <p:sp>
        <p:nvSpPr>
          <p:cNvPr id="100" name="Rectangle 99">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a:extLst>
              <a:ext uri="{FF2B5EF4-FFF2-40B4-BE49-F238E27FC236}">
                <a16:creationId xmlns:a16="http://schemas.microsoft.com/office/drawing/2014/main" id="{20B3B4E6-44B1-086C-6C70-7495696CC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9063" y="1022767"/>
            <a:ext cx="6402483" cy="4853926"/>
          </a:xfrm>
          <a:prstGeom prst="rect">
            <a:avLst/>
          </a:prstGeom>
          <a:ln w="9525">
            <a:noFill/>
          </a:ln>
        </p:spPr>
      </p:pic>
    </p:spTree>
    <p:extLst>
      <p:ext uri="{BB962C8B-B14F-4D97-AF65-F5344CB8AC3E}">
        <p14:creationId xmlns:p14="http://schemas.microsoft.com/office/powerpoint/2010/main" val="1565488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55DDBC-F462-B32D-37DE-E2A4C6C5E3B1}"/>
            </a:ext>
          </a:extLst>
        </p:cNvPr>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8"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8" name="Group 127">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29" name="Rectangle 128">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ubtitle 5">
            <a:extLst>
              <a:ext uri="{FF2B5EF4-FFF2-40B4-BE49-F238E27FC236}">
                <a16:creationId xmlns:a16="http://schemas.microsoft.com/office/drawing/2014/main" id="{1749E79E-7529-5459-A480-8E293CA4A870}"/>
              </a:ext>
            </a:extLst>
          </p:cNvPr>
          <p:cNvSpPr>
            <a:spLocks noGrp="1"/>
          </p:cNvSpPr>
          <p:nvPr>
            <p:ph type="subTitle" idx="1"/>
          </p:nvPr>
        </p:nvSpPr>
        <p:spPr>
          <a:xfrm>
            <a:off x="895417" y="2740150"/>
            <a:ext cx="3654568" cy="1379619"/>
          </a:xfrm>
        </p:spPr>
        <p:txBody>
          <a:bodyPr>
            <a:normAutofit/>
          </a:bodyPr>
          <a:lstStyle/>
          <a:p>
            <a:r>
              <a:rPr lang="en-US" sz="2400" dirty="0">
                <a:latin typeface="Times New Roman" panose="02020603050405020304" pitchFamily="18" charset="0"/>
                <a:cs typeface="Times New Roman" panose="02020603050405020304" pitchFamily="18" charset="0"/>
              </a:rPr>
              <a:t>SQL Query for Joining all the Tables Together</a:t>
            </a:r>
          </a:p>
        </p:txBody>
      </p:sp>
      <p:sp>
        <p:nvSpPr>
          <p:cNvPr id="133" name="Rectangle 132">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a:extLst>
              <a:ext uri="{FF2B5EF4-FFF2-40B4-BE49-F238E27FC236}">
                <a16:creationId xmlns:a16="http://schemas.microsoft.com/office/drawing/2014/main" id="{A3177EC6-997E-4D46-28E5-7960B1ACC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549" y="346029"/>
            <a:ext cx="6448696" cy="5969624"/>
          </a:xfrm>
          <a:prstGeom prst="rect">
            <a:avLst/>
          </a:prstGeom>
          <a:ln w="9525">
            <a:noFill/>
          </a:ln>
        </p:spPr>
      </p:pic>
    </p:spTree>
    <p:extLst>
      <p:ext uri="{BB962C8B-B14F-4D97-AF65-F5344CB8AC3E}">
        <p14:creationId xmlns:p14="http://schemas.microsoft.com/office/powerpoint/2010/main" val="475771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392FC7-8252-EAFB-E737-A03332621EC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A1B8C1-4A7F-DA85-AB52-EE7C6795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E4C1EBA-5EE3-4C91-A3DD-B70FE76302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47D7B292-0243-225F-3901-DA27010F4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0CE99E5E-6CC4-0F08-B442-39D4BE893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EB1A6D0C-37BD-34F5-F8D6-A68B9D14F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3E612749-0BD1-B07D-A8A8-3B1AC9F25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D912DAAE-D746-7F5D-4767-0A9692693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C09AE473-8C84-011A-6477-DFE90C6B8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B699352B-3740-5C3C-F6F7-36FE3A4CC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0A56F88F-423A-D6D3-3CC4-59DD25990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BF5283EE-EEA6-E081-D8A7-DAF200E88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15B579C2-CB85-DA5F-6035-EDB965F93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C715250B-EB02-AF15-8526-72A2D13D0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D510A294-9D88-4548-7721-B9F65847CD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84E5B1F9-AF62-FA25-B4C6-75F0FDF10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A7A34F19-818C-69F9-3C67-60C2B3FC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8E71920A-A0C2-5932-BF41-21B4338BA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97BAC616-DD5A-1178-8749-915C83227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A0C7C0D0-992B-93FE-0427-22FF1C6C6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95C1A112-0239-C958-D330-3613E9E5E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F4AE1008-CE34-FFC7-4FA9-C193186CF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1101B1FD-BDC4-C0B5-FE11-7625EBCD67BA}"/>
              </a:ext>
            </a:extLst>
          </p:cNvPr>
          <p:cNvSpPr>
            <a:spLocks noGrp="1"/>
          </p:cNvSpPr>
          <p:nvPr>
            <p:ph type="ctrTitle"/>
          </p:nvPr>
        </p:nvSpPr>
        <p:spPr>
          <a:xfrm>
            <a:off x="2599362" y="739739"/>
            <a:ext cx="7240489" cy="616610"/>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ANALYSIS AND FINDINGS</a:t>
            </a:r>
          </a:p>
        </p:txBody>
      </p:sp>
      <p:sp>
        <p:nvSpPr>
          <p:cNvPr id="6" name="Subtitle 5">
            <a:extLst>
              <a:ext uri="{FF2B5EF4-FFF2-40B4-BE49-F238E27FC236}">
                <a16:creationId xmlns:a16="http://schemas.microsoft.com/office/drawing/2014/main" id="{134B3725-A7CC-24BD-0BC4-33836141C8FC}"/>
              </a:ext>
            </a:extLst>
          </p:cNvPr>
          <p:cNvSpPr>
            <a:spLocks noGrp="1"/>
          </p:cNvSpPr>
          <p:nvPr>
            <p:ph type="subTitle" idx="1"/>
          </p:nvPr>
        </p:nvSpPr>
        <p:spPr>
          <a:xfrm>
            <a:off x="1791026" y="1612044"/>
            <a:ext cx="9299776" cy="3257907"/>
          </a:xfrm>
        </p:spPr>
        <p:txBody>
          <a:bodyPr>
            <a:norm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KEY PERFORMANCE INDICATORS (KPIs):</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Average Bill Amount: </a:t>
            </a:r>
            <a:r>
              <a:rPr lang="en-US" sz="2400" dirty="0">
                <a:solidFill>
                  <a:schemeClr val="tx1"/>
                </a:solidFill>
                <a:latin typeface="Times New Roman" panose="02020603050405020304" pitchFamily="18" charset="0"/>
                <a:cs typeface="Times New Roman" panose="02020603050405020304" pitchFamily="18" charset="0"/>
              </a:rPr>
              <a:t>$45.94k (shows average bill amount for the year)</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Total Revenue: </a:t>
            </a:r>
            <a:r>
              <a:rPr lang="en-US" sz="2400" dirty="0">
                <a:solidFill>
                  <a:schemeClr val="tx1"/>
                </a:solidFill>
                <a:latin typeface="Times New Roman" panose="02020603050405020304" pitchFamily="18" charset="0"/>
                <a:cs typeface="Times New Roman" panose="02020603050405020304" pitchFamily="18" charset="0"/>
              </a:rPr>
              <a:t>$551.25k (shows total revenue for the year)</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Priciest Treatment Type: </a:t>
            </a:r>
            <a:r>
              <a:rPr lang="en-US" sz="2400" dirty="0">
                <a:solidFill>
                  <a:schemeClr val="tx1"/>
                </a:solidFill>
                <a:latin typeface="Times New Roman" panose="02020603050405020304" pitchFamily="18" charset="0"/>
                <a:cs typeface="Times New Roman" panose="02020603050405020304" pitchFamily="18" charset="0"/>
              </a:rPr>
              <a:t>shows MRI as the priciest treatment type</a:t>
            </a:r>
          </a:p>
          <a:p>
            <a:pPr marL="342900" indent="-342900" algn="l">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Best Payment Method: </a:t>
            </a:r>
            <a:r>
              <a:rPr lang="en-US" sz="2400" dirty="0">
                <a:solidFill>
                  <a:schemeClr val="tx1"/>
                </a:solidFill>
                <a:latin typeface="Times New Roman" panose="02020603050405020304" pitchFamily="18" charset="0"/>
                <a:cs typeface="Times New Roman" panose="02020603050405020304" pitchFamily="18" charset="0"/>
              </a:rPr>
              <a:t>Shows credit card as the best payment method</a:t>
            </a:r>
          </a:p>
          <a:p>
            <a:pPr algn="l"/>
            <a:endParaRPr lang="en-US" sz="2400" b="1" dirty="0">
              <a:solidFill>
                <a:schemeClr val="tx1"/>
              </a:solidFill>
              <a:latin typeface="Times New Roman" panose="02020603050405020304" pitchFamily="18" charset="0"/>
              <a:cs typeface="Times New Roman" panose="02020603050405020304" pitchFamily="18" charset="0"/>
            </a:endParaRPr>
          </a:p>
          <a:p>
            <a:pPr algn="l"/>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4" name="Isosceles Triangle 33">
            <a:extLst>
              <a:ext uri="{FF2B5EF4-FFF2-40B4-BE49-F238E27FC236}">
                <a16:creationId xmlns:a16="http://schemas.microsoft.com/office/drawing/2014/main" id="{4130634E-005B-13CD-F044-98913FAFD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07303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D84973-D24B-1AB9-9B51-3A489D4BD843}"/>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3" name="Rectangle 62">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4C8A89D9-0994-F9AA-D3BB-4A0EBA7B6233}"/>
              </a:ext>
            </a:extLst>
          </p:cNvPr>
          <p:cNvSpPr>
            <a:spLocks noGrp="1"/>
          </p:cNvSpPr>
          <p:nvPr>
            <p:ph type="ctrTitle"/>
          </p:nvPr>
        </p:nvSpPr>
        <p:spPr>
          <a:xfrm>
            <a:off x="895415" y="1193584"/>
            <a:ext cx="3654569" cy="587320"/>
          </a:xfrm>
        </p:spPr>
        <p:txBody>
          <a:bodyPr>
            <a:normAutofit/>
          </a:bodyPr>
          <a:lstStyle/>
          <a:p>
            <a:r>
              <a:rPr lang="en-US" sz="2400" b="1" dirty="0">
                <a:latin typeface="Times New Roman" panose="02020603050405020304" pitchFamily="18" charset="0"/>
                <a:cs typeface="Times New Roman" panose="02020603050405020304" pitchFamily="18" charset="0"/>
              </a:rPr>
              <a:t>Bill Payment Trend</a:t>
            </a:r>
          </a:p>
        </p:txBody>
      </p:sp>
      <p:sp>
        <p:nvSpPr>
          <p:cNvPr id="6" name="Subtitle 5">
            <a:extLst>
              <a:ext uri="{FF2B5EF4-FFF2-40B4-BE49-F238E27FC236}">
                <a16:creationId xmlns:a16="http://schemas.microsoft.com/office/drawing/2014/main" id="{285C1A43-3567-D00C-63C0-C47DAAE586B8}"/>
              </a:ext>
            </a:extLst>
          </p:cNvPr>
          <p:cNvSpPr>
            <a:spLocks noGrp="1"/>
          </p:cNvSpPr>
          <p:nvPr>
            <p:ph type="subTitle" idx="1"/>
          </p:nvPr>
        </p:nvSpPr>
        <p:spPr>
          <a:xfrm>
            <a:off x="895417" y="2085913"/>
            <a:ext cx="3654568" cy="2588830"/>
          </a:xfrm>
        </p:spPr>
        <p:txBody>
          <a:bodyPr>
            <a:normAutofit/>
          </a:bodyPr>
          <a:lstStyle/>
          <a:p>
            <a:pPr marL="285750" indent="-285750" algn="l">
              <a:buClr>
                <a:schemeClr val="bg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line chart shows bill payment trend</a:t>
            </a:r>
          </a:p>
          <a:p>
            <a:pPr algn="l"/>
            <a:r>
              <a:rPr lang="en-US" dirty="0">
                <a:latin typeface="Times New Roman" panose="02020603050405020304" pitchFamily="18" charset="0"/>
                <a:cs typeface="Times New Roman" panose="02020603050405020304" pitchFamily="18" charset="0"/>
              </a:rPr>
              <a:t>Insights:</a:t>
            </a:r>
          </a:p>
          <a:p>
            <a:pPr algn="l"/>
            <a:r>
              <a:rPr lang="en-US" dirty="0">
                <a:latin typeface="Times New Roman" panose="02020603050405020304" pitchFamily="18" charset="0"/>
                <a:cs typeface="Times New Roman" panose="02020603050405020304" pitchFamily="18" charset="0"/>
              </a:rPr>
              <a:t>January and April have the highest bill payment while September and December have the least bill payment</a:t>
            </a:r>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937E662-3E68-F840-38FB-57DFA721C800}"/>
              </a:ext>
            </a:extLst>
          </p:cNvPr>
          <p:cNvPicPr>
            <a:picLocks noChangeAspect="1"/>
          </p:cNvPicPr>
          <p:nvPr/>
        </p:nvPicPr>
        <p:blipFill>
          <a:blip r:embed="rId2"/>
          <a:stretch>
            <a:fillRect/>
          </a:stretch>
        </p:blipFill>
        <p:spPr>
          <a:xfrm>
            <a:off x="5757262" y="1827496"/>
            <a:ext cx="6120318" cy="3212152"/>
          </a:xfrm>
          <a:prstGeom prst="rect">
            <a:avLst/>
          </a:prstGeom>
          <a:ln w="9525">
            <a:noFill/>
          </a:ln>
        </p:spPr>
      </p:pic>
    </p:spTree>
    <p:extLst>
      <p:ext uri="{BB962C8B-B14F-4D97-AF65-F5344CB8AC3E}">
        <p14:creationId xmlns:p14="http://schemas.microsoft.com/office/powerpoint/2010/main" val="3967013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F96EF1-D88B-C5E1-6794-089BE2430595}"/>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3" name="Rectangle 62">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371A1ADB-F252-7366-A5A3-9CF55977BF08}"/>
              </a:ext>
            </a:extLst>
          </p:cNvPr>
          <p:cNvSpPr>
            <a:spLocks noGrp="1"/>
          </p:cNvSpPr>
          <p:nvPr>
            <p:ph type="ctrTitle"/>
          </p:nvPr>
        </p:nvSpPr>
        <p:spPr>
          <a:xfrm>
            <a:off x="895415" y="2847547"/>
            <a:ext cx="3654569" cy="1580615"/>
          </a:xfrm>
        </p:spPr>
        <p:txBody>
          <a:bodyPr>
            <a:normAutofit/>
          </a:bodyPr>
          <a:lstStyle/>
          <a:p>
            <a:r>
              <a:rPr lang="en-US" sz="3200" b="1" dirty="0">
                <a:latin typeface="Times New Roman" panose="02020603050405020304" pitchFamily="18" charset="0"/>
                <a:cs typeface="Times New Roman" panose="02020603050405020304" pitchFamily="18" charset="0"/>
              </a:rPr>
              <a:t>SQL Query For Bill Payment Across Months</a:t>
            </a:r>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
            <a:extLst>
              <a:ext uri="{FF2B5EF4-FFF2-40B4-BE49-F238E27FC236}">
                <a16:creationId xmlns:a16="http://schemas.microsoft.com/office/drawing/2014/main" id="{37C91644-DD11-A4C9-A07B-6FD1B06DB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045" y="592147"/>
            <a:ext cx="6493199" cy="5294945"/>
          </a:xfrm>
          <a:prstGeom prst="rect">
            <a:avLst/>
          </a:prstGeom>
          <a:ln w="9525">
            <a:noFill/>
          </a:ln>
        </p:spPr>
      </p:pic>
    </p:spTree>
    <p:extLst>
      <p:ext uri="{BB962C8B-B14F-4D97-AF65-F5344CB8AC3E}">
        <p14:creationId xmlns:p14="http://schemas.microsoft.com/office/powerpoint/2010/main" val="1097060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D84973-D24B-1AB9-9B51-3A489D4BD843}"/>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3" name="Rectangle 62">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4C8A89D9-0994-F9AA-D3BB-4A0EBA7B6233}"/>
              </a:ext>
            </a:extLst>
          </p:cNvPr>
          <p:cNvSpPr>
            <a:spLocks noGrp="1"/>
          </p:cNvSpPr>
          <p:nvPr>
            <p:ph type="ctrTitle"/>
          </p:nvPr>
        </p:nvSpPr>
        <p:spPr>
          <a:xfrm>
            <a:off x="895415" y="1193584"/>
            <a:ext cx="3654569" cy="661202"/>
          </a:xfrm>
        </p:spPr>
        <p:txBody>
          <a:bodyPr>
            <a:noAutofit/>
          </a:bodyPr>
          <a:lstStyle/>
          <a:p>
            <a:r>
              <a:rPr lang="en-US" sz="2400" b="1" dirty="0">
                <a:latin typeface="Times New Roman" panose="02020603050405020304" pitchFamily="18" charset="0"/>
                <a:cs typeface="Times New Roman" panose="02020603050405020304" pitchFamily="18" charset="0"/>
              </a:rPr>
              <a:t>Average Treatment Cost by Treatment Type</a:t>
            </a:r>
          </a:p>
        </p:txBody>
      </p:sp>
      <p:sp>
        <p:nvSpPr>
          <p:cNvPr id="6" name="Subtitle 5">
            <a:extLst>
              <a:ext uri="{FF2B5EF4-FFF2-40B4-BE49-F238E27FC236}">
                <a16:creationId xmlns:a16="http://schemas.microsoft.com/office/drawing/2014/main" id="{285C1A43-3567-D00C-63C0-C47DAAE586B8}"/>
              </a:ext>
            </a:extLst>
          </p:cNvPr>
          <p:cNvSpPr>
            <a:spLocks noGrp="1"/>
          </p:cNvSpPr>
          <p:nvPr>
            <p:ph type="subTitle" idx="1"/>
          </p:nvPr>
        </p:nvSpPr>
        <p:spPr>
          <a:xfrm>
            <a:off x="895417" y="2098986"/>
            <a:ext cx="3654568" cy="2760690"/>
          </a:xfrm>
        </p:spPr>
        <p:txBody>
          <a:bodyPr>
            <a:normAutofit/>
          </a:bodyPr>
          <a:lstStyle/>
          <a:p>
            <a:pPr marL="285750" indent="-285750" algn="l">
              <a:buClr>
                <a:schemeClr val="bg1"/>
              </a:buClr>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bar chart shows treatment cost by treatment type</a:t>
            </a:r>
          </a:p>
          <a:p>
            <a:pPr algn="l"/>
            <a:r>
              <a:rPr lang="en-US" sz="1900" dirty="0">
                <a:latin typeface="Times New Roman" panose="02020603050405020304" pitchFamily="18" charset="0"/>
                <a:cs typeface="Times New Roman" panose="02020603050405020304" pitchFamily="18" charset="0"/>
              </a:rPr>
              <a:t>Insights:</a:t>
            </a:r>
          </a:p>
          <a:p>
            <a:pPr algn="l"/>
            <a:r>
              <a:rPr lang="en-US" sz="1900" dirty="0">
                <a:latin typeface="Times New Roman" panose="02020603050405020304" pitchFamily="18" charset="0"/>
                <a:cs typeface="Times New Roman" panose="02020603050405020304" pitchFamily="18" charset="0"/>
              </a:rPr>
              <a:t>MRI and Physiotherapy have high treatment cost while ECG and Chemotherapy have the least treatment type.</a:t>
            </a:r>
          </a:p>
          <a:p>
            <a:pPr algn="l"/>
            <a:endParaRPr lang="en-US" dirty="0"/>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58C89B7-8F61-E045-06EF-5319D19F00FB}"/>
              </a:ext>
            </a:extLst>
          </p:cNvPr>
          <p:cNvPicPr>
            <a:picLocks noChangeAspect="1"/>
          </p:cNvPicPr>
          <p:nvPr/>
        </p:nvPicPr>
        <p:blipFill>
          <a:blip r:embed="rId2"/>
          <a:stretch>
            <a:fillRect/>
          </a:stretch>
        </p:blipFill>
        <p:spPr>
          <a:xfrm>
            <a:off x="5757262" y="1701894"/>
            <a:ext cx="6120318" cy="3463355"/>
          </a:xfrm>
          <a:prstGeom prst="rect">
            <a:avLst/>
          </a:prstGeom>
          <a:ln w="9525">
            <a:noFill/>
          </a:ln>
        </p:spPr>
      </p:pic>
    </p:spTree>
    <p:extLst>
      <p:ext uri="{BB962C8B-B14F-4D97-AF65-F5344CB8AC3E}">
        <p14:creationId xmlns:p14="http://schemas.microsoft.com/office/powerpoint/2010/main" val="2469572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1FA960-9AFF-F5D6-7CA0-0794A8CAAA6D}"/>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6"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81" name="Rectangle 80">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2369551D-20D9-CAC1-3EB3-6460FF7A9B8D}"/>
              </a:ext>
            </a:extLst>
          </p:cNvPr>
          <p:cNvSpPr>
            <a:spLocks noGrp="1"/>
          </p:cNvSpPr>
          <p:nvPr>
            <p:ph type="ctrTitle"/>
          </p:nvPr>
        </p:nvSpPr>
        <p:spPr>
          <a:xfrm>
            <a:off x="873113" y="2442142"/>
            <a:ext cx="3654569" cy="1676087"/>
          </a:xfrm>
        </p:spPr>
        <p:txBody>
          <a:bodyPr>
            <a:normAutofit/>
          </a:bodyPr>
          <a:lstStyle/>
          <a:p>
            <a:r>
              <a:rPr lang="en-US" sz="2900" b="1" dirty="0">
                <a:latin typeface="Times New Roman" panose="02020603050405020304" pitchFamily="18" charset="0"/>
                <a:cs typeface="Times New Roman" panose="02020603050405020304" pitchFamily="18" charset="0"/>
              </a:rPr>
              <a:t>SQL Query For Average Cost For Each Type of Treatment</a:t>
            </a:r>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mputer screen shot of a computer">
            <a:extLst>
              <a:ext uri="{FF2B5EF4-FFF2-40B4-BE49-F238E27FC236}">
                <a16:creationId xmlns:a16="http://schemas.microsoft.com/office/drawing/2014/main" id="{EBBB6AC4-3207-27A5-3F73-82A81A9ED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215" y="863159"/>
            <a:ext cx="6380223" cy="5191953"/>
          </a:xfrm>
          <a:prstGeom prst="rect">
            <a:avLst/>
          </a:prstGeom>
          <a:ln w="9525">
            <a:noFill/>
          </a:ln>
        </p:spPr>
      </p:pic>
    </p:spTree>
    <p:extLst>
      <p:ext uri="{BB962C8B-B14F-4D97-AF65-F5344CB8AC3E}">
        <p14:creationId xmlns:p14="http://schemas.microsoft.com/office/powerpoint/2010/main" val="37245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a:extLst>
              <a:ext uri="{FF2B5EF4-FFF2-40B4-BE49-F238E27FC236}">
                <a16:creationId xmlns:a16="http://schemas.microsoft.com/office/drawing/2014/main" id="{465DDECC-A11E-434E-87B2-8997CD3832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6"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3">
              <a:extLst>
                <a:ext uri="{FF2B5EF4-FFF2-40B4-BE49-F238E27FC236}">
                  <a16:creationId xmlns:a16="http://schemas.microsoft.com/office/drawing/2014/main" id="{0A9092BE-A36C-4833-8E71-2850F4AF7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5">
              <a:extLst>
                <a:ext uri="{FF2B5EF4-FFF2-40B4-BE49-F238E27FC236}">
                  <a16:creationId xmlns:a16="http://schemas.microsoft.com/office/drawing/2014/main" id="{1E3F0C5B-76A9-4A8F-A1CB-35C0DE83A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17">
              <a:extLst>
                <a:ext uri="{FF2B5EF4-FFF2-40B4-BE49-F238E27FC236}">
                  <a16:creationId xmlns:a16="http://schemas.microsoft.com/office/drawing/2014/main" id="{202722D1-549B-407E-BF75-2A1E8DB5BA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8">
              <a:extLst>
                <a:ext uri="{FF2B5EF4-FFF2-40B4-BE49-F238E27FC236}">
                  <a16:creationId xmlns:a16="http://schemas.microsoft.com/office/drawing/2014/main" id="{5CA8D742-18BD-41B5-9C00-FCFFAED257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9">
              <a:extLst>
                <a:ext uri="{FF2B5EF4-FFF2-40B4-BE49-F238E27FC236}">
                  <a16:creationId xmlns:a16="http://schemas.microsoft.com/office/drawing/2014/main" id="{8BF81081-4C33-488E-A37E-B95567D0BF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20">
              <a:extLst>
                <a:ext uri="{FF2B5EF4-FFF2-40B4-BE49-F238E27FC236}">
                  <a16:creationId xmlns:a16="http://schemas.microsoft.com/office/drawing/2014/main" id="{462F0DE0-CEBA-420B-8032-FB60893B8E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 name="Title 4">
            <a:extLst>
              <a:ext uri="{FF2B5EF4-FFF2-40B4-BE49-F238E27FC236}">
                <a16:creationId xmlns:a16="http://schemas.microsoft.com/office/drawing/2014/main" id="{D21C5C64-5953-068D-1823-466C262B6740}"/>
              </a:ext>
            </a:extLst>
          </p:cNvPr>
          <p:cNvSpPr>
            <a:spLocks noGrp="1"/>
          </p:cNvSpPr>
          <p:nvPr>
            <p:ph type="ctrTitle"/>
          </p:nvPr>
        </p:nvSpPr>
        <p:spPr>
          <a:xfrm>
            <a:off x="2047793" y="89061"/>
            <a:ext cx="8081960" cy="614491"/>
          </a:xfrm>
        </p:spPr>
        <p:txBody>
          <a:bodyPr>
            <a:normAutofit fontScale="90000"/>
          </a:bodyPr>
          <a:lstStyle/>
          <a:p>
            <a:r>
              <a:rPr lang="en-US" sz="3400" b="1" dirty="0">
                <a:solidFill>
                  <a:schemeClr val="tx2"/>
                </a:solidFill>
                <a:latin typeface="Times New Roman" panose="02020603050405020304" pitchFamily="18" charset="0"/>
                <a:cs typeface="Times New Roman" panose="02020603050405020304" pitchFamily="18" charset="0"/>
              </a:rPr>
              <a:t>HOSPITAL </a:t>
            </a:r>
            <a:r>
              <a:rPr lang="en-US" sz="3200" b="1" dirty="0">
                <a:solidFill>
                  <a:schemeClr val="tx2"/>
                </a:solidFill>
                <a:latin typeface="Times New Roman" panose="02020603050405020304" pitchFamily="18" charset="0"/>
                <a:cs typeface="Times New Roman" panose="02020603050405020304" pitchFamily="18" charset="0"/>
              </a:rPr>
              <a:t>MANAGEMENT</a:t>
            </a:r>
            <a:r>
              <a:rPr lang="en-US" sz="3400" b="1" dirty="0">
                <a:solidFill>
                  <a:schemeClr val="tx2"/>
                </a:solidFill>
                <a:latin typeface="Times New Roman" panose="02020603050405020304" pitchFamily="18" charset="0"/>
                <a:cs typeface="Times New Roman" panose="02020603050405020304" pitchFamily="18" charset="0"/>
              </a:rPr>
              <a:t> ANALYSIS</a:t>
            </a:r>
          </a:p>
        </p:txBody>
      </p:sp>
      <p:sp>
        <p:nvSpPr>
          <p:cNvPr id="155"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E92B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16E168E2-3256-43A5-9298-9E5A6AE8F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E92B03"/>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dashboard&#10;&#10;AI-generated content may be incorrect.">
            <a:extLst>
              <a:ext uri="{FF2B5EF4-FFF2-40B4-BE49-F238E27FC236}">
                <a16:creationId xmlns:a16="http://schemas.microsoft.com/office/drawing/2014/main" id="{B398664E-5763-B041-6F5B-2DDC770C8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127" y="847593"/>
            <a:ext cx="11474873" cy="5776232"/>
          </a:xfrm>
          <a:prstGeom prst="rect">
            <a:avLst/>
          </a:prstGeom>
        </p:spPr>
      </p:pic>
    </p:spTree>
    <p:extLst>
      <p:ext uri="{BB962C8B-B14F-4D97-AF65-F5344CB8AC3E}">
        <p14:creationId xmlns:p14="http://schemas.microsoft.com/office/powerpoint/2010/main" val="4125630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D84973-D24B-1AB9-9B51-3A489D4BD843}"/>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3" name="Rectangle 62">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4C8A89D9-0994-F9AA-D3BB-4A0EBA7B6233}"/>
              </a:ext>
            </a:extLst>
          </p:cNvPr>
          <p:cNvSpPr>
            <a:spLocks noGrp="1"/>
          </p:cNvSpPr>
          <p:nvPr>
            <p:ph type="ctrTitle"/>
          </p:nvPr>
        </p:nvSpPr>
        <p:spPr>
          <a:xfrm>
            <a:off x="895415" y="1245859"/>
            <a:ext cx="3654569" cy="535045"/>
          </a:xfrm>
        </p:spPr>
        <p:txBody>
          <a:bodyPr>
            <a:normAutofit fontScale="90000"/>
          </a:bodyPr>
          <a:lstStyle/>
          <a:p>
            <a:r>
              <a:rPr lang="en-US" sz="2400" b="1" dirty="0">
                <a:latin typeface="Times New Roman" panose="02020603050405020304" pitchFamily="18" charset="0"/>
                <a:cs typeface="Times New Roman" panose="02020603050405020304" pitchFamily="18" charset="0"/>
              </a:rPr>
              <a:t>Average Bill Amount by Gender</a:t>
            </a:r>
          </a:p>
        </p:txBody>
      </p:sp>
      <p:sp>
        <p:nvSpPr>
          <p:cNvPr id="6" name="Subtitle 5">
            <a:extLst>
              <a:ext uri="{FF2B5EF4-FFF2-40B4-BE49-F238E27FC236}">
                <a16:creationId xmlns:a16="http://schemas.microsoft.com/office/drawing/2014/main" id="{285C1A43-3567-D00C-63C0-C47DAAE586B8}"/>
              </a:ext>
            </a:extLst>
          </p:cNvPr>
          <p:cNvSpPr>
            <a:spLocks noGrp="1"/>
          </p:cNvSpPr>
          <p:nvPr>
            <p:ph type="subTitle" idx="1"/>
          </p:nvPr>
        </p:nvSpPr>
        <p:spPr>
          <a:xfrm>
            <a:off x="806118" y="2098985"/>
            <a:ext cx="3823115" cy="3129869"/>
          </a:xfrm>
        </p:spPr>
        <p:txBody>
          <a:bodyPr>
            <a:normAutofit/>
          </a:bodyPr>
          <a:lstStyle/>
          <a:p>
            <a:pPr marL="285750" indent="-285750" algn="l">
              <a:buClr>
                <a:schemeClr val="bg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doughnut chart shows average bill amount by gender</a:t>
            </a:r>
          </a:p>
          <a:p>
            <a:pPr algn="l"/>
            <a:r>
              <a:rPr lang="en-US" dirty="0">
                <a:latin typeface="Times New Roman" panose="02020603050405020304" pitchFamily="18" charset="0"/>
                <a:cs typeface="Times New Roman" panose="02020603050405020304" pitchFamily="18" charset="0"/>
              </a:rPr>
              <a:t>Insights:</a:t>
            </a:r>
          </a:p>
          <a:p>
            <a:pPr algn="l"/>
            <a:r>
              <a:rPr lang="en-US" dirty="0">
                <a:latin typeface="Times New Roman" panose="02020603050405020304" pitchFamily="18" charset="0"/>
                <a:cs typeface="Times New Roman" panose="02020603050405020304" pitchFamily="18" charset="0"/>
              </a:rPr>
              <a:t>The average bill amount by gender shows males contributing $2.78K and females $2.71K. This shows that gender influences bill amount.</a:t>
            </a:r>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F30EBF2-462C-D270-68AA-5A2DDCEC1A6A}"/>
              </a:ext>
            </a:extLst>
          </p:cNvPr>
          <p:cNvPicPr>
            <a:picLocks noChangeAspect="1"/>
          </p:cNvPicPr>
          <p:nvPr/>
        </p:nvPicPr>
        <p:blipFill>
          <a:blip r:embed="rId2"/>
          <a:stretch>
            <a:fillRect/>
          </a:stretch>
        </p:blipFill>
        <p:spPr>
          <a:xfrm>
            <a:off x="5757262" y="1674669"/>
            <a:ext cx="6120318" cy="3517805"/>
          </a:xfrm>
          <a:prstGeom prst="rect">
            <a:avLst/>
          </a:prstGeom>
          <a:ln w="9525">
            <a:noFill/>
          </a:ln>
        </p:spPr>
      </p:pic>
    </p:spTree>
    <p:extLst>
      <p:ext uri="{BB962C8B-B14F-4D97-AF65-F5344CB8AC3E}">
        <p14:creationId xmlns:p14="http://schemas.microsoft.com/office/powerpoint/2010/main" val="401245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D84973-D24B-1AB9-9B51-3A489D4BD843}"/>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E28C9F8-8367-429B-810E-46844E2AF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BEF9FB73-C99A-4D3F-878F-394C68842D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F20DB81-6D9A-4C4F-8238-2E0E4457AD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742FDB0A-DE87-4953-8190-171E3DB237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9FC53584-BAEA-4F1D-8A0D-4632DCA5BF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098D9987-F0C6-45B7-9871-F7A60584E9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B31737D3-6C9F-4E83-83D1-C42DC632AC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AA446777-3E10-4129-9333-C6D3957EE2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32EE1966-ACB0-4E48-97D5-E418EAD76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ADD3C03D-ECBF-45B9-8114-22B88CA9ED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7EB0BC62-8255-45AE-BA21-BCC770554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FF9BAD66-4573-4073-8310-13CD7481F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0A1D4E49-6934-40C6-B071-3BBD2E099B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A23E1910-E385-4702-82DE-2ED5AB5667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E0DEC839-CA95-42EF-9883-6767EEDD68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2A70F79B-848E-4456-80D9-C312830811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FC9F970F-C0CF-48F2-A579-87A176BFFB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3B83F100-95D6-4F03-A6F8-6F974518DB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65A78EC4-71E4-4F4E-857D-12D4491A0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D772DE32-174E-42E9-8AA2-AE7F835F6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FDC74201-E301-45B8-8AC7-05E1B675D3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C59D380F-850C-43F1-80D1-1A782C6B40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4473771" cy="4477933"/>
            <a:chOff x="807084" y="1186483"/>
            <a:chExt cx="4473771" cy="4477933"/>
          </a:xfrm>
        </p:grpSpPr>
        <p:sp>
          <p:nvSpPr>
            <p:cNvPr id="63" name="Rectangle 62">
              <a:extLst>
                <a:ext uri="{FF2B5EF4-FFF2-40B4-BE49-F238E27FC236}">
                  <a16:creationId xmlns:a16="http://schemas.microsoft.com/office/drawing/2014/main" id="{8D18A657-441D-4BCB-860E-108687894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607" y="1186483"/>
              <a:ext cx="4472724"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B4A47755-0FF2-471E-80D4-7E0A81728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840353"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FE8B1AC-8B3F-49DC-9A9D-4EEE540B7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4473771"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4C8A89D9-0994-F9AA-D3BB-4A0EBA7B6233}"/>
              </a:ext>
            </a:extLst>
          </p:cNvPr>
          <p:cNvSpPr>
            <a:spLocks noGrp="1"/>
          </p:cNvSpPr>
          <p:nvPr>
            <p:ph type="ctrTitle"/>
          </p:nvPr>
        </p:nvSpPr>
        <p:spPr>
          <a:xfrm>
            <a:off x="895415" y="2330417"/>
            <a:ext cx="4299456" cy="1787812"/>
          </a:xfrm>
        </p:spPr>
        <p:txBody>
          <a:bodyPr>
            <a:normAutofit/>
          </a:bodyPr>
          <a:lstStyle/>
          <a:p>
            <a:r>
              <a:rPr lang="en-US" sz="2900" b="1" dirty="0">
                <a:latin typeface="Times New Roman" panose="02020603050405020304" pitchFamily="18" charset="0"/>
                <a:cs typeface="Times New Roman" panose="02020603050405020304" pitchFamily="18" charset="0"/>
              </a:rPr>
              <a:t>SQL Query For Average Cost For Each Type of Treatment</a:t>
            </a:r>
          </a:p>
        </p:txBody>
      </p:sp>
      <p:sp>
        <p:nvSpPr>
          <p:cNvPr id="67" name="Rectangle 66">
            <a:extLst>
              <a:ext uri="{FF2B5EF4-FFF2-40B4-BE49-F238E27FC236}">
                <a16:creationId xmlns:a16="http://schemas.microsoft.com/office/drawing/2014/main" id="{13E924A0-FE7E-45DB-BD41-FBEAB0A63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850" y="-6706"/>
            <a:ext cx="61041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text">
            <a:extLst>
              <a:ext uri="{FF2B5EF4-FFF2-40B4-BE49-F238E27FC236}">
                <a16:creationId xmlns:a16="http://schemas.microsoft.com/office/drawing/2014/main" id="{BC800908-310B-D73D-F505-3C717A3D9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004" y="612575"/>
            <a:ext cx="5657322" cy="5051841"/>
          </a:xfrm>
          <a:prstGeom prst="rect">
            <a:avLst/>
          </a:prstGeom>
        </p:spPr>
      </p:pic>
    </p:spTree>
    <p:extLst>
      <p:ext uri="{BB962C8B-B14F-4D97-AF65-F5344CB8AC3E}">
        <p14:creationId xmlns:p14="http://schemas.microsoft.com/office/powerpoint/2010/main" val="150438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D84973-D24B-1AB9-9B51-3A489D4BD843}"/>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3" name="Rectangle 62">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4C8A89D9-0994-F9AA-D3BB-4A0EBA7B6233}"/>
              </a:ext>
            </a:extLst>
          </p:cNvPr>
          <p:cNvSpPr>
            <a:spLocks noGrp="1"/>
          </p:cNvSpPr>
          <p:nvPr>
            <p:ph type="ctrTitle"/>
          </p:nvPr>
        </p:nvSpPr>
        <p:spPr>
          <a:xfrm>
            <a:off x="895417" y="1256712"/>
            <a:ext cx="3676869" cy="842274"/>
          </a:xfrm>
        </p:spPr>
        <p:txBody>
          <a:bodyPr>
            <a:normAutofit fontScale="90000"/>
          </a:bodyPr>
          <a:lstStyle/>
          <a:p>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14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Payment Method by Bill Amount</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85C1A43-3567-D00C-63C0-C47DAAE586B8}"/>
              </a:ext>
            </a:extLst>
          </p:cNvPr>
          <p:cNvSpPr>
            <a:spLocks noGrp="1"/>
          </p:cNvSpPr>
          <p:nvPr>
            <p:ph type="subTitle" idx="1"/>
          </p:nvPr>
        </p:nvSpPr>
        <p:spPr>
          <a:xfrm>
            <a:off x="895417" y="2098986"/>
            <a:ext cx="3683343" cy="2801788"/>
          </a:xfrm>
        </p:spPr>
        <p:txBody>
          <a:bodyPr>
            <a:normAutofit/>
          </a:bodyPr>
          <a:lstStyle/>
          <a:p>
            <a:pPr marL="285750" indent="-285750" algn="l">
              <a:buClr>
                <a:schemeClr val="bg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pie chart shows payment method by bill amount</a:t>
            </a:r>
          </a:p>
          <a:p>
            <a:pPr algn="l">
              <a:buClr>
                <a:schemeClr val="bg1"/>
              </a:buClr>
            </a:pPr>
            <a:r>
              <a:rPr lang="en-US" dirty="0">
                <a:latin typeface="Times New Roman" panose="02020603050405020304" pitchFamily="18" charset="0"/>
                <a:cs typeface="Times New Roman" panose="02020603050405020304" pitchFamily="18" charset="0"/>
              </a:rPr>
              <a:t>Insights:</a:t>
            </a:r>
          </a:p>
          <a:p>
            <a:pPr algn="l">
              <a:buClr>
                <a:schemeClr val="bg1"/>
              </a:buClr>
            </a:pPr>
            <a:r>
              <a:rPr lang="en-US" dirty="0">
                <a:latin typeface="Times New Roman" panose="02020603050405020304" pitchFamily="18" charset="0"/>
                <a:cs typeface="Times New Roman" panose="02020603050405020304" pitchFamily="18" charset="0"/>
              </a:rPr>
              <a:t>Credit card payments contribute the most to bill amounts ($201.38K), followed by Insurance ($182.16K) and Cash ($167.71K).</a:t>
            </a:r>
          </a:p>
          <a:p>
            <a:pPr algn="l"/>
            <a:endParaRPr lang="en-US"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931B3E9-2198-DB47-812A-6D8A7547B79E}"/>
              </a:ext>
            </a:extLst>
          </p:cNvPr>
          <p:cNvPicPr>
            <a:picLocks noChangeAspect="1"/>
          </p:cNvPicPr>
          <p:nvPr/>
        </p:nvPicPr>
        <p:blipFill>
          <a:blip r:embed="rId2"/>
          <a:stretch>
            <a:fillRect/>
          </a:stretch>
        </p:blipFill>
        <p:spPr>
          <a:xfrm>
            <a:off x="5757262" y="1747841"/>
            <a:ext cx="6120318" cy="3371462"/>
          </a:xfrm>
          <a:prstGeom prst="rect">
            <a:avLst/>
          </a:prstGeom>
          <a:ln w="9525">
            <a:noFill/>
          </a:ln>
        </p:spPr>
      </p:pic>
    </p:spTree>
    <p:extLst>
      <p:ext uri="{BB962C8B-B14F-4D97-AF65-F5344CB8AC3E}">
        <p14:creationId xmlns:p14="http://schemas.microsoft.com/office/powerpoint/2010/main" val="3213078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2E78AB-2037-9F5B-D446-C91FB9AC6B70}"/>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3" name="Rectangle 62">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ubtitle 5">
            <a:extLst>
              <a:ext uri="{FF2B5EF4-FFF2-40B4-BE49-F238E27FC236}">
                <a16:creationId xmlns:a16="http://schemas.microsoft.com/office/drawing/2014/main" id="{74ADFAC5-1AB5-CEDB-9888-D6AD76E4CCEA}"/>
              </a:ext>
            </a:extLst>
          </p:cNvPr>
          <p:cNvSpPr>
            <a:spLocks noGrp="1"/>
          </p:cNvSpPr>
          <p:nvPr>
            <p:ph type="subTitle" idx="1"/>
          </p:nvPr>
        </p:nvSpPr>
        <p:spPr>
          <a:xfrm>
            <a:off x="895417" y="2392663"/>
            <a:ext cx="3654568" cy="1911708"/>
          </a:xfrm>
        </p:spPr>
        <p:txBody>
          <a:bodyPr>
            <a:normAutofit/>
          </a:bodyPr>
          <a:lstStyle/>
          <a:p>
            <a:r>
              <a:rPr lang="en-US" sz="2900" b="1" dirty="0">
                <a:latin typeface="Times New Roman" panose="02020603050405020304" pitchFamily="18" charset="0"/>
                <a:cs typeface="Times New Roman" panose="02020603050405020304" pitchFamily="18" charset="0"/>
              </a:rPr>
              <a:t>SQL Query For Which Payment Method Generated Most Payment</a:t>
            </a:r>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text&#10;&#10;AI-generated content may be incorrect.">
            <a:extLst>
              <a:ext uri="{FF2B5EF4-FFF2-40B4-BE49-F238E27FC236}">
                <a16:creationId xmlns:a16="http://schemas.microsoft.com/office/drawing/2014/main" id="{9F51AF4C-4C55-45B1-EB1E-12438D10D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261" y="1022766"/>
            <a:ext cx="6283983" cy="4742413"/>
          </a:xfrm>
          <a:prstGeom prst="rect">
            <a:avLst/>
          </a:prstGeom>
          <a:ln w="9525">
            <a:noFill/>
          </a:ln>
        </p:spPr>
      </p:pic>
    </p:spTree>
    <p:extLst>
      <p:ext uri="{BB962C8B-B14F-4D97-AF65-F5344CB8AC3E}">
        <p14:creationId xmlns:p14="http://schemas.microsoft.com/office/powerpoint/2010/main" val="555630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D84973-D24B-1AB9-9B51-3A489D4BD843}"/>
            </a:ext>
          </a:extLst>
        </p:cNvPr>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5"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5" name="Group 94">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96" name="Rectangle 95">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4C8A89D9-0994-F9AA-D3BB-4A0EBA7B6233}"/>
              </a:ext>
            </a:extLst>
          </p:cNvPr>
          <p:cNvSpPr>
            <a:spLocks noGrp="1"/>
          </p:cNvSpPr>
          <p:nvPr>
            <p:ph type="ctrTitle"/>
          </p:nvPr>
        </p:nvSpPr>
        <p:spPr>
          <a:xfrm>
            <a:off x="895415" y="1180064"/>
            <a:ext cx="3654569" cy="946688"/>
          </a:xfrm>
        </p:spPr>
        <p:txBody>
          <a:bodyPr>
            <a:normAutofit fontScale="90000"/>
          </a:bodyPr>
          <a:lstStyle/>
          <a:p>
            <a:br>
              <a:rPr lang="en-US" sz="2600" b="1" dirty="0">
                <a:latin typeface="Times New Roman" panose="02020603050405020304" pitchFamily="18" charset="0"/>
                <a:cs typeface="Times New Roman" panose="02020603050405020304" pitchFamily="18" charset="0"/>
              </a:rPr>
            </a:br>
            <a:br>
              <a:rPr lang="en-US" sz="26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Billing Amount by Visit Reasons</a:t>
            </a:r>
            <a:br>
              <a:rPr lang="en-US" sz="2600" b="1" dirty="0">
                <a:latin typeface="Times New Roman" panose="02020603050405020304" pitchFamily="18" charset="0"/>
                <a:cs typeface="Times New Roman" panose="02020603050405020304" pitchFamily="18" charset="0"/>
              </a:rPr>
            </a:br>
            <a:endParaRPr lang="en-US" sz="2600" b="1"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85C1A43-3567-D00C-63C0-C47DAAE586B8}"/>
              </a:ext>
            </a:extLst>
          </p:cNvPr>
          <p:cNvSpPr>
            <a:spLocks noGrp="1"/>
          </p:cNvSpPr>
          <p:nvPr>
            <p:ph type="subTitle" idx="1"/>
          </p:nvPr>
        </p:nvSpPr>
        <p:spPr>
          <a:xfrm>
            <a:off x="895417" y="2133171"/>
            <a:ext cx="3654568" cy="3095683"/>
          </a:xfrm>
        </p:spPr>
        <p:txBody>
          <a:bodyPr>
            <a:normAutofit/>
          </a:bodyPr>
          <a:lstStyle/>
          <a:p>
            <a:pPr marL="285750" indent="-285750" algn="l">
              <a:buClr>
                <a:schemeClr val="bg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tree map chart shows billing amount by visit reason</a:t>
            </a:r>
          </a:p>
          <a:p>
            <a:pPr algn="l"/>
            <a:r>
              <a:rPr lang="en-US" dirty="0">
                <a:latin typeface="Times New Roman" panose="02020603050405020304" pitchFamily="18" charset="0"/>
                <a:cs typeface="Times New Roman" panose="02020603050405020304" pitchFamily="18" charset="0"/>
              </a:rPr>
              <a:t>Insights:</a:t>
            </a:r>
          </a:p>
          <a:p>
            <a:pPr algn="l"/>
            <a:r>
              <a:rPr lang="en-US" dirty="0">
                <a:latin typeface="Times New Roman" panose="02020603050405020304" pitchFamily="18" charset="0"/>
                <a:cs typeface="Times New Roman" panose="02020603050405020304" pitchFamily="18" charset="0"/>
              </a:rPr>
              <a:t>The highest billing amount by visit reason is "Checkup" at $126.88K, followed by "Therapy" at $118.39K and "Consultation" at $114.05K while emergency is the least at $92.4k.</a:t>
            </a:r>
          </a:p>
        </p:txBody>
      </p:sp>
      <p:sp>
        <p:nvSpPr>
          <p:cNvPr id="100" name="Rectangle 99">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78FF5FC-93A4-B9E5-0115-1C7261E015BC}"/>
              </a:ext>
            </a:extLst>
          </p:cNvPr>
          <p:cNvPicPr>
            <a:picLocks noChangeAspect="1"/>
          </p:cNvPicPr>
          <p:nvPr/>
        </p:nvPicPr>
        <p:blipFill>
          <a:blip r:embed="rId2"/>
          <a:stretch>
            <a:fillRect/>
          </a:stretch>
        </p:blipFill>
        <p:spPr>
          <a:xfrm>
            <a:off x="5757262" y="1846345"/>
            <a:ext cx="6120318" cy="3720746"/>
          </a:xfrm>
          <a:prstGeom prst="rect">
            <a:avLst/>
          </a:prstGeom>
          <a:ln w="9525">
            <a:noFill/>
          </a:ln>
        </p:spPr>
      </p:pic>
    </p:spTree>
    <p:extLst>
      <p:ext uri="{BB962C8B-B14F-4D97-AF65-F5344CB8AC3E}">
        <p14:creationId xmlns:p14="http://schemas.microsoft.com/office/powerpoint/2010/main" val="141504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AAF961-1782-94F8-2D2E-2D746EC87368}"/>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3" name="Rectangle 62">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ubtitle 5">
            <a:extLst>
              <a:ext uri="{FF2B5EF4-FFF2-40B4-BE49-F238E27FC236}">
                <a16:creationId xmlns:a16="http://schemas.microsoft.com/office/drawing/2014/main" id="{8C7C84A1-C1C5-5805-2C44-52ED391EBF49}"/>
              </a:ext>
            </a:extLst>
          </p:cNvPr>
          <p:cNvSpPr>
            <a:spLocks noGrp="1"/>
          </p:cNvSpPr>
          <p:nvPr>
            <p:ph type="subTitle" idx="1"/>
          </p:nvPr>
        </p:nvSpPr>
        <p:spPr>
          <a:xfrm>
            <a:off x="893380" y="2476575"/>
            <a:ext cx="3654568" cy="2250108"/>
          </a:xfrm>
        </p:spPr>
        <p:txBody>
          <a:bodyPr>
            <a:normAutofit/>
          </a:bodyPr>
          <a:lstStyle/>
          <a:p>
            <a:r>
              <a:rPr lang="en-US" sz="2900" b="1" dirty="0">
                <a:latin typeface="Times New Roman" panose="02020603050405020304" pitchFamily="18" charset="0"/>
                <a:cs typeface="Times New Roman" panose="02020603050405020304" pitchFamily="18" charset="0"/>
              </a:rPr>
              <a:t>SQL Query For Is There a Difference in Billing Between Visit Reasons</a:t>
            </a:r>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 shot of a computer&#10;&#10;AI-generated content may be incorrect.">
            <a:extLst>
              <a:ext uri="{FF2B5EF4-FFF2-40B4-BE49-F238E27FC236}">
                <a16:creationId xmlns:a16="http://schemas.microsoft.com/office/drawing/2014/main" id="{A836FB6D-5C3F-0543-EF57-2DEC9A777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638" y="346029"/>
            <a:ext cx="6480908" cy="5753688"/>
          </a:xfrm>
          <a:prstGeom prst="rect">
            <a:avLst/>
          </a:prstGeom>
          <a:ln w="9525">
            <a:noFill/>
          </a:ln>
        </p:spPr>
      </p:pic>
    </p:spTree>
    <p:extLst>
      <p:ext uri="{BB962C8B-B14F-4D97-AF65-F5344CB8AC3E}">
        <p14:creationId xmlns:p14="http://schemas.microsoft.com/office/powerpoint/2010/main" val="144183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D84973-D24B-1AB9-9B51-3A489D4BD843}"/>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3" name="Rectangle 62">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4C8A89D9-0994-F9AA-D3BB-4A0EBA7B6233}"/>
              </a:ext>
            </a:extLst>
          </p:cNvPr>
          <p:cNvSpPr>
            <a:spLocks noGrp="1"/>
          </p:cNvSpPr>
          <p:nvPr>
            <p:ph type="ctrTitle"/>
          </p:nvPr>
        </p:nvSpPr>
        <p:spPr>
          <a:xfrm>
            <a:off x="895415" y="1266286"/>
            <a:ext cx="3654569" cy="514617"/>
          </a:xfrm>
        </p:spPr>
        <p:txBody>
          <a:bodyPr>
            <a:noAutofit/>
          </a:bodyPr>
          <a:lstStyle/>
          <a:p>
            <a:r>
              <a:rPr lang="en-US" sz="2400" b="1" dirty="0">
                <a:latin typeface="Times New Roman" panose="02020603050405020304" pitchFamily="18" charset="0"/>
                <a:cs typeface="Times New Roman" panose="02020603050405020304" pitchFamily="18" charset="0"/>
              </a:rPr>
              <a:t>Treatment Types by Gender</a:t>
            </a:r>
          </a:p>
        </p:txBody>
      </p:sp>
      <p:sp>
        <p:nvSpPr>
          <p:cNvPr id="6" name="Subtitle 5">
            <a:extLst>
              <a:ext uri="{FF2B5EF4-FFF2-40B4-BE49-F238E27FC236}">
                <a16:creationId xmlns:a16="http://schemas.microsoft.com/office/drawing/2014/main" id="{285C1A43-3567-D00C-63C0-C47DAAE586B8}"/>
              </a:ext>
            </a:extLst>
          </p:cNvPr>
          <p:cNvSpPr>
            <a:spLocks noGrp="1"/>
          </p:cNvSpPr>
          <p:nvPr>
            <p:ph type="subTitle" idx="1"/>
          </p:nvPr>
        </p:nvSpPr>
        <p:spPr>
          <a:xfrm>
            <a:off x="873114" y="2111291"/>
            <a:ext cx="3707809" cy="3117563"/>
          </a:xfrm>
        </p:spPr>
        <p:txBody>
          <a:bodyPr>
            <a:normAutofit fontScale="25000" lnSpcReduction="20000"/>
          </a:bodyPr>
          <a:lstStyle/>
          <a:p>
            <a:pPr marL="285750" indent="-285750" algn="l">
              <a:buClr>
                <a:schemeClr val="bg1"/>
              </a:buCl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The bar chart shows treatment type by gender </a:t>
            </a:r>
          </a:p>
          <a:p>
            <a:pPr algn="l"/>
            <a:r>
              <a:rPr lang="en-US" sz="6400" dirty="0">
                <a:latin typeface="Times New Roman" panose="02020603050405020304" pitchFamily="18" charset="0"/>
                <a:cs typeface="Times New Roman" panose="02020603050405020304" pitchFamily="18" charset="0"/>
              </a:rPr>
              <a:t>Insights:</a:t>
            </a:r>
          </a:p>
          <a:p>
            <a:pPr marL="285750" indent="-285750" algn="l">
              <a:buClr>
                <a:schemeClr val="bg1"/>
              </a:buCl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For Males, MRI is the most common treatment type (30 cases) followed by Chemotherapy 28 cases then ECG 27 cases, X-Ray is performed 23 cases and Physiotherapy is performed 22 cases.</a:t>
            </a:r>
          </a:p>
          <a:p>
            <a:pPr marL="285750" indent="-285750" algn="l">
              <a:buClr>
                <a:schemeClr val="bg1"/>
              </a:buCl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For Females, Chemotherapy is the most common treatment type (21 cases) followed by Xray 18 cases then physiotherapy 14 cases, ECG 11 cases and MRI 6 cases.</a:t>
            </a:r>
          </a:p>
          <a:p>
            <a:pPr algn="l"/>
            <a:endParaRPr lang="en-US" dirty="0">
              <a:latin typeface="Times New Roman" panose="02020603050405020304" pitchFamily="18" charset="0"/>
              <a:cs typeface="Times New Roman" panose="02020603050405020304" pitchFamily="18" charset="0"/>
            </a:endParaRPr>
          </a:p>
          <a:p>
            <a:pPr algn="l"/>
            <a:endParaRPr lang="en-US" dirty="0"/>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88EDCA5-F361-4163-CD30-8BD073A2506C}"/>
              </a:ext>
            </a:extLst>
          </p:cNvPr>
          <p:cNvPicPr>
            <a:picLocks noChangeAspect="1"/>
          </p:cNvPicPr>
          <p:nvPr/>
        </p:nvPicPr>
        <p:blipFill>
          <a:blip r:embed="rId2"/>
          <a:stretch>
            <a:fillRect/>
          </a:stretch>
        </p:blipFill>
        <p:spPr>
          <a:xfrm>
            <a:off x="5802521" y="637197"/>
            <a:ext cx="6138128" cy="5541554"/>
          </a:xfrm>
          <a:prstGeom prst="rect">
            <a:avLst/>
          </a:prstGeom>
        </p:spPr>
      </p:pic>
    </p:spTree>
    <p:extLst>
      <p:ext uri="{BB962C8B-B14F-4D97-AF65-F5344CB8AC3E}">
        <p14:creationId xmlns:p14="http://schemas.microsoft.com/office/powerpoint/2010/main" val="248511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7BBC8C-F087-1556-439E-181C548AC297}"/>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3" name="Rectangle 62">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ubtitle 5">
            <a:extLst>
              <a:ext uri="{FF2B5EF4-FFF2-40B4-BE49-F238E27FC236}">
                <a16:creationId xmlns:a16="http://schemas.microsoft.com/office/drawing/2014/main" id="{C02FE389-806E-FDFA-126B-5188253A45C0}"/>
              </a:ext>
            </a:extLst>
          </p:cNvPr>
          <p:cNvSpPr>
            <a:spLocks noGrp="1"/>
          </p:cNvSpPr>
          <p:nvPr>
            <p:ph type="subTitle" idx="1"/>
          </p:nvPr>
        </p:nvSpPr>
        <p:spPr>
          <a:xfrm>
            <a:off x="895417" y="2476574"/>
            <a:ext cx="3654568" cy="2167345"/>
          </a:xfrm>
        </p:spPr>
        <p:txBody>
          <a:bodyPr>
            <a:normAutofit lnSpcReduction="10000"/>
          </a:bodyPr>
          <a:lstStyle/>
          <a:p>
            <a:r>
              <a:rPr lang="en-US" sz="2900" b="1" dirty="0">
                <a:latin typeface="Times New Roman" panose="02020603050405020304" pitchFamily="18" charset="0"/>
                <a:cs typeface="Times New Roman" panose="02020603050405020304" pitchFamily="18" charset="0"/>
              </a:rPr>
              <a:t>SQL Query For How Frequently Do Patient of Different Genders Attend Specific Treatments</a:t>
            </a:r>
          </a:p>
        </p:txBody>
      </p:sp>
      <p:sp>
        <p:nvSpPr>
          <p:cNvPr id="67" name="Rectangle 66">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a:extLst>
              <a:ext uri="{FF2B5EF4-FFF2-40B4-BE49-F238E27FC236}">
                <a16:creationId xmlns:a16="http://schemas.microsoft.com/office/drawing/2014/main" id="{8D38E988-A6D0-229F-DE0E-51468176A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8045" y="552357"/>
            <a:ext cx="6493199" cy="5201172"/>
          </a:xfrm>
          <a:prstGeom prst="rect">
            <a:avLst/>
          </a:prstGeom>
          <a:ln w="9525">
            <a:noFill/>
          </a:ln>
        </p:spPr>
      </p:pic>
    </p:spTree>
    <p:extLst>
      <p:ext uri="{BB962C8B-B14F-4D97-AF65-F5344CB8AC3E}">
        <p14:creationId xmlns:p14="http://schemas.microsoft.com/office/powerpoint/2010/main" val="2490359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30F316-C539-E33D-40E7-5186F2C093D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8F9B313-46FA-4AC7-DD5E-2C72372170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997C041-3ED1-98C0-7FA1-0A21E9207D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0B6A99E5-809D-A99B-D0B5-B78DEBB0A9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F1354AC7-0BCE-9ED9-3173-4342ACA35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7212E7DA-A492-4727-7F2E-FD3F12741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02111E8B-0C2C-4473-BA3C-92FE16C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3C9972CB-902D-245E-0826-BD10C3CC1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DC7C8F8A-3DEB-47C3-5FF4-72293A6E8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BE26D288-1B8B-DB01-6A0C-BBC20DE7C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23CD96A9-BD39-8884-D50D-78100D001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87E2129D-8E80-A787-D88C-162E4706E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DFF533B3-3BD5-ED25-BDE7-031E7973C9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E1D40EEF-533B-28B4-51FC-666447A32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1B055853-527D-07DD-7274-992276E91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D46FA59A-CA1A-FE09-B37B-B5020B058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AD51A73A-047D-1B5B-49AD-3EC8AD4FB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DA3295A3-CFA9-A6C8-B627-8AF48FF73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C642FCB9-F088-1906-7135-2F90036F3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86BA69E8-648B-29B3-318D-8394CDFF1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716A9B98-0DCD-837A-E1DE-9302B9BC7E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1D4F941C-6885-6FEB-AEBE-151294E74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27B727AB-F123-E986-A199-5888EC420CCF}"/>
              </a:ext>
            </a:extLst>
          </p:cNvPr>
          <p:cNvSpPr>
            <a:spLocks noGrp="1"/>
          </p:cNvSpPr>
          <p:nvPr>
            <p:ph type="ctrTitle"/>
          </p:nvPr>
        </p:nvSpPr>
        <p:spPr>
          <a:xfrm>
            <a:off x="2599362" y="739739"/>
            <a:ext cx="7240489" cy="616610"/>
          </a:xfrm>
        </p:spPr>
        <p:txBody>
          <a:bodyPr>
            <a:noAutofit/>
          </a:bodyPr>
          <a:lstStyle/>
          <a:p>
            <a:r>
              <a:rPr lang="en-US" sz="2900" b="1" dirty="0">
                <a:solidFill>
                  <a:schemeClr val="tx1"/>
                </a:solidFill>
                <a:latin typeface="Times New Roman" panose="02020603050405020304" pitchFamily="18" charset="0"/>
                <a:cs typeface="Times New Roman" panose="02020603050405020304" pitchFamily="18" charset="0"/>
              </a:rPr>
              <a:t>RECOMMENDATION</a:t>
            </a:r>
          </a:p>
        </p:txBody>
      </p:sp>
      <p:sp>
        <p:nvSpPr>
          <p:cNvPr id="6" name="Subtitle 5">
            <a:extLst>
              <a:ext uri="{FF2B5EF4-FFF2-40B4-BE49-F238E27FC236}">
                <a16:creationId xmlns:a16="http://schemas.microsoft.com/office/drawing/2014/main" id="{AD5CACD3-1687-CDA2-E076-EA1C256084BD}"/>
              </a:ext>
            </a:extLst>
          </p:cNvPr>
          <p:cNvSpPr>
            <a:spLocks noGrp="1"/>
          </p:cNvSpPr>
          <p:nvPr>
            <p:ph type="subTitle" idx="1"/>
          </p:nvPr>
        </p:nvSpPr>
        <p:spPr>
          <a:xfrm>
            <a:off x="1791025" y="1612043"/>
            <a:ext cx="9942713" cy="5083516"/>
          </a:xfrm>
        </p:spPr>
        <p:txBody>
          <a:bodyPr>
            <a:noAutofit/>
          </a:bodyPr>
          <a:lstStyle/>
          <a:p>
            <a:pPr marL="285750" indent="-28575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Launch Seasonal Health Packages: </a:t>
            </a:r>
            <a:r>
              <a:rPr lang="en-US" sz="2000" dirty="0">
                <a:solidFill>
                  <a:schemeClr val="tx1"/>
                </a:solidFill>
                <a:latin typeface="Times New Roman" panose="02020603050405020304" pitchFamily="18" charset="0"/>
                <a:cs typeface="Times New Roman" panose="02020603050405020304" pitchFamily="18" charset="0"/>
              </a:rPr>
              <a:t>Offer bundled services (e.g., checkups + therapy) during slower months to boost patient volume and stabilize revenue.</a:t>
            </a:r>
          </a:p>
          <a:p>
            <a:pPr marL="285750" indent="-28575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Optimize MRI Usage &amp; Pricing: </a:t>
            </a:r>
            <a:r>
              <a:rPr lang="en-US" sz="2000" dirty="0">
                <a:solidFill>
                  <a:schemeClr val="tx1"/>
                </a:solidFill>
                <a:latin typeface="Times New Roman" panose="02020603050405020304" pitchFamily="18" charset="0"/>
                <a:cs typeface="Times New Roman" panose="02020603050405020304" pitchFamily="18" charset="0"/>
              </a:rPr>
              <a:t>Introduce flexible MRI pricing options and review clinical necessity to manage costs and increase accessibility.</a:t>
            </a:r>
          </a:p>
          <a:p>
            <a:pPr marL="285750" indent="-28575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Promote Digital &amp; Insurance Payments: </a:t>
            </a:r>
            <a:r>
              <a:rPr lang="en-US" sz="2000" dirty="0">
                <a:solidFill>
                  <a:schemeClr val="tx1"/>
                </a:solidFill>
                <a:latin typeface="Times New Roman" panose="02020603050405020304" pitchFamily="18" charset="0"/>
                <a:cs typeface="Times New Roman" panose="02020603050405020304" pitchFamily="18" charset="0"/>
              </a:rPr>
              <a:t>Encourage credit card and insurance use through partnerships and installment plans to improve cash flow and billing efficiency.</a:t>
            </a:r>
          </a:p>
          <a:p>
            <a:pPr marL="285750" indent="-28575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Run Gender-Based Campaigns: </a:t>
            </a:r>
            <a:r>
              <a:rPr lang="en-US" sz="2000" dirty="0">
                <a:solidFill>
                  <a:schemeClr val="tx1"/>
                </a:solidFill>
                <a:latin typeface="Times New Roman" panose="02020603050405020304" pitchFamily="18" charset="0"/>
                <a:cs typeface="Times New Roman" panose="02020603050405020304" pitchFamily="18" charset="0"/>
              </a:rPr>
              <a:t>Tailor outreach based on patient behavior—e.g., wellness campaigns for women, screening drives for men—to increase engagement.</a:t>
            </a:r>
          </a:p>
          <a:p>
            <a:pPr marL="285750" indent="-28575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Invest in High-Performing Departments: </a:t>
            </a:r>
            <a:r>
              <a:rPr lang="en-US" sz="2000" dirty="0">
                <a:solidFill>
                  <a:schemeClr val="tx1"/>
                </a:solidFill>
                <a:latin typeface="Times New Roman" panose="02020603050405020304" pitchFamily="18" charset="0"/>
                <a:cs typeface="Times New Roman" panose="02020603050405020304" pitchFamily="18" charset="0"/>
              </a:rPr>
              <a:t>Expand Pediatrics (highest revenue) and improve digital infrastructure in Dermatology and Oncology for greater efficiency.</a:t>
            </a:r>
          </a:p>
          <a:p>
            <a:pPr marL="285750" indent="-28575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Use Predictive Analytics: </a:t>
            </a:r>
            <a:r>
              <a:rPr lang="en-US" sz="2000" dirty="0">
                <a:solidFill>
                  <a:schemeClr val="tx1"/>
                </a:solidFill>
                <a:latin typeface="Times New Roman" panose="02020603050405020304" pitchFamily="18" charset="0"/>
                <a:cs typeface="Times New Roman" panose="02020603050405020304" pitchFamily="18" charset="0"/>
              </a:rPr>
              <a:t>Build a dashboard to forecast seasonal demand and monitor underperforming departments for proactive planning.</a:t>
            </a:r>
          </a:p>
          <a:p>
            <a:pPr marL="285750" indent="-285750" algn="l">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Boost Preventive Care in Low Seasons: </a:t>
            </a:r>
            <a:r>
              <a:rPr lang="en-US" sz="2000" dirty="0">
                <a:solidFill>
                  <a:schemeClr val="tx1"/>
                </a:solidFill>
                <a:latin typeface="Times New Roman" panose="02020603050405020304" pitchFamily="18" charset="0"/>
                <a:cs typeface="Times New Roman" panose="02020603050405020304" pitchFamily="18" charset="0"/>
              </a:rPr>
              <a:t>Offer discounted or incentive-based preventive services during slow months to maintain steady patient visits.</a:t>
            </a:r>
          </a:p>
          <a:p>
            <a:pPr marL="285750" indent="-285750" algn="l">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4" name="Isosceles Triangle 33">
            <a:extLst>
              <a:ext uri="{FF2B5EF4-FFF2-40B4-BE49-F238E27FC236}">
                <a16:creationId xmlns:a16="http://schemas.microsoft.com/office/drawing/2014/main" id="{93B7E018-AD2E-3B2B-8A44-2EFFAEEE5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39737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CBD159-558D-8CCB-FAF4-F47BA44B9A91}"/>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48F59C-1471-EF10-FEE9-A0BBD562E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92C7585-FE66-5A78-98E0-25BDF9E75D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37094853-F569-50D3-11A4-514DB26F8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655A40C8-F1D6-BF9B-48CF-62401337E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01FAE284-B788-3C6E-33E8-456246EE9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D18EA8B6-FBBD-A0B6-F0AC-2DCEE195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934A7ADA-11C0-7D87-97D6-F0BC06C49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C8F0F6A3-70D7-8F6A-4E87-9A551E092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F10CEB07-8391-1153-8E87-64C433CE36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72A1EDBD-FD60-CFB5-FC52-CF9A18BF3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8EA486A4-5856-F487-CB7B-BDA6FFC6B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91FB63A4-93AE-D1E3-B9D1-F034A0442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DEABCC9F-788C-D30A-43A8-B7FA7698D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E6E64345-C629-FB9D-A638-8F6D7B488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82B18142-66F2-3C63-0845-A8D052E53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1E7CF83E-6B90-DCFC-45C5-6717DF7A7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8BEBE328-AFE3-110D-EF5D-200334F0F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51E6EF44-A729-C6A7-0ED6-6F9EC69998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4C7CBCBE-33AB-496C-5029-C58900A5B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A9B294AB-A02B-AA27-7407-959098707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4F6410AC-0E91-56DA-8C88-EF4610858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1C864041-E604-8103-53C4-242659733915}"/>
              </a:ext>
            </a:extLst>
          </p:cNvPr>
          <p:cNvSpPr>
            <a:spLocks noGrp="1"/>
          </p:cNvSpPr>
          <p:nvPr>
            <p:ph type="ctrTitle"/>
          </p:nvPr>
        </p:nvSpPr>
        <p:spPr>
          <a:xfrm>
            <a:off x="2599362" y="739739"/>
            <a:ext cx="7240489" cy="616610"/>
          </a:xfrm>
        </p:spPr>
        <p:txBody>
          <a:bodyPr>
            <a:noAutofit/>
          </a:bodyPr>
          <a:lstStyle/>
          <a:p>
            <a:r>
              <a:rPr lang="en-US" sz="2900" b="1" dirty="0">
                <a:solidFill>
                  <a:schemeClr val="tx1"/>
                </a:solidFill>
                <a:latin typeface="Times New Roman" panose="02020603050405020304" pitchFamily="18" charset="0"/>
                <a:cs typeface="Times New Roman" panose="02020603050405020304" pitchFamily="18" charset="0"/>
              </a:rPr>
              <a:t>CONCLUSION</a:t>
            </a:r>
          </a:p>
        </p:txBody>
      </p:sp>
      <p:sp>
        <p:nvSpPr>
          <p:cNvPr id="6" name="Subtitle 5">
            <a:extLst>
              <a:ext uri="{FF2B5EF4-FFF2-40B4-BE49-F238E27FC236}">
                <a16:creationId xmlns:a16="http://schemas.microsoft.com/office/drawing/2014/main" id="{B8C06001-1F0A-352B-0A3B-9C1E62A6AD84}"/>
              </a:ext>
            </a:extLst>
          </p:cNvPr>
          <p:cNvSpPr>
            <a:spLocks noGrp="1"/>
          </p:cNvSpPr>
          <p:nvPr>
            <p:ph type="subTitle" idx="1"/>
          </p:nvPr>
        </p:nvSpPr>
        <p:spPr>
          <a:xfrm>
            <a:off x="1791026" y="1612044"/>
            <a:ext cx="9299776" cy="4176560"/>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The hospital is generating strong revenue overall ($551.25K), with checkups, therapy, and consultations being the top revenue-driving visit types. MRI remains the priciest treatment heavily influencing bill amounts across all categories. Gender, specialization, and seasonality all impact billing trends and revenue. Digital payment (especially credit cards) is the preferred method, although cash still plays a major role in pediatrics. There are clear seasonal patterns in billing that can inform resource allocation and strategic planning. Male patients tend to incur higher treatment costs and generate more revenue, while different specializations perform unevenly.</a:t>
            </a:r>
          </a:p>
        </p:txBody>
      </p:sp>
      <p:sp>
        <p:nvSpPr>
          <p:cNvPr id="34" name="Isosceles Triangle 33">
            <a:extLst>
              <a:ext uri="{FF2B5EF4-FFF2-40B4-BE49-F238E27FC236}">
                <a16:creationId xmlns:a16="http://schemas.microsoft.com/office/drawing/2014/main" id="{BE3BE2D1-6AF6-FAB6-CC34-A5F53F77A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3979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15FDF7-5A81-ADF8-C026-2F71FD634FA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EBDFD82-ECFD-F148-2E8B-D830DA166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03C2549-E912-6460-8EEF-EE3536027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D8DAF9F8-CC9F-F7E6-A72B-2968B9B75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B5BACC9D-AFFB-2245-B3CA-9A808206A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EF3AED55-2484-9316-0853-B64368293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54268257-B7C6-8D72-A46A-4C062CB2F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FE59312B-0438-1EB9-6D44-8EFC9806B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30F664D7-2039-48E8-59F0-E63F97AD9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82E58974-7376-D035-7469-095319D15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FF57AE88-369E-C0F9-B1C7-5C99DDF83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D7BB35B6-DE05-427E-42DE-D66EAFCDE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64E42A53-4C8E-AF04-B6EF-9D5FB6FF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E4A569E9-ED27-57DE-A357-E5E9E415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BFBBEE86-C133-CB50-CE22-BD99DCFEC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2E780596-A827-152B-32AB-FDE68A000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25A9C6A8-CFBF-A570-EB3E-7DB2E2A61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9401ED2E-1FDE-4056-3A26-F147B2FFE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5FE0BA92-E8B2-646B-F7F4-D8AD5279B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BAD46975-7D8D-51A4-0A9D-972B0509A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14597828-C8C4-0499-F9CE-7EA35DF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9C533DE4-DBE5-2EE9-AC8E-F8BFA8C75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7C884413-BD19-8A47-CC4D-7FF80E7F65D0}"/>
              </a:ext>
            </a:extLst>
          </p:cNvPr>
          <p:cNvSpPr>
            <a:spLocks noGrp="1"/>
          </p:cNvSpPr>
          <p:nvPr>
            <p:ph type="ctrTitle"/>
          </p:nvPr>
        </p:nvSpPr>
        <p:spPr>
          <a:xfrm>
            <a:off x="2599362" y="739739"/>
            <a:ext cx="7240489" cy="616610"/>
          </a:xfrm>
        </p:spPr>
        <p:txBody>
          <a:bodyPr>
            <a:noAutofit/>
          </a:bodyPr>
          <a:lstStyle/>
          <a:p>
            <a:r>
              <a:rPr lang="en-US" sz="2900" b="1" dirty="0">
                <a:solidFill>
                  <a:schemeClr val="tx1"/>
                </a:solidFill>
                <a:latin typeface="Times New Roman" panose="02020603050405020304" pitchFamily="18" charset="0"/>
                <a:cs typeface="Times New Roman" panose="02020603050405020304" pitchFamily="18" charset="0"/>
              </a:rPr>
              <a:t>INTRODUCTION</a:t>
            </a:r>
          </a:p>
        </p:txBody>
      </p:sp>
      <p:sp>
        <p:nvSpPr>
          <p:cNvPr id="6" name="Subtitle 5">
            <a:extLst>
              <a:ext uri="{FF2B5EF4-FFF2-40B4-BE49-F238E27FC236}">
                <a16:creationId xmlns:a16="http://schemas.microsoft.com/office/drawing/2014/main" id="{F16B544B-4D22-F383-D363-50B0BC2727DD}"/>
              </a:ext>
            </a:extLst>
          </p:cNvPr>
          <p:cNvSpPr>
            <a:spLocks noGrp="1"/>
          </p:cNvSpPr>
          <p:nvPr>
            <p:ph type="subTitle" idx="1"/>
          </p:nvPr>
        </p:nvSpPr>
        <p:spPr>
          <a:xfrm>
            <a:off x="1791026" y="1612044"/>
            <a:ext cx="9299776" cy="4176560"/>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This project analyzes how the hospital is performing both financially and operationally through key metrics such as revenue, treatment costs, patient demographics and payment methods. It compares different treatment types, gender-based billing trends and monthly performance to identify areas of strength and opportunities for improvement. The global is to help stakeholders understand the relationship between service delivery and financial outcomes and to guide better decision making in hospital management and patient care.</a:t>
            </a:r>
          </a:p>
        </p:txBody>
      </p:sp>
      <p:sp>
        <p:nvSpPr>
          <p:cNvPr id="34" name="Isosceles Triangle 33">
            <a:extLst>
              <a:ext uri="{FF2B5EF4-FFF2-40B4-BE49-F238E27FC236}">
                <a16:creationId xmlns:a16="http://schemas.microsoft.com/office/drawing/2014/main" id="{BD640145-EDDA-614E-1A0E-13319D91B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98543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D84973-D24B-1AB9-9B51-3A489D4BD843}"/>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9"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2" name="Freeform: Shape 61">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285C1A43-3567-D00C-63C0-C47DAAE586B8}"/>
              </a:ext>
            </a:extLst>
          </p:cNvPr>
          <p:cNvSpPr>
            <a:spLocks noGrp="1"/>
          </p:cNvSpPr>
          <p:nvPr>
            <p:ph type="subTitle" idx="1"/>
          </p:nvPr>
        </p:nvSpPr>
        <p:spPr>
          <a:xfrm>
            <a:off x="3388938" y="2558198"/>
            <a:ext cx="5414125" cy="1472862"/>
          </a:xfrm>
        </p:spPr>
        <p:txBody>
          <a:bodyPr>
            <a:normAutofit/>
          </a:bodyPr>
          <a:lstStyle/>
          <a:p>
            <a:r>
              <a:rPr lang="en-US"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0225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2E5E53-779C-BF4A-0868-7360851D573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8D5FD2-83A5-E778-41B6-1DD0C969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DE13B39-F8CE-438E-D521-79D9C5D428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E630108F-BAEF-B207-12BF-DA729BF8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A71BC402-3D15-B063-692E-BA4DEF4E4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8A01D2F2-4D0C-48AE-8FF2-FE44A61E9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094DB820-0B7D-DD49-B51A-A8E32AC8E9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9429C530-F941-8690-975E-1F4200D0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2168FD66-DB84-7CAD-A014-0AD26EB01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3415D652-0ADD-6ED4-501F-6A07D8F6F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4BB8C539-B654-2B80-7CFF-FEBA08CE4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7FA1C5BB-8AD3-D1A6-EEBE-A5D145FB0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71653476-238F-4CDC-DC79-A11DD342D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04FD0D65-27E4-7CFB-1369-8B971FDDA3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B19F58DE-5B10-4F13-74D9-8503E4549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A7AF3081-1FD5-31B6-B7CB-D065350EA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567CB6F4-9B75-FE2A-5BCA-E1A26B781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A37E464E-35DF-71D7-CBC9-5D4B4F41B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8084CF7B-CF5F-F278-59A7-93DF27313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452562DC-90A0-5B96-C887-B49BAF2BE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F6EF1392-24ED-9585-568D-06F15F250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06709626-8160-9C9C-9F4E-D4FD8957E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037D9E51-AFAF-7B38-CA92-C7D11305B7C4}"/>
              </a:ext>
            </a:extLst>
          </p:cNvPr>
          <p:cNvSpPr>
            <a:spLocks noGrp="1"/>
          </p:cNvSpPr>
          <p:nvPr>
            <p:ph type="ctrTitle"/>
          </p:nvPr>
        </p:nvSpPr>
        <p:spPr>
          <a:xfrm>
            <a:off x="2599362" y="739739"/>
            <a:ext cx="7240489" cy="616610"/>
          </a:xfrm>
        </p:spPr>
        <p:txBody>
          <a:bodyPr>
            <a:noAutofit/>
          </a:bodyPr>
          <a:lstStyle/>
          <a:p>
            <a:r>
              <a:rPr lang="en-US" sz="2900" b="1" dirty="0">
                <a:solidFill>
                  <a:schemeClr val="tx1"/>
                </a:solidFill>
                <a:latin typeface="Times New Roman" panose="02020603050405020304" pitchFamily="18" charset="0"/>
                <a:cs typeface="Times New Roman" panose="02020603050405020304" pitchFamily="18" charset="0"/>
              </a:rPr>
              <a:t>OBJECTIVES</a:t>
            </a:r>
          </a:p>
        </p:txBody>
      </p:sp>
      <p:sp>
        <p:nvSpPr>
          <p:cNvPr id="6" name="Subtitle 5">
            <a:extLst>
              <a:ext uri="{FF2B5EF4-FFF2-40B4-BE49-F238E27FC236}">
                <a16:creationId xmlns:a16="http://schemas.microsoft.com/office/drawing/2014/main" id="{DBF8DC34-B984-CE03-61A1-5CA27EC7A54A}"/>
              </a:ext>
            </a:extLst>
          </p:cNvPr>
          <p:cNvSpPr>
            <a:spLocks noGrp="1"/>
          </p:cNvSpPr>
          <p:nvPr>
            <p:ph type="subTitle" idx="1"/>
          </p:nvPr>
        </p:nvSpPr>
        <p:spPr>
          <a:xfrm>
            <a:off x="1791026" y="1612044"/>
            <a:ext cx="9299776" cy="3134617"/>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To analyze the financial and operational performance of the hospital across various treatment types, payment methos and patient demographics and to identify high and low performing areas to guide strategic decisions that enhance service efficiency, revenue generation and overall patient care</a:t>
            </a:r>
          </a:p>
        </p:txBody>
      </p:sp>
      <p:sp>
        <p:nvSpPr>
          <p:cNvPr id="34" name="Isosceles Triangle 33">
            <a:extLst>
              <a:ext uri="{FF2B5EF4-FFF2-40B4-BE49-F238E27FC236}">
                <a16:creationId xmlns:a16="http://schemas.microsoft.com/office/drawing/2014/main" id="{7EEC59B5-73BB-5129-39EF-6E12F5778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8716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F7E56F-6BD6-FDEC-8277-4A1A88A3C0D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6F3D0C-9315-8D6E-A64B-2236CA242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D704B9B-155E-6EE3-16F2-F0EFA5A5B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BF06AC85-28D0-5C7C-406C-3A6FC56117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26BDE581-57B8-A0F2-6086-4529F5FE3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44CE7F1F-B089-FAE2-ADA4-76F848577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7D2942BC-7236-0057-A834-BEFC4C06C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B4BF3A7B-B625-38B4-2AB9-697ACCE7F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155E00DD-5922-1CD3-FE66-3AEDD080D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FC3B0AA6-220E-6E91-BD82-E44AF093F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16147232-2899-FD30-7342-93433D733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91A8A31B-5AE6-D11D-D872-7AA7ADF3B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F8C8AC5B-43B3-1DC1-F1AF-3E60D4760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196C4BB7-2D62-C93D-2EC5-7EF6959F3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ED1936E5-EA41-DB97-D46C-48E2E99D9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370891CF-DB34-D4D6-D29E-F14820A92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D5D0A909-4DC9-7506-F034-F455EB8E9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39DEE1E2-7588-4CAA-8CDA-B994F79E0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4D2D893F-F344-F456-83E0-B29AD8674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78742209-E863-C7EF-A4E5-A6C1B8232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526F09AE-C1D9-180C-4FBE-0834C04C55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C09401F5-EE9A-243A-97FF-051580A9E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A1B2C046-04E6-8059-5589-812453F9D25D}"/>
              </a:ext>
            </a:extLst>
          </p:cNvPr>
          <p:cNvSpPr>
            <a:spLocks noGrp="1"/>
          </p:cNvSpPr>
          <p:nvPr>
            <p:ph type="ctrTitle"/>
          </p:nvPr>
        </p:nvSpPr>
        <p:spPr>
          <a:xfrm>
            <a:off x="2599362" y="739739"/>
            <a:ext cx="7240489" cy="616610"/>
          </a:xfrm>
        </p:spPr>
        <p:txBody>
          <a:bodyPr>
            <a:noAutofit/>
          </a:bodyPr>
          <a:lstStyle/>
          <a:p>
            <a:r>
              <a:rPr lang="en-US" sz="2900" b="1" dirty="0">
                <a:solidFill>
                  <a:schemeClr val="tx1"/>
                </a:solidFill>
                <a:latin typeface="Times New Roman" panose="02020603050405020304" pitchFamily="18" charset="0"/>
                <a:cs typeface="Times New Roman" panose="02020603050405020304" pitchFamily="18" charset="0"/>
              </a:rPr>
              <a:t>BUSINESS QUESTIONS</a:t>
            </a:r>
          </a:p>
        </p:txBody>
      </p:sp>
      <p:sp>
        <p:nvSpPr>
          <p:cNvPr id="6" name="Subtitle 5">
            <a:extLst>
              <a:ext uri="{FF2B5EF4-FFF2-40B4-BE49-F238E27FC236}">
                <a16:creationId xmlns:a16="http://schemas.microsoft.com/office/drawing/2014/main" id="{6A64EEE0-4BD4-2A1B-B4DD-DB3D989C99D8}"/>
              </a:ext>
            </a:extLst>
          </p:cNvPr>
          <p:cNvSpPr>
            <a:spLocks noGrp="1"/>
          </p:cNvSpPr>
          <p:nvPr>
            <p:ph type="subTitle" idx="1"/>
          </p:nvPr>
        </p:nvSpPr>
        <p:spPr>
          <a:xfrm>
            <a:off x="1791026" y="1612044"/>
            <a:ext cx="9299776" cy="4176560"/>
          </a:xfrm>
        </p:spPr>
        <p:txBody>
          <a:bodyPr>
            <a:noAutofit/>
          </a:bodyPr>
          <a:lstStyle/>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What are the trends in bill payments across months?</a:t>
            </a: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What is the average treatment cost per treatment type?</a:t>
            </a: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Does gender influence average bill amount?</a:t>
            </a: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Which payment method generated most payment?</a:t>
            </a: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Is there a difference in billing between visit reasons (e.g., emergency vs consultation)?</a:t>
            </a: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How frequently do patients of different genders attend specific treatments?</a:t>
            </a:r>
          </a:p>
        </p:txBody>
      </p:sp>
      <p:sp>
        <p:nvSpPr>
          <p:cNvPr id="34" name="Isosceles Triangle 33">
            <a:extLst>
              <a:ext uri="{FF2B5EF4-FFF2-40B4-BE49-F238E27FC236}">
                <a16:creationId xmlns:a16="http://schemas.microsoft.com/office/drawing/2014/main" id="{183A4AAB-0EA4-465C-CFCD-305DA8904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3319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DAA294-C41D-7E4A-2E2E-C5557E5B434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8F048B-38A1-ADDC-67FE-E9BB3D7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51F76A4-1470-DCD1-2982-D10AB2535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D57D726E-ABAB-E2CE-7AF3-75E09CFA8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D7878AC4-A8FD-3C38-B6B2-2A9EC9867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2BB35B52-81AE-351D-983E-7A6533F5C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F1BADD61-D71E-B32F-951C-DD41DB209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744A6F67-05B3-903E-4927-2631CC5E1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5A026EA0-D883-DAAA-9230-5C2E69FB9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507CCD11-749B-0AAB-CFC6-BC57490DD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5900D1A8-AE5A-FC2F-5E47-AF9D97471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DA3B9AA1-C005-DDF6-B019-2EC364E36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C18835A4-6426-3BB6-E75F-76A09193A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08C1E39A-74F6-C880-9023-C9C29D3DA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34A47A06-92D7-7ECF-BD9A-D134229AB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E1B0CAA1-A2F0-2E45-CDB7-37399F16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1CB25DDD-FD8C-BF8D-6A5D-52064C3D5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FD4E9A32-C249-291A-B71F-EA8C99E6D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AA5F5EA2-76B2-FB7E-3995-8BC6ADF18C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EF0BD2CC-4DFB-170D-2B07-9D3704BCC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CD11C636-D409-E884-1860-6B2AD947C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06BB686B-29B0-EFE7-8291-3F969DE60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3951749D-F9C6-91CA-A5CA-98EB9D991FEF}"/>
              </a:ext>
            </a:extLst>
          </p:cNvPr>
          <p:cNvSpPr>
            <a:spLocks noGrp="1"/>
          </p:cNvSpPr>
          <p:nvPr>
            <p:ph type="ctrTitle"/>
          </p:nvPr>
        </p:nvSpPr>
        <p:spPr>
          <a:xfrm>
            <a:off x="2599362" y="211959"/>
            <a:ext cx="7240489" cy="614491"/>
          </a:xfrm>
        </p:spPr>
        <p:txBody>
          <a:bodyPr>
            <a:noAutofit/>
          </a:bodyPr>
          <a:lstStyle/>
          <a:p>
            <a:r>
              <a:rPr lang="en-US" sz="2900" b="1" dirty="0">
                <a:solidFill>
                  <a:schemeClr val="tx1"/>
                </a:solidFill>
                <a:latin typeface="Times New Roman" panose="02020603050405020304" pitchFamily="18" charset="0"/>
                <a:cs typeface="Times New Roman" panose="02020603050405020304" pitchFamily="18" charset="0"/>
              </a:rPr>
              <a:t>DATA DESCRIPTION</a:t>
            </a:r>
          </a:p>
        </p:txBody>
      </p:sp>
      <p:sp>
        <p:nvSpPr>
          <p:cNvPr id="6" name="Subtitle 5">
            <a:extLst>
              <a:ext uri="{FF2B5EF4-FFF2-40B4-BE49-F238E27FC236}">
                <a16:creationId xmlns:a16="http://schemas.microsoft.com/office/drawing/2014/main" id="{EB820A12-C9AB-1A36-6DC6-D8F1741FC4E7}"/>
              </a:ext>
            </a:extLst>
          </p:cNvPr>
          <p:cNvSpPr>
            <a:spLocks noGrp="1"/>
          </p:cNvSpPr>
          <p:nvPr>
            <p:ph type="subTitle" idx="1"/>
          </p:nvPr>
        </p:nvSpPr>
        <p:spPr>
          <a:xfrm>
            <a:off x="1791026" y="879121"/>
            <a:ext cx="9299776" cy="5840178"/>
          </a:xfrm>
        </p:spPr>
        <p:txBody>
          <a:bodyPr>
            <a:no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Patients Table</a:t>
            </a:r>
          </a:p>
          <a:p>
            <a:pPr algn="l"/>
            <a:r>
              <a:rPr lang="en-US" sz="2400" dirty="0" err="1">
                <a:solidFill>
                  <a:schemeClr val="tx1"/>
                </a:solidFill>
                <a:latin typeface="Times New Roman" panose="02020603050405020304" pitchFamily="18" charset="0"/>
                <a:cs typeface="Times New Roman" panose="02020603050405020304" pitchFamily="18" charset="0"/>
              </a:rPr>
              <a:t>patient_id</a:t>
            </a:r>
            <a:r>
              <a:rPr lang="en-US" sz="2400" dirty="0">
                <a:solidFill>
                  <a:schemeClr val="tx1"/>
                </a:solidFill>
                <a:latin typeface="Times New Roman" panose="02020603050405020304" pitchFamily="18" charset="0"/>
                <a:cs typeface="Times New Roman" panose="02020603050405020304" pitchFamily="18" charset="0"/>
              </a:rPr>
              <a:t> -&gt; Unique ID for each patient</a:t>
            </a:r>
          </a:p>
          <a:p>
            <a:pPr algn="l"/>
            <a:r>
              <a:rPr lang="en-US" sz="2400" dirty="0" err="1">
                <a:solidFill>
                  <a:schemeClr val="tx1"/>
                </a:solidFill>
                <a:latin typeface="Times New Roman" panose="02020603050405020304" pitchFamily="18" charset="0"/>
                <a:cs typeface="Times New Roman" panose="02020603050405020304" pitchFamily="18" charset="0"/>
              </a:rPr>
              <a:t>first_name</a:t>
            </a:r>
            <a:r>
              <a:rPr lang="en-US" sz="2400" dirty="0">
                <a:solidFill>
                  <a:schemeClr val="tx1"/>
                </a:solidFill>
                <a:latin typeface="Times New Roman" panose="02020603050405020304" pitchFamily="18" charset="0"/>
                <a:cs typeface="Times New Roman" panose="02020603050405020304" pitchFamily="18" charset="0"/>
              </a:rPr>
              <a:t> -&gt; Patient's first name</a:t>
            </a:r>
          </a:p>
          <a:p>
            <a:pPr algn="l"/>
            <a:r>
              <a:rPr lang="en-US" sz="2400" dirty="0" err="1">
                <a:solidFill>
                  <a:schemeClr val="tx1"/>
                </a:solidFill>
                <a:latin typeface="Times New Roman" panose="02020603050405020304" pitchFamily="18" charset="0"/>
                <a:cs typeface="Times New Roman" panose="02020603050405020304" pitchFamily="18" charset="0"/>
              </a:rPr>
              <a:t>last_name</a:t>
            </a:r>
            <a:r>
              <a:rPr lang="en-US" sz="2400" dirty="0">
                <a:solidFill>
                  <a:schemeClr val="tx1"/>
                </a:solidFill>
                <a:latin typeface="Times New Roman" panose="02020603050405020304" pitchFamily="18" charset="0"/>
                <a:cs typeface="Times New Roman" panose="02020603050405020304" pitchFamily="18" charset="0"/>
              </a:rPr>
              <a:t> -&gt; Patient's last name</a:t>
            </a:r>
          </a:p>
          <a:p>
            <a:pPr algn="l"/>
            <a:r>
              <a:rPr lang="en-US" sz="2400" dirty="0">
                <a:solidFill>
                  <a:schemeClr val="tx1"/>
                </a:solidFill>
                <a:latin typeface="Times New Roman" panose="02020603050405020304" pitchFamily="18" charset="0"/>
                <a:cs typeface="Times New Roman" panose="02020603050405020304" pitchFamily="18" charset="0"/>
              </a:rPr>
              <a:t>gender -&gt; Gender (M/F)</a:t>
            </a:r>
          </a:p>
          <a:p>
            <a:pPr algn="l"/>
            <a:r>
              <a:rPr lang="en-US" sz="2400" dirty="0" err="1">
                <a:solidFill>
                  <a:schemeClr val="tx1"/>
                </a:solidFill>
                <a:latin typeface="Times New Roman" panose="02020603050405020304" pitchFamily="18" charset="0"/>
                <a:cs typeface="Times New Roman" panose="02020603050405020304" pitchFamily="18" charset="0"/>
              </a:rPr>
              <a:t>date_of_birth</a:t>
            </a:r>
            <a:r>
              <a:rPr lang="en-US" sz="2400" dirty="0">
                <a:solidFill>
                  <a:schemeClr val="tx1"/>
                </a:solidFill>
                <a:latin typeface="Times New Roman" panose="02020603050405020304" pitchFamily="18" charset="0"/>
                <a:cs typeface="Times New Roman" panose="02020603050405020304" pitchFamily="18" charset="0"/>
              </a:rPr>
              <a:t> -&gt; Date of birth</a:t>
            </a:r>
          </a:p>
          <a:p>
            <a:pPr algn="l"/>
            <a:r>
              <a:rPr lang="en-US" sz="2400" dirty="0" err="1">
                <a:solidFill>
                  <a:schemeClr val="tx1"/>
                </a:solidFill>
                <a:latin typeface="Times New Roman" panose="02020603050405020304" pitchFamily="18" charset="0"/>
                <a:cs typeface="Times New Roman" panose="02020603050405020304" pitchFamily="18" charset="0"/>
              </a:rPr>
              <a:t>contact_number</a:t>
            </a:r>
            <a:r>
              <a:rPr lang="en-US" sz="2400" dirty="0">
                <a:solidFill>
                  <a:schemeClr val="tx1"/>
                </a:solidFill>
                <a:latin typeface="Times New Roman" panose="02020603050405020304" pitchFamily="18" charset="0"/>
                <a:cs typeface="Times New Roman" panose="02020603050405020304" pitchFamily="18" charset="0"/>
              </a:rPr>
              <a:t> -&gt; Phone number</a:t>
            </a:r>
          </a:p>
          <a:p>
            <a:pPr algn="l"/>
            <a:r>
              <a:rPr lang="en-US" sz="2400" dirty="0">
                <a:solidFill>
                  <a:schemeClr val="tx1"/>
                </a:solidFill>
                <a:latin typeface="Times New Roman" panose="02020603050405020304" pitchFamily="18" charset="0"/>
                <a:cs typeface="Times New Roman" panose="02020603050405020304" pitchFamily="18" charset="0"/>
              </a:rPr>
              <a:t>address -&gt; Address of the patient</a:t>
            </a:r>
          </a:p>
          <a:p>
            <a:pPr algn="l"/>
            <a:r>
              <a:rPr lang="en-US" sz="2400" dirty="0" err="1">
                <a:solidFill>
                  <a:schemeClr val="tx1"/>
                </a:solidFill>
                <a:latin typeface="Times New Roman" panose="02020603050405020304" pitchFamily="18" charset="0"/>
                <a:cs typeface="Times New Roman" panose="02020603050405020304" pitchFamily="18" charset="0"/>
              </a:rPr>
              <a:t>registration_date</a:t>
            </a:r>
            <a:r>
              <a:rPr lang="en-US" sz="2400" dirty="0">
                <a:solidFill>
                  <a:schemeClr val="tx1"/>
                </a:solidFill>
                <a:latin typeface="Times New Roman" panose="02020603050405020304" pitchFamily="18" charset="0"/>
                <a:cs typeface="Times New Roman" panose="02020603050405020304" pitchFamily="18" charset="0"/>
              </a:rPr>
              <a:t> -&gt; Date of first registration at the hospital</a:t>
            </a:r>
          </a:p>
          <a:p>
            <a:pPr algn="l"/>
            <a:r>
              <a:rPr lang="en-US" sz="2400" dirty="0" err="1">
                <a:solidFill>
                  <a:schemeClr val="tx1"/>
                </a:solidFill>
                <a:latin typeface="Times New Roman" panose="02020603050405020304" pitchFamily="18" charset="0"/>
                <a:cs typeface="Times New Roman" panose="02020603050405020304" pitchFamily="18" charset="0"/>
              </a:rPr>
              <a:t>insurance_provider</a:t>
            </a:r>
            <a:r>
              <a:rPr lang="en-US" sz="2400" dirty="0">
                <a:solidFill>
                  <a:schemeClr val="tx1"/>
                </a:solidFill>
                <a:latin typeface="Times New Roman" panose="02020603050405020304" pitchFamily="18" charset="0"/>
                <a:cs typeface="Times New Roman" panose="02020603050405020304" pitchFamily="18" charset="0"/>
              </a:rPr>
              <a:t> -&gt; Insurance company name</a:t>
            </a:r>
          </a:p>
          <a:p>
            <a:pPr algn="l"/>
            <a:r>
              <a:rPr lang="en-US" sz="2400" dirty="0" err="1">
                <a:solidFill>
                  <a:schemeClr val="tx1"/>
                </a:solidFill>
                <a:latin typeface="Times New Roman" panose="02020603050405020304" pitchFamily="18" charset="0"/>
                <a:cs typeface="Times New Roman" panose="02020603050405020304" pitchFamily="18" charset="0"/>
              </a:rPr>
              <a:t>insurance_number</a:t>
            </a:r>
            <a:r>
              <a:rPr lang="en-US" sz="2400" dirty="0">
                <a:solidFill>
                  <a:schemeClr val="tx1"/>
                </a:solidFill>
                <a:latin typeface="Times New Roman" panose="02020603050405020304" pitchFamily="18" charset="0"/>
                <a:cs typeface="Times New Roman" panose="02020603050405020304" pitchFamily="18" charset="0"/>
              </a:rPr>
              <a:t> -&gt; Policy number</a:t>
            </a:r>
          </a:p>
          <a:p>
            <a:pPr algn="l"/>
            <a:r>
              <a:rPr lang="en-US" sz="2400" dirty="0">
                <a:solidFill>
                  <a:schemeClr val="tx1"/>
                </a:solidFill>
                <a:latin typeface="Times New Roman" panose="02020603050405020304" pitchFamily="18" charset="0"/>
                <a:cs typeface="Times New Roman" panose="02020603050405020304" pitchFamily="18" charset="0"/>
              </a:rPr>
              <a:t>email -&gt; Email address	</a:t>
            </a: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4" name="Isosceles Triangle 33">
            <a:extLst>
              <a:ext uri="{FF2B5EF4-FFF2-40B4-BE49-F238E27FC236}">
                <a16:creationId xmlns:a16="http://schemas.microsoft.com/office/drawing/2014/main" id="{BA924E88-2688-C091-2D1D-F2121ADDF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4143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B170FC-12D2-D921-6991-D0E2DA1BC44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D88C6D-3242-467E-2490-78F10E316A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FB165DE-2E4C-F512-06B3-533C0B8DF3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493E8D2D-D33F-418C-F132-FC9637195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EDE4FE8E-29FA-FAE2-1F99-22B4512A9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3E6F5304-D586-7F3F-5139-B30FA992F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AA43EF0C-EDDA-AD17-4501-10605BD3B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64DFD54D-37F3-EB19-81DE-CE2FED9399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8681FB89-9CA1-5471-3B1E-FE8694328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4C5948C4-5810-E971-85E2-354C7CBA6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7461F939-EBD4-A17B-047F-62456D43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1D12CA45-AE28-4F31-E49A-611C382CF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FE05A6A2-9428-5773-9FB0-C4E4637ED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92C8FB85-89CF-A743-9EC6-CA0D92B9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3D1740A9-896B-4992-C8CF-4B06C2F51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402C7A24-836C-E581-6725-F9695E453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A2B8D91A-6192-AD4C-F6A9-6131DB153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7142C16D-7E3D-5138-9FBD-DAC2CA91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ECA6F9E3-D1F6-A800-49FE-228474EB6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E34692FE-FD90-34B3-1332-1EBA458F8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CF08E52B-B346-C777-AE98-30D280E14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245C8EC3-B2D0-A8B8-B17C-E0B5779AC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90CEF717-2CA3-37E5-BE44-B4F736674327}"/>
              </a:ext>
            </a:extLst>
          </p:cNvPr>
          <p:cNvSpPr>
            <a:spLocks noGrp="1"/>
          </p:cNvSpPr>
          <p:nvPr>
            <p:ph type="ctrTitle"/>
          </p:nvPr>
        </p:nvSpPr>
        <p:spPr>
          <a:xfrm>
            <a:off x="2599362" y="739739"/>
            <a:ext cx="7240489" cy="616610"/>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DATA DESCRIPTION</a:t>
            </a:r>
          </a:p>
        </p:txBody>
      </p:sp>
      <p:sp>
        <p:nvSpPr>
          <p:cNvPr id="6" name="Subtitle 5">
            <a:extLst>
              <a:ext uri="{FF2B5EF4-FFF2-40B4-BE49-F238E27FC236}">
                <a16:creationId xmlns:a16="http://schemas.microsoft.com/office/drawing/2014/main" id="{286515A8-398A-CD15-2095-7F92E80420E2}"/>
              </a:ext>
            </a:extLst>
          </p:cNvPr>
          <p:cNvSpPr>
            <a:spLocks noGrp="1"/>
          </p:cNvSpPr>
          <p:nvPr>
            <p:ph type="subTitle" idx="1"/>
          </p:nvPr>
        </p:nvSpPr>
        <p:spPr>
          <a:xfrm>
            <a:off x="1791026" y="1415725"/>
            <a:ext cx="9299776" cy="4848891"/>
          </a:xfrm>
        </p:spPr>
        <p:txBody>
          <a:bodyPr>
            <a:no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Doctors Table</a:t>
            </a:r>
          </a:p>
          <a:p>
            <a:pPr algn="l"/>
            <a:r>
              <a:rPr lang="en-US" sz="2400" dirty="0" err="1">
                <a:solidFill>
                  <a:schemeClr val="tx1"/>
                </a:solidFill>
                <a:latin typeface="Times New Roman" panose="02020603050405020304" pitchFamily="18" charset="0"/>
                <a:cs typeface="Times New Roman" panose="02020603050405020304" pitchFamily="18" charset="0"/>
              </a:rPr>
              <a:t>doctor_id</a:t>
            </a:r>
            <a:r>
              <a:rPr lang="en-US" sz="2400" dirty="0">
                <a:solidFill>
                  <a:schemeClr val="tx1"/>
                </a:solidFill>
                <a:latin typeface="Times New Roman" panose="02020603050405020304" pitchFamily="18" charset="0"/>
                <a:cs typeface="Times New Roman" panose="02020603050405020304" pitchFamily="18" charset="0"/>
              </a:rPr>
              <a:t> -&gt; Unique ID for each doctor</a:t>
            </a:r>
          </a:p>
          <a:p>
            <a:pPr algn="l"/>
            <a:r>
              <a:rPr lang="en-US" sz="2400" dirty="0" err="1">
                <a:solidFill>
                  <a:schemeClr val="tx1"/>
                </a:solidFill>
                <a:latin typeface="Times New Roman" panose="02020603050405020304" pitchFamily="18" charset="0"/>
                <a:cs typeface="Times New Roman" panose="02020603050405020304" pitchFamily="18" charset="0"/>
              </a:rPr>
              <a:t>first_name</a:t>
            </a:r>
            <a:r>
              <a:rPr lang="en-US" sz="2400" dirty="0">
                <a:solidFill>
                  <a:schemeClr val="tx1"/>
                </a:solidFill>
                <a:latin typeface="Times New Roman" panose="02020603050405020304" pitchFamily="18" charset="0"/>
                <a:cs typeface="Times New Roman" panose="02020603050405020304" pitchFamily="18" charset="0"/>
              </a:rPr>
              <a:t> -&gt; Doctor's first name</a:t>
            </a:r>
          </a:p>
          <a:p>
            <a:pPr algn="l"/>
            <a:r>
              <a:rPr lang="en-US" sz="2400" dirty="0" err="1">
                <a:solidFill>
                  <a:schemeClr val="tx1"/>
                </a:solidFill>
                <a:latin typeface="Times New Roman" panose="02020603050405020304" pitchFamily="18" charset="0"/>
                <a:cs typeface="Times New Roman" panose="02020603050405020304" pitchFamily="18" charset="0"/>
              </a:rPr>
              <a:t>last_name</a:t>
            </a:r>
            <a:r>
              <a:rPr lang="en-US" sz="2400" dirty="0">
                <a:solidFill>
                  <a:schemeClr val="tx1"/>
                </a:solidFill>
                <a:latin typeface="Times New Roman" panose="02020603050405020304" pitchFamily="18" charset="0"/>
                <a:cs typeface="Times New Roman" panose="02020603050405020304" pitchFamily="18" charset="0"/>
              </a:rPr>
              <a:t> -&gt; Doctor's last name</a:t>
            </a:r>
          </a:p>
          <a:p>
            <a:pPr algn="l"/>
            <a:r>
              <a:rPr lang="en-US" sz="2400" dirty="0">
                <a:solidFill>
                  <a:schemeClr val="tx1"/>
                </a:solidFill>
                <a:latin typeface="Times New Roman" panose="02020603050405020304" pitchFamily="18" charset="0"/>
                <a:cs typeface="Times New Roman" panose="02020603050405020304" pitchFamily="18" charset="0"/>
              </a:rPr>
              <a:t>specialization -&gt; Medical field of expertise</a:t>
            </a:r>
          </a:p>
          <a:p>
            <a:pPr algn="l"/>
            <a:r>
              <a:rPr lang="en-US" sz="2400" dirty="0" err="1">
                <a:solidFill>
                  <a:schemeClr val="tx1"/>
                </a:solidFill>
                <a:latin typeface="Times New Roman" panose="02020603050405020304" pitchFamily="18" charset="0"/>
                <a:cs typeface="Times New Roman" panose="02020603050405020304" pitchFamily="18" charset="0"/>
              </a:rPr>
              <a:t>phone_number</a:t>
            </a:r>
            <a:r>
              <a:rPr lang="en-US" sz="2400" dirty="0">
                <a:solidFill>
                  <a:schemeClr val="tx1"/>
                </a:solidFill>
                <a:latin typeface="Times New Roman" panose="02020603050405020304" pitchFamily="18" charset="0"/>
                <a:cs typeface="Times New Roman" panose="02020603050405020304" pitchFamily="18" charset="0"/>
              </a:rPr>
              <a:t> -&gt; Contact number</a:t>
            </a:r>
          </a:p>
          <a:p>
            <a:pPr algn="l"/>
            <a:r>
              <a:rPr lang="en-US" sz="2400" dirty="0" err="1">
                <a:solidFill>
                  <a:schemeClr val="tx1"/>
                </a:solidFill>
                <a:latin typeface="Times New Roman" panose="02020603050405020304" pitchFamily="18" charset="0"/>
                <a:cs typeface="Times New Roman" panose="02020603050405020304" pitchFamily="18" charset="0"/>
              </a:rPr>
              <a:t>years_experience</a:t>
            </a:r>
            <a:r>
              <a:rPr lang="en-US" sz="2400" dirty="0">
                <a:solidFill>
                  <a:schemeClr val="tx1"/>
                </a:solidFill>
                <a:latin typeface="Times New Roman" panose="02020603050405020304" pitchFamily="18" charset="0"/>
                <a:cs typeface="Times New Roman" panose="02020603050405020304" pitchFamily="18" charset="0"/>
              </a:rPr>
              <a:t> -&gt; Total years of experience</a:t>
            </a:r>
          </a:p>
          <a:p>
            <a:pPr algn="l"/>
            <a:r>
              <a:rPr lang="en-US" sz="2400" dirty="0" err="1">
                <a:solidFill>
                  <a:schemeClr val="tx1"/>
                </a:solidFill>
                <a:latin typeface="Times New Roman" panose="02020603050405020304" pitchFamily="18" charset="0"/>
                <a:cs typeface="Times New Roman" panose="02020603050405020304" pitchFamily="18" charset="0"/>
              </a:rPr>
              <a:t>hospital_branch</a:t>
            </a:r>
            <a:r>
              <a:rPr lang="en-US" sz="2400" dirty="0">
                <a:solidFill>
                  <a:schemeClr val="tx1"/>
                </a:solidFill>
                <a:latin typeface="Times New Roman" panose="02020603050405020304" pitchFamily="18" charset="0"/>
                <a:cs typeface="Times New Roman" panose="02020603050405020304" pitchFamily="18" charset="0"/>
              </a:rPr>
              <a:t> -&gt; Branch of hospital where doctor is based</a:t>
            </a:r>
          </a:p>
          <a:p>
            <a:pPr algn="l"/>
            <a:r>
              <a:rPr lang="en-US" sz="2400" dirty="0">
                <a:solidFill>
                  <a:schemeClr val="tx1"/>
                </a:solidFill>
                <a:latin typeface="Times New Roman" panose="02020603050405020304" pitchFamily="18" charset="0"/>
                <a:cs typeface="Times New Roman" panose="02020603050405020304" pitchFamily="18" charset="0"/>
              </a:rPr>
              <a:t>email -&gt; Official email address</a:t>
            </a:r>
          </a:p>
          <a:p>
            <a:pPr algn="l"/>
            <a:endParaRPr lang="en-US" sz="2400" dirty="0">
              <a:solidFill>
                <a:schemeClr val="tx1"/>
              </a:solidFill>
            </a:endParaRPr>
          </a:p>
        </p:txBody>
      </p:sp>
      <p:sp>
        <p:nvSpPr>
          <p:cNvPr id="34" name="Isosceles Triangle 33">
            <a:extLst>
              <a:ext uri="{FF2B5EF4-FFF2-40B4-BE49-F238E27FC236}">
                <a16:creationId xmlns:a16="http://schemas.microsoft.com/office/drawing/2014/main" id="{298FE28E-EBFF-7350-8729-63BCE96FA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3796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0BBB1D-484D-2069-5A51-405DFC80FF7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3B139D-9DF4-5460-916A-203AC0747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2942C08-133C-5109-0F58-9E769D3A75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9E8C3907-26D5-151B-C4BE-097FB25C3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07FEDBD0-D0D4-9A1A-BD63-BF7EF2B15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FD2625E1-6312-E210-B979-D5DA17706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A7EBC109-DF32-A29F-35C8-1911C7AB8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71C62F7C-DCB5-6204-009F-7C83C5631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219B1157-F3AC-B042-53E4-C0086A531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23FA551D-4E5A-7A97-BBF4-BB662F5F3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D2B34009-3630-2360-5A9C-35600E03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6C24D5D9-B9C3-E483-D655-D9D2E6C82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42613CBB-80C6-C385-15EF-79368C155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EA472323-81C4-47C2-29E4-07762488C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9CA3FADB-32F2-243D-07F1-09968B614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C7E2BBA9-0F20-679A-4367-7FD8EBAC0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9BEE08C2-5BEE-309D-F212-C1EBAC177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8377E2E3-2DAD-D397-1D08-D381E3E2E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245E7149-A1BC-8634-D737-CDC08937B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D169B5AF-5C11-17B5-109B-CB2D1D1F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C4444E06-9F5D-C7A2-8CAE-DBDBB844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2B0B8DF8-E400-0547-B82C-CBC5273C9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289D4F76-0177-5224-4513-D8CBC104D432}"/>
              </a:ext>
            </a:extLst>
          </p:cNvPr>
          <p:cNvSpPr>
            <a:spLocks noGrp="1"/>
          </p:cNvSpPr>
          <p:nvPr>
            <p:ph type="ctrTitle"/>
          </p:nvPr>
        </p:nvSpPr>
        <p:spPr>
          <a:xfrm>
            <a:off x="2599362" y="739739"/>
            <a:ext cx="7240489" cy="616610"/>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DATA DESCRIPTION</a:t>
            </a:r>
          </a:p>
        </p:txBody>
      </p:sp>
      <p:sp>
        <p:nvSpPr>
          <p:cNvPr id="6" name="Subtitle 5">
            <a:extLst>
              <a:ext uri="{FF2B5EF4-FFF2-40B4-BE49-F238E27FC236}">
                <a16:creationId xmlns:a16="http://schemas.microsoft.com/office/drawing/2014/main" id="{BF8A54BA-614C-51EB-A7AC-111F48352A84}"/>
              </a:ext>
            </a:extLst>
          </p:cNvPr>
          <p:cNvSpPr>
            <a:spLocks noGrp="1"/>
          </p:cNvSpPr>
          <p:nvPr>
            <p:ph type="subTitle" idx="1"/>
          </p:nvPr>
        </p:nvSpPr>
        <p:spPr>
          <a:xfrm>
            <a:off x="1791026" y="1415726"/>
            <a:ext cx="9299776" cy="4450818"/>
          </a:xfrm>
        </p:spPr>
        <p:txBody>
          <a:bodyPr>
            <a:norm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Appointments Table</a:t>
            </a:r>
          </a:p>
          <a:p>
            <a:pPr algn="l"/>
            <a:r>
              <a:rPr lang="en-US" sz="2400" dirty="0" err="1">
                <a:solidFill>
                  <a:schemeClr val="tx1"/>
                </a:solidFill>
                <a:latin typeface="Times New Roman" panose="02020603050405020304" pitchFamily="18" charset="0"/>
                <a:cs typeface="Times New Roman" panose="02020603050405020304" pitchFamily="18" charset="0"/>
              </a:rPr>
              <a:t>appointment_id</a:t>
            </a:r>
            <a:r>
              <a:rPr lang="en-US" sz="2400" dirty="0">
                <a:solidFill>
                  <a:schemeClr val="tx1"/>
                </a:solidFill>
                <a:latin typeface="Times New Roman" panose="02020603050405020304" pitchFamily="18" charset="0"/>
                <a:cs typeface="Times New Roman" panose="02020603050405020304" pitchFamily="18" charset="0"/>
              </a:rPr>
              <a:t> -&gt; Unique appointment ID</a:t>
            </a:r>
          </a:p>
          <a:p>
            <a:pPr algn="l"/>
            <a:r>
              <a:rPr lang="en-US" sz="2400" dirty="0" err="1">
                <a:solidFill>
                  <a:schemeClr val="tx1"/>
                </a:solidFill>
                <a:latin typeface="Times New Roman" panose="02020603050405020304" pitchFamily="18" charset="0"/>
                <a:cs typeface="Times New Roman" panose="02020603050405020304" pitchFamily="18" charset="0"/>
              </a:rPr>
              <a:t>patient_id</a:t>
            </a:r>
            <a:r>
              <a:rPr lang="en-US" sz="2400" dirty="0">
                <a:solidFill>
                  <a:schemeClr val="tx1"/>
                </a:solidFill>
                <a:latin typeface="Times New Roman" panose="02020603050405020304" pitchFamily="18" charset="0"/>
                <a:cs typeface="Times New Roman" panose="02020603050405020304" pitchFamily="18" charset="0"/>
              </a:rPr>
              <a:t> -&gt; ID of the patient</a:t>
            </a:r>
          </a:p>
          <a:p>
            <a:pPr algn="l"/>
            <a:r>
              <a:rPr lang="en-US" sz="2400" dirty="0" err="1">
                <a:solidFill>
                  <a:schemeClr val="tx1"/>
                </a:solidFill>
                <a:latin typeface="Times New Roman" panose="02020603050405020304" pitchFamily="18" charset="0"/>
                <a:cs typeface="Times New Roman" panose="02020603050405020304" pitchFamily="18" charset="0"/>
              </a:rPr>
              <a:t>doctor_id</a:t>
            </a:r>
            <a:r>
              <a:rPr lang="en-US" sz="2400" dirty="0">
                <a:solidFill>
                  <a:schemeClr val="tx1"/>
                </a:solidFill>
                <a:latin typeface="Times New Roman" panose="02020603050405020304" pitchFamily="18" charset="0"/>
                <a:cs typeface="Times New Roman" panose="02020603050405020304" pitchFamily="18" charset="0"/>
              </a:rPr>
              <a:t> -&gt; ID of the attending doctor</a:t>
            </a:r>
          </a:p>
          <a:p>
            <a:pPr algn="l"/>
            <a:r>
              <a:rPr lang="en-US" sz="2400" dirty="0" err="1">
                <a:solidFill>
                  <a:schemeClr val="tx1"/>
                </a:solidFill>
                <a:latin typeface="Times New Roman" panose="02020603050405020304" pitchFamily="18" charset="0"/>
                <a:cs typeface="Times New Roman" panose="02020603050405020304" pitchFamily="18" charset="0"/>
              </a:rPr>
              <a:t>appointment_date</a:t>
            </a:r>
            <a:r>
              <a:rPr lang="en-US" sz="2400" dirty="0">
                <a:solidFill>
                  <a:schemeClr val="tx1"/>
                </a:solidFill>
                <a:latin typeface="Times New Roman" panose="02020603050405020304" pitchFamily="18" charset="0"/>
                <a:cs typeface="Times New Roman" panose="02020603050405020304" pitchFamily="18" charset="0"/>
              </a:rPr>
              <a:t> -&gt; Date of the appointment</a:t>
            </a:r>
          </a:p>
          <a:p>
            <a:pPr algn="l"/>
            <a:r>
              <a:rPr lang="en-US" sz="2400" dirty="0" err="1">
                <a:solidFill>
                  <a:schemeClr val="tx1"/>
                </a:solidFill>
                <a:latin typeface="Times New Roman" panose="02020603050405020304" pitchFamily="18" charset="0"/>
                <a:cs typeface="Times New Roman" panose="02020603050405020304" pitchFamily="18" charset="0"/>
              </a:rPr>
              <a:t>appointment_time</a:t>
            </a:r>
            <a:r>
              <a:rPr lang="en-US" sz="2400" dirty="0">
                <a:solidFill>
                  <a:schemeClr val="tx1"/>
                </a:solidFill>
                <a:latin typeface="Times New Roman" panose="02020603050405020304" pitchFamily="18" charset="0"/>
                <a:cs typeface="Times New Roman" panose="02020603050405020304" pitchFamily="18" charset="0"/>
              </a:rPr>
              <a:t> -&gt; Time of the appointment</a:t>
            </a:r>
          </a:p>
          <a:p>
            <a:pPr algn="l"/>
            <a:r>
              <a:rPr lang="en-US" sz="2400" dirty="0" err="1">
                <a:solidFill>
                  <a:schemeClr val="tx1"/>
                </a:solidFill>
                <a:latin typeface="Times New Roman" panose="02020603050405020304" pitchFamily="18" charset="0"/>
                <a:cs typeface="Times New Roman" panose="02020603050405020304" pitchFamily="18" charset="0"/>
              </a:rPr>
              <a:t>reason_for_visit</a:t>
            </a:r>
            <a:r>
              <a:rPr lang="en-US" sz="2400" dirty="0">
                <a:solidFill>
                  <a:schemeClr val="tx1"/>
                </a:solidFill>
                <a:latin typeface="Times New Roman" panose="02020603050405020304" pitchFamily="18" charset="0"/>
                <a:cs typeface="Times New Roman" panose="02020603050405020304" pitchFamily="18" charset="0"/>
              </a:rPr>
              <a:t> -&gt; Purpose of visit (e.g., checkup)</a:t>
            </a:r>
          </a:p>
          <a:p>
            <a:pPr algn="l"/>
            <a:r>
              <a:rPr lang="en-US" sz="2400" dirty="0">
                <a:solidFill>
                  <a:schemeClr val="tx1"/>
                </a:solidFill>
                <a:latin typeface="Times New Roman" panose="02020603050405020304" pitchFamily="18" charset="0"/>
                <a:cs typeface="Times New Roman" panose="02020603050405020304" pitchFamily="18" charset="0"/>
              </a:rPr>
              <a:t>status -&gt; Status (Scheduled, Completed, Cancelled)</a:t>
            </a: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4" name="Isosceles Triangle 33">
            <a:extLst>
              <a:ext uri="{FF2B5EF4-FFF2-40B4-BE49-F238E27FC236}">
                <a16:creationId xmlns:a16="http://schemas.microsoft.com/office/drawing/2014/main" id="{DC9E683A-3CB5-AA1D-955F-20092E5D6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4069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05D38-AB91-08E9-BB82-1B7F56E1D89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736B0DD-77A3-98DA-49CF-194D23843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09EA849-4FEE-DE18-A912-919CBAA22D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reeform 5">
              <a:extLst>
                <a:ext uri="{FF2B5EF4-FFF2-40B4-BE49-F238E27FC236}">
                  <a16:creationId xmlns:a16="http://schemas.microsoft.com/office/drawing/2014/main" id="{6FB908F6-0345-B2A3-9059-4930989A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6">
              <a:extLst>
                <a:ext uri="{FF2B5EF4-FFF2-40B4-BE49-F238E27FC236}">
                  <a16:creationId xmlns:a16="http://schemas.microsoft.com/office/drawing/2014/main" id="{04560CDD-F6A5-411A-9800-52D91B353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6" name="Freeform 7">
              <a:extLst>
                <a:ext uri="{FF2B5EF4-FFF2-40B4-BE49-F238E27FC236}">
                  <a16:creationId xmlns:a16="http://schemas.microsoft.com/office/drawing/2014/main" id="{AEB1D3F3-7171-D11E-ECD2-9B87B7A55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8">
              <a:extLst>
                <a:ext uri="{FF2B5EF4-FFF2-40B4-BE49-F238E27FC236}">
                  <a16:creationId xmlns:a16="http://schemas.microsoft.com/office/drawing/2014/main" id="{53E0FEFF-6D4B-11B6-3AF2-197828FAD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9">
              <a:extLst>
                <a:ext uri="{FF2B5EF4-FFF2-40B4-BE49-F238E27FC236}">
                  <a16:creationId xmlns:a16="http://schemas.microsoft.com/office/drawing/2014/main" id="{07CD37C7-B580-19D8-2248-6247470D7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10">
              <a:extLst>
                <a:ext uri="{FF2B5EF4-FFF2-40B4-BE49-F238E27FC236}">
                  <a16:creationId xmlns:a16="http://schemas.microsoft.com/office/drawing/2014/main" id="{160B5E53-5DEA-4801-FB09-0E9DE92F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11">
              <a:extLst>
                <a:ext uri="{FF2B5EF4-FFF2-40B4-BE49-F238E27FC236}">
                  <a16:creationId xmlns:a16="http://schemas.microsoft.com/office/drawing/2014/main" id="{D0E1ACDA-0E07-E004-3878-FE7128ADF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12">
              <a:extLst>
                <a:ext uri="{FF2B5EF4-FFF2-40B4-BE49-F238E27FC236}">
                  <a16:creationId xmlns:a16="http://schemas.microsoft.com/office/drawing/2014/main" id="{575CC013-97D9-0D1F-FBF5-A312B0180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3">
              <a:extLst>
                <a:ext uri="{FF2B5EF4-FFF2-40B4-BE49-F238E27FC236}">
                  <a16:creationId xmlns:a16="http://schemas.microsoft.com/office/drawing/2014/main" id="{033DB724-91FD-9780-34DC-C2554AC02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14">
              <a:extLst>
                <a:ext uri="{FF2B5EF4-FFF2-40B4-BE49-F238E27FC236}">
                  <a16:creationId xmlns:a16="http://schemas.microsoft.com/office/drawing/2014/main" id="{E5509D4D-5392-5BD5-62BE-D15599B24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15">
              <a:extLst>
                <a:ext uri="{FF2B5EF4-FFF2-40B4-BE49-F238E27FC236}">
                  <a16:creationId xmlns:a16="http://schemas.microsoft.com/office/drawing/2014/main" id="{45207A6D-84EE-A933-7DC3-D1A6A250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16">
              <a:extLst>
                <a:ext uri="{FF2B5EF4-FFF2-40B4-BE49-F238E27FC236}">
                  <a16:creationId xmlns:a16="http://schemas.microsoft.com/office/drawing/2014/main" id="{DAF729D7-3DAC-F95D-D9B8-CA6C1E36A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17">
              <a:extLst>
                <a:ext uri="{FF2B5EF4-FFF2-40B4-BE49-F238E27FC236}">
                  <a16:creationId xmlns:a16="http://schemas.microsoft.com/office/drawing/2014/main" id="{5356E38F-AAD9-B1F9-4098-748AE730B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18">
              <a:extLst>
                <a:ext uri="{FF2B5EF4-FFF2-40B4-BE49-F238E27FC236}">
                  <a16:creationId xmlns:a16="http://schemas.microsoft.com/office/drawing/2014/main" id="{75DF3017-C3AB-D187-0236-8BA0FF42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19">
              <a:extLst>
                <a:ext uri="{FF2B5EF4-FFF2-40B4-BE49-F238E27FC236}">
                  <a16:creationId xmlns:a16="http://schemas.microsoft.com/office/drawing/2014/main" id="{9DDAE773-C017-59A4-D6E6-98AA48E48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20">
              <a:extLst>
                <a:ext uri="{FF2B5EF4-FFF2-40B4-BE49-F238E27FC236}">
                  <a16:creationId xmlns:a16="http://schemas.microsoft.com/office/drawing/2014/main" id="{8BA29CC7-4EC1-2E62-8FDE-7769B10A9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21">
              <a:extLst>
                <a:ext uri="{FF2B5EF4-FFF2-40B4-BE49-F238E27FC236}">
                  <a16:creationId xmlns:a16="http://schemas.microsoft.com/office/drawing/2014/main" id="{59A92C76-4315-FFF0-472B-CDD098FFC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22">
              <a:extLst>
                <a:ext uri="{FF2B5EF4-FFF2-40B4-BE49-F238E27FC236}">
                  <a16:creationId xmlns:a16="http://schemas.microsoft.com/office/drawing/2014/main" id="{0B751903-FEF8-24AA-9874-78FF8C4E2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23">
              <a:extLst>
                <a:ext uri="{FF2B5EF4-FFF2-40B4-BE49-F238E27FC236}">
                  <a16:creationId xmlns:a16="http://schemas.microsoft.com/office/drawing/2014/main" id="{B30CBC30-E3EE-1FD3-46B0-4B5FAFF940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 name="Title 4">
            <a:extLst>
              <a:ext uri="{FF2B5EF4-FFF2-40B4-BE49-F238E27FC236}">
                <a16:creationId xmlns:a16="http://schemas.microsoft.com/office/drawing/2014/main" id="{A96EFF3B-D0D8-274D-BB50-CE1E8F5FB706}"/>
              </a:ext>
            </a:extLst>
          </p:cNvPr>
          <p:cNvSpPr>
            <a:spLocks noGrp="1"/>
          </p:cNvSpPr>
          <p:nvPr>
            <p:ph type="ctrTitle"/>
          </p:nvPr>
        </p:nvSpPr>
        <p:spPr>
          <a:xfrm>
            <a:off x="2599362" y="739739"/>
            <a:ext cx="7240489" cy="616610"/>
          </a:xfrm>
        </p:spPr>
        <p:txBody>
          <a:bodyPr>
            <a:noAutofit/>
          </a:bodyPr>
          <a:lstStyle/>
          <a:p>
            <a:r>
              <a:rPr lang="en-US" sz="3600" b="1" dirty="0">
                <a:solidFill>
                  <a:schemeClr val="tx1"/>
                </a:solidFill>
                <a:latin typeface="Times New Roman" panose="02020603050405020304" pitchFamily="18" charset="0"/>
                <a:cs typeface="Times New Roman" panose="02020603050405020304" pitchFamily="18" charset="0"/>
              </a:rPr>
              <a:t>DATA DESCRIPTION</a:t>
            </a:r>
          </a:p>
        </p:txBody>
      </p:sp>
      <p:sp>
        <p:nvSpPr>
          <p:cNvPr id="6" name="Subtitle 5">
            <a:extLst>
              <a:ext uri="{FF2B5EF4-FFF2-40B4-BE49-F238E27FC236}">
                <a16:creationId xmlns:a16="http://schemas.microsoft.com/office/drawing/2014/main" id="{D73DA8A0-EDF8-D4C8-1687-64914212400D}"/>
              </a:ext>
            </a:extLst>
          </p:cNvPr>
          <p:cNvSpPr>
            <a:spLocks noGrp="1"/>
          </p:cNvSpPr>
          <p:nvPr>
            <p:ph type="subTitle" idx="1"/>
          </p:nvPr>
        </p:nvSpPr>
        <p:spPr>
          <a:xfrm>
            <a:off x="1791026" y="1415725"/>
            <a:ext cx="9299776" cy="4378899"/>
          </a:xfrm>
        </p:spPr>
        <p:txBody>
          <a:bodyPr>
            <a:normAutofit/>
          </a:bodyPr>
          <a:lstStyle/>
          <a:p>
            <a:pPr algn="l"/>
            <a:r>
              <a:rPr lang="en-US" sz="2400" b="1" dirty="0">
                <a:solidFill>
                  <a:schemeClr val="tx1"/>
                </a:solidFill>
                <a:latin typeface="Times New Roman" panose="02020603050405020304" pitchFamily="18" charset="0"/>
                <a:cs typeface="Times New Roman" panose="02020603050405020304" pitchFamily="18" charset="0"/>
              </a:rPr>
              <a:t>Treatment Table</a:t>
            </a:r>
          </a:p>
          <a:p>
            <a:pPr algn="l"/>
            <a:r>
              <a:rPr lang="en-US" sz="2400" dirty="0" err="1">
                <a:solidFill>
                  <a:schemeClr val="tx1"/>
                </a:solidFill>
                <a:latin typeface="Times New Roman" panose="02020603050405020304" pitchFamily="18" charset="0"/>
                <a:cs typeface="Times New Roman" panose="02020603050405020304" pitchFamily="18" charset="0"/>
              </a:rPr>
              <a:t>treatment_id</a:t>
            </a:r>
            <a:r>
              <a:rPr lang="en-US" sz="2400" dirty="0">
                <a:solidFill>
                  <a:schemeClr val="tx1"/>
                </a:solidFill>
                <a:latin typeface="Times New Roman" panose="02020603050405020304" pitchFamily="18" charset="0"/>
                <a:cs typeface="Times New Roman" panose="02020603050405020304" pitchFamily="18" charset="0"/>
              </a:rPr>
              <a:t> -&gt; Unique ID for each treatment</a:t>
            </a:r>
          </a:p>
          <a:p>
            <a:pPr algn="l"/>
            <a:r>
              <a:rPr lang="en-US" sz="2400" dirty="0" err="1">
                <a:solidFill>
                  <a:schemeClr val="tx1"/>
                </a:solidFill>
                <a:latin typeface="Times New Roman" panose="02020603050405020304" pitchFamily="18" charset="0"/>
                <a:cs typeface="Times New Roman" panose="02020603050405020304" pitchFamily="18" charset="0"/>
              </a:rPr>
              <a:t>appointment_id</a:t>
            </a:r>
            <a:r>
              <a:rPr lang="en-US" sz="2400" dirty="0">
                <a:solidFill>
                  <a:schemeClr val="tx1"/>
                </a:solidFill>
                <a:latin typeface="Times New Roman" panose="02020603050405020304" pitchFamily="18" charset="0"/>
                <a:cs typeface="Times New Roman" panose="02020603050405020304" pitchFamily="18" charset="0"/>
              </a:rPr>
              <a:t> -&gt; Associated appointment ID</a:t>
            </a:r>
          </a:p>
          <a:p>
            <a:pPr algn="l"/>
            <a:r>
              <a:rPr lang="en-US" sz="2400" dirty="0" err="1">
                <a:solidFill>
                  <a:schemeClr val="tx1"/>
                </a:solidFill>
                <a:latin typeface="Times New Roman" panose="02020603050405020304" pitchFamily="18" charset="0"/>
                <a:cs typeface="Times New Roman" panose="02020603050405020304" pitchFamily="18" charset="0"/>
              </a:rPr>
              <a:t>treatment_type</a:t>
            </a:r>
            <a:r>
              <a:rPr lang="en-US" sz="2400" dirty="0">
                <a:solidFill>
                  <a:schemeClr val="tx1"/>
                </a:solidFill>
                <a:latin typeface="Times New Roman" panose="02020603050405020304" pitchFamily="18" charset="0"/>
                <a:cs typeface="Times New Roman" panose="02020603050405020304" pitchFamily="18" charset="0"/>
              </a:rPr>
              <a:t> -&gt; Type of treatment (e.g., MRI, X-ray)</a:t>
            </a:r>
          </a:p>
          <a:p>
            <a:pPr algn="l"/>
            <a:r>
              <a:rPr lang="en-US" sz="2400" dirty="0">
                <a:solidFill>
                  <a:schemeClr val="tx1"/>
                </a:solidFill>
                <a:latin typeface="Times New Roman" panose="02020603050405020304" pitchFamily="18" charset="0"/>
                <a:cs typeface="Times New Roman" panose="02020603050405020304" pitchFamily="18" charset="0"/>
              </a:rPr>
              <a:t>description -&gt; Notes or procedure details</a:t>
            </a:r>
          </a:p>
          <a:p>
            <a:pPr algn="l"/>
            <a:r>
              <a:rPr lang="en-US" sz="2400" dirty="0">
                <a:solidFill>
                  <a:schemeClr val="tx1"/>
                </a:solidFill>
                <a:latin typeface="Times New Roman" panose="02020603050405020304" pitchFamily="18" charset="0"/>
                <a:cs typeface="Times New Roman" panose="02020603050405020304" pitchFamily="18" charset="0"/>
              </a:rPr>
              <a:t>cost -&gt; Cost of treatment</a:t>
            </a:r>
          </a:p>
          <a:p>
            <a:pPr algn="l"/>
            <a:r>
              <a:rPr lang="en-US" sz="2400" dirty="0" err="1">
                <a:solidFill>
                  <a:schemeClr val="tx1"/>
                </a:solidFill>
                <a:latin typeface="Times New Roman" panose="02020603050405020304" pitchFamily="18" charset="0"/>
                <a:cs typeface="Times New Roman" panose="02020603050405020304" pitchFamily="18" charset="0"/>
              </a:rPr>
              <a:t>treatment_date</a:t>
            </a:r>
            <a:r>
              <a:rPr lang="en-US" sz="2400" dirty="0">
                <a:solidFill>
                  <a:schemeClr val="tx1"/>
                </a:solidFill>
                <a:latin typeface="Times New Roman" panose="02020603050405020304" pitchFamily="18" charset="0"/>
                <a:cs typeface="Times New Roman" panose="02020603050405020304" pitchFamily="18" charset="0"/>
              </a:rPr>
              <a:t> -&gt; Date when treatment was given</a:t>
            </a: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34" name="Isosceles Triangle 33">
            <a:extLst>
              <a:ext uri="{FF2B5EF4-FFF2-40B4-BE49-F238E27FC236}">
                <a16:creationId xmlns:a16="http://schemas.microsoft.com/office/drawing/2014/main" id="{CB95B6E6-2771-F2C1-C4C2-D4C7F7284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74018259"/>
      </p:ext>
    </p:extLst>
  </p:cSld>
  <p:clrMapOvr>
    <a:masterClrMapping/>
  </p:clrMapOvr>
</p:sld>
</file>

<file path=ppt/theme/theme1.xml><?xml version="1.0" encoding="utf-8"?>
<a:theme xmlns:a="http://schemas.openxmlformats.org/drawingml/2006/main" name="Atlas">
  <a:themeElements>
    <a:clrScheme name="Custom 5">
      <a:dk1>
        <a:sysClr val="windowText" lastClr="000000"/>
      </a:dk1>
      <a:lt1>
        <a:sysClr val="window" lastClr="FFFFFF"/>
      </a:lt1>
      <a:dk2>
        <a:srgbClr val="454545"/>
      </a:dk2>
      <a:lt2>
        <a:srgbClr val="E0E0E0"/>
      </a:lt2>
      <a:accent1>
        <a:srgbClr val="780000"/>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471</TotalTime>
  <Words>1434</Words>
  <Application>Microsoft Office PowerPoint</Application>
  <PresentationFormat>Widescreen</PresentationFormat>
  <Paragraphs>131</Paragraphs>
  <Slides>30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Arial</vt:lpstr>
      <vt:lpstr>Calibri Light</vt:lpstr>
      <vt:lpstr>Rockwell</vt:lpstr>
      <vt:lpstr>Times New Roman</vt:lpstr>
      <vt:lpstr>Wingdings</vt:lpstr>
      <vt:lpstr>Atlas</vt:lpstr>
      <vt:lpstr>HOSPITAL MANAGEMENT ANALYSIS</vt:lpstr>
      <vt:lpstr>HOSPITAL MANAGEMENT ANALYSIS</vt:lpstr>
      <vt:lpstr>INTRODUCTION</vt:lpstr>
      <vt:lpstr>OBJECTIVES</vt:lpstr>
      <vt:lpstr>BUSINESS QUESTIONS</vt:lpstr>
      <vt:lpstr>DATA DESCRIPTION</vt:lpstr>
      <vt:lpstr>DATA DESCRIPTION</vt:lpstr>
      <vt:lpstr>DATA DESCRIPTION</vt:lpstr>
      <vt:lpstr>DATA DESCRIPTION</vt:lpstr>
      <vt:lpstr>DATA DESCRIPTION</vt:lpstr>
      <vt:lpstr>DATA PREPARATION</vt:lpstr>
      <vt:lpstr>PowerPoint Presentation</vt:lpstr>
      <vt:lpstr>PowerPoint Presentation</vt:lpstr>
      <vt:lpstr>PowerPoint Presentation</vt:lpstr>
      <vt:lpstr>ANALYSIS AND FINDINGS</vt:lpstr>
      <vt:lpstr>Bill Payment Trend</vt:lpstr>
      <vt:lpstr>SQL Query For Bill Payment Across Months</vt:lpstr>
      <vt:lpstr>Average Treatment Cost by Treatment Type</vt:lpstr>
      <vt:lpstr>SQL Query For Average Cost For Each Type of Treatment</vt:lpstr>
      <vt:lpstr>Average Bill Amount by Gender</vt:lpstr>
      <vt:lpstr>SQL Query For Average Cost For Each Type of Treatment</vt:lpstr>
      <vt:lpstr>                       Payment Method by Bill Amount </vt:lpstr>
      <vt:lpstr>PowerPoint Presentation</vt:lpstr>
      <vt:lpstr>  Billing Amount by Visit Reasons </vt:lpstr>
      <vt:lpstr>PowerPoint Presentation</vt:lpstr>
      <vt:lpstr>Treatment Types by Gender</vt:lpstr>
      <vt:lpstr>PowerPoint Presentation</vt:lpstr>
      <vt:lpstr>RECOMMENDATION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favour eigbe</dc:creator>
  <cp:lastModifiedBy>favour eigbe</cp:lastModifiedBy>
  <cp:revision>6</cp:revision>
  <dcterms:created xsi:type="dcterms:W3CDTF">2025-07-11T19:39:34Z</dcterms:created>
  <dcterms:modified xsi:type="dcterms:W3CDTF">2025-07-15T17:32:41Z</dcterms:modified>
</cp:coreProperties>
</file>