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CAA041-99C8-4CF3-A42A-BFE0C8435F12}"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B3ED2-778E-432E-8548-1FB48AF8A3D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496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CAA041-99C8-4CF3-A42A-BFE0C8435F12}"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B3ED2-778E-432E-8548-1FB48AF8A3D9}" type="slidenum">
              <a:rPr lang="en-US" smtClean="0"/>
              <a:t>‹#›</a:t>
            </a:fld>
            <a:endParaRPr lang="en-US"/>
          </a:p>
        </p:txBody>
      </p:sp>
    </p:spTree>
    <p:extLst>
      <p:ext uri="{BB962C8B-B14F-4D97-AF65-F5344CB8AC3E}">
        <p14:creationId xmlns:p14="http://schemas.microsoft.com/office/powerpoint/2010/main" val="432929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CAA041-99C8-4CF3-A42A-BFE0C8435F12}"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B3ED2-778E-432E-8548-1FB48AF8A3D9}" type="slidenum">
              <a:rPr lang="en-US" smtClean="0"/>
              <a:t>‹#›</a:t>
            </a:fld>
            <a:endParaRPr lang="en-US"/>
          </a:p>
        </p:txBody>
      </p:sp>
    </p:spTree>
    <p:extLst>
      <p:ext uri="{BB962C8B-B14F-4D97-AF65-F5344CB8AC3E}">
        <p14:creationId xmlns:p14="http://schemas.microsoft.com/office/powerpoint/2010/main" val="237254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CAA041-99C8-4CF3-A42A-BFE0C8435F12}"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B3ED2-778E-432E-8548-1FB48AF8A3D9}" type="slidenum">
              <a:rPr lang="en-US" smtClean="0"/>
              <a:t>‹#›</a:t>
            </a:fld>
            <a:endParaRPr lang="en-US"/>
          </a:p>
        </p:txBody>
      </p:sp>
    </p:spTree>
    <p:extLst>
      <p:ext uri="{BB962C8B-B14F-4D97-AF65-F5344CB8AC3E}">
        <p14:creationId xmlns:p14="http://schemas.microsoft.com/office/powerpoint/2010/main" val="164741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CAA041-99C8-4CF3-A42A-BFE0C8435F12}"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B3ED2-778E-432E-8548-1FB48AF8A3D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50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CAA041-99C8-4CF3-A42A-BFE0C8435F12}"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B3ED2-778E-432E-8548-1FB48AF8A3D9}" type="slidenum">
              <a:rPr lang="en-US" smtClean="0"/>
              <a:t>‹#›</a:t>
            </a:fld>
            <a:endParaRPr lang="en-US"/>
          </a:p>
        </p:txBody>
      </p:sp>
    </p:spTree>
    <p:extLst>
      <p:ext uri="{BB962C8B-B14F-4D97-AF65-F5344CB8AC3E}">
        <p14:creationId xmlns:p14="http://schemas.microsoft.com/office/powerpoint/2010/main" val="75610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CAA041-99C8-4CF3-A42A-BFE0C8435F12}" type="datetimeFigureOut">
              <a:rPr lang="en-US" smtClean="0"/>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5B3ED2-778E-432E-8548-1FB48AF8A3D9}" type="slidenum">
              <a:rPr lang="en-US" smtClean="0"/>
              <a:t>‹#›</a:t>
            </a:fld>
            <a:endParaRPr lang="en-US"/>
          </a:p>
        </p:txBody>
      </p:sp>
    </p:spTree>
    <p:extLst>
      <p:ext uri="{BB962C8B-B14F-4D97-AF65-F5344CB8AC3E}">
        <p14:creationId xmlns:p14="http://schemas.microsoft.com/office/powerpoint/2010/main" val="371709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CAA041-99C8-4CF3-A42A-BFE0C8435F12}" type="datetimeFigureOut">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B3ED2-778E-432E-8548-1FB48AF8A3D9}" type="slidenum">
              <a:rPr lang="en-US" smtClean="0"/>
              <a:t>‹#›</a:t>
            </a:fld>
            <a:endParaRPr lang="en-US"/>
          </a:p>
        </p:txBody>
      </p:sp>
    </p:spTree>
    <p:extLst>
      <p:ext uri="{BB962C8B-B14F-4D97-AF65-F5344CB8AC3E}">
        <p14:creationId xmlns:p14="http://schemas.microsoft.com/office/powerpoint/2010/main" val="1028674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9CAA041-99C8-4CF3-A42A-BFE0C8435F12}" type="datetimeFigureOut">
              <a:rPr lang="en-US" smtClean="0"/>
              <a:t>5/2/2024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35B3ED2-778E-432E-8548-1FB48AF8A3D9}" type="slidenum">
              <a:rPr lang="en-US" smtClean="0"/>
              <a:t>‹#›</a:t>
            </a:fld>
            <a:endParaRPr lang="en-US"/>
          </a:p>
        </p:txBody>
      </p:sp>
    </p:spTree>
    <p:extLst>
      <p:ext uri="{BB962C8B-B14F-4D97-AF65-F5344CB8AC3E}">
        <p14:creationId xmlns:p14="http://schemas.microsoft.com/office/powerpoint/2010/main" val="4226993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9CAA041-99C8-4CF3-A42A-BFE0C8435F12}" type="datetimeFigureOut">
              <a:rPr lang="en-US" smtClean="0"/>
              <a:t>5/2/2024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35B3ED2-778E-432E-8548-1FB48AF8A3D9}" type="slidenum">
              <a:rPr lang="en-US" smtClean="0"/>
              <a:t>‹#›</a:t>
            </a:fld>
            <a:endParaRPr lang="en-US"/>
          </a:p>
        </p:txBody>
      </p:sp>
    </p:spTree>
    <p:extLst>
      <p:ext uri="{BB962C8B-B14F-4D97-AF65-F5344CB8AC3E}">
        <p14:creationId xmlns:p14="http://schemas.microsoft.com/office/powerpoint/2010/main" val="72549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AA041-99C8-4CF3-A42A-BFE0C8435F12}"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B3ED2-778E-432E-8548-1FB48AF8A3D9}" type="slidenum">
              <a:rPr lang="en-US" smtClean="0"/>
              <a:t>‹#›</a:t>
            </a:fld>
            <a:endParaRPr lang="en-US"/>
          </a:p>
        </p:txBody>
      </p:sp>
    </p:spTree>
    <p:extLst>
      <p:ext uri="{BB962C8B-B14F-4D97-AF65-F5344CB8AC3E}">
        <p14:creationId xmlns:p14="http://schemas.microsoft.com/office/powerpoint/2010/main" val="131655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9CAA041-99C8-4CF3-A42A-BFE0C8435F12}" type="datetimeFigureOut">
              <a:rPr lang="en-US" smtClean="0"/>
              <a:t>5/2/2024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35B3ED2-778E-432E-8548-1FB48AF8A3D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604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igerianstat.gov.n/elibrary"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440" y="4527996"/>
            <a:ext cx="1552307" cy="1552307"/>
          </a:xfrm>
          <a:prstGeom prst="rect">
            <a:avLst/>
          </a:prstGeom>
        </p:spPr>
      </p:pic>
      <p:sp>
        <p:nvSpPr>
          <p:cNvPr id="5" name="TextBox 4"/>
          <p:cNvSpPr txBox="1"/>
          <p:nvPr/>
        </p:nvSpPr>
        <p:spPr>
          <a:xfrm>
            <a:off x="1403796" y="489396"/>
            <a:ext cx="10019764" cy="707886"/>
          </a:xfrm>
          <a:prstGeom prst="rect">
            <a:avLst/>
          </a:prstGeom>
          <a:noFill/>
        </p:spPr>
        <p:txBody>
          <a:bodyPr wrap="square" rtlCol="0">
            <a:spAutoFit/>
          </a:bodyPr>
          <a:lstStyle/>
          <a:p>
            <a:r>
              <a:rPr lang="en-US" sz="4000" dirty="0" smtClean="0">
                <a:ln w="0"/>
                <a:effectLst>
                  <a:outerShdw blurRad="38100" dist="19050" dir="2700000" algn="tl" rotWithShape="0">
                    <a:schemeClr val="dk1">
                      <a:alpha val="40000"/>
                    </a:schemeClr>
                  </a:outerShdw>
                </a:effectLst>
              </a:rPr>
              <a:t>ROAD ACCIDENT ANALYSIS FOR STATISENSE</a:t>
            </a:r>
            <a:endParaRPr lang="en-US" sz="4000" dirty="0">
              <a:ln w="0"/>
              <a:effectLst>
                <a:outerShdw blurRad="38100" dist="19050" dir="2700000" algn="tl" rotWithShape="0">
                  <a:schemeClr val="dk1">
                    <a:alpha val="40000"/>
                  </a:schemeClr>
                </a:outerShdw>
              </a:effectLst>
            </a:endParaRPr>
          </a:p>
        </p:txBody>
      </p:sp>
      <p:sp>
        <p:nvSpPr>
          <p:cNvPr id="6" name="TextBox 5"/>
          <p:cNvSpPr txBox="1"/>
          <p:nvPr/>
        </p:nvSpPr>
        <p:spPr>
          <a:xfrm>
            <a:off x="1403796" y="1800810"/>
            <a:ext cx="10019764" cy="707886"/>
          </a:xfrm>
          <a:prstGeom prst="rect">
            <a:avLst/>
          </a:prstGeom>
          <a:noFill/>
        </p:spPr>
        <p:txBody>
          <a:bodyPr wrap="square" rtlCol="0">
            <a:spAutoFit/>
          </a:bodyPr>
          <a:lstStyle/>
          <a:p>
            <a:r>
              <a:rPr lang="en-US" sz="4000" dirty="0" smtClean="0">
                <a:ln w="0"/>
                <a:effectLst>
                  <a:outerShdw blurRad="38100" dist="19050" dir="2700000" algn="tl" rotWithShape="0">
                    <a:schemeClr val="dk1">
                      <a:alpha val="40000"/>
                    </a:schemeClr>
                  </a:outerShdw>
                </a:effectLst>
              </a:rPr>
              <a:t>NAME: FAVOUR IBEZIM I.</a:t>
            </a:r>
            <a:endParaRPr lang="en-US" sz="4000" dirty="0">
              <a:ln w="0"/>
              <a:effectLst>
                <a:outerShdw blurRad="38100" dist="19050" dir="2700000" algn="tl" rotWithShape="0">
                  <a:schemeClr val="dk1">
                    <a:alpha val="40000"/>
                  </a:schemeClr>
                </a:outerShdw>
              </a:effectLst>
            </a:endParaRPr>
          </a:p>
        </p:txBody>
      </p:sp>
      <p:sp>
        <p:nvSpPr>
          <p:cNvPr id="7" name="TextBox 6"/>
          <p:cNvSpPr txBox="1"/>
          <p:nvPr/>
        </p:nvSpPr>
        <p:spPr>
          <a:xfrm>
            <a:off x="1403796" y="2985749"/>
            <a:ext cx="10019764" cy="461665"/>
          </a:xfrm>
          <a:prstGeom prst="rect">
            <a:avLst/>
          </a:prstGeom>
          <a:noFill/>
        </p:spPr>
        <p:txBody>
          <a:bodyPr wrap="square" rtlCol="0">
            <a:spAutoFit/>
          </a:bodyPr>
          <a:lstStyle/>
          <a:p>
            <a:r>
              <a:rPr lang="en-US" sz="2400" dirty="0" smtClean="0">
                <a:ln w="0"/>
                <a:effectLst>
                  <a:outerShdw blurRad="38100" dist="19050" dir="2700000" algn="tl" rotWithShape="0">
                    <a:schemeClr val="dk1">
                      <a:alpha val="40000"/>
                    </a:schemeClr>
                  </a:outerShdw>
                </a:effectLst>
              </a:rPr>
              <a:t>2-05-2024</a:t>
            </a:r>
            <a:endParaRPr lang="en-US"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7864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440" y="4527996"/>
            <a:ext cx="1552307" cy="15523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63" y="138867"/>
            <a:ext cx="5852172" cy="4389129"/>
          </a:xfrm>
          <a:prstGeom prst="rect">
            <a:avLst/>
          </a:prstGeom>
        </p:spPr>
      </p:pic>
      <p:sp>
        <p:nvSpPr>
          <p:cNvPr id="6" name="TextBox 5"/>
          <p:cNvSpPr txBox="1"/>
          <p:nvPr/>
        </p:nvSpPr>
        <p:spPr>
          <a:xfrm>
            <a:off x="566670" y="4790941"/>
            <a:ext cx="4868215" cy="923330"/>
          </a:xfrm>
          <a:prstGeom prst="rect">
            <a:avLst/>
          </a:prstGeom>
          <a:noFill/>
        </p:spPr>
        <p:txBody>
          <a:bodyPr wrap="square" rtlCol="0">
            <a:spAutoFit/>
          </a:bodyPr>
          <a:lstStyle/>
          <a:p>
            <a:r>
              <a:rPr lang="en-US" dirty="0" err="1" smtClean="0"/>
              <a:t>Bayelsa</a:t>
            </a:r>
            <a:r>
              <a:rPr lang="en-US" dirty="0" smtClean="0"/>
              <a:t> has the lowest number of accident cases while Oyo has the highest number of accident cases.</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5227" y="401812"/>
            <a:ext cx="5852172" cy="4389129"/>
          </a:xfrm>
          <a:prstGeom prst="rect">
            <a:avLst/>
          </a:prstGeom>
        </p:spPr>
      </p:pic>
      <p:sp>
        <p:nvSpPr>
          <p:cNvPr id="8" name="TextBox 7"/>
          <p:cNvSpPr txBox="1"/>
          <p:nvPr/>
        </p:nvSpPr>
        <p:spPr>
          <a:xfrm>
            <a:off x="6310648" y="4353059"/>
            <a:ext cx="3773510" cy="646331"/>
          </a:xfrm>
          <a:prstGeom prst="rect">
            <a:avLst/>
          </a:prstGeom>
          <a:noFill/>
        </p:spPr>
        <p:txBody>
          <a:bodyPr wrap="square" rtlCol="0">
            <a:spAutoFit/>
          </a:bodyPr>
          <a:lstStyle/>
          <a:p>
            <a:r>
              <a:rPr lang="en-US" dirty="0" smtClean="0"/>
              <a:t>SPV is the highest cause of accident in </a:t>
            </a:r>
            <a:r>
              <a:rPr lang="en-US" dirty="0" err="1" smtClean="0"/>
              <a:t>Abia</a:t>
            </a:r>
            <a:r>
              <a:rPr lang="en-US" dirty="0" smtClean="0"/>
              <a:t> state  with about 62.3% cause.</a:t>
            </a:r>
            <a:endParaRPr lang="en-US" dirty="0"/>
          </a:p>
        </p:txBody>
      </p:sp>
    </p:spTree>
    <p:extLst>
      <p:ext uri="{BB962C8B-B14F-4D97-AF65-F5344CB8AC3E}">
        <p14:creationId xmlns:p14="http://schemas.microsoft.com/office/powerpoint/2010/main" val="2694912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440" y="4527996"/>
            <a:ext cx="1552307" cy="1552307"/>
          </a:xfrm>
          <a:prstGeom prst="rect">
            <a:avLst/>
          </a:prstGeom>
        </p:spPr>
      </p:pic>
      <p:sp>
        <p:nvSpPr>
          <p:cNvPr id="5" name="Title 1"/>
          <p:cNvSpPr txBox="1">
            <a:spLocks/>
          </p:cNvSpPr>
          <p:nvPr/>
        </p:nvSpPr>
        <p:spPr>
          <a:xfrm>
            <a:off x="889072" y="2407299"/>
            <a:ext cx="10058400" cy="2267732"/>
          </a:xfrm>
          <a:prstGeom prst="rect">
            <a:avLst/>
          </a:prstGeom>
        </p:spPr>
        <p:txBody>
          <a:bodyPr vert="horz" lIns="91440" tIns="45720" rIns="91440" bIns="45720" rtlCol="0" anchor="b">
            <a:normAutofit fontScale="40000" lnSpcReduction="2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685800" indent="-685800">
              <a:buFont typeface="Wingdings" panose="05000000000000000000" pitchFamily="2" charset="2"/>
              <a:buChar char="q"/>
            </a:pPr>
            <a:r>
              <a:rPr lang="en-US" dirty="0" smtClean="0"/>
              <a:t>Accident occurred in the year 2023, and the result of these accidents were due to  various causes with each state having a one or two of the cause as a major cause.</a:t>
            </a:r>
          </a:p>
          <a:p>
            <a:endParaRPr lang="en-US" dirty="0"/>
          </a:p>
          <a:p>
            <a:r>
              <a:rPr lang="en-US" sz="10000" dirty="0" smtClean="0"/>
              <a:t>Recommendations</a:t>
            </a:r>
          </a:p>
          <a:p>
            <a:endParaRPr lang="en-US" dirty="0" smtClean="0"/>
          </a:p>
          <a:p>
            <a:pPr marL="685800" indent="-685800">
              <a:buFont typeface="Wingdings" panose="05000000000000000000" pitchFamily="2" charset="2"/>
              <a:buChar char="q"/>
            </a:pPr>
            <a:r>
              <a:rPr lang="en-US" dirty="0" smtClean="0"/>
              <a:t>States which have over-</a:t>
            </a:r>
            <a:r>
              <a:rPr lang="en-US" dirty="0" err="1" smtClean="0"/>
              <a:t>speedings</a:t>
            </a:r>
            <a:r>
              <a:rPr lang="en-US" dirty="0" smtClean="0"/>
              <a:t>(SPV) as the major cause can be mitigated by applying speed limits on the roads where those accidents occur.</a:t>
            </a:r>
          </a:p>
          <a:p>
            <a:pPr marL="685800" indent="-685800">
              <a:buFont typeface="Wingdings" panose="05000000000000000000" pitchFamily="2" charset="2"/>
              <a:buChar char="q"/>
            </a:pPr>
            <a:r>
              <a:rPr lang="en-US" dirty="0"/>
              <a:t>States which have Bad Road (BRD) as the major cause can be mitigated by </a:t>
            </a:r>
            <a:r>
              <a:rPr lang="en-US" dirty="0" smtClean="0"/>
              <a:t>repair of </a:t>
            </a:r>
            <a:r>
              <a:rPr lang="en-US" dirty="0"/>
              <a:t>the roads where those accidents occur</a:t>
            </a:r>
            <a:r>
              <a:rPr lang="en-US" dirty="0" smtClean="0"/>
              <a:t>. </a:t>
            </a:r>
            <a:r>
              <a:rPr lang="en-US" dirty="0" err="1" smtClean="0"/>
              <a:t>etc</a:t>
            </a:r>
            <a:endParaRPr lang="en-US" dirty="0"/>
          </a:p>
          <a:p>
            <a:pPr marL="685800" indent="-685800">
              <a:buFont typeface="Wingdings" panose="05000000000000000000" pitchFamily="2" charset="2"/>
              <a:buChar char="q"/>
            </a:pPr>
            <a:endParaRPr lang="en-US" dirty="0" smtClean="0"/>
          </a:p>
          <a:p>
            <a:pPr marL="685800" indent="-685800">
              <a:buFont typeface="Wingdings" panose="05000000000000000000" pitchFamily="2" charset="2"/>
              <a:buChar char="q"/>
            </a:pPr>
            <a:endParaRPr lang="en-US" dirty="0" smtClean="0"/>
          </a:p>
          <a:p>
            <a:pPr marL="685800" indent="-685800">
              <a:buFont typeface="Wingdings" panose="05000000000000000000" pitchFamily="2" charset="2"/>
              <a:buChar char="q"/>
            </a:pPr>
            <a:endParaRPr lang="en-US" dirty="0" smtClean="0"/>
          </a:p>
          <a:p>
            <a:pPr marL="685800" indent="-685800">
              <a:buFont typeface="Wingdings" panose="05000000000000000000" pitchFamily="2" charset="2"/>
              <a:buChar char="q"/>
            </a:pPr>
            <a:endParaRPr lang="en-US" dirty="0"/>
          </a:p>
        </p:txBody>
      </p:sp>
    </p:spTree>
    <p:extLst>
      <p:ext uri="{BB962C8B-B14F-4D97-AF65-F5344CB8AC3E}">
        <p14:creationId xmlns:p14="http://schemas.microsoft.com/office/powerpoint/2010/main" val="323758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592873" y="4703450"/>
            <a:ext cx="1500389" cy="1500389"/>
          </a:xfrm>
          <a:prstGeom prst="rect">
            <a:avLst/>
          </a:prstGeom>
        </p:spPr>
      </p:pic>
      <p:sp>
        <p:nvSpPr>
          <p:cNvPr id="5" name="Title 1"/>
          <p:cNvSpPr txBox="1">
            <a:spLocks/>
          </p:cNvSpPr>
          <p:nvPr/>
        </p:nvSpPr>
        <p:spPr>
          <a:xfrm>
            <a:off x="914829" y="2499623"/>
            <a:ext cx="9916303" cy="2780715"/>
          </a:xfrm>
          <a:prstGeom prst="rect">
            <a:avLst/>
          </a:prstGeom>
        </p:spPr>
        <p:txBody>
          <a:bodyPr vert="horz" lIns="91440" tIns="45720" rIns="91440" bIns="45720" rtlCol="0" anchor="b">
            <a:normAutofit fontScale="55000" lnSpcReduction="2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685800" indent="-685800">
              <a:buFont typeface="Wingdings" panose="05000000000000000000" pitchFamily="2" charset="2"/>
              <a:buChar char="q"/>
            </a:pPr>
            <a:r>
              <a:rPr lang="en-US" dirty="0" smtClean="0"/>
              <a:t>The dataset is made up of data collated in accidents that occurred in the 36 state of Nigeria and the FCT(Federal Capital Territory)Abuja during for the year 2023.</a:t>
            </a:r>
          </a:p>
          <a:p>
            <a:pPr marL="685800" indent="-685800">
              <a:buFont typeface="Wingdings" panose="05000000000000000000" pitchFamily="2" charset="2"/>
              <a:buChar char="q"/>
            </a:pPr>
            <a:endParaRPr lang="en-US" dirty="0" smtClean="0"/>
          </a:p>
          <a:p>
            <a:pPr marL="685800" indent="-685800">
              <a:buFont typeface="Wingdings" panose="05000000000000000000" pitchFamily="2" charset="2"/>
              <a:buChar char="q"/>
            </a:pPr>
            <a:r>
              <a:rPr lang="en-US" dirty="0" smtClean="0"/>
              <a:t>It includes data on causatives that caused the accidents in each of the states.</a:t>
            </a:r>
          </a:p>
          <a:p>
            <a:pPr marL="685800" indent="-685800">
              <a:buFont typeface="Wingdings" panose="05000000000000000000" pitchFamily="2" charset="2"/>
              <a:buChar char="q"/>
            </a:pPr>
            <a:endParaRPr lang="en-US" dirty="0"/>
          </a:p>
          <a:p>
            <a:pPr marL="685800" indent="-685800">
              <a:buFont typeface="Wingdings" panose="05000000000000000000" pitchFamily="2" charset="2"/>
              <a:buChar char="q"/>
            </a:pPr>
            <a:r>
              <a:rPr lang="en-US" dirty="0" smtClean="0"/>
              <a:t>We aim at </a:t>
            </a:r>
            <a:r>
              <a:rPr lang="en-US" dirty="0" err="1" smtClean="0"/>
              <a:t>anayzing</a:t>
            </a:r>
            <a:r>
              <a:rPr lang="en-US" dirty="0" smtClean="0"/>
              <a:t> this data and drawing insights such as patterns, trends and contributing factors to the cause of accidents from this data analysis project.</a:t>
            </a:r>
          </a:p>
          <a:p>
            <a:endParaRPr lang="en-US" dirty="0" smtClean="0"/>
          </a:p>
          <a:p>
            <a:endParaRPr lang="en-US" dirty="0"/>
          </a:p>
        </p:txBody>
      </p:sp>
    </p:spTree>
    <p:extLst>
      <p:ext uri="{BB962C8B-B14F-4D97-AF65-F5344CB8AC3E}">
        <p14:creationId xmlns:p14="http://schemas.microsoft.com/office/powerpoint/2010/main" val="3271515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br>
              <a:rPr lang="en-US" dirty="0" smtClean="0"/>
            </a:b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440" y="4527996"/>
            <a:ext cx="1552307" cy="1552307"/>
          </a:xfrm>
          <a:prstGeom prst="rect">
            <a:avLst/>
          </a:prstGeom>
        </p:spPr>
      </p:pic>
      <p:sp>
        <p:nvSpPr>
          <p:cNvPr id="5" name="Title 1"/>
          <p:cNvSpPr txBox="1">
            <a:spLocks/>
          </p:cNvSpPr>
          <p:nvPr/>
        </p:nvSpPr>
        <p:spPr>
          <a:xfrm>
            <a:off x="1207193" y="2407299"/>
            <a:ext cx="10058400" cy="3504104"/>
          </a:xfrm>
          <a:prstGeom prst="rect">
            <a:avLst/>
          </a:prstGeom>
        </p:spPr>
        <p:txBody>
          <a:bodyPr vert="horz" lIns="91440" tIns="45720" rIns="91440" bIns="45720" rtlCol="0" anchor="b">
            <a:normAutofit fontScale="62500" lnSpcReduction="2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685800" indent="-685800">
              <a:buFont typeface="Wingdings" panose="05000000000000000000" pitchFamily="2" charset="2"/>
              <a:buChar char="q"/>
            </a:pPr>
            <a:r>
              <a:rPr lang="en-US" dirty="0" smtClean="0"/>
              <a:t>The analysis was done using various tools such as python  and some python libraries such as pandas, </a:t>
            </a:r>
            <a:r>
              <a:rPr lang="en-US" dirty="0" err="1" smtClean="0"/>
              <a:t>matplolib</a:t>
            </a:r>
            <a:r>
              <a:rPr lang="en-US" dirty="0" smtClean="0"/>
              <a:t>, </a:t>
            </a:r>
            <a:r>
              <a:rPr lang="en-US" dirty="0" err="1" smtClean="0"/>
              <a:t>numpy</a:t>
            </a:r>
            <a:r>
              <a:rPr lang="en-US" dirty="0" smtClean="0"/>
              <a:t> </a:t>
            </a:r>
            <a:r>
              <a:rPr lang="en-US" dirty="0" err="1" smtClean="0"/>
              <a:t>etc</a:t>
            </a:r>
            <a:r>
              <a:rPr lang="en-US" dirty="0" smtClean="0"/>
              <a:t> were used in the analysis.</a:t>
            </a:r>
          </a:p>
          <a:p>
            <a:pPr marL="685800" indent="-685800">
              <a:buFont typeface="Wingdings" panose="05000000000000000000" pitchFamily="2" charset="2"/>
              <a:buChar char="q"/>
            </a:pPr>
            <a:endParaRPr lang="en-US" dirty="0"/>
          </a:p>
          <a:p>
            <a:pPr marL="685800" indent="-685800">
              <a:buFont typeface="Wingdings" panose="05000000000000000000" pitchFamily="2" charset="2"/>
              <a:buChar char="q"/>
            </a:pPr>
            <a:r>
              <a:rPr lang="en-US" dirty="0" smtClean="0"/>
              <a:t>We desire to look into the problem of road accidents in Nigeria, which lead to severe loss. We hope to discover patterns, trends and insights that we help prevent and mitigate accidents in Nigeria and help develop strategies to promote  and implement them.</a:t>
            </a:r>
          </a:p>
          <a:p>
            <a:r>
              <a:rPr lang="en-US" dirty="0" smtClean="0"/>
              <a:t/>
            </a:r>
            <a:br>
              <a:rPr lang="en-US" dirty="0" smtClean="0"/>
            </a:br>
            <a:endParaRPr lang="en-US" dirty="0"/>
          </a:p>
        </p:txBody>
      </p:sp>
    </p:spTree>
    <p:extLst>
      <p:ext uri="{BB962C8B-B14F-4D97-AF65-F5344CB8AC3E}">
        <p14:creationId xmlns:p14="http://schemas.microsoft.com/office/powerpoint/2010/main" val="225725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FOR ANALYSIS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440" y="4527996"/>
            <a:ext cx="1552307" cy="1552307"/>
          </a:xfrm>
          <a:prstGeom prst="rect">
            <a:avLst/>
          </a:prstGeom>
        </p:spPr>
      </p:pic>
      <p:sp>
        <p:nvSpPr>
          <p:cNvPr id="5" name="Title 1"/>
          <p:cNvSpPr txBox="1">
            <a:spLocks/>
          </p:cNvSpPr>
          <p:nvPr/>
        </p:nvSpPr>
        <p:spPr>
          <a:xfrm>
            <a:off x="1097280" y="2087499"/>
            <a:ext cx="10058400" cy="3282991"/>
          </a:xfrm>
          <a:prstGeom prst="rect">
            <a:avLst/>
          </a:prstGeom>
        </p:spPr>
        <p:txBody>
          <a:bodyPr vert="horz" lIns="91440" tIns="45720" rIns="91440" bIns="45720" rtlCol="0" anchor="b">
            <a:normAutofit fontScale="62500" lnSpcReduction="2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685800" indent="-685800">
              <a:buFont typeface="Arial" panose="020B0604020202020204" pitchFamily="34" charset="0"/>
              <a:buChar char="•"/>
            </a:pPr>
            <a:r>
              <a:rPr lang="en-US" dirty="0" smtClean="0"/>
              <a:t>What are the Major causes of road accidents in Nigeria for the year 2023 ?</a:t>
            </a:r>
          </a:p>
          <a:p>
            <a:pPr marL="685800" indent="-685800">
              <a:buFont typeface="Arial" panose="020B0604020202020204" pitchFamily="34" charset="0"/>
              <a:buChar char="•"/>
            </a:pPr>
            <a:r>
              <a:rPr lang="en-US" dirty="0" smtClean="0"/>
              <a:t>What are the results and implication of the accident cases in Nigeria for the year 2023?</a:t>
            </a:r>
          </a:p>
          <a:p>
            <a:pPr marL="685800" indent="-685800">
              <a:buFont typeface="Arial" panose="020B0604020202020204" pitchFamily="34" charset="0"/>
              <a:buChar char="•"/>
            </a:pPr>
            <a:r>
              <a:rPr lang="en-US" dirty="0" smtClean="0"/>
              <a:t>What are the survival rates for accidents in each state  for the year 2023?</a:t>
            </a:r>
          </a:p>
          <a:p>
            <a:pPr marL="685800" indent="-685800">
              <a:buFont typeface="Arial" panose="020B0604020202020204" pitchFamily="34" charset="0"/>
              <a:buChar char="•"/>
            </a:pPr>
            <a:r>
              <a:rPr lang="en-US" dirty="0"/>
              <a:t>What are the </a:t>
            </a:r>
            <a:r>
              <a:rPr lang="en-US" dirty="0" smtClean="0"/>
              <a:t>Death </a:t>
            </a:r>
            <a:r>
              <a:rPr lang="en-US" dirty="0"/>
              <a:t>rates for accidents in each state  for the year 2023</a:t>
            </a:r>
            <a:r>
              <a:rPr lang="en-US" dirty="0" smtClean="0"/>
              <a:t>?</a:t>
            </a:r>
          </a:p>
          <a:p>
            <a:pPr marL="685800" indent="-685800">
              <a:buFont typeface="Arial" panose="020B0604020202020204" pitchFamily="34" charset="0"/>
              <a:buChar char="•"/>
            </a:pPr>
            <a:r>
              <a:rPr lang="en-US" dirty="0" smtClean="0"/>
              <a:t>How do we Mitigate and reduce accidents in each state?</a:t>
            </a:r>
            <a:endParaRPr lang="en-US" dirty="0"/>
          </a:p>
          <a:p>
            <a:pPr marL="685800" indent="-685800">
              <a:buFont typeface="Arial" panose="020B0604020202020204" pitchFamily="34" charset="0"/>
              <a:buChar char="•"/>
            </a:pPr>
            <a:endParaRPr lang="en-US" dirty="0"/>
          </a:p>
        </p:txBody>
      </p:sp>
    </p:spTree>
    <p:extLst>
      <p:ext uri="{BB962C8B-B14F-4D97-AF65-F5344CB8AC3E}">
        <p14:creationId xmlns:p14="http://schemas.microsoft.com/office/powerpoint/2010/main" val="1461500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1450757"/>
          </a:xfrm>
        </p:spPr>
        <p:txBody>
          <a:bodyPr/>
          <a:lstStyle/>
          <a:p>
            <a:r>
              <a:rPr lang="en-US" dirty="0" smtClean="0"/>
              <a:t>METHODOLOGY</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440" y="4527996"/>
            <a:ext cx="1552307" cy="1552307"/>
          </a:xfrm>
          <a:prstGeom prst="rect">
            <a:avLst/>
          </a:prstGeom>
        </p:spPr>
      </p:pic>
      <p:sp>
        <p:nvSpPr>
          <p:cNvPr id="6" name="Title 1"/>
          <p:cNvSpPr txBox="1">
            <a:spLocks/>
          </p:cNvSpPr>
          <p:nvPr/>
        </p:nvSpPr>
        <p:spPr>
          <a:xfrm>
            <a:off x="1207193" y="2512943"/>
            <a:ext cx="10058400" cy="1450757"/>
          </a:xfrm>
          <a:prstGeom prst="rect">
            <a:avLst/>
          </a:prstGeom>
        </p:spPr>
        <p:txBody>
          <a:bodyPr vert="horz" lIns="91440" tIns="45720" rIns="91440" bIns="45720" rtlCol="0" anchor="b">
            <a:normAutofit fontScale="40000" lnSpcReduction="2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685800" indent="-685800">
              <a:lnSpc>
                <a:spcPct val="120000"/>
              </a:lnSpc>
              <a:buFont typeface="Wingdings" panose="05000000000000000000" pitchFamily="2" charset="2"/>
              <a:buChar char="q"/>
            </a:pPr>
            <a:r>
              <a:rPr lang="en-US" dirty="0" smtClean="0"/>
              <a:t>The dataset was gotten from the National bureau of Statistics website, </a:t>
            </a:r>
            <a:r>
              <a:rPr lang="en-US" dirty="0" smtClean="0">
                <a:hlinkClick r:id="rId3"/>
              </a:rPr>
              <a:t>https://nigerianstat.gov.n/elibrary</a:t>
            </a:r>
            <a:r>
              <a:rPr lang="en-US" dirty="0" smtClean="0"/>
              <a:t>.</a:t>
            </a:r>
          </a:p>
          <a:p>
            <a:pPr marL="685800" indent="-685800">
              <a:lnSpc>
                <a:spcPct val="120000"/>
              </a:lnSpc>
              <a:buFont typeface="Wingdings" panose="05000000000000000000" pitchFamily="2" charset="2"/>
              <a:buChar char="q"/>
            </a:pPr>
            <a:r>
              <a:rPr lang="en-US" dirty="0" smtClean="0"/>
              <a:t>The Data was cleaned and preprocessed , and the dataset as analyzed to understand the distribution and characteristics of the data as shown below;</a:t>
            </a:r>
          </a:p>
          <a:p>
            <a:pPr>
              <a:lnSpc>
                <a:spcPct val="120000"/>
              </a:lnSpc>
            </a:pPr>
            <a:endParaRPr lang="en-US" dirty="0" smtClean="0"/>
          </a:p>
          <a:p>
            <a:pPr>
              <a:lnSpc>
                <a:spcPct val="120000"/>
              </a:lnSpc>
            </a:pP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3465810"/>
            <a:ext cx="9650172" cy="2124371"/>
          </a:xfrm>
          <a:prstGeom prst="rect">
            <a:avLst/>
          </a:prstGeom>
        </p:spPr>
      </p:pic>
    </p:spTree>
    <p:extLst>
      <p:ext uri="{BB962C8B-B14F-4D97-AF65-F5344CB8AC3E}">
        <p14:creationId xmlns:p14="http://schemas.microsoft.com/office/powerpoint/2010/main" val="22385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440" y="4527996"/>
            <a:ext cx="1552307" cy="15523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619" y="206062"/>
            <a:ext cx="10058400" cy="3583884"/>
          </a:xfrm>
          <a:prstGeom prst="rect">
            <a:avLst/>
          </a:prstGeom>
        </p:spPr>
      </p:pic>
      <p:sp>
        <p:nvSpPr>
          <p:cNvPr id="6" name="TextBox 5"/>
          <p:cNvSpPr txBox="1"/>
          <p:nvPr/>
        </p:nvSpPr>
        <p:spPr>
          <a:xfrm>
            <a:off x="978794" y="3915177"/>
            <a:ext cx="9208395" cy="954107"/>
          </a:xfrm>
          <a:prstGeom prst="rect">
            <a:avLst/>
          </a:prstGeom>
          <a:noFill/>
        </p:spPr>
        <p:txBody>
          <a:bodyPr wrap="square" rtlCol="0">
            <a:spAutoFit/>
          </a:bodyPr>
          <a:lstStyle/>
          <a:p>
            <a:r>
              <a:rPr lang="en-US" sz="2800" dirty="0" smtClean="0"/>
              <a:t>New data was generated inform of new columns  from the analysis of  the data as shown above</a:t>
            </a:r>
            <a:endParaRPr lang="en-US" sz="2800" dirty="0"/>
          </a:p>
        </p:txBody>
      </p:sp>
    </p:spTree>
    <p:extLst>
      <p:ext uri="{BB962C8B-B14F-4D97-AF65-F5344CB8AC3E}">
        <p14:creationId xmlns:p14="http://schemas.microsoft.com/office/powerpoint/2010/main" val="270210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440" y="4527996"/>
            <a:ext cx="1552307" cy="1552307"/>
          </a:xfrm>
          <a:prstGeom prst="rect">
            <a:avLst/>
          </a:prstGeom>
        </p:spPr>
      </p:pic>
      <p:sp>
        <p:nvSpPr>
          <p:cNvPr id="5" name="Title 1"/>
          <p:cNvSpPr txBox="1">
            <a:spLocks/>
          </p:cNvSpPr>
          <p:nvPr/>
        </p:nvSpPr>
        <p:spPr>
          <a:xfrm>
            <a:off x="1004981" y="1971589"/>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From the analysis some results were discovered as shown below.</a:t>
            </a:r>
            <a:endParaRPr lang="en-US" dirty="0"/>
          </a:p>
        </p:txBody>
      </p:sp>
    </p:spTree>
    <p:extLst>
      <p:ext uri="{BB962C8B-B14F-4D97-AF65-F5344CB8AC3E}">
        <p14:creationId xmlns:p14="http://schemas.microsoft.com/office/powerpoint/2010/main" val="244624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401" y="-99763"/>
            <a:ext cx="10058400" cy="1450757"/>
          </a:xfrm>
        </p:spPr>
        <p:txBody>
          <a:bodyPr/>
          <a:lstStyle/>
          <a:p>
            <a:r>
              <a:rPr lang="en-US" dirty="0" smtClean="0"/>
              <a:t>GRAPH</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89440" y="4527996"/>
            <a:ext cx="1552307" cy="15523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63" y="1485112"/>
            <a:ext cx="5852172" cy="438912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4035" y="0"/>
            <a:ext cx="5852172" cy="4389129"/>
          </a:xfrm>
          <a:prstGeom prst="rect">
            <a:avLst/>
          </a:prstGeom>
        </p:spPr>
      </p:pic>
      <p:sp>
        <p:nvSpPr>
          <p:cNvPr id="8" name="TextBox 7"/>
          <p:cNvSpPr txBox="1"/>
          <p:nvPr/>
        </p:nvSpPr>
        <p:spPr>
          <a:xfrm>
            <a:off x="5944035" y="4527996"/>
            <a:ext cx="4449216" cy="1200329"/>
          </a:xfrm>
          <a:prstGeom prst="rect">
            <a:avLst/>
          </a:prstGeom>
          <a:noFill/>
        </p:spPr>
        <p:txBody>
          <a:bodyPr wrap="square" rtlCol="0">
            <a:spAutoFit/>
          </a:bodyPr>
          <a:lstStyle/>
          <a:p>
            <a:r>
              <a:rPr lang="en-US" dirty="0" smtClean="0"/>
              <a:t>The state with highest chance of death when accident occurs is </a:t>
            </a:r>
            <a:r>
              <a:rPr lang="en-US" dirty="0" err="1" smtClean="0"/>
              <a:t>Sokoto</a:t>
            </a:r>
            <a:r>
              <a:rPr lang="en-US" dirty="0" smtClean="0"/>
              <a:t> while the state with the lowest chance of survival when accident occurs is Adamawa.</a:t>
            </a:r>
            <a:endParaRPr lang="en-US" dirty="0"/>
          </a:p>
        </p:txBody>
      </p:sp>
    </p:spTree>
    <p:extLst>
      <p:ext uri="{BB962C8B-B14F-4D97-AF65-F5344CB8AC3E}">
        <p14:creationId xmlns:p14="http://schemas.microsoft.com/office/powerpoint/2010/main" val="3904802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302" y="0"/>
            <a:ext cx="5363633" cy="4022725"/>
          </a:xfrm>
        </p:spPr>
      </p:pic>
      <p:sp>
        <p:nvSpPr>
          <p:cNvPr id="5" name="TextBox 4"/>
          <p:cNvSpPr txBox="1"/>
          <p:nvPr/>
        </p:nvSpPr>
        <p:spPr>
          <a:xfrm>
            <a:off x="408262" y="4146997"/>
            <a:ext cx="5563673" cy="1200329"/>
          </a:xfrm>
          <a:prstGeom prst="rect">
            <a:avLst/>
          </a:prstGeom>
          <a:noFill/>
        </p:spPr>
        <p:txBody>
          <a:bodyPr wrap="square" rtlCol="0">
            <a:spAutoFit/>
          </a:bodyPr>
          <a:lstStyle/>
          <a:p>
            <a:r>
              <a:rPr lang="en-US" dirty="0" smtClean="0"/>
              <a:t>Oyo</a:t>
            </a:r>
            <a:r>
              <a:rPr lang="en-US" dirty="0" smtClean="0">
                <a:solidFill>
                  <a:schemeClr val="tx1"/>
                </a:solidFill>
              </a:rPr>
              <a:t> has the Highest number of Fatal case with over 150 fatal cases  while  </a:t>
            </a:r>
            <a:r>
              <a:rPr lang="en-US" dirty="0" err="1" smtClean="0">
                <a:solidFill>
                  <a:schemeClr val="tx1"/>
                </a:solidFill>
              </a:rPr>
              <a:t>Beyelsa</a:t>
            </a:r>
            <a:r>
              <a:rPr lang="en-US" dirty="0" smtClean="0">
                <a:solidFill>
                  <a:schemeClr val="tx1"/>
                </a:solidFill>
              </a:rPr>
              <a:t> has the lowest number of fatal cases in the year 2023 .</a:t>
            </a:r>
            <a:br>
              <a:rPr lang="en-US" dirty="0" smtClean="0">
                <a:solidFill>
                  <a:schemeClr val="tx1"/>
                </a:solidFill>
              </a:rPr>
            </a:b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1935" y="-413851"/>
            <a:ext cx="5852172" cy="438912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89440" y="4527996"/>
            <a:ext cx="1552307" cy="1552307"/>
          </a:xfrm>
          <a:prstGeom prst="rect">
            <a:avLst/>
          </a:prstGeom>
        </p:spPr>
      </p:pic>
      <p:sp>
        <p:nvSpPr>
          <p:cNvPr id="8" name="TextBox 7"/>
          <p:cNvSpPr txBox="1"/>
          <p:nvPr/>
        </p:nvSpPr>
        <p:spPr>
          <a:xfrm>
            <a:off x="6116184" y="4103820"/>
            <a:ext cx="5563673" cy="1200329"/>
          </a:xfrm>
          <a:prstGeom prst="rect">
            <a:avLst/>
          </a:prstGeom>
          <a:noFill/>
        </p:spPr>
        <p:txBody>
          <a:bodyPr wrap="square" rtlCol="0">
            <a:spAutoFit/>
          </a:bodyPr>
          <a:lstStyle/>
          <a:p>
            <a:r>
              <a:rPr lang="en-US" dirty="0" err="1" smtClean="0"/>
              <a:t>Zamfara</a:t>
            </a:r>
            <a:r>
              <a:rPr lang="en-US" dirty="0" smtClean="0"/>
              <a:t> </a:t>
            </a:r>
            <a:r>
              <a:rPr lang="en-US" dirty="0" smtClean="0">
                <a:solidFill>
                  <a:schemeClr val="tx1"/>
                </a:solidFill>
              </a:rPr>
              <a:t> has the Highest number of injury with   while  </a:t>
            </a:r>
            <a:r>
              <a:rPr lang="en-US" dirty="0" err="1" smtClean="0">
                <a:solidFill>
                  <a:schemeClr val="tx1"/>
                </a:solidFill>
              </a:rPr>
              <a:t>Anambar</a:t>
            </a:r>
            <a:r>
              <a:rPr lang="en-US" dirty="0" smtClean="0">
                <a:solidFill>
                  <a:schemeClr val="tx1"/>
                </a:solidFill>
              </a:rPr>
              <a:t> has the lowest number of injury in the year 2023 .</a:t>
            </a:r>
            <a:br>
              <a:rPr lang="en-US" dirty="0" smtClean="0">
                <a:solidFill>
                  <a:schemeClr val="tx1"/>
                </a:solidFill>
              </a:rPr>
            </a:br>
            <a:endParaRPr lang="en-US" dirty="0"/>
          </a:p>
        </p:txBody>
      </p:sp>
    </p:spTree>
    <p:extLst>
      <p:ext uri="{BB962C8B-B14F-4D97-AF65-F5344CB8AC3E}">
        <p14:creationId xmlns:p14="http://schemas.microsoft.com/office/powerpoint/2010/main" val="401067664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493</TotalTime>
  <Words>480</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Retrospect</vt:lpstr>
      <vt:lpstr>PowerPoint Presentation</vt:lpstr>
      <vt:lpstr>EXECUTIVE SUMMARY</vt:lpstr>
      <vt:lpstr>INTRODUCTION </vt:lpstr>
      <vt:lpstr>QUESTIONS FOR ANALYSIS</vt:lpstr>
      <vt:lpstr>METHODOLOGY</vt:lpstr>
      <vt:lpstr>PowerPoint Presentation</vt:lpstr>
      <vt:lpstr>RESULTS</vt:lpstr>
      <vt:lpstr>GRAPH</vt:lpstr>
      <vt:lpstr>PowerPoint Presentation</vt:lpstr>
      <vt:lpstr>PowerPoint Presentation</vt:lpstr>
      <vt:lpstr>DISCUSSION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13</cp:revision>
  <dcterms:created xsi:type="dcterms:W3CDTF">2024-05-02T05:51:21Z</dcterms:created>
  <dcterms:modified xsi:type="dcterms:W3CDTF">2024-05-02T14:04:36Z</dcterms:modified>
</cp:coreProperties>
</file>