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quandl.com" TargetMode="External"/><Relationship Id="rId3" Type="http://schemas.openxmlformats.org/officeDocument/2006/relationships/hyperlink" Target="http://NASS.usda.gov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Milk Futures Price Movemen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Predicting Milk Futures Price Movements</a:t>
            </a:r>
          </a:p>
        </p:txBody>
      </p:sp>
      <p:sp>
        <p:nvSpPr>
          <p:cNvPr id="120" name="Bryce Fawcett…"/>
          <p:cNvSpPr txBox="1"/>
          <p:nvPr>
            <p:ph type="subTitle" sz="quarter" idx="1"/>
          </p:nvPr>
        </p:nvSpPr>
        <p:spPr>
          <a:xfrm>
            <a:off x="1270000" y="57658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Bryce Fawcett</a:t>
            </a:r>
          </a:p>
          <a:p>
            <a:pPr/>
            <a:r>
              <a:t>DSI Capstone - October 5,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RIM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ARIMAX</a:t>
            </a:r>
          </a:p>
        </p:txBody>
      </p:sp>
      <p:sp>
        <p:nvSpPr>
          <p:cNvPr id="154" name="ARIMA with additional exogenous (X)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ARIMA with additional exogenous (X) values</a:t>
            </a:r>
          </a:p>
          <a:p>
            <a:pPr lvl="1"/>
            <a:r>
              <a:t>Milk production values</a:t>
            </a:r>
          </a:p>
          <a:p>
            <a:pPr lvl="1"/>
            <a:r>
              <a:t>Additional futures prices  </a:t>
            </a:r>
          </a:p>
          <a:p>
            <a:pPr lvl="2"/>
            <a:r>
              <a:t>Cheese</a:t>
            </a:r>
          </a:p>
          <a:p>
            <a:pPr lvl="2"/>
            <a:r>
              <a:t>Dry Milk</a:t>
            </a:r>
          </a:p>
          <a:p>
            <a:pPr lvl="2"/>
            <a:r>
              <a:t>Corn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RIMAX"/>
          <p:cNvSpPr txBox="1"/>
          <p:nvPr>
            <p:ph type="title"/>
          </p:nvPr>
        </p:nvSpPr>
        <p:spPr>
          <a:xfrm>
            <a:off x="1066800" y="2032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ARIMAX</a:t>
            </a:r>
          </a:p>
        </p:txBody>
      </p:sp>
      <p:sp>
        <p:nvSpPr>
          <p:cNvPr id="157" name="Accuracy:  57.9%"/>
          <p:cNvSpPr txBox="1"/>
          <p:nvPr>
            <p:ph type="body" sz="quarter" idx="1"/>
          </p:nvPr>
        </p:nvSpPr>
        <p:spPr>
          <a:xfrm>
            <a:off x="-228600" y="7124700"/>
            <a:ext cx="10464800" cy="1219200"/>
          </a:xfrm>
          <a:prstGeom prst="rect">
            <a:avLst/>
          </a:prstGeom>
        </p:spPr>
        <p:txBody>
          <a:bodyPr/>
          <a:lstStyle/>
          <a:p>
            <a:pPr/>
            <a:r>
              <a:t>Accuracy:  57.9%</a:t>
            </a:r>
          </a:p>
        </p:txBody>
      </p:sp>
      <p:pic>
        <p:nvPicPr>
          <p:cNvPr id="158" name="arimax_fit.png" descr="arimax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8746" y="1621236"/>
            <a:ext cx="7287308" cy="2530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arimax_pred.png" descr="arimax_p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8746" y="4372967"/>
            <a:ext cx="7287308" cy="253031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0" name="Table"/>
          <p:cNvGraphicFramePr/>
          <p:nvPr/>
        </p:nvGraphicFramePr>
        <p:xfrm>
          <a:off x="8115300" y="7429500"/>
          <a:ext cx="3602236" cy="198496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801118"/>
                <a:gridCol w="1801118"/>
              </a:tblGrid>
              <a:tr h="4962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962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57.4%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962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50.0%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962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57.9%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urrent Neural Network"/>
          <p:cNvSpPr txBox="1"/>
          <p:nvPr>
            <p:ph type="title"/>
          </p:nvPr>
        </p:nvSpPr>
        <p:spPr>
          <a:xfrm>
            <a:off x="1168400" y="190500"/>
            <a:ext cx="10464800" cy="1422400"/>
          </a:xfrm>
          <a:prstGeom prst="rect">
            <a:avLst/>
          </a:prstGeom>
        </p:spPr>
        <p:txBody>
          <a:bodyPr/>
          <a:lstStyle>
            <a:lvl1pPr defTabSz="514094">
              <a:defRPr sz="7000"/>
            </a:lvl1pPr>
          </a:lstStyle>
          <a:p>
            <a:pPr/>
            <a:r>
              <a:t>Recurrent Neural Network</a:t>
            </a:r>
          </a:p>
        </p:txBody>
      </p:sp>
      <p:sp>
        <p:nvSpPr>
          <p:cNvPr id="163" name="Long Short-Term Memory (LSTM)"/>
          <p:cNvSpPr txBox="1"/>
          <p:nvPr>
            <p:ph type="body" sz="half" idx="1"/>
          </p:nvPr>
        </p:nvSpPr>
        <p:spPr>
          <a:xfrm>
            <a:off x="1168400" y="6305153"/>
            <a:ext cx="10464800" cy="292214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Long Short-Term Memory (LSTM)</a:t>
            </a:r>
          </a:p>
        </p:txBody>
      </p:sp>
      <p:pic>
        <p:nvPicPr>
          <p:cNvPr id="164" name="deep_neural_network.png" descr="deep_neural_netwo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900" y="2054025"/>
            <a:ext cx="7035800" cy="3810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STM Results"/>
          <p:cNvSpPr txBox="1"/>
          <p:nvPr>
            <p:ph type="title"/>
          </p:nvPr>
        </p:nvSpPr>
        <p:spPr>
          <a:xfrm>
            <a:off x="1270000" y="3937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LSTM Results</a:t>
            </a:r>
          </a:p>
        </p:txBody>
      </p:sp>
      <p:sp>
        <p:nvSpPr>
          <p:cNvPr id="167" name="Accuracy:  63%"/>
          <p:cNvSpPr txBox="1"/>
          <p:nvPr>
            <p:ph type="body" sz="quarter" idx="1"/>
          </p:nvPr>
        </p:nvSpPr>
        <p:spPr>
          <a:xfrm>
            <a:off x="-330200" y="6553200"/>
            <a:ext cx="10464800" cy="1219200"/>
          </a:xfrm>
          <a:prstGeom prst="rect">
            <a:avLst/>
          </a:prstGeom>
        </p:spPr>
        <p:txBody>
          <a:bodyPr/>
          <a:lstStyle/>
          <a:p>
            <a:pPr/>
            <a:r>
              <a:t>Accuracy:  63%</a:t>
            </a:r>
          </a:p>
        </p:txBody>
      </p:sp>
      <p:pic>
        <p:nvPicPr>
          <p:cNvPr id="168" name="rnn_act_v_pred.png" descr="rnn_act_v_p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6050" y="1892300"/>
            <a:ext cx="5832699" cy="43745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9" name="Table"/>
          <p:cNvGraphicFramePr/>
          <p:nvPr/>
        </p:nvGraphicFramePr>
        <p:xfrm>
          <a:off x="8051800" y="6819900"/>
          <a:ext cx="3602236" cy="24380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801118"/>
                <a:gridCol w="1801118"/>
              </a:tblGrid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57.4%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50.0%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57.9%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761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LSTM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63.0%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72" name="Find additional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additional variables</a:t>
            </a:r>
          </a:p>
          <a:p>
            <a:pPr lvl="1"/>
            <a:r>
              <a:t>Feed Prices</a:t>
            </a:r>
          </a:p>
          <a:p>
            <a:pPr lvl="1"/>
            <a:r>
              <a:t>Weather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"/>
          <p:cNvSpPr txBox="1"/>
          <p:nvPr>
            <p:ph type="title"/>
          </p:nvPr>
        </p:nvSpPr>
        <p:spPr>
          <a:xfrm>
            <a:off x="1270000" y="5080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Body"/>
          <p:cNvSpPr txBox="1"/>
          <p:nvPr>
            <p:ph type="body" sz="quarter" idx="1"/>
          </p:nvPr>
        </p:nvSpPr>
        <p:spPr>
          <a:xfrm>
            <a:off x="1270000" y="3479800"/>
            <a:ext cx="10464800" cy="1219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me Series"/>
          <p:cNvSpPr txBox="1"/>
          <p:nvPr>
            <p:ph type="title"/>
          </p:nvPr>
        </p:nvSpPr>
        <p:spPr>
          <a:xfrm>
            <a:off x="749300" y="4445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Time Series</a:t>
            </a:r>
          </a:p>
        </p:txBody>
      </p:sp>
      <p:sp>
        <p:nvSpPr>
          <p:cNvPr id="178" name="Body"/>
          <p:cNvSpPr txBox="1"/>
          <p:nvPr>
            <p:ph type="body" sz="quarter" idx="1"/>
          </p:nvPr>
        </p:nvSpPr>
        <p:spPr>
          <a:xfrm>
            <a:off x="1270000" y="7687161"/>
            <a:ext cx="10464800" cy="12192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acf.png" descr="ac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981" y="2090448"/>
            <a:ext cx="10959624" cy="2739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cf.png" descr="pac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981" y="4888805"/>
            <a:ext cx="10959624" cy="2739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arameter Tuning"/>
          <p:cNvSpPr txBox="1"/>
          <p:nvPr>
            <p:ph type="title"/>
          </p:nvPr>
        </p:nvSpPr>
        <p:spPr>
          <a:xfrm>
            <a:off x="1130300" y="2667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Parameter Tuning</a:t>
            </a:r>
          </a:p>
        </p:txBody>
      </p:sp>
      <p:pic>
        <p:nvPicPr>
          <p:cNvPr id="183" name="boxplot_epochs.png" descr="boxplot_epoch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9553" y="1832463"/>
            <a:ext cx="4234922" cy="3176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boxplot_batchsize.png" descr="boxplot_batchsiz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8215" y="5389331"/>
            <a:ext cx="4381278" cy="3285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boxplot_neurons.png" descr="boxplot_neuron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74121" y="5389331"/>
            <a:ext cx="4381280" cy="3285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are Futur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Futures?</a:t>
            </a:r>
          </a:p>
        </p:txBody>
      </p:sp>
      <p:sp>
        <p:nvSpPr>
          <p:cNvPr id="123" name="A futures contract is an agreement to buy or sell commodities at a fixed price to be delivered on a future d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futures contract is an agreement to buy or sell commodities at a fixed price to be delivered on a future date. </a:t>
            </a:r>
          </a:p>
          <a:p>
            <a:pPr/>
            <a:r>
              <a:t>These contracts are then bought and sold on organized exchanges.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6" name="Predict Up or Down Movement of Milk Futures Pr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up or down movement of Milk Futures Prices</a:t>
            </a:r>
          </a:p>
          <a:p>
            <a:pPr/>
            <a:r>
              <a:t>Give Milk Producers an idea of whether to increase or decrease production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Sources</a:t>
            </a:r>
          </a:p>
        </p:txBody>
      </p:sp>
      <p:sp>
        <p:nvSpPr>
          <p:cNvPr id="129" name="quandl.com - historic futures pr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quandl.com</a:t>
            </a:r>
            <a:r>
              <a:rPr u="none"/>
              <a:t> - Historic Futures Prices</a:t>
            </a:r>
            <a:endParaRPr u="none"/>
          </a:p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NASS.usda.gov</a:t>
            </a:r>
            <a:r>
              <a:rPr u="none"/>
              <a:t> - Monthly Milk Production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chnologie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2838" y="2363199"/>
            <a:ext cx="4997236" cy="147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0506" y="4002587"/>
            <a:ext cx="2120901" cy="2120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1313" t="16590" r="16776" b="29927"/>
          <a:stretch>
            <a:fillRect/>
          </a:stretch>
        </p:blipFill>
        <p:spPr>
          <a:xfrm>
            <a:off x="1368275" y="6287499"/>
            <a:ext cx="4028207" cy="1783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40807" y="4002587"/>
            <a:ext cx="3517902" cy="1905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eekly Milk Futures Prices"/>
          <p:cNvSpPr txBox="1"/>
          <p:nvPr>
            <p:ph type="title"/>
          </p:nvPr>
        </p:nvSpPr>
        <p:spPr>
          <a:xfrm>
            <a:off x="1143000" y="812800"/>
            <a:ext cx="10464800" cy="1422400"/>
          </a:xfrm>
          <a:prstGeom prst="rect">
            <a:avLst/>
          </a:prstGeom>
        </p:spPr>
        <p:txBody>
          <a:bodyPr/>
          <a:lstStyle>
            <a:lvl1pPr defTabSz="496569">
              <a:defRPr sz="6800"/>
            </a:lvl1pPr>
          </a:lstStyle>
          <a:p>
            <a:pPr/>
            <a:r>
              <a:t>Weekly Milk Futures Prices</a:t>
            </a:r>
          </a:p>
        </p:txBody>
      </p:sp>
      <p:pic>
        <p:nvPicPr>
          <p:cNvPr id="138" name="weekly_milk_futures.png" descr="weekly_milk_futur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71" y="2747433"/>
            <a:ext cx="11849315" cy="394977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ectangle"/>
          <p:cNvSpPr/>
          <p:nvPr/>
        </p:nvSpPr>
        <p:spPr>
          <a:xfrm>
            <a:off x="1217512" y="4087317"/>
            <a:ext cx="255688" cy="1270003"/>
          </a:xfrm>
          <a:prstGeom prst="rect">
            <a:avLst/>
          </a:prstGeom>
          <a:solidFill>
            <a:srgbClr val="FCFFFA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aseline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Prediction</a:t>
            </a:r>
          </a:p>
        </p:txBody>
      </p:sp>
      <p:sp>
        <p:nvSpPr>
          <p:cNvPr id="142" name="Predict that the price will move in the same direction as it moved in the previous period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Predict that the price will move in the same direction as it moved in the previous period</a:t>
            </a:r>
          </a:p>
          <a:p>
            <a:pPr/>
            <a:r>
              <a:t>Accuracy for dataset:  57.4%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I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ARIMA</a:t>
            </a:r>
          </a:p>
        </p:txBody>
      </p:sp>
      <p:sp>
        <p:nvSpPr>
          <p:cNvPr id="145" name="Autoregressive Integrated Moving Ave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Autoregressive Integrated Moving Average</a:t>
            </a:r>
          </a:p>
          <a:p>
            <a:pPr/>
            <a:r>
              <a:t>Autoregressive (AR):  Look at previous values</a:t>
            </a:r>
          </a:p>
          <a:p>
            <a:pPr/>
            <a:r>
              <a:t>Integrated (I):  Difference the values</a:t>
            </a:r>
          </a:p>
          <a:p>
            <a:pPr/>
            <a:r>
              <a:t>Moving Average (MA):  Look at previous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RIMA"/>
          <p:cNvSpPr txBox="1"/>
          <p:nvPr>
            <p:ph type="title"/>
          </p:nvPr>
        </p:nvSpPr>
        <p:spPr>
          <a:xfrm>
            <a:off x="1104900" y="1778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ARIMA</a:t>
            </a:r>
          </a:p>
        </p:txBody>
      </p:sp>
      <p:sp>
        <p:nvSpPr>
          <p:cNvPr id="148" name="Accuracy:  50.0%"/>
          <p:cNvSpPr txBox="1"/>
          <p:nvPr>
            <p:ph type="body" sz="quarter" idx="1"/>
          </p:nvPr>
        </p:nvSpPr>
        <p:spPr>
          <a:xfrm>
            <a:off x="-266700" y="7324128"/>
            <a:ext cx="10464800" cy="1095972"/>
          </a:xfrm>
          <a:prstGeom prst="rect">
            <a:avLst/>
          </a:prstGeom>
        </p:spPr>
        <p:txBody>
          <a:bodyPr/>
          <a:lstStyle/>
          <a:p>
            <a:pPr/>
            <a:r>
              <a:t>Accuracy:  50.0%</a:t>
            </a:r>
          </a:p>
        </p:txBody>
      </p:sp>
      <p:pic>
        <p:nvPicPr>
          <p:cNvPr id="149" name="arima_fit.png" descr="arima_f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6377" y="1745081"/>
            <a:ext cx="7712047" cy="2677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arima_pred.png" descr="arima_p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6836" y="4567754"/>
            <a:ext cx="7811128" cy="271219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1" name="Table"/>
          <p:cNvGraphicFramePr/>
          <p:nvPr/>
        </p:nvGraphicFramePr>
        <p:xfrm>
          <a:off x="8115300" y="7429500"/>
          <a:ext cx="3602236" cy="156492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801118"/>
                <a:gridCol w="1801118"/>
              </a:tblGrid>
              <a:tr h="521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1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57.4%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16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ARIMA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50.0%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