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quandl.com" TargetMode="External"/><Relationship Id="rId3" Type="http://schemas.openxmlformats.org/officeDocument/2006/relationships/hyperlink" Target="http://NASS.usda.gov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edicting Milk Futures Price Movemen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Predicting Milk Futures Price Movements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RIM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ARIMAX</a:t>
            </a:r>
          </a:p>
        </p:txBody>
      </p:sp>
      <p:sp>
        <p:nvSpPr>
          <p:cNvPr id="153" name="ARIMA with additional exogenous (X)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ARIMA with additional exogenous (X) values</a:t>
            </a:r>
          </a:p>
          <a:p>
            <a:pPr lvl="1"/>
            <a:r>
              <a:t>Milk production values</a:t>
            </a:r>
          </a:p>
          <a:p>
            <a:pPr lvl="1"/>
            <a:r>
              <a:t>Additional futures prices  </a:t>
            </a:r>
          </a:p>
          <a:p>
            <a:pPr lvl="2"/>
            <a:r>
              <a:t>Cheese</a:t>
            </a:r>
          </a:p>
          <a:p>
            <a:pPr lvl="2"/>
            <a:r>
              <a:t>Dry Milk</a:t>
            </a:r>
          </a:p>
          <a:p>
            <a:pPr lvl="2"/>
            <a:r>
              <a:t>Corn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RIMAX"/>
          <p:cNvSpPr txBox="1"/>
          <p:nvPr>
            <p:ph type="title"/>
          </p:nvPr>
        </p:nvSpPr>
        <p:spPr>
          <a:xfrm>
            <a:off x="1066800" y="2032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ARIMAX</a:t>
            </a:r>
          </a:p>
        </p:txBody>
      </p:sp>
      <p:sp>
        <p:nvSpPr>
          <p:cNvPr id="156" name="Accuracy:  57.9%"/>
          <p:cNvSpPr txBox="1"/>
          <p:nvPr>
            <p:ph type="body" sz="quarter" idx="1"/>
          </p:nvPr>
        </p:nvSpPr>
        <p:spPr>
          <a:xfrm>
            <a:off x="-228600" y="7124700"/>
            <a:ext cx="10464800" cy="1219200"/>
          </a:xfrm>
          <a:prstGeom prst="rect">
            <a:avLst/>
          </a:prstGeom>
        </p:spPr>
        <p:txBody>
          <a:bodyPr/>
          <a:lstStyle/>
          <a:p>
            <a:pPr/>
            <a:r>
              <a:t>Accuracy:  57.9%</a:t>
            </a:r>
          </a:p>
        </p:txBody>
      </p:sp>
      <p:pic>
        <p:nvPicPr>
          <p:cNvPr id="157" name="arimax_fit.png" descr="arimax_f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8746" y="1621237"/>
            <a:ext cx="7287308" cy="2530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arimax_pred.png" descr="arimax_p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8746" y="4372968"/>
            <a:ext cx="7287308" cy="253031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9" name="Table"/>
          <p:cNvGraphicFramePr/>
          <p:nvPr/>
        </p:nvGraphicFramePr>
        <p:xfrm>
          <a:off x="8115300" y="7429500"/>
          <a:ext cx="3614936" cy="199767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801118"/>
                <a:gridCol w="1801118"/>
              </a:tblGrid>
              <a:tr h="4962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962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Baseline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57.4%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962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ARIMA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50.0%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962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ARIMAX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57.9%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urrent Neural Network"/>
          <p:cNvSpPr txBox="1"/>
          <p:nvPr>
            <p:ph type="title"/>
          </p:nvPr>
        </p:nvSpPr>
        <p:spPr>
          <a:xfrm>
            <a:off x="1168400" y="190500"/>
            <a:ext cx="10464800" cy="1422400"/>
          </a:xfrm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Recurrent Neural Network</a:t>
            </a:r>
          </a:p>
        </p:txBody>
      </p:sp>
      <p:sp>
        <p:nvSpPr>
          <p:cNvPr id="162" name="Long Short-Term Memory (LSTM)"/>
          <p:cNvSpPr txBox="1"/>
          <p:nvPr>
            <p:ph type="body" sz="half" idx="1"/>
          </p:nvPr>
        </p:nvSpPr>
        <p:spPr>
          <a:xfrm>
            <a:off x="1168400" y="6305153"/>
            <a:ext cx="10464800" cy="292214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Long Short-Term Memory (LSTM)</a:t>
            </a:r>
          </a:p>
        </p:txBody>
      </p:sp>
      <p:pic>
        <p:nvPicPr>
          <p:cNvPr id="163" name="deep_neural_network.png" descr="deep_neural_netwo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2900" y="2054026"/>
            <a:ext cx="7035800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STM Results"/>
          <p:cNvSpPr txBox="1"/>
          <p:nvPr>
            <p:ph type="title"/>
          </p:nvPr>
        </p:nvSpPr>
        <p:spPr>
          <a:xfrm>
            <a:off x="1270000" y="3937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LSTM Results</a:t>
            </a:r>
          </a:p>
        </p:txBody>
      </p:sp>
      <p:sp>
        <p:nvSpPr>
          <p:cNvPr id="166" name="Accuracy:  63%"/>
          <p:cNvSpPr txBox="1"/>
          <p:nvPr>
            <p:ph type="body" sz="quarter" idx="1"/>
          </p:nvPr>
        </p:nvSpPr>
        <p:spPr>
          <a:xfrm>
            <a:off x="-330200" y="6553200"/>
            <a:ext cx="10464800" cy="1219200"/>
          </a:xfrm>
          <a:prstGeom prst="rect">
            <a:avLst/>
          </a:prstGeom>
        </p:spPr>
        <p:txBody>
          <a:bodyPr/>
          <a:lstStyle/>
          <a:p>
            <a:pPr/>
            <a:r>
              <a:t>Accuracy:  63%</a:t>
            </a:r>
          </a:p>
        </p:txBody>
      </p:sp>
      <p:pic>
        <p:nvPicPr>
          <p:cNvPr id="167" name="rnn_act_v_pred.png" descr="rnn_act_v_p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6051" y="1892300"/>
            <a:ext cx="5832698" cy="437452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8" name="Table"/>
          <p:cNvGraphicFramePr/>
          <p:nvPr/>
        </p:nvGraphicFramePr>
        <p:xfrm>
          <a:off x="8051800" y="6819900"/>
          <a:ext cx="3614936" cy="24507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801118"/>
                <a:gridCol w="1801118"/>
              </a:tblGrid>
              <a:tr h="48761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1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Baseline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57.4%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1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ARIMA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50.0%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1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ARIMAX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57.9%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1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LSTM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63.0%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171" name="Find additional vari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additional variables</a:t>
            </a:r>
          </a:p>
          <a:p>
            <a:pPr lvl="1"/>
            <a:r>
              <a:t>Feed Prices</a:t>
            </a:r>
          </a:p>
          <a:p>
            <a:pPr lvl="1"/>
            <a:r>
              <a:t>Weather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"/>
          <p:cNvSpPr txBox="1"/>
          <p:nvPr>
            <p:ph type="title"/>
          </p:nvPr>
        </p:nvSpPr>
        <p:spPr>
          <a:xfrm>
            <a:off x="1270000" y="5080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Body"/>
          <p:cNvSpPr txBox="1"/>
          <p:nvPr>
            <p:ph type="body" sz="quarter" idx="1"/>
          </p:nvPr>
        </p:nvSpPr>
        <p:spPr>
          <a:xfrm>
            <a:off x="1270000" y="3479800"/>
            <a:ext cx="10464800" cy="12192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me Series"/>
          <p:cNvSpPr txBox="1"/>
          <p:nvPr>
            <p:ph type="title"/>
          </p:nvPr>
        </p:nvSpPr>
        <p:spPr>
          <a:xfrm>
            <a:off x="749300" y="4445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Time Series</a:t>
            </a:r>
          </a:p>
        </p:txBody>
      </p:sp>
      <p:sp>
        <p:nvSpPr>
          <p:cNvPr id="177" name="Body"/>
          <p:cNvSpPr txBox="1"/>
          <p:nvPr>
            <p:ph type="body" sz="quarter" idx="1"/>
          </p:nvPr>
        </p:nvSpPr>
        <p:spPr>
          <a:xfrm>
            <a:off x="1270000" y="7687161"/>
            <a:ext cx="10464800" cy="1219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8" name="acf.png" descr="ac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981" y="2090449"/>
            <a:ext cx="10959623" cy="2739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acf.png" descr="pac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981" y="4888805"/>
            <a:ext cx="10959623" cy="2739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arameter Tuning"/>
          <p:cNvSpPr txBox="1"/>
          <p:nvPr>
            <p:ph type="title"/>
          </p:nvPr>
        </p:nvSpPr>
        <p:spPr>
          <a:xfrm>
            <a:off x="1130300" y="2667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Parameter Tuning</a:t>
            </a:r>
          </a:p>
        </p:txBody>
      </p:sp>
      <p:pic>
        <p:nvPicPr>
          <p:cNvPr id="182" name="boxplot_epochs.png" descr="boxplot_epoch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9553" y="1832464"/>
            <a:ext cx="4234921" cy="3176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boxplot_batchsize.png" descr="boxplot_batchsiz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8215" y="5389332"/>
            <a:ext cx="4381278" cy="3285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boxplot_neurons.png" descr="boxplot_neuron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74121" y="5389332"/>
            <a:ext cx="4381279" cy="3285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hat are Futur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Futures?</a:t>
            </a:r>
          </a:p>
        </p:txBody>
      </p:sp>
      <p:sp>
        <p:nvSpPr>
          <p:cNvPr id="122" name="A futures contract is an agreement to buy or sell commodities at a fixed price to be delivered on a future da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futures contract is an agreement to buy or sell commodities at a fixed price to be delivered on a future date. </a:t>
            </a:r>
          </a:p>
          <a:p>
            <a:pPr/>
            <a:r>
              <a:t>These contracts are then bought and sold on organized exchanges.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</a:t>
            </a:r>
          </a:p>
        </p:txBody>
      </p:sp>
      <p:sp>
        <p:nvSpPr>
          <p:cNvPr id="125" name="Predict Up or Down Movement of Milk Futures Pr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 Up or Down Movement of Milk Futures Prices</a:t>
            </a:r>
          </a:p>
          <a:p>
            <a:pPr/>
            <a:r>
              <a:t>Give Milk Producers an idea of whether to increase or decrease production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ta 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Sources</a:t>
            </a:r>
          </a:p>
        </p:txBody>
      </p:sp>
      <p:sp>
        <p:nvSpPr>
          <p:cNvPr id="128" name="quandl.com - historic futures pr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quandl.com</a:t>
            </a:r>
            <a:r>
              <a:t> - historic futures prices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NASS.usda.gov</a:t>
            </a:r>
            <a:r>
              <a:t> - Monthly Milk Production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chnologie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 Used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2839" y="2363200"/>
            <a:ext cx="4997235" cy="1475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0506" y="4002587"/>
            <a:ext cx="2120901" cy="212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11313" t="16590" r="16776" b="29928"/>
          <a:stretch>
            <a:fillRect/>
          </a:stretch>
        </p:blipFill>
        <p:spPr>
          <a:xfrm>
            <a:off x="1368276" y="6287500"/>
            <a:ext cx="4028206" cy="1783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40808" y="4002587"/>
            <a:ext cx="351790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eekly Milk Futures Prices"/>
          <p:cNvSpPr txBox="1"/>
          <p:nvPr>
            <p:ph type="title"/>
          </p:nvPr>
        </p:nvSpPr>
        <p:spPr>
          <a:xfrm>
            <a:off x="1143000" y="812800"/>
            <a:ext cx="10464800" cy="1422400"/>
          </a:xfrm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Weekly Milk Futures Prices</a:t>
            </a:r>
          </a:p>
        </p:txBody>
      </p:sp>
      <p:pic>
        <p:nvPicPr>
          <p:cNvPr id="137" name="weekly_milk_futures.png" descr="weekly_milk_futur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72" y="2747433"/>
            <a:ext cx="11849314" cy="394977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ectangle"/>
          <p:cNvSpPr/>
          <p:nvPr/>
        </p:nvSpPr>
        <p:spPr>
          <a:xfrm>
            <a:off x="1217513" y="4087318"/>
            <a:ext cx="255687" cy="1270001"/>
          </a:xfrm>
          <a:prstGeom prst="rect">
            <a:avLst/>
          </a:prstGeom>
          <a:solidFill>
            <a:srgbClr val="FCFFFA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Baseline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Baseline Prediction</a:t>
            </a:r>
          </a:p>
        </p:txBody>
      </p:sp>
      <p:sp>
        <p:nvSpPr>
          <p:cNvPr id="141" name="Predict that the price will move in the same direction as it moved in the previous period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Predict that the price will move in the same direction as it moved in the previous period</a:t>
            </a:r>
          </a:p>
          <a:p>
            <a:pPr/>
            <a:r>
              <a:t>Accuracy for dataset:  57.4%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RI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ARIMA</a:t>
            </a:r>
          </a:p>
        </p:txBody>
      </p:sp>
      <p:sp>
        <p:nvSpPr>
          <p:cNvPr id="144" name="Autoregressive Integrated Moving Aver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Autoregressive Integrated Moving Average</a:t>
            </a:r>
          </a:p>
          <a:p>
            <a:pPr/>
            <a:r>
              <a:t>Autoregressive (AR):  Look at previous values</a:t>
            </a:r>
          </a:p>
          <a:p>
            <a:pPr/>
            <a:r>
              <a:t>Integrated (I):  Difference the values</a:t>
            </a:r>
          </a:p>
          <a:p>
            <a:pPr/>
            <a:r>
              <a:t>Moving Average (MA):  Look at previous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ARIMA"/>
          <p:cNvSpPr txBox="1"/>
          <p:nvPr>
            <p:ph type="title"/>
          </p:nvPr>
        </p:nvSpPr>
        <p:spPr>
          <a:xfrm>
            <a:off x="1104900" y="1778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ARIMA</a:t>
            </a:r>
          </a:p>
        </p:txBody>
      </p:sp>
      <p:sp>
        <p:nvSpPr>
          <p:cNvPr id="147" name="Accuracy:  50.0%"/>
          <p:cNvSpPr txBox="1"/>
          <p:nvPr>
            <p:ph type="body" sz="quarter" idx="1"/>
          </p:nvPr>
        </p:nvSpPr>
        <p:spPr>
          <a:xfrm>
            <a:off x="-266700" y="7324129"/>
            <a:ext cx="10464800" cy="1095971"/>
          </a:xfrm>
          <a:prstGeom prst="rect">
            <a:avLst/>
          </a:prstGeom>
        </p:spPr>
        <p:txBody>
          <a:bodyPr/>
          <a:lstStyle/>
          <a:p>
            <a:pPr/>
            <a:r>
              <a:t>Accuracy:  50.0%</a:t>
            </a:r>
          </a:p>
        </p:txBody>
      </p:sp>
      <p:pic>
        <p:nvPicPr>
          <p:cNvPr id="148" name="arima_fit.png" descr="arima_f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6377" y="1745081"/>
            <a:ext cx="7712046" cy="2677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arima_pred.png" descr="arima_p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6836" y="4567755"/>
            <a:ext cx="7811128" cy="27121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0" name="Table"/>
          <p:cNvGraphicFramePr/>
          <p:nvPr/>
        </p:nvGraphicFramePr>
        <p:xfrm>
          <a:off x="8115300" y="7429500"/>
          <a:ext cx="3614936" cy="157762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801118"/>
                <a:gridCol w="1801118"/>
              </a:tblGrid>
              <a:tr h="5216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16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Baseline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57.4%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16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ARIMA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50.0%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