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53ba005f_0_8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353ba005f_0_8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7a4c3fb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37a4c3fb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53ba005f_0_8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353ba005f_0_8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53ba005f_0_8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353ba005f_0_8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7a4c3fb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37a4c3fb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7a4c3fb2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e37a4c3fb2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7a4c3fb2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37a4c3fb2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7a4c3fb2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37a4c3fb2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7a4c3fb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37a4c3fb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7a4c3fb2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e37a4c3fb2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53ba005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e353ba005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7a4c3fb2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37a4c3fb2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7a4c3fb2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37a4c3fb2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7a4c3fb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37a4c3fb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7a4c3fb2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37a4c3fb2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3ba005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353ba005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53ba005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353ba005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53ba005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353ba005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7a4c3fb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37a4c3fb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7a4c3f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e37a4c3f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7a4c3fb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37a4c3fb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53ba005f_0_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353ba005f_0_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Xunjie Liu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85800" y="44641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Database</a:t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86625" y="1350825"/>
            <a:ext cx="33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数据库存储很多的表(table)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跟Excel的表又有什么不一样的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275" y="1933870"/>
            <a:ext cx="29241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38" y="2571750"/>
            <a:ext cx="3457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686625" y="1350825"/>
            <a:ext cx="338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关系型数据库的表是用关系联系起来的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100" y="1848300"/>
            <a:ext cx="5340450" cy="27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</a:t>
            </a:r>
            <a:r>
              <a:rPr lang="en"/>
              <a:t>管理系统（DBMS）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686625" y="1350825"/>
            <a:ext cx="542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MySQL, SQLite, Microsoft Access, SQL server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2263575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5000225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631900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896850" y="3257850"/>
            <a:ext cx="45963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1921300" y="2646625"/>
            <a:ext cx="45963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数据库管理系统（DBMS）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686625" y="1350825"/>
            <a:ext cx="542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Excel + Macro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Database is opened for everyone, via DBMS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Sequential Query Language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2263575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5000225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3631900" y="3966875"/>
            <a:ext cx="10881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Data(table)</a:t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1896850" y="3257850"/>
            <a:ext cx="45963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</a:t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1921300" y="2646625"/>
            <a:ext cx="45963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关系型数据库 - </a:t>
            </a:r>
            <a:r>
              <a:rPr lang="en"/>
              <a:t>术语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686625" y="1350825"/>
            <a:ext cx="542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Relation: </a:t>
            </a:r>
            <a:r>
              <a:rPr lang="en"/>
              <a:t>关系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Attribute: </a:t>
            </a:r>
            <a:r>
              <a:rPr lang="en"/>
              <a:t>属性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Domain: </a:t>
            </a:r>
            <a:r>
              <a:rPr lang="en"/>
              <a:t>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Tuple: 元组、行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Cardinality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00" y="1998400"/>
            <a:ext cx="35052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612750" y="1118550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= Table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4794075" y="3563475"/>
            <a:ext cx="28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= </a:t>
            </a:r>
            <a:r>
              <a:rPr b="1" lang="en"/>
              <a:t>Attributes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Degree</a:t>
            </a:r>
            <a:r>
              <a:rPr lang="en"/>
              <a:t>: how many columns</a:t>
            </a:r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 rot="10800000">
            <a:off x="4574175" y="3013350"/>
            <a:ext cx="7089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7"/>
          <p:cNvCxnSpPr>
            <a:endCxn id="161" idx="2"/>
          </p:cNvCxnSpPr>
          <p:nvPr/>
        </p:nvCxnSpPr>
        <p:spPr>
          <a:xfrm rot="10800000">
            <a:off x="5486800" y="2989000"/>
            <a:ext cx="11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7"/>
          <p:cNvCxnSpPr/>
          <p:nvPr/>
        </p:nvCxnSpPr>
        <p:spPr>
          <a:xfrm flipH="1" rot="10800000">
            <a:off x="6493300" y="2988975"/>
            <a:ext cx="1833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7829400" y="2293600"/>
            <a:ext cx="131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</a:t>
            </a:r>
            <a:r>
              <a:rPr lang="en"/>
              <a:t> = </a:t>
            </a:r>
            <a:r>
              <a:rPr b="1" lang="en"/>
              <a:t>Tuple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Cardinality</a:t>
            </a:r>
            <a:r>
              <a:rPr lang="en"/>
              <a:t>: how many rows</a:t>
            </a:r>
            <a:endParaRPr/>
          </a:p>
        </p:txBody>
      </p:sp>
      <p:cxnSp>
        <p:nvCxnSpPr>
          <p:cNvPr id="168" name="Google Shape;168;p27"/>
          <p:cNvCxnSpPr>
            <a:stCxn id="167" idx="1"/>
            <a:endCxn id="161" idx="3"/>
          </p:cNvCxnSpPr>
          <p:nvPr/>
        </p:nvCxnSpPr>
        <p:spPr>
          <a:xfrm rot="10800000">
            <a:off x="7239300" y="2493850"/>
            <a:ext cx="5901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940775" y="1570850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Domain: CustomerName cannot be none</a:t>
            </a: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5319750" y="1888700"/>
            <a:ext cx="48900" cy="1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关系型数据库 - 术语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686625" y="1350825"/>
            <a:ext cx="333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Relation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Relational database schema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775" y="388050"/>
            <a:ext cx="4562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695700"/>
            <a:ext cx="81629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关系型数据库 - Properties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86625" y="1350825"/>
            <a:ext cx="515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表名不可重复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属性名不可重复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表中每个值都是单个的，不可以存储列表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元组/行 不可重复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属性顺序无所谓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行的顺序无所谓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188" y="1175970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88" y="1212645"/>
            <a:ext cx="2479622" cy="357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834" y="1268045"/>
            <a:ext cx="52768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759" y="2623645"/>
            <a:ext cx="40957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7703525" y="1815350"/>
            <a:ext cx="545225" cy="1699225"/>
          </a:xfrm>
          <a:custGeom>
            <a:rect b="b" l="l" r="r" t="t"/>
            <a:pathLst>
              <a:path extrusionOk="0" h="67969" w="21809">
                <a:moveTo>
                  <a:pt x="17115" y="0"/>
                </a:moveTo>
                <a:cubicBezTo>
                  <a:pt x="17767" y="8476"/>
                  <a:pt x="23880" y="39526"/>
                  <a:pt x="21027" y="50854"/>
                </a:cubicBezTo>
                <a:cubicBezTo>
                  <a:pt x="18175" y="62182"/>
                  <a:pt x="3505" y="65117"/>
                  <a:pt x="0" y="679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686625" y="1350825"/>
            <a:ext cx="22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主</a:t>
            </a:r>
            <a:r>
              <a:rPr lang="en"/>
              <a:t>键 primary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每一行的唯一标识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38" y="1058595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关于这门课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86625" y="1350825"/>
            <a:ext cx="788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8 lectures 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solidFill>
                  <a:schemeClr val="dk1"/>
                </a:solidFill>
              </a:rPr>
              <a:t>Lecture 1 - Lecture 2 : Intro and basic math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Lecture 3 - Lecture 5 : MySQL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Lecture 6 - Lecture 8: Normalisation and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70% How to use MySQL + 30% How to design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686625" y="1350825"/>
            <a:ext cx="4364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超</a:t>
            </a:r>
            <a:r>
              <a:rPr lang="en"/>
              <a:t>键 </a:t>
            </a:r>
            <a:r>
              <a:rPr lang="en"/>
              <a:t>super</a:t>
            </a:r>
            <a:r>
              <a:rPr lang="en"/>
              <a:t>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比如：(full_name, created_at)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(id, created_at)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(full_name, created_at, country_code)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(id)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38" y="1058595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686625" y="1350825"/>
            <a:ext cx="436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候选键 Candidate key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能</a:t>
            </a:r>
            <a:r>
              <a:rPr lang="en"/>
              <a:t>唯一标识某一行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不能再被优化了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(id, full_name)可以被优化成(id)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主键必定是从候选键中选出来的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38" y="1058595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关系键 Relational Keys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686625" y="1350825"/>
            <a:ext cx="43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外键 Foreign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主键 </a:t>
            </a:r>
            <a:r>
              <a:rPr lang="en"/>
              <a:t>&lt;--</a:t>
            </a:r>
            <a:r>
              <a:rPr lang="en"/>
              <a:t>&gt; 外键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38" y="1058595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关系完整性约束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686625" y="1350825"/>
            <a:ext cx="4364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实体完整性约束 Entity integrity </a:t>
            </a:r>
            <a:r>
              <a:rPr lang="en"/>
              <a:t>constraint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主键不可为空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参照完整性约束 Referential integrity constraint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外键主键之间的联系必须是有意义的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教师（职工号，姓名，性别，系编号）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系（系编号，系名，办公地点）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38" y="1058595"/>
            <a:ext cx="247962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86625" y="1350825"/>
            <a:ext cx="788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数据的定义（Data）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数据库的概念与作用 （Database）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数据库管理系统（DBMS）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关系模型（The relational model）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数据的定义（Data）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686625" y="1350825"/>
            <a:ext cx="788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数据是啥？有哪些例子？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Everything… 比如你的网络昵称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涉及到数据的操作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 创建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2. 读取（查询）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3. 更新（修改）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4. 删除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686625" y="1350825"/>
            <a:ext cx="33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一堆数据的集合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是用来存数据的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25" y="2571750"/>
            <a:ext cx="1718675" cy="1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775" y="332698"/>
            <a:ext cx="2208825" cy="20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825" y="2480300"/>
            <a:ext cx="3457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86625" y="1350825"/>
            <a:ext cx="271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按照一定的规则存储数据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比如层级标题结构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715625"/>
            <a:ext cx="5446625" cy="3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686625" y="1350825"/>
            <a:ext cx="388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按照一定的规则存储数据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比如层级标题结构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自然语言比如英文，机器是很难理解的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‘Is’ 前面是属性名，’is’后面是属性值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对于第二行毫无作用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050" y="1268038"/>
            <a:ext cx="32956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86625" y="1350825"/>
            <a:ext cx="33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关系型数据库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表 = </a:t>
            </a:r>
            <a:r>
              <a:rPr lang="en"/>
              <a:t>属性 + 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25" y="2571750"/>
            <a:ext cx="1718675" cy="1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25" y="2480300"/>
            <a:ext cx="3457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数据库是什么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86625" y="1350825"/>
            <a:ext cx="33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数据库存储很多的表(table)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跟Excel的表又有什么不一样的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00" y="2571750"/>
            <a:ext cx="58674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