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5"/>
  </p:notesMasterIdLst>
  <p:handoutMasterIdLst>
    <p:handoutMasterId r:id="rId39"/>
  </p:handoutMasterIdLst>
  <p:sldIdLst>
    <p:sldId id="258" r:id="rId4"/>
    <p:sldId id="260" r:id="rId6"/>
    <p:sldId id="261" r:id="rId7"/>
    <p:sldId id="262" r:id="rId8"/>
    <p:sldId id="265" r:id="rId9"/>
    <p:sldId id="263" r:id="rId10"/>
    <p:sldId id="264" r:id="rId11"/>
    <p:sldId id="266" r:id="rId12"/>
    <p:sldId id="267" r:id="rId13"/>
    <p:sldId id="268" r:id="rId14"/>
    <p:sldId id="269" r:id="rId15"/>
    <p:sldId id="270" r:id="rId16"/>
    <p:sldId id="271"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08"/>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handoutMaster" Target="handoutMasters/handoutMaster1.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true"/>
          </p:cNvSpPr>
          <p:nvPr>
            <p:ph type="sldImg"/>
          </p:nvPr>
        </p:nvSpPr>
        <p:spPr>
          <a:xfrm>
            <a:off x="685800" y="1143000"/>
            <a:ext cx="5486040" cy="3085920"/>
          </a:xfrm>
          <a:prstGeom prst="rect">
            <a:avLst/>
          </a:prstGeom>
        </p:spPr>
      </p:sp>
      <p:sp>
        <p:nvSpPr>
          <p:cNvPr id="308"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en-US" sz="2000" b="0" strike="noStrike" spc="-1">
                <a:latin typeface="Arial"/>
              </a:rPr>
              <a:t>你好，今天我们会开始学习关系代数。考虑到</a:t>
            </a:r>
            <a:r>
              <a:rPr lang="en-US" altLang="zh-CN" sz="2000" b="0" strike="noStrike" spc="-1">
                <a:latin typeface="Arial"/>
              </a:rPr>
              <a:t>CPT103</a:t>
            </a:r>
            <a:r>
              <a:rPr lang="zh-CN" altLang="en-US" sz="2000" b="0" strike="noStrike" spc="-1">
                <a:latin typeface="Arial"/>
              </a:rPr>
              <a:t>这门课一般是在大二开课的，而大多数西浦学生在大二上学期之前还没有正式接触过编程语言比如</a:t>
            </a:r>
            <a:r>
              <a:rPr lang="en-US" altLang="zh-CN" sz="2000" b="0" strike="noStrike" spc="-1">
                <a:latin typeface="Arial"/>
              </a:rPr>
              <a:t>Python</a:t>
            </a:r>
            <a:r>
              <a:rPr lang="zh-CN" altLang="en-US" sz="2000" b="0" strike="noStrike" spc="-1">
                <a:latin typeface="Arial"/>
              </a:rPr>
              <a:t>、</a:t>
            </a:r>
            <a:r>
              <a:rPr lang="en-US" altLang="zh-CN" sz="2000" b="0" strike="noStrike" spc="-1">
                <a:latin typeface="Arial"/>
              </a:rPr>
              <a:t>Java </a:t>
            </a:r>
            <a:r>
              <a:rPr lang="zh-CN" altLang="en-US" sz="2000" b="0" strike="noStrike" spc="-1">
                <a:latin typeface="Arial"/>
              </a:rPr>
              <a:t>之类的，应该只写过简单的逻辑循环比如电气大类的学生大一会接触到的乐高编程。当你们开始了大二，有了</a:t>
            </a:r>
            <a:r>
              <a:rPr lang="en-US" altLang="zh-CN" sz="2000" b="0" strike="noStrike" spc="-1">
                <a:latin typeface="Arial"/>
              </a:rPr>
              <a:t>Java</a:t>
            </a:r>
            <a:r>
              <a:rPr lang="zh-CN" altLang="en-US" sz="2000" b="0" strike="noStrike" spc="-1">
                <a:latin typeface="Arial"/>
              </a:rPr>
              <a:t>、</a:t>
            </a:r>
            <a:r>
              <a:rPr lang="en-US" altLang="zh-CN" sz="2000" b="0" strike="noStrike" spc="-1">
                <a:latin typeface="Arial"/>
              </a:rPr>
              <a:t>C++</a:t>
            </a:r>
            <a:r>
              <a:rPr lang="zh-CN" altLang="en-US" sz="2000" b="0" strike="noStrike" spc="-1">
                <a:latin typeface="Arial"/>
              </a:rPr>
              <a:t>相关的课程，当然也包括这门数据库入门课，从这时候开始，如果你是一个纯正的计算机小白，那么你应该认识到，你并不是在学习某一门语言，你是在通过</a:t>
            </a:r>
            <a:r>
              <a:rPr lang="en-US" altLang="zh-CN" sz="2000" b="0" strike="noStrike" spc="-1">
                <a:latin typeface="Arial"/>
              </a:rPr>
              <a:t>Java</a:t>
            </a:r>
            <a:r>
              <a:rPr lang="zh-CN" altLang="en-US" sz="2000" b="0" strike="noStrike" spc="-1">
                <a:latin typeface="Arial"/>
              </a:rPr>
              <a:t>、</a:t>
            </a:r>
            <a:r>
              <a:rPr lang="en-US" altLang="zh-CN" sz="2000" b="0" strike="noStrike" spc="-1">
                <a:latin typeface="Arial"/>
              </a:rPr>
              <a:t>Python</a:t>
            </a:r>
            <a:r>
              <a:rPr lang="zh-CN" altLang="en-US" sz="2000" b="0" strike="noStrike" spc="-1">
                <a:latin typeface="Arial"/>
              </a:rPr>
              <a:t>、</a:t>
            </a:r>
            <a:r>
              <a:rPr lang="en-US" altLang="zh-CN" sz="2000" b="0" strike="noStrike" spc="-1">
                <a:latin typeface="Arial"/>
              </a:rPr>
              <a:t>C++</a:t>
            </a:r>
            <a:r>
              <a:rPr lang="zh-CN" altLang="en-US" sz="2000" b="0" strike="noStrike" spc="-1">
                <a:latin typeface="Arial"/>
              </a:rPr>
              <a:t>其中的一门语言，来学习编程思想。相信很多人听说过一段话，“当你熟悉了某一门编程语言之后，上手其他语言会非常非常快”，当你在驾校的桑塔纳上面好不容易学会了开自动档的车之后，换一辆特斯拉你难道上手不快吗？当你用</a:t>
            </a:r>
            <a:r>
              <a:rPr lang="en-US" altLang="zh-CN" sz="2000" b="0" strike="noStrike" spc="-1">
                <a:latin typeface="Arial"/>
              </a:rPr>
              <a:t>Java</a:t>
            </a:r>
            <a:r>
              <a:rPr lang="zh-CN" altLang="en-US" sz="2000" b="0" strike="noStrike" spc="-1">
                <a:latin typeface="Arial"/>
              </a:rPr>
              <a:t>熟悉了逻辑操作和抽象思考的能力，学习其他语言的门槛就已经被降到最低了。</a:t>
            </a:r>
            <a:endParaRPr lang="zh-CN" altLang="en-US" sz="2000" b="0" strike="noStrike" spc="-1">
              <a:latin typeface="Arial"/>
            </a:endParaRPr>
          </a:p>
          <a:p>
            <a:pPr marL="215900" indent="-215900">
              <a:lnSpc>
                <a:spcPct val="100000"/>
              </a:lnSpc>
            </a:pPr>
            <a:endParaRPr lang="zh-CN" altLang="en-US" sz="2000" b="0" strike="noStrike" spc="-1">
              <a:latin typeface="Arial"/>
            </a:endParaRPr>
          </a:p>
          <a:p>
            <a:pPr marL="215900" indent="-215900">
              <a:lnSpc>
                <a:spcPct val="100000"/>
              </a:lnSpc>
            </a:pPr>
            <a:r>
              <a:rPr lang="zh-CN" altLang="en-US" sz="2000" b="0" strike="noStrike" spc="-1">
                <a:latin typeface="Arial"/>
              </a:rPr>
              <a:t>我之所以在数据库的第二节课开始强调这个概念，是因为从这节课开始的所有内容，都在对我们的现实世界进行抽象，我们要开始学习如何用最精炼的</a:t>
            </a:r>
            <a:r>
              <a:rPr lang="en-US" altLang="zh-CN" sz="2000" b="0" strike="noStrike" spc="-1">
                <a:latin typeface="Arial"/>
              </a:rPr>
              <a:t>SQL</a:t>
            </a:r>
            <a:r>
              <a:rPr lang="zh-CN" altLang="en-US" sz="2000" b="0" strike="noStrike" spc="-1">
                <a:latin typeface="Arial"/>
              </a:rPr>
              <a:t>语句，来抽象一些数据操作命令，比如说所有名字长度大于</a:t>
            </a:r>
            <a:r>
              <a:rPr lang="en-US" altLang="zh-CN" sz="2000" b="0" strike="noStrike" spc="-1">
                <a:latin typeface="Arial"/>
              </a:rPr>
              <a:t>2</a:t>
            </a:r>
            <a:r>
              <a:rPr lang="zh-CN" altLang="en-US" sz="2000" b="0" strike="noStrike" spc="-1">
                <a:latin typeface="Arial"/>
              </a:rPr>
              <a:t>的人的出生省份。计算机世界的太多操作，实在是太精炼和抽象了，</a:t>
            </a:r>
            <a:r>
              <a:rPr lang="zh-CN" altLang="en-US" sz="2000" spc="-1">
                <a:latin typeface="Arial"/>
                <a:sym typeface="+mn-ea"/>
              </a:rPr>
              <a:t>会是很多初学者的痛苦所在，正如大多数人学习</a:t>
            </a:r>
            <a:r>
              <a:rPr lang="en-US" altLang="zh-CN" sz="2000" spc="-1">
                <a:latin typeface="Arial"/>
                <a:sym typeface="+mn-ea"/>
              </a:rPr>
              <a:t>Java </a:t>
            </a:r>
            <a:r>
              <a:rPr lang="zh-CN" altLang="en-US" sz="2000" spc="-1">
                <a:latin typeface="Arial"/>
                <a:sym typeface="+mn-ea"/>
              </a:rPr>
              <a:t>的时候会被面向对象的编程思想拦住一样，</a:t>
            </a:r>
            <a:r>
              <a:rPr lang="zh-CN" altLang="en-US" sz="2000" b="0" strike="noStrike" spc="-1">
                <a:latin typeface="Arial"/>
              </a:rPr>
              <a:t>导致大多数入门玩家需要花相当多的练习，才能慢慢适应。而这个抽象的过程。今天这节课之后我们需要学习的能力就是，如何将自然语言翻译为计算机可以理解的，高度抽象的逻辑表达式。一开始的很多概念，希望大家可以多多在纸上自己手动练习一下，因为这种抽象的能力，必须要自己多动手才能真正学会。</a:t>
            </a:r>
            <a:endParaRPr lang="zh-CN" altLang="en-US" sz="2000" b="0" strike="noStrike" spc="-1">
              <a:latin typeface="Arial"/>
            </a:endParaRPr>
          </a:p>
        </p:txBody>
      </p:sp>
      <p:sp>
        <p:nvSpPr>
          <p:cNvPr id="309"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6C959B2F-2352-40E1-A516-52B902EBA866}"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en-US" sz="2000" b="0" strike="noStrike" spc="-1">
                <a:latin typeface="Arial"/>
              </a:rPr>
              <a:t>从定义来说，如果关系</a:t>
            </a:r>
            <a:r>
              <a:rPr lang="en-US" altLang="zh-CN" sz="2000" b="0" strike="noStrike" spc="-1">
                <a:latin typeface="Arial"/>
              </a:rPr>
              <a:t>R</a:t>
            </a:r>
            <a:r>
              <a:rPr lang="zh-CN" altLang="en-US" sz="2000" b="0" strike="noStrike" spc="-1">
                <a:latin typeface="Arial"/>
              </a:rPr>
              <a:t>有</a:t>
            </a:r>
            <a:r>
              <a:rPr lang="en-US" altLang="zh-CN" sz="2000" b="0" strike="noStrike" spc="-1">
                <a:latin typeface="Arial"/>
              </a:rPr>
              <a:t>x</a:t>
            </a:r>
            <a:r>
              <a:rPr lang="zh-CN" altLang="en-US" sz="2000" b="0" strike="noStrike" spc="-1">
                <a:latin typeface="Arial"/>
              </a:rPr>
              <a:t>行，关系</a:t>
            </a:r>
            <a:r>
              <a:rPr lang="en-US" altLang="zh-CN" sz="2000" b="0" strike="noStrike" spc="-1">
                <a:latin typeface="Arial"/>
              </a:rPr>
              <a:t>S</a:t>
            </a:r>
            <a:r>
              <a:rPr lang="zh-CN" altLang="en-US" sz="2000" b="0" strike="noStrike" spc="-1">
                <a:latin typeface="Arial"/>
              </a:rPr>
              <a:t>有</a:t>
            </a:r>
            <a:r>
              <a:rPr lang="en-US" altLang="zh-CN" sz="2000" b="0" strike="noStrike" spc="-1">
                <a:latin typeface="Arial"/>
              </a:rPr>
              <a:t>y</a:t>
            </a:r>
            <a:r>
              <a:rPr lang="zh-CN" altLang="en-US" sz="2000" b="0" strike="noStrike" spc="-1">
                <a:latin typeface="Arial"/>
              </a:rPr>
              <a:t>行，那么他俩的并集就是他俩的合体，合体之后会进行去重，因此合并的结果最多最多是</a:t>
            </a:r>
            <a:r>
              <a:rPr lang="en-US" altLang="zh-CN" sz="2000" b="0" strike="noStrike" spc="-1">
                <a:latin typeface="Arial"/>
              </a:rPr>
              <a:t>x + y</a:t>
            </a:r>
            <a:r>
              <a:rPr lang="zh-CN" altLang="en-US" sz="2000" b="0" strike="noStrike" spc="-1">
                <a:latin typeface="Arial"/>
              </a:rPr>
              <a:t>行，前提是他俩没有重复的行。</a:t>
            </a: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比如这个例子里面，我想列举出哪些城市有部门办公室或者是可租的资产，那么首先我需要使用投影操作从这两个表中选择对应的城市列</a:t>
            </a:r>
            <a:endParaRPr lang="zh-CN"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然后合并这两列，并且在合并之后删除重复的行，得到了最终的结果。</a:t>
            </a:r>
            <a:endParaRPr lang="zh-CN"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en-US" sz="2000" b="0" strike="noStrike" spc="-1">
                <a:latin typeface="Arial"/>
              </a:rPr>
              <a:t>值得一提的是，不是所有的关系都是可以合并的，比如这个操作中，这两个投影的结果是没办法合并的，因为第一个的属性数量是</a:t>
            </a:r>
            <a:r>
              <a:rPr lang="en-US" altLang="zh-CN" sz="2000" b="0" strike="noStrike" spc="-1">
                <a:latin typeface="Arial"/>
              </a:rPr>
              <a:t>2,</a:t>
            </a:r>
            <a:r>
              <a:rPr lang="zh-CN" altLang="en-US" sz="2000" b="0" strike="noStrike" spc="-1">
                <a:latin typeface="Arial"/>
              </a:rPr>
              <a:t>第二个的属性数量是</a:t>
            </a:r>
            <a:r>
              <a:rPr lang="en-US" altLang="zh-CN" sz="2000" b="0" strike="noStrike" spc="-1">
                <a:latin typeface="Arial"/>
              </a:rPr>
              <a:t>1,</a:t>
            </a:r>
            <a:r>
              <a:rPr lang="zh-CN" altLang="en-US" sz="2000" b="0" strike="noStrike" spc="-1">
                <a:latin typeface="Arial"/>
              </a:rPr>
              <a:t>这怎么合并嘛？除非你在</a:t>
            </a:r>
            <a:r>
              <a:rPr lang="en-US" altLang="zh-CN" sz="2000" b="0" strike="noStrike" spc="-1">
                <a:latin typeface="Arial"/>
              </a:rPr>
              <a:t>Branch</a:t>
            </a:r>
            <a:r>
              <a:rPr lang="zh-CN" altLang="en-US" sz="2000" b="0" strike="noStrike" spc="-1">
                <a:latin typeface="Arial"/>
              </a:rPr>
              <a:t>表中创建一个属性叫做</a:t>
            </a:r>
            <a:r>
              <a:rPr lang="en-US" altLang="zh-CN" sz="2000" b="0" strike="noStrike" spc="-1">
                <a:latin typeface="Arial"/>
              </a:rPr>
              <a:t>rooms</a:t>
            </a:r>
            <a:r>
              <a:rPr lang="zh-CN" altLang="en-US" sz="2000" b="0" strike="noStrike" spc="-1">
                <a:latin typeface="Arial"/>
              </a:rPr>
              <a:t>，然后使用投影的时候也一并选出来，那么这俩还是可以合并的。合并的时候必须要考虑到合并的兼容性，两个关系的属性的定义和数量必须要是一样的才可以合并。</a:t>
            </a: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en-US" sz="2000" b="0" strike="noStrike" spc="-1">
                <a:latin typeface="Arial"/>
              </a:rPr>
              <a:t>与并集相反，差集则是关系之间的减法操作。假设我们有关系</a:t>
            </a:r>
            <a:r>
              <a:rPr lang="en-US" altLang="zh-CN" sz="2000" b="0" strike="noStrike" spc="-1">
                <a:latin typeface="Arial"/>
              </a:rPr>
              <a:t>R</a:t>
            </a:r>
            <a:r>
              <a:rPr lang="zh-CN" altLang="en-US" sz="2000" b="0" strike="noStrike" spc="-1">
                <a:latin typeface="Arial"/>
              </a:rPr>
              <a:t>和关系</a:t>
            </a:r>
            <a:r>
              <a:rPr lang="en-US" altLang="zh-CN" sz="2000" b="0" strike="noStrike" spc="-1">
                <a:latin typeface="Arial"/>
              </a:rPr>
              <a:t>S</a:t>
            </a:r>
            <a:r>
              <a:rPr lang="zh-CN" altLang="en-US" sz="2000" b="0" strike="noStrike" spc="-1">
                <a:latin typeface="Arial"/>
              </a:rPr>
              <a:t>，对于关系</a:t>
            </a:r>
            <a:r>
              <a:rPr lang="en-US" altLang="zh-CN" sz="2000" b="0" strike="noStrike" spc="-1">
                <a:latin typeface="Arial"/>
              </a:rPr>
              <a:t>R</a:t>
            </a:r>
            <a:r>
              <a:rPr lang="zh-CN" altLang="en-US" sz="2000" b="0" strike="noStrike" spc="-1">
                <a:latin typeface="Arial"/>
              </a:rPr>
              <a:t>，我们删掉所有在关系</a:t>
            </a:r>
            <a:r>
              <a:rPr lang="en-US" altLang="zh-CN" sz="2000" b="0" strike="noStrike" spc="-1">
                <a:latin typeface="Arial"/>
              </a:rPr>
              <a:t>S</a:t>
            </a:r>
            <a:r>
              <a:rPr lang="zh-CN" altLang="en-US" sz="2000" b="0" strike="noStrike" spc="-1">
                <a:latin typeface="Arial"/>
              </a:rPr>
              <a:t>中已经有的行，保留那些属于关系</a:t>
            </a:r>
            <a:r>
              <a:rPr lang="en-US" altLang="zh-CN" sz="2000" b="0" strike="noStrike" spc="-1">
                <a:latin typeface="Arial"/>
              </a:rPr>
              <a:t>R</a:t>
            </a:r>
            <a:r>
              <a:rPr lang="zh-CN" altLang="en-US" sz="2000" b="0" strike="noStrike" spc="-1">
                <a:latin typeface="Arial"/>
              </a:rPr>
              <a:t>，但是不属于关系</a:t>
            </a:r>
            <a:r>
              <a:rPr lang="en-US" altLang="zh-CN" sz="2000" b="0" strike="noStrike" spc="-1">
                <a:latin typeface="Arial"/>
              </a:rPr>
              <a:t>S</a:t>
            </a:r>
            <a:r>
              <a:rPr lang="zh-CN" altLang="en-US" sz="2000" b="0" strike="noStrike" spc="-1">
                <a:latin typeface="Arial"/>
              </a:rPr>
              <a:t>的行。比如右边这个例子，我们首先从</a:t>
            </a:r>
            <a:r>
              <a:rPr lang="en-US" altLang="zh-CN" sz="2000" b="0" strike="noStrike" spc="-1">
                <a:latin typeface="Arial"/>
              </a:rPr>
              <a:t>Branch</a:t>
            </a:r>
            <a:r>
              <a:rPr lang="zh-CN" altLang="en-US" sz="2000" b="0" strike="noStrike" spc="-1">
                <a:latin typeface="Arial"/>
              </a:rPr>
              <a:t>关系和</a:t>
            </a:r>
            <a:r>
              <a:rPr lang="en-US" altLang="zh-CN" sz="2000" b="0" strike="noStrike" spc="-1">
                <a:latin typeface="Arial"/>
              </a:rPr>
              <a:t>PropertyForRent</a:t>
            </a:r>
            <a:r>
              <a:rPr lang="zh-CN" altLang="en-US" sz="2000" b="0" strike="noStrike" spc="-1">
                <a:latin typeface="Arial"/>
              </a:rPr>
              <a:t>关系中抽取各自的</a:t>
            </a:r>
            <a:r>
              <a:rPr lang="en-US" altLang="zh-CN" sz="2000" b="0" strike="noStrike" spc="-1">
                <a:latin typeface="Arial"/>
              </a:rPr>
              <a:t>City</a:t>
            </a:r>
            <a:r>
              <a:rPr lang="zh-CN" altLang="en-US" sz="2000" b="0" strike="noStrike" spc="-1">
                <a:latin typeface="Arial"/>
              </a:rPr>
              <a:t>列，然后对这俩</a:t>
            </a:r>
            <a:r>
              <a:rPr lang="en-US" altLang="zh-CN" sz="2000" b="0" strike="noStrike" spc="-1">
                <a:latin typeface="Arial"/>
              </a:rPr>
              <a:t>City</a:t>
            </a:r>
            <a:r>
              <a:rPr lang="zh-CN" altLang="en-US" sz="2000" b="0" strike="noStrike" spc="-1">
                <a:latin typeface="Arial"/>
              </a:rPr>
              <a:t>关系进行差集操作，从左边的</a:t>
            </a:r>
            <a:r>
              <a:rPr lang="en-US" altLang="zh-CN" sz="2000" b="0" strike="noStrike" spc="-1">
                <a:latin typeface="Arial"/>
              </a:rPr>
              <a:t>City</a:t>
            </a:r>
            <a:r>
              <a:rPr lang="zh-CN" altLang="en-US" sz="2000" b="0" strike="noStrike" spc="-1">
                <a:latin typeface="Arial"/>
              </a:rPr>
              <a:t>中删除那些右边已经有的</a:t>
            </a:r>
            <a:r>
              <a:rPr lang="en-US" altLang="zh-CN" sz="2000" b="0" strike="noStrike" spc="-1">
                <a:latin typeface="Arial"/>
              </a:rPr>
              <a:t>City</a:t>
            </a:r>
            <a:r>
              <a:rPr lang="zh-CN" altLang="en-US" sz="2000" b="0" strike="noStrike" spc="-1">
                <a:latin typeface="Arial"/>
              </a:rPr>
              <a:t>，比如</a:t>
            </a:r>
            <a:r>
              <a:rPr lang="en-US" altLang="zh-CN" sz="2000" b="0" strike="noStrike" spc="-1">
                <a:latin typeface="Arial"/>
              </a:rPr>
              <a:t>Aberdeen, Glasgow</a:t>
            </a:r>
            <a:r>
              <a:rPr lang="zh-CN" altLang="en-US" sz="2000" b="0" strike="noStrike" spc="-1">
                <a:latin typeface="Arial"/>
              </a:rPr>
              <a:t>和</a:t>
            </a:r>
            <a:r>
              <a:rPr lang="en-US" altLang="zh-CN" sz="2000" b="0" strike="noStrike" spc="-1">
                <a:latin typeface="Arial"/>
              </a:rPr>
              <a:t>London</a:t>
            </a:r>
            <a:endParaRPr lang="en-US" altLang="zh-CN"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之后我们就得到了差集的结果，也就是只剩下了布里斯托这一个选择</a:t>
            </a:r>
            <a:endParaRPr lang="zh-CN"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与差集颇为相似的是，交集也是以</a:t>
            </a:r>
            <a:r>
              <a:rPr lang="en-US" altLang="zh-CN" sz="2000" b="0" strike="noStrike" spc="-1">
                <a:latin typeface="Arial"/>
              </a:rPr>
              <a:t>R</a:t>
            </a:r>
            <a:r>
              <a:rPr lang="zh-CN" altLang="en-US" sz="2000" b="0" strike="noStrike" spc="-1">
                <a:latin typeface="Arial"/>
              </a:rPr>
              <a:t>关系为基础进行删选，不过这次要求那些同时存在与</a:t>
            </a:r>
            <a:r>
              <a:rPr lang="en-US" altLang="zh-CN" sz="2000" b="0" strike="noStrike" spc="-1">
                <a:latin typeface="Arial"/>
              </a:rPr>
              <a:t>R</a:t>
            </a:r>
            <a:r>
              <a:rPr lang="zh-CN" altLang="en-US" sz="2000" b="0" strike="noStrike" spc="-1">
                <a:latin typeface="Arial"/>
              </a:rPr>
              <a:t>和</a:t>
            </a:r>
            <a:r>
              <a:rPr lang="en-US" altLang="zh-CN" sz="2000" b="0" strike="noStrike" spc="-1">
                <a:latin typeface="Arial"/>
              </a:rPr>
              <a:t>S</a:t>
            </a:r>
            <a:r>
              <a:rPr lang="zh-CN" altLang="en-US" sz="2000" b="0" strike="noStrike" spc="-1">
                <a:latin typeface="Arial"/>
              </a:rPr>
              <a:t>的行，等同于从</a:t>
            </a:r>
            <a:r>
              <a:rPr lang="en-US" altLang="zh-CN" sz="2000" b="0" strike="noStrike" spc="-1">
                <a:latin typeface="Arial"/>
              </a:rPr>
              <a:t>R</a:t>
            </a:r>
            <a:r>
              <a:rPr lang="zh-CN" altLang="en-US" sz="2000" b="0" strike="noStrike" spc="-1">
                <a:latin typeface="Arial"/>
              </a:rPr>
              <a:t>中删除那些不存在于</a:t>
            </a:r>
            <a:r>
              <a:rPr lang="en-US" altLang="zh-CN" sz="2000" b="0" strike="noStrike" spc="-1">
                <a:latin typeface="Arial"/>
              </a:rPr>
              <a:t>S</a:t>
            </a:r>
            <a:r>
              <a:rPr lang="zh-CN" altLang="en-US" sz="2000" b="0" strike="noStrike" spc="-1">
                <a:latin typeface="Arial"/>
              </a:rPr>
              <a:t>中的行。我们可以继续使用上一个</a:t>
            </a:r>
            <a:r>
              <a:rPr lang="en-US" altLang="zh-CN" sz="2000" b="0" strike="noStrike" spc="-1">
                <a:latin typeface="Arial"/>
              </a:rPr>
              <a:t>PPT</a:t>
            </a:r>
            <a:r>
              <a:rPr lang="zh-CN" altLang="en-US" sz="2000" b="0" strike="noStrike" spc="-1">
                <a:latin typeface="Arial"/>
              </a:rPr>
              <a:t>中的例子。跟上一个例子不同的是，我们现在需要删除那些在第二个关系中不存在的行，也就是布里斯托了，然后把剩下的行去重，就可以得到最终的结果</a:t>
            </a: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与差集颇为相似的是，交集也是以</a:t>
            </a:r>
            <a:r>
              <a:rPr lang="en-US" altLang="zh-CN" sz="2000" b="0" strike="noStrike" spc="-1">
                <a:latin typeface="Arial"/>
              </a:rPr>
              <a:t>R</a:t>
            </a:r>
            <a:r>
              <a:rPr lang="zh-CN" altLang="en-US" sz="2000" b="0" strike="noStrike" spc="-1">
                <a:latin typeface="Arial"/>
              </a:rPr>
              <a:t>关系为基础进行删选，不过这次要求那些同时存在与</a:t>
            </a:r>
            <a:r>
              <a:rPr lang="en-US" altLang="zh-CN" sz="2000" b="0" strike="noStrike" spc="-1">
                <a:latin typeface="Arial"/>
              </a:rPr>
              <a:t>R</a:t>
            </a:r>
            <a:r>
              <a:rPr lang="zh-CN" altLang="en-US" sz="2000" b="0" strike="noStrike" spc="-1">
                <a:latin typeface="Arial"/>
              </a:rPr>
              <a:t>和</a:t>
            </a:r>
            <a:r>
              <a:rPr lang="en-US" altLang="zh-CN" sz="2000" b="0" strike="noStrike" spc="-1">
                <a:latin typeface="Arial"/>
              </a:rPr>
              <a:t>S</a:t>
            </a:r>
            <a:r>
              <a:rPr lang="zh-CN" altLang="en-US" sz="2000" b="0" strike="noStrike" spc="-1">
                <a:latin typeface="Arial"/>
              </a:rPr>
              <a:t>的行，等同于从</a:t>
            </a:r>
            <a:r>
              <a:rPr lang="en-US" altLang="zh-CN" sz="2000" b="0" strike="noStrike" spc="-1">
                <a:latin typeface="Arial"/>
              </a:rPr>
              <a:t>R</a:t>
            </a:r>
            <a:r>
              <a:rPr lang="zh-CN" altLang="en-US" sz="2000" b="0" strike="noStrike" spc="-1">
                <a:latin typeface="Arial"/>
              </a:rPr>
              <a:t>中删除那些不存在于</a:t>
            </a:r>
            <a:r>
              <a:rPr lang="en-US" altLang="zh-CN" sz="2000" b="0" strike="noStrike" spc="-1">
                <a:latin typeface="Arial"/>
              </a:rPr>
              <a:t>S</a:t>
            </a:r>
            <a:r>
              <a:rPr lang="zh-CN" altLang="en-US" sz="2000" b="0" strike="noStrike" spc="-1">
                <a:latin typeface="Arial"/>
              </a:rPr>
              <a:t>中的行。我们可以继续使用上一个</a:t>
            </a:r>
            <a:r>
              <a:rPr lang="en-US" altLang="zh-CN" sz="2000" b="0" strike="noStrike" spc="-1">
                <a:latin typeface="Arial"/>
              </a:rPr>
              <a:t>PPT</a:t>
            </a:r>
            <a:r>
              <a:rPr lang="zh-CN" altLang="en-US" sz="2000" b="0" strike="noStrike" spc="-1">
                <a:latin typeface="Arial"/>
              </a:rPr>
              <a:t>中的例子。跟上一个例子不同的是，我们现在需要删除那些在第二个关系中不存在的行，也就是布里斯托了，然后把剩下的行去重，就可以得到最终的结果</a:t>
            </a: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en-US" sz="2000" b="0" strike="noStrike" spc="-1">
                <a:latin typeface="Arial"/>
              </a:rPr>
              <a:t>如果说交集并集差集就像是加法减法一样的话，那么笛卡尔积就类似于乘法了。首先从定义来看，笛卡尔积是对两个关系</a:t>
            </a:r>
            <a:r>
              <a:rPr lang="en-US" altLang="zh-CN" sz="2000" b="0" strike="noStrike" spc="-1">
                <a:latin typeface="Arial"/>
              </a:rPr>
              <a:t>R</a:t>
            </a:r>
            <a:r>
              <a:rPr lang="zh-CN" altLang="en-US" sz="2000" b="0" strike="noStrike" spc="-1">
                <a:latin typeface="Arial"/>
              </a:rPr>
              <a:t>和</a:t>
            </a:r>
            <a:r>
              <a:rPr lang="en-US" altLang="zh-CN" sz="2000" b="0" strike="noStrike" spc="-1">
                <a:latin typeface="Arial"/>
              </a:rPr>
              <a:t>S</a:t>
            </a:r>
            <a:r>
              <a:rPr lang="zh-CN" altLang="en-US" sz="2000" b="0" strike="noStrike" spc="-1">
                <a:latin typeface="Arial"/>
              </a:rPr>
              <a:t>进行操作，产生的新关系中元组也就是行的个数是两个关系中元组个数的乘积。定义非常的模糊，让我们从一个例子入手了解。首先我需要介绍两个表，这两个表应该是大多数房屋中介公司都会有的表，首先这个</a:t>
            </a:r>
            <a:r>
              <a:rPr lang="en-US" altLang="zh-CN" sz="2000" b="0" strike="noStrike" spc="-1">
                <a:latin typeface="Arial"/>
              </a:rPr>
              <a:t>viewing</a:t>
            </a:r>
            <a:r>
              <a:rPr lang="zh-CN" altLang="en-US" sz="2000" b="0" strike="noStrike" spc="-1">
                <a:latin typeface="Arial"/>
              </a:rPr>
              <a:t>表记录了客户看房的时候产生的一些信息，比如看房日期，客户代号，看的哪个房子，以及客户评论。</a:t>
            </a:r>
            <a:endParaRPr lang="en-US" altLang="zh-CN"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第二张表则记录了客户信息，比如代号、姓名等等，注意以下，属性</a:t>
            </a:r>
            <a:r>
              <a:rPr lang="en-US" altLang="zh-CN" sz="2000" b="0" strike="noStrike" spc="-1">
                <a:latin typeface="Arial"/>
              </a:rPr>
              <a:t>clientNo</a:t>
            </a:r>
            <a:r>
              <a:rPr lang="zh-CN" altLang="en-US" sz="2000" b="0" strike="noStrike" spc="-1">
                <a:latin typeface="Arial"/>
              </a:rPr>
              <a:t>记录了客户的编号，这个属性两张表都有，因此我们可以使用这个属性来将两张表，也就是两个关系，联系在一起。</a:t>
            </a:r>
            <a:r>
              <a:rPr lang="zh-CN" sz="2000" b="0" strike="noStrike" spc="-1">
                <a:latin typeface="Arial"/>
              </a:rPr>
              <a:t>接下来我们就要使用笛卡尔积来完成一些复杂的操作，从而从这两张表中获取我们想要的信息。</a:t>
            </a:r>
            <a:endParaRPr lang="zh-CN"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en-US" sz="2000" b="0" strike="noStrike" spc="-1">
                <a:latin typeface="Arial"/>
              </a:rPr>
              <a:t>关系代数是一种应用在不同关系之间的理论语言，使用关系代数可以在不影响原有数据的基础上，使用关系代数操作符来获取结果。今天这门课就会介绍关系代数中的基本操作，将会从最基本的选择操作和投影操作开始，将投影和选择得到的结果进行进一步操作，从而由底向上介绍更加高级的操作。</a:t>
            </a: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我们想要知道那些已经看过房的客户的一些具体信息，比如名字和评论。首先根据刚刚我介绍的两张表，</a:t>
            </a:r>
            <a:r>
              <a:rPr lang="en-US" altLang="zh-CN" sz="2000" b="0" strike="noStrike" spc="-1">
                <a:latin typeface="Arial"/>
              </a:rPr>
              <a:t>Viewing</a:t>
            </a:r>
            <a:r>
              <a:rPr lang="zh-CN" altLang="en-US" sz="2000" b="0" strike="noStrike" spc="-1">
                <a:latin typeface="Arial"/>
              </a:rPr>
              <a:t>表有客户编号和客户评论信息，但是没有客户名字属性，</a:t>
            </a:r>
            <a:r>
              <a:rPr lang="en-US" altLang="zh-CN" sz="2000" b="0" strike="noStrike" spc="-1">
                <a:latin typeface="Arial"/>
              </a:rPr>
              <a:t>Client</a:t>
            </a:r>
            <a:r>
              <a:rPr lang="zh-CN" altLang="en-US" sz="2000" b="0" strike="noStrike" spc="-1">
                <a:latin typeface="Arial"/>
              </a:rPr>
              <a:t>表有客户编号和客户名字，但是没有客户评论这个属性，因此我们需要通过客户编号，将两张表结合在一起，而这个操作就是笛卡尔积。</a:t>
            </a:r>
            <a:endParaRPr lang="zh-CN" altLang="en-US" sz="2000" b="0" strike="noStrike" spc="-1">
              <a:latin typeface="Arial"/>
            </a:endParaRPr>
          </a:p>
          <a:p>
            <a:pPr marL="215900" indent="-215900">
              <a:lnSpc>
                <a:spcPct val="100000"/>
              </a:lnSpc>
            </a:pPr>
            <a:endParaRPr lang="en-US" altLang="zh-CN" sz="2000" b="0" strike="noStrike" spc="-1">
              <a:latin typeface="Arial"/>
            </a:endParaRPr>
          </a:p>
          <a:p>
            <a:pPr marL="215900" indent="-215900">
              <a:lnSpc>
                <a:spcPct val="100000"/>
              </a:lnSpc>
            </a:pPr>
            <a:r>
              <a:rPr lang="zh-CN" altLang="en-US" sz="2000" b="0" strike="noStrike" spc="-1">
                <a:latin typeface="Arial"/>
              </a:rPr>
              <a:t>首先我们使用投影操作从两张表中选取我们需要的属性，比如从</a:t>
            </a:r>
            <a:r>
              <a:rPr lang="en-US" altLang="zh-CN" sz="2000" b="0" strike="noStrike" spc="-1">
                <a:latin typeface="Arial"/>
              </a:rPr>
              <a:t>Client</a:t>
            </a:r>
            <a:r>
              <a:rPr lang="zh-CN" altLang="en-US" sz="2000" b="0" strike="noStrike" spc="-1">
                <a:latin typeface="Arial"/>
              </a:rPr>
              <a:t>表中选取客户编号和客户名字，从</a:t>
            </a:r>
            <a:r>
              <a:rPr lang="en-US" altLang="zh-CN" sz="2000" b="0" strike="noStrike" spc="-1">
                <a:latin typeface="Arial"/>
              </a:rPr>
              <a:t>Viewing</a:t>
            </a:r>
            <a:r>
              <a:rPr lang="zh-CN" altLang="en-US" sz="2000" b="0" strike="noStrike" spc="-1">
                <a:latin typeface="Arial"/>
              </a:rPr>
              <a:t>表中选取客户编号，房产编号以及客户评论，正如下面两张图中的红框所示，然后将两个投影的结果通过笛卡尔积结合在一起。</a:t>
            </a: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第一步，既然是结合，那么两边的属性都会被保留，因此新的表里，会有两边的属性，但是由于</a:t>
            </a:r>
            <a:r>
              <a:rPr lang="en-US" altLang="zh-CN" sz="2000" b="0" strike="noStrike" spc="-1">
                <a:latin typeface="Arial"/>
              </a:rPr>
              <a:t>clientNo</a:t>
            </a:r>
            <a:r>
              <a:rPr lang="zh-CN" altLang="en-US" sz="2000" b="0" strike="noStrike" spc="-1">
                <a:latin typeface="Arial"/>
              </a:rPr>
              <a:t>两个表都有，所以使用</a:t>
            </a:r>
            <a:r>
              <a:rPr lang="en-US" altLang="zh-CN" sz="2000" b="0" strike="noStrike" spc="-1">
                <a:latin typeface="Arial"/>
              </a:rPr>
              <a:t>client.clientNo</a:t>
            </a:r>
            <a:r>
              <a:rPr lang="zh-CN" altLang="en-US" sz="2000" b="0" strike="noStrike" spc="-1">
                <a:latin typeface="Arial"/>
              </a:rPr>
              <a:t>的方式标识来自于哪个表，然后我们可以开始合并操作了。</a:t>
            </a: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我们从</a:t>
            </a:r>
            <a:r>
              <a:rPr lang="en-US" altLang="zh-CN" sz="2000" b="0" strike="noStrike" spc="-1">
                <a:latin typeface="Arial"/>
              </a:rPr>
              <a:t>Client</a:t>
            </a:r>
            <a:r>
              <a:rPr lang="zh-CN" altLang="en-US" sz="2000" b="0" strike="noStrike" spc="-1">
                <a:latin typeface="Arial"/>
              </a:rPr>
              <a:t>的第一行入手，首先第一行跟</a:t>
            </a:r>
            <a:r>
              <a:rPr lang="en-US" altLang="zh-CN" sz="2000" b="0" strike="noStrike" spc="-1">
                <a:latin typeface="Arial"/>
              </a:rPr>
              <a:t>Viewing</a:t>
            </a:r>
            <a:r>
              <a:rPr lang="zh-CN" altLang="en-US" sz="2000" b="0" strike="noStrike" spc="-1">
                <a:latin typeface="Arial"/>
              </a:rPr>
              <a:t>第一行结合，生成新的一行，然后跟</a:t>
            </a:r>
            <a:r>
              <a:rPr lang="en-US" altLang="zh-CN" sz="2000" spc="-1">
                <a:latin typeface="Arial"/>
                <a:sym typeface="+mn-ea"/>
              </a:rPr>
              <a:t>Viewing</a:t>
            </a:r>
            <a:r>
              <a:rPr lang="zh-CN" altLang="en-US" sz="2000" b="0" strike="noStrike" spc="-1">
                <a:latin typeface="Arial"/>
              </a:rPr>
              <a:t>的第二行结合，生成第二行，依次下去，用</a:t>
            </a:r>
            <a:r>
              <a:rPr lang="en-US" altLang="zh-CN" sz="2000" b="0" strike="noStrike" spc="-1">
                <a:latin typeface="Arial"/>
              </a:rPr>
              <a:t>Client</a:t>
            </a:r>
            <a:r>
              <a:rPr lang="zh-CN" altLang="en-US" sz="2000" b="0" strike="noStrike" spc="-1">
                <a:latin typeface="Arial"/>
              </a:rPr>
              <a:t>表中的第一行乘以</a:t>
            </a:r>
            <a:r>
              <a:rPr lang="en-US" altLang="zh-CN" sz="2000" spc="-1">
                <a:latin typeface="Arial"/>
                <a:sym typeface="+mn-ea"/>
              </a:rPr>
              <a:t>Viewing</a:t>
            </a:r>
            <a:r>
              <a:rPr lang="zh-CN" altLang="en-US" sz="2000" b="0" strike="noStrike" spc="-1">
                <a:latin typeface="Arial"/>
              </a:rPr>
              <a:t>中的</a:t>
            </a:r>
            <a:r>
              <a:rPr lang="en-US" altLang="zh-CN" sz="2000" b="0" strike="noStrike" spc="-1">
                <a:latin typeface="Arial"/>
              </a:rPr>
              <a:t>5</a:t>
            </a:r>
            <a:r>
              <a:rPr lang="zh-CN" altLang="en-US" sz="2000" b="0" strike="noStrike" spc="-1">
                <a:latin typeface="Arial"/>
              </a:rPr>
              <a:t>行，生成了新的</a:t>
            </a:r>
            <a:r>
              <a:rPr lang="en-US" altLang="zh-CN" sz="2000" b="0" strike="noStrike" spc="-1">
                <a:latin typeface="Arial"/>
              </a:rPr>
              <a:t>5</a:t>
            </a:r>
            <a:r>
              <a:rPr lang="zh-CN" altLang="en-US" sz="2000" b="0" strike="noStrike" spc="-1">
                <a:latin typeface="Arial"/>
              </a:rPr>
              <a:t>行，如下面所示。</a:t>
            </a:r>
            <a:endParaRPr lang="zh-CN" altLang="en-US" sz="2000" b="0" strike="noStrike" spc="-1">
              <a:latin typeface="Arial"/>
            </a:endParaRPr>
          </a:p>
          <a:p>
            <a:pPr marL="215900" indent="-215900">
              <a:lnSpc>
                <a:spcPct val="100000"/>
              </a:lnSpc>
            </a:pPr>
            <a:endParaRPr lang="zh-CN" altLang="en-US" sz="2000" b="0" strike="noStrike" spc="-1">
              <a:latin typeface="Arial"/>
            </a:endParaRPr>
          </a:p>
          <a:p>
            <a:pPr marL="215900" indent="-215900">
              <a:lnSpc>
                <a:spcPct val="100000"/>
              </a:lnSpc>
            </a:pPr>
            <a:r>
              <a:rPr lang="zh-CN" altLang="en-US" sz="2000" spc="-1">
                <a:latin typeface="Arial"/>
                <a:sym typeface="+mn-ea"/>
              </a:rPr>
              <a:t>我们对着</a:t>
            </a:r>
            <a:r>
              <a:rPr lang="en-US" altLang="zh-CN" sz="2000" spc="-1">
                <a:latin typeface="Arial"/>
                <a:sym typeface="+mn-ea"/>
              </a:rPr>
              <a:t>Client</a:t>
            </a:r>
            <a:r>
              <a:rPr lang="zh-CN" altLang="en-US" sz="2000" spc="-1">
                <a:latin typeface="Arial"/>
                <a:sym typeface="+mn-ea"/>
              </a:rPr>
              <a:t>每一行重复以上操作，我们就能得到最终的结果</a:t>
            </a: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还记得笛卡尔积操作之后最终的行数是多少吗？刚刚我们将</a:t>
            </a:r>
            <a:r>
              <a:rPr lang="en-US" altLang="zh-CN" sz="2000" b="0" strike="noStrike" spc="-1">
                <a:latin typeface="Arial"/>
              </a:rPr>
              <a:t>Client</a:t>
            </a:r>
            <a:r>
              <a:rPr lang="zh-CN" altLang="en-US" sz="2000" b="0" strike="noStrike" spc="-1">
                <a:latin typeface="Arial"/>
              </a:rPr>
              <a:t>的每一行都乘以了</a:t>
            </a:r>
            <a:r>
              <a:rPr lang="en-US" altLang="zh-CN" sz="2000" b="0" strike="noStrike" spc="-1">
                <a:latin typeface="Arial"/>
              </a:rPr>
              <a:t>Viewing</a:t>
            </a:r>
            <a:r>
              <a:rPr lang="zh-CN" altLang="en-US" sz="2000" b="0" strike="noStrike" spc="-1">
                <a:latin typeface="Arial"/>
              </a:rPr>
              <a:t>的所有行，因此最终的行数就是</a:t>
            </a:r>
            <a:r>
              <a:rPr lang="en-US" altLang="zh-CN" sz="2000" b="0" strike="noStrike" spc="-1">
                <a:latin typeface="Arial"/>
              </a:rPr>
              <a:t>Client</a:t>
            </a:r>
            <a:r>
              <a:rPr lang="zh-CN" altLang="en-US" sz="2000" b="0" strike="noStrike" spc="-1">
                <a:latin typeface="Arial"/>
              </a:rPr>
              <a:t>的行数乘以</a:t>
            </a:r>
            <a:r>
              <a:rPr lang="en-US" altLang="zh-CN" sz="2000" b="0" strike="noStrike" spc="-1">
                <a:latin typeface="Arial"/>
              </a:rPr>
              <a:t>Viewing</a:t>
            </a:r>
            <a:r>
              <a:rPr lang="zh-CN" altLang="en-US" sz="2000" b="0" strike="noStrike" spc="-1">
                <a:latin typeface="Arial"/>
              </a:rPr>
              <a:t>的行数，也就是</a:t>
            </a:r>
            <a:r>
              <a:rPr lang="en-US" altLang="zh-CN" sz="2000" b="0" strike="noStrike" spc="-1">
                <a:latin typeface="Arial"/>
              </a:rPr>
              <a:t>20</a:t>
            </a:r>
            <a:r>
              <a:rPr lang="zh-CN" altLang="en-US" sz="2000" b="0" strike="noStrike" spc="-1">
                <a:latin typeface="Arial"/>
              </a:rPr>
              <a:t>行。如果你比较细心的话，应该能发现这张表里面，</a:t>
            </a:r>
            <a:r>
              <a:rPr lang="en-US" altLang="zh-CN" sz="2000" b="0" strike="noStrike" spc="-1">
                <a:latin typeface="Arial"/>
              </a:rPr>
              <a:t>client</a:t>
            </a:r>
            <a:r>
              <a:rPr lang="zh-CN" altLang="en-US" sz="2000" b="0" strike="noStrike" spc="-1">
                <a:latin typeface="Arial"/>
              </a:rPr>
              <a:t>的</a:t>
            </a:r>
            <a:r>
              <a:rPr lang="en-US" altLang="zh-CN" sz="2000" b="0" strike="noStrike" spc="-1">
                <a:latin typeface="Arial"/>
              </a:rPr>
              <a:t>clientNo</a:t>
            </a:r>
            <a:r>
              <a:rPr lang="zh-CN" altLang="en-US" sz="2000" b="0" strike="noStrike" spc="-1">
                <a:latin typeface="Arial"/>
              </a:rPr>
              <a:t>和</a:t>
            </a:r>
            <a:r>
              <a:rPr lang="en-US" altLang="zh-CN" sz="2000" b="0" strike="noStrike" spc="-1">
                <a:latin typeface="Arial"/>
              </a:rPr>
              <a:t>Viewing</a:t>
            </a:r>
            <a:r>
              <a:rPr lang="zh-CN" altLang="en-US" sz="2000" b="0" strike="noStrike" spc="-1">
                <a:latin typeface="Arial"/>
              </a:rPr>
              <a:t>的</a:t>
            </a:r>
            <a:r>
              <a:rPr lang="en-US" altLang="zh-CN" sz="2000" b="0" strike="noStrike" spc="-1">
                <a:latin typeface="Arial"/>
              </a:rPr>
              <a:t>clientNo</a:t>
            </a:r>
            <a:r>
              <a:rPr lang="zh-CN" altLang="en-US" sz="2000" b="0" strike="noStrike" spc="-1">
                <a:latin typeface="Arial"/>
              </a:rPr>
              <a:t>不是一一对应的，你比如第一行里面，</a:t>
            </a:r>
            <a:r>
              <a:rPr lang="en-US" altLang="zh-CN" sz="2000" b="0" strike="noStrike" spc="-1">
                <a:latin typeface="Arial"/>
              </a:rPr>
              <a:t>CR76</a:t>
            </a:r>
            <a:r>
              <a:rPr lang="zh-CN" altLang="en-US" sz="2000" b="0" strike="noStrike" spc="-1">
                <a:latin typeface="Arial"/>
              </a:rPr>
              <a:t>和</a:t>
            </a:r>
            <a:r>
              <a:rPr lang="en-US" altLang="zh-CN" sz="2000" b="0" strike="noStrike" spc="-1">
                <a:latin typeface="Arial"/>
              </a:rPr>
              <a:t>CR</a:t>
            </a:r>
            <a:r>
              <a:rPr lang="en-US" altLang="en-US" sz="2000" b="0" strike="noStrike" spc="-1">
                <a:latin typeface="Arial"/>
              </a:rPr>
              <a:t>56</a:t>
            </a:r>
            <a:r>
              <a:rPr lang="zh-CN" altLang="en-US" sz="2000" b="0" strike="noStrike" spc="-1">
                <a:latin typeface="Arial"/>
              </a:rPr>
              <a:t>并不是一个人，因此第一行中名为</a:t>
            </a:r>
            <a:r>
              <a:rPr lang="en-US" altLang="zh-CN" sz="2000" b="0" strike="noStrike" spc="-1">
                <a:latin typeface="Arial"/>
              </a:rPr>
              <a:t>John Kay</a:t>
            </a:r>
            <a:r>
              <a:rPr lang="zh-CN" altLang="en-US" sz="2000" b="0" strike="noStrike" spc="-1">
                <a:latin typeface="Arial"/>
              </a:rPr>
              <a:t>的评论并不是</a:t>
            </a:r>
            <a:r>
              <a:rPr lang="en-US" altLang="zh-CN" sz="2000" b="0" strike="noStrike" spc="-1">
                <a:latin typeface="Arial"/>
              </a:rPr>
              <a:t>too small, </a:t>
            </a:r>
            <a:r>
              <a:rPr lang="zh-CN" altLang="en-US" sz="2000" b="0" strike="noStrike" spc="-1">
                <a:latin typeface="Arial"/>
              </a:rPr>
              <a:t>而在第二行中，关系就完美对应了起来，从这一行里我们得知，代号</a:t>
            </a:r>
            <a:r>
              <a:rPr lang="en-US" altLang="zh-CN" sz="2000" b="0" strike="noStrike" spc="-1">
                <a:latin typeface="Arial"/>
              </a:rPr>
              <a:t>CR76</a:t>
            </a:r>
            <a:r>
              <a:rPr lang="zh-CN" altLang="en-US" sz="2000" b="0" strike="noStrike" spc="-1">
                <a:latin typeface="Arial"/>
              </a:rPr>
              <a:t>的名字是</a:t>
            </a:r>
            <a:r>
              <a:rPr lang="en-US" altLang="zh-CN" sz="2000" b="0" strike="noStrike" spc="-1">
                <a:latin typeface="Arial"/>
              </a:rPr>
              <a:t>John Kay, </a:t>
            </a:r>
            <a:r>
              <a:rPr lang="zh-CN" altLang="en-US" sz="2000" b="0" strike="noStrike" spc="-1">
                <a:latin typeface="Arial"/>
              </a:rPr>
              <a:t>而他的评论是</a:t>
            </a:r>
            <a:r>
              <a:rPr lang="en-US" altLang="zh-CN" sz="2000" b="0" strike="noStrike" spc="-1">
                <a:latin typeface="Arial"/>
              </a:rPr>
              <a:t>too remote</a:t>
            </a:r>
            <a:r>
              <a:rPr lang="zh-CN" altLang="en-US" sz="2000" b="0" strike="noStrike" spc="-1">
                <a:latin typeface="Arial"/>
              </a:rPr>
              <a:t>。</a:t>
            </a:r>
            <a:endParaRPr lang="zh-CN" altLang="en-US" sz="2000" b="0" strike="noStrike" spc="-1">
              <a:latin typeface="Arial"/>
            </a:endParaRPr>
          </a:p>
          <a:p>
            <a:pPr marL="215900" indent="-215900">
              <a:lnSpc>
                <a:spcPct val="100000"/>
              </a:lnSpc>
            </a:pPr>
            <a:endParaRPr lang="zh-CN" altLang="en-US" sz="2000" b="0" strike="noStrike" spc="-1">
              <a:latin typeface="Arial"/>
            </a:endParaRPr>
          </a:p>
          <a:p>
            <a:pPr marL="215900" indent="-215900">
              <a:lnSpc>
                <a:spcPct val="100000"/>
              </a:lnSpc>
            </a:pPr>
            <a:r>
              <a:rPr lang="zh-CN" altLang="en-US" sz="2000" b="0" strike="noStrike" spc="-1">
                <a:latin typeface="Arial"/>
              </a:rPr>
              <a:t>从以上分析我们可以看出，这张表并不是我们要的，因为混杂了太多没有用的行，我们需要将</a:t>
            </a:r>
            <a:r>
              <a:rPr lang="en-US" altLang="zh-CN" sz="2000" b="0" strike="noStrike" spc="-1">
                <a:latin typeface="Arial"/>
              </a:rPr>
              <a:t>client.clientNo</a:t>
            </a:r>
            <a:r>
              <a:rPr lang="zh-CN" altLang="en-US" sz="2000" b="0" strike="noStrike" spc="-1">
                <a:latin typeface="Arial"/>
              </a:rPr>
              <a:t>等于</a:t>
            </a:r>
            <a:r>
              <a:rPr lang="en-US" altLang="zh-CN" sz="2000" b="0" strike="noStrike" spc="-1">
                <a:latin typeface="Arial"/>
              </a:rPr>
              <a:t>Viewing.clientNo</a:t>
            </a:r>
            <a:r>
              <a:rPr lang="zh-CN" altLang="en-US" sz="2000" b="0" strike="noStrike" spc="-1">
                <a:latin typeface="Arial"/>
              </a:rPr>
              <a:t>的行筛选出来，这时候就需要之前学过的选择操作了。</a:t>
            </a: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选择的对象很简单，就是刚刚笛卡尔积生成的</a:t>
            </a:r>
            <a:r>
              <a:rPr lang="en-US" altLang="zh-CN" sz="2000" b="0" strike="noStrike" spc="-1">
                <a:latin typeface="Arial"/>
              </a:rPr>
              <a:t>20</a:t>
            </a:r>
            <a:r>
              <a:rPr lang="zh-CN" altLang="en-US" sz="2000" b="0" strike="noStrike" spc="-1">
                <a:latin typeface="Arial"/>
              </a:rPr>
              <a:t>行的表，选择的条件就是</a:t>
            </a:r>
            <a:r>
              <a:rPr lang="en-US" altLang="zh-CN" sz="2000" b="0" strike="noStrike" spc="-1">
                <a:latin typeface="Arial"/>
              </a:rPr>
              <a:t>Client.clientNo</a:t>
            </a:r>
            <a:r>
              <a:rPr lang="zh-CN" altLang="en-US" sz="2000" b="0" strike="noStrike" spc="-1">
                <a:latin typeface="Arial"/>
              </a:rPr>
              <a:t>和</a:t>
            </a:r>
            <a:r>
              <a:rPr lang="en-US" altLang="zh-CN" sz="2000" b="0" strike="noStrike" spc="-1">
                <a:latin typeface="Arial"/>
              </a:rPr>
              <a:t>Viewing.clientNo</a:t>
            </a:r>
            <a:r>
              <a:rPr lang="zh-CN" altLang="en-US" sz="2000" b="0" strike="noStrike" spc="-1">
                <a:latin typeface="Arial"/>
              </a:rPr>
              <a:t>要对应起来，这样能得到我们想要的最终结果。</a:t>
            </a: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true"/>
          </p:cNvSpPr>
          <p:nvPr>
            <p:ph type="sldImg"/>
          </p:nvPr>
        </p:nvSpPr>
        <p:spPr>
          <a:xfrm>
            <a:off x="685800" y="1143000"/>
            <a:ext cx="5486040" cy="3085920"/>
          </a:xfrm>
          <a:prstGeom prst="rect">
            <a:avLst/>
          </a:prstGeom>
        </p:spPr>
      </p:sp>
      <p:sp>
        <p:nvSpPr>
          <p:cNvPr id="308"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en-US" sz="2000" b="0" strike="noStrike" spc="-1">
                <a:latin typeface="Arial"/>
              </a:rPr>
              <a:t>接下来我们将会着重讲解</a:t>
            </a:r>
            <a:r>
              <a:rPr lang="" altLang="zh-CN" sz="2000" b="0" strike="noStrike" spc="-1">
                <a:latin typeface="Arial"/>
              </a:rPr>
              <a:t>Join</a:t>
            </a:r>
            <a:r>
              <a:rPr lang="zh-CN" altLang="" sz="2000" b="0" strike="noStrike" spc="-1">
                <a:latin typeface="Arial"/>
              </a:rPr>
              <a:t>操作，</a:t>
            </a:r>
            <a:r>
              <a:rPr lang="en-US" altLang="zh-CN" sz="2000" b="0" strike="noStrike" spc="-1">
                <a:latin typeface="Arial"/>
              </a:rPr>
              <a:t>Join</a:t>
            </a:r>
            <a:r>
              <a:rPr lang="zh-CN" altLang="en-US" sz="2000" b="0" strike="noStrike" spc="-1">
                <a:latin typeface="Arial"/>
              </a:rPr>
              <a:t>操作分为很多种类，但是绝大多数</a:t>
            </a:r>
            <a:r>
              <a:rPr lang="en-US" altLang="zh-CN" sz="2000" b="0" strike="noStrike" spc="-1">
                <a:latin typeface="Arial"/>
              </a:rPr>
              <a:t>join</a:t>
            </a:r>
            <a:r>
              <a:rPr lang="zh-CN" altLang="en-US" sz="2000" b="0" strike="noStrike" spc="-1">
                <a:latin typeface="Arial"/>
              </a:rPr>
              <a:t>的过程跟刚刚我们提到的笛卡尔积极其类似，也就是通过某个属性作为联系纽带，将两个关系联系起来，根据具体的实现，分为不同种类的</a:t>
            </a:r>
            <a:r>
              <a:rPr lang="" altLang="zh-CN" sz="2000" b="0" strike="noStrike" spc="-1">
                <a:latin typeface="Arial"/>
              </a:rPr>
              <a:t>join</a:t>
            </a:r>
            <a:r>
              <a:rPr lang="zh-CN" altLang="" sz="2000" b="0" strike="noStrike" spc="-1">
                <a:latin typeface="Arial"/>
              </a:rPr>
              <a:t>。</a:t>
            </a:r>
            <a:endParaRPr lang="zh-CN" altLang="" sz="2000" b="0" strike="noStrike" spc="-1">
              <a:latin typeface="Arial"/>
            </a:endParaRPr>
          </a:p>
        </p:txBody>
      </p:sp>
      <p:sp>
        <p:nvSpPr>
          <p:cNvPr id="309"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6C959B2F-2352-40E1-A516-52B902EBA866}"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首先是</a:t>
            </a:r>
            <a:r>
              <a:rPr lang="" altLang="zh-CN" sz="2000" b="0" strike="noStrike" spc="-1">
                <a:latin typeface="Arial"/>
              </a:rPr>
              <a:t>theta join,</a:t>
            </a:r>
            <a:r>
              <a:rPr lang="en-US" altLang="" sz="2000" b="0" strike="noStrike" spc="-1">
                <a:latin typeface="Arial"/>
              </a:rPr>
              <a:t> </a:t>
            </a:r>
            <a:r>
              <a:rPr lang="zh-CN" altLang="en-US" sz="2000" b="0" strike="noStrike" spc="-1">
                <a:latin typeface="Arial"/>
              </a:rPr>
              <a:t>其实我们在学习笛卡尔积的时候已经接触到了</a:t>
            </a:r>
            <a:r>
              <a:rPr lang="" altLang="zh-CN" sz="2000" b="0" strike="noStrike" spc="-1">
                <a:latin typeface="Arial"/>
              </a:rPr>
              <a:t>theta join, </a:t>
            </a:r>
            <a:r>
              <a:rPr lang="zh-CN" altLang="" sz="2000" b="0" strike="noStrike" spc="-1">
                <a:latin typeface="Arial"/>
              </a:rPr>
              <a:t>这种联接方式需要先得到</a:t>
            </a:r>
            <a:r>
              <a:rPr lang="" altLang="zh-CN" sz="2000" b="0" strike="noStrike" spc="-1">
                <a:latin typeface="Arial"/>
              </a:rPr>
              <a:t>R</a:t>
            </a:r>
            <a:r>
              <a:rPr lang="zh-CN" altLang="" sz="2000" b="0" strike="noStrike" spc="-1">
                <a:latin typeface="Arial"/>
              </a:rPr>
              <a:t>和</a:t>
            </a:r>
            <a:r>
              <a:rPr lang="en-US" altLang="zh-CN" sz="2000" b="0" strike="noStrike" spc="-1">
                <a:latin typeface="Arial"/>
              </a:rPr>
              <a:t>S</a:t>
            </a:r>
            <a:r>
              <a:rPr lang="zh-CN" altLang="en-US" sz="2000" b="0" strike="noStrike" spc="-1">
                <a:latin typeface="Arial"/>
              </a:rPr>
              <a:t>的笛卡尔积，然后根据筛选条件</a:t>
            </a:r>
            <a:r>
              <a:rPr lang="" altLang="zh-CN" sz="2000" b="0" strike="noStrike" spc="-1">
                <a:latin typeface="Arial"/>
              </a:rPr>
              <a:t>F</a:t>
            </a:r>
            <a:r>
              <a:rPr lang="zh-CN" altLang="" sz="2000" b="0" strike="noStrike" spc="-1">
                <a:latin typeface="Arial"/>
              </a:rPr>
              <a:t>得到最终想要的结果，就比如刚刚</a:t>
            </a:r>
            <a:r>
              <a:rPr lang="" altLang="zh-CN" sz="2000" b="0" strike="noStrike" spc="-1">
                <a:latin typeface="Arial"/>
              </a:rPr>
              <a:t>PPT</a:t>
            </a:r>
            <a:r>
              <a:rPr lang="zh-CN" altLang="" sz="2000" b="0" strike="noStrike" spc="-1">
                <a:latin typeface="Arial"/>
              </a:rPr>
              <a:t>中的例子，</a:t>
            </a:r>
            <a:r>
              <a:rPr lang="zh-CN" sz="2000" b="0" strike="noStrike" spc="-1">
                <a:latin typeface="Arial"/>
              </a:rPr>
              <a:t>我们首先计算笛卡尔积，然后根据</a:t>
            </a:r>
            <a:r>
              <a:rPr lang="" altLang="zh-CN" sz="2000" b="0" strike="noStrike" spc="-1">
                <a:latin typeface="Arial"/>
              </a:rPr>
              <a:t>clientNo</a:t>
            </a:r>
            <a:r>
              <a:rPr lang="zh-CN" altLang="" sz="2000" b="0" strike="noStrike" spc="-1">
                <a:latin typeface="Arial"/>
              </a:rPr>
              <a:t>，来筛选出来</a:t>
            </a:r>
            <a:r>
              <a:rPr lang="" altLang="zh-CN" sz="2000" b="0" strike="noStrike" spc="-1">
                <a:latin typeface="Arial"/>
              </a:rPr>
              <a:t>clientNo</a:t>
            </a:r>
            <a:r>
              <a:rPr lang="zh-CN" altLang="" sz="2000" b="0" strike="noStrike" spc="-1">
                <a:latin typeface="Arial"/>
              </a:rPr>
              <a:t>相等的行，这两部操作结合在一起，其实就是</a:t>
            </a:r>
            <a:r>
              <a:rPr lang="" altLang="zh-CN" sz="2000" b="0" strike="noStrike" spc="-1">
                <a:latin typeface="Arial"/>
              </a:rPr>
              <a:t>theta join</a:t>
            </a:r>
            <a:r>
              <a:rPr lang="zh-CN" altLang="" sz="2000" b="0" strike="noStrike" spc="-1">
                <a:latin typeface="Arial"/>
              </a:rPr>
              <a:t>的操作内容。</a:t>
            </a:r>
            <a:endParaRPr lang="zh-CN" altLang=""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 sz="2000" b="0" strike="noStrike" spc="-1">
                <a:latin typeface="Arial"/>
              </a:rPr>
              <a:t>接下来是最最常见的自然联接，当</a:t>
            </a:r>
            <a:r>
              <a:rPr lang="" altLang="zh-CN" sz="2000" b="0" strike="noStrike" spc="-1">
                <a:latin typeface="Arial"/>
              </a:rPr>
              <a:t>theta </a:t>
            </a:r>
            <a:r>
              <a:rPr lang="zh-CN" altLang="" sz="2000" b="0" strike="noStrike" spc="-1">
                <a:latin typeface="Arial"/>
              </a:rPr>
              <a:t>连接中的条件</a:t>
            </a:r>
            <a:r>
              <a:rPr lang="" altLang="zh-CN" sz="2000" b="0" strike="noStrike" spc="-1">
                <a:latin typeface="Arial"/>
              </a:rPr>
              <a:t>F</a:t>
            </a:r>
            <a:r>
              <a:rPr lang="zh-CN" altLang="" sz="2000" b="0" strike="noStrike" spc="-1">
                <a:latin typeface="Arial"/>
              </a:rPr>
              <a:t>固定变成两者的公共属性相等，比如这里</a:t>
            </a:r>
            <a:r>
              <a:rPr lang="" altLang="zh-CN" sz="2000" b="0" strike="noStrike" spc="-1">
                <a:latin typeface="Arial"/>
              </a:rPr>
              <a:t>clientNo</a:t>
            </a:r>
            <a:r>
              <a:rPr lang="zh-CN" altLang="" sz="2000" b="0" strike="noStrike" spc="-1">
                <a:latin typeface="Arial"/>
              </a:rPr>
              <a:t>必须相同之后，那么</a:t>
            </a:r>
            <a:r>
              <a:rPr lang="" altLang="zh-CN" sz="2000" b="0" strike="noStrike" spc="-1">
                <a:latin typeface="Arial"/>
              </a:rPr>
              <a:t>theta</a:t>
            </a:r>
            <a:r>
              <a:rPr lang="en-US" altLang="" sz="2000" b="0" strike="noStrike" spc="-1">
                <a:latin typeface="Arial"/>
              </a:rPr>
              <a:t> </a:t>
            </a:r>
            <a:r>
              <a:rPr lang="zh-CN" altLang="en-US" sz="2000" b="0" strike="noStrike" spc="-1">
                <a:latin typeface="Arial"/>
              </a:rPr>
              <a:t>连接就变成了自然联接。以上这个例子刚刚说他是等价与</a:t>
            </a:r>
            <a:r>
              <a:rPr lang="" altLang="zh-CN" sz="2000" b="0" strike="noStrike" spc="-1">
                <a:latin typeface="Arial"/>
              </a:rPr>
              <a:t>theta </a:t>
            </a:r>
            <a:r>
              <a:rPr lang="zh-CN" altLang="" sz="2000" b="0" strike="noStrike" spc="-1">
                <a:latin typeface="Arial"/>
              </a:rPr>
              <a:t>连接的，那么他的结果中会包含两个关系的公共属性，分别是</a:t>
            </a:r>
            <a:r>
              <a:rPr lang="" altLang="zh-CN" sz="2000" b="0" strike="noStrike" spc="-1">
                <a:latin typeface="Arial"/>
              </a:rPr>
              <a:t>client.clientNo</a:t>
            </a:r>
            <a:r>
              <a:rPr lang="zh-CN" altLang="" sz="2000" b="0" strike="noStrike" spc="-1">
                <a:latin typeface="Arial"/>
              </a:rPr>
              <a:t>和</a:t>
            </a:r>
            <a:r>
              <a:rPr lang="" altLang="zh-CN" sz="2000" b="0" strike="noStrike" spc="-1">
                <a:latin typeface="Arial"/>
              </a:rPr>
              <a:t>viewing.clientNo</a:t>
            </a:r>
            <a:r>
              <a:rPr lang="zh-CN" altLang="" sz="2000" b="0" strike="noStrike" spc="-1">
                <a:latin typeface="Arial"/>
              </a:rPr>
              <a:t>两列</a:t>
            </a:r>
            <a:endParaRPr lang="zh-CN" altLang=""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en-US" sz="2000" b="0" strike="noStrike" spc="-1">
                <a:latin typeface="Arial"/>
              </a:rPr>
              <a:t>之后在上一步的基础上，删除掉重复的那两列，新建一列名为</a:t>
            </a:r>
            <a:r>
              <a:rPr lang="" altLang="zh-CN" sz="2000" b="0" strike="noStrike" spc="-1">
                <a:latin typeface="Arial"/>
              </a:rPr>
              <a:t>clientNo</a:t>
            </a:r>
            <a:r>
              <a:rPr lang="zh-CN" altLang="" sz="2000" b="0" strike="noStrike" spc="-1">
                <a:latin typeface="Arial"/>
              </a:rPr>
              <a:t>的列存储数据。这里需要注意的是，虽然没有明确声明关系</a:t>
            </a:r>
            <a:r>
              <a:rPr lang="" altLang="zh-CN" sz="2000" b="0" strike="noStrike" spc="-1">
                <a:latin typeface="Arial"/>
              </a:rPr>
              <a:t>R</a:t>
            </a:r>
            <a:r>
              <a:rPr lang="zh-CN" altLang="" sz="2000" b="0" strike="noStrike" spc="-1">
                <a:latin typeface="Arial"/>
              </a:rPr>
              <a:t>和关系</a:t>
            </a:r>
            <a:r>
              <a:rPr lang="" altLang="zh-CN" sz="2000" b="0" strike="noStrike" spc="-1">
                <a:latin typeface="Arial"/>
              </a:rPr>
              <a:t>S</a:t>
            </a:r>
            <a:r>
              <a:rPr lang="zh-CN" altLang="" sz="2000" b="0" strike="noStrike" spc="-1">
                <a:latin typeface="Arial"/>
              </a:rPr>
              <a:t>相同的属性是什么，但是一旦他俩开始了自然联接，数据库就会去找</a:t>
            </a:r>
            <a:r>
              <a:rPr lang="" altLang="zh-CN" sz="2000" b="0" strike="noStrike" spc="-1">
                <a:latin typeface="Arial"/>
              </a:rPr>
              <a:t>Client</a:t>
            </a:r>
            <a:r>
              <a:rPr lang="zh-CN" altLang="" sz="2000" b="0" strike="noStrike" spc="-1">
                <a:latin typeface="Arial"/>
              </a:rPr>
              <a:t>和</a:t>
            </a:r>
            <a:r>
              <a:rPr lang="" altLang="zh-CN" sz="2000" b="0" strike="noStrike" spc="-1">
                <a:latin typeface="Arial"/>
              </a:rPr>
              <a:t>Viewing</a:t>
            </a:r>
            <a:r>
              <a:rPr lang="zh-CN" altLang="" sz="2000" b="0" strike="noStrike" spc="-1">
                <a:latin typeface="Arial"/>
              </a:rPr>
              <a:t>都有的属性是那一个，然后以那个属性为基准，执行笛卡尔积之后保留那些可以通过共同属性联系在一起的行。如果说两个关系有超过一种共同属性，那么这两种属性都会被保留。</a:t>
            </a:r>
            <a:endParaRPr lang="zh-CN" altLang="" sz="2000" b="0" strike="noStrike" spc="-1">
              <a:latin typeface="Arial"/>
            </a:endParaRPr>
          </a:p>
          <a:p>
            <a:pPr marL="215900" indent="-215900">
              <a:lnSpc>
                <a:spcPct val="100000"/>
              </a:lnSpc>
            </a:pPr>
            <a:endParaRPr lang="zh-CN" altLang="" sz="2000" b="0" strike="noStrike" spc="-1">
              <a:latin typeface="Arial"/>
            </a:endParaRPr>
          </a:p>
          <a:p>
            <a:pPr marL="215900" indent="-215900">
              <a:lnSpc>
                <a:spcPct val="100000"/>
              </a:lnSpc>
            </a:pPr>
            <a:r>
              <a:rPr lang="zh-CN" altLang="" sz="2000" b="0" strike="noStrike" spc="-1">
                <a:latin typeface="Arial"/>
              </a:rPr>
              <a:t>同时我们可以思考自然连接和</a:t>
            </a:r>
            <a:r>
              <a:rPr lang="" altLang="zh-CN" sz="2000" b="0" strike="noStrike" spc="-1">
                <a:latin typeface="Arial"/>
              </a:rPr>
              <a:t>theta</a:t>
            </a:r>
            <a:r>
              <a:rPr lang="zh-CN" altLang="" sz="2000" b="0" strike="noStrike" spc="-1">
                <a:latin typeface="Arial"/>
              </a:rPr>
              <a:t>联接的关系，当</a:t>
            </a:r>
            <a:r>
              <a:rPr lang="" altLang="zh-CN" sz="2000" b="0" strike="noStrike" spc="-1">
                <a:latin typeface="Arial"/>
              </a:rPr>
              <a:t>theta</a:t>
            </a:r>
            <a:r>
              <a:rPr lang="zh-CN" altLang="" sz="2000" b="0" strike="noStrike" spc="-1">
                <a:latin typeface="Arial"/>
              </a:rPr>
              <a:t>连接的</a:t>
            </a:r>
            <a:r>
              <a:rPr lang="" altLang="zh-CN" sz="2000" b="0" strike="noStrike" spc="-1">
                <a:latin typeface="Arial"/>
              </a:rPr>
              <a:t>F</a:t>
            </a:r>
            <a:r>
              <a:rPr lang="zh-CN" altLang="" sz="2000" b="0" strike="noStrike" spc="-1">
                <a:latin typeface="Arial"/>
              </a:rPr>
              <a:t>条件是两者的公共属性相同，那么这个</a:t>
            </a:r>
            <a:r>
              <a:rPr lang="" altLang="zh-CN" sz="2000" b="0" strike="noStrike" spc="-1">
                <a:latin typeface="Arial"/>
              </a:rPr>
              <a:t>theta</a:t>
            </a:r>
            <a:r>
              <a:rPr lang="zh-CN" altLang="" sz="2000" b="0" strike="noStrike" spc="-1">
                <a:latin typeface="Arial"/>
              </a:rPr>
              <a:t>连接其实就是自然连接，所以我们可以说自然连接就是</a:t>
            </a:r>
            <a:r>
              <a:rPr lang="" altLang="zh-CN" sz="2000" b="0" strike="noStrike" spc="-1">
                <a:latin typeface="Arial"/>
              </a:rPr>
              <a:t>theta</a:t>
            </a:r>
            <a:r>
              <a:rPr lang="zh-CN" altLang="" sz="2000" b="0" strike="noStrike" spc="-1">
                <a:latin typeface="Arial"/>
              </a:rPr>
              <a:t>连接的特殊情况，也就是子集。</a:t>
            </a:r>
            <a:endParaRPr lang="zh-CN" altLang=""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 sz="2000" b="0" strike="noStrike" spc="-1">
                <a:latin typeface="Arial"/>
              </a:rPr>
              <a:t>刚刚提到的自然连接和</a:t>
            </a:r>
            <a:r>
              <a:rPr lang="" altLang="zh-CN" sz="2000" b="0" strike="noStrike" spc="-1">
                <a:latin typeface="Arial"/>
              </a:rPr>
              <a:t>theta</a:t>
            </a:r>
            <a:r>
              <a:rPr lang="zh-CN" altLang="" sz="2000" b="0" strike="noStrike" spc="-1">
                <a:latin typeface="Arial"/>
              </a:rPr>
              <a:t>连接都不可避免需要抛弃掉那些不满足条件的行，比如</a:t>
            </a:r>
            <a:r>
              <a:rPr lang="" altLang="zh-CN" sz="2000" b="0" strike="noStrike" spc="-1">
                <a:latin typeface="Arial"/>
              </a:rPr>
              <a:t>R</a:t>
            </a:r>
            <a:r>
              <a:rPr lang="zh-CN" altLang="" sz="2000" b="0" strike="noStrike" spc="-1">
                <a:latin typeface="Arial"/>
              </a:rPr>
              <a:t>关系某一行找不到在</a:t>
            </a:r>
            <a:r>
              <a:rPr lang="" altLang="zh-CN" sz="2000" b="0" strike="noStrike" spc="-1">
                <a:latin typeface="Arial"/>
              </a:rPr>
              <a:t>S</a:t>
            </a:r>
            <a:r>
              <a:rPr lang="zh-CN" altLang="" sz="2000" b="0" strike="noStrike" spc="-1">
                <a:latin typeface="Arial"/>
              </a:rPr>
              <a:t>关系中对应的行，那么这一行就要被删除掉。但是现在我有这么个需求，我想要保留</a:t>
            </a:r>
            <a:r>
              <a:rPr lang="" altLang="zh-CN" sz="2000" b="0" strike="noStrike" spc="-1">
                <a:latin typeface="Arial"/>
              </a:rPr>
              <a:t>R</a:t>
            </a:r>
            <a:r>
              <a:rPr lang="zh-CN" altLang="" sz="2000" b="0" strike="noStrike" spc="-1">
                <a:latin typeface="Arial"/>
              </a:rPr>
              <a:t>关系中所有行，那么我应该怎么办呢？那我可以使用外连接。</a:t>
            </a:r>
            <a:endParaRPr lang="zh-CN" altLang="" sz="2000" b="0" strike="noStrike" spc="-1">
              <a:latin typeface="Arial"/>
            </a:endParaRPr>
          </a:p>
          <a:p>
            <a:pPr marL="215900" indent="-215900">
              <a:lnSpc>
                <a:spcPct val="100000"/>
              </a:lnSpc>
            </a:pPr>
            <a:endParaRPr lang="zh-CN" altLang="" sz="2000" b="0" strike="noStrike" spc="-1">
              <a:latin typeface="Arial"/>
            </a:endParaRPr>
          </a:p>
          <a:p>
            <a:pPr marL="215900" indent="-215900">
              <a:lnSpc>
                <a:spcPct val="100000"/>
              </a:lnSpc>
            </a:pPr>
            <a:r>
              <a:rPr lang="zh-CN" altLang="" sz="2000" b="0" strike="noStrike" spc="-1">
                <a:latin typeface="Arial"/>
              </a:rPr>
              <a:t>我现在想做的就是，将</a:t>
            </a:r>
            <a:r>
              <a:rPr lang="" altLang="zh-CN" sz="2000" b="0" strike="noStrike" spc="-1">
                <a:latin typeface="Arial"/>
              </a:rPr>
              <a:t>PropertyForRent</a:t>
            </a:r>
            <a:r>
              <a:rPr lang="zh-CN" altLang="" sz="2000" b="0" strike="noStrike" spc="-1">
                <a:latin typeface="Arial"/>
              </a:rPr>
              <a:t>的部分信息与</a:t>
            </a:r>
            <a:r>
              <a:rPr lang="" altLang="zh-CN" sz="2000" b="0" strike="noStrike" spc="-1">
                <a:latin typeface="Arial"/>
              </a:rPr>
              <a:t>Viewing</a:t>
            </a:r>
            <a:r>
              <a:rPr lang="zh-CN" altLang="" sz="2000" b="0" strike="noStrike" spc="-1">
                <a:latin typeface="Arial"/>
              </a:rPr>
              <a:t>结合在一起，查看所有信息，同时我希望保留</a:t>
            </a:r>
            <a:r>
              <a:rPr lang="" altLang="zh-CN" sz="2000" b="0" strike="noStrike" spc="-1">
                <a:latin typeface="Arial"/>
              </a:rPr>
              <a:t>PropertyForRent</a:t>
            </a:r>
            <a:r>
              <a:rPr lang="zh-CN" altLang="" sz="2000" b="0" strike="noStrike" spc="-1">
                <a:latin typeface="Arial"/>
              </a:rPr>
              <a:t>表中的所有信息。这时候就与到了一个问题，大家看</a:t>
            </a:r>
            <a:r>
              <a:rPr lang="" altLang="zh-CN" sz="2000" b="0" strike="noStrike" spc="-1">
                <a:latin typeface="Arial"/>
              </a:rPr>
              <a:t>PropertyForRent</a:t>
            </a:r>
            <a:r>
              <a:rPr lang="zh-CN" altLang="" sz="2000" b="0" strike="noStrike" spc="-1">
                <a:latin typeface="Arial"/>
              </a:rPr>
              <a:t>的第一行，代号为</a:t>
            </a:r>
            <a:r>
              <a:rPr lang="" altLang="zh-CN" sz="2000" b="0" strike="noStrike" spc="-1">
                <a:latin typeface="Arial"/>
              </a:rPr>
              <a:t>PA14</a:t>
            </a:r>
            <a:r>
              <a:rPr lang="zh-CN" altLang="" sz="2000" b="0" strike="noStrike" spc="-1">
                <a:latin typeface="Arial"/>
              </a:rPr>
              <a:t>的房产可以在</a:t>
            </a:r>
            <a:r>
              <a:rPr lang="en-US" altLang="zh-CN" sz="2000" b="0" strike="noStrike" spc="-1">
                <a:latin typeface="Arial"/>
              </a:rPr>
              <a:t>Viewing</a:t>
            </a:r>
            <a:r>
              <a:rPr lang="zh-CN" altLang="en-US" sz="2000" b="0" strike="noStrike" spc="-1">
                <a:latin typeface="Arial"/>
              </a:rPr>
              <a:t>表中找到相关的</a:t>
            </a:r>
            <a:r>
              <a:rPr lang="" altLang="zh-CN" sz="2000" b="0" strike="noStrike" spc="-1">
                <a:latin typeface="Arial"/>
              </a:rPr>
              <a:t>Viewing</a:t>
            </a:r>
            <a:r>
              <a:rPr lang="zh-CN" altLang="" sz="2000" b="0" strike="noStrike" spc="-1">
                <a:latin typeface="Arial"/>
              </a:rPr>
              <a:t>记录，但是第二行</a:t>
            </a:r>
            <a:r>
              <a:rPr lang="" altLang="zh-CN" sz="2000" b="0" strike="noStrike" spc="-1">
                <a:latin typeface="Arial"/>
              </a:rPr>
              <a:t>PL94</a:t>
            </a:r>
            <a:r>
              <a:rPr lang="zh-CN" altLang="" sz="2000" b="0" strike="noStrike" spc="-1">
                <a:latin typeface="Arial"/>
              </a:rPr>
              <a:t>号房产找不到相对应的</a:t>
            </a:r>
            <a:r>
              <a:rPr lang="" altLang="zh-CN" sz="2000" b="0" strike="noStrike" spc="-1">
                <a:latin typeface="Arial"/>
              </a:rPr>
              <a:t>Viewing</a:t>
            </a:r>
            <a:r>
              <a:rPr lang="zh-CN" altLang="" sz="2000" b="0" strike="noStrike" spc="-1">
                <a:latin typeface="Arial"/>
              </a:rPr>
              <a:t>信息怎么办？我还想保留</a:t>
            </a:r>
            <a:r>
              <a:rPr lang="" altLang="zh-CN" sz="2000" b="0" strike="noStrike" spc="-1">
                <a:latin typeface="Arial"/>
              </a:rPr>
              <a:t>PropertyForRent</a:t>
            </a:r>
            <a:r>
              <a:rPr lang="zh-CN" altLang="" sz="2000" b="0" strike="noStrike" spc="-1">
                <a:latin typeface="Arial"/>
              </a:rPr>
              <a:t>里面的所有信息，那么我可以设置房产代号为</a:t>
            </a:r>
            <a:r>
              <a:rPr lang="" altLang="zh-CN" sz="2000" b="0" strike="noStrike" spc="-1">
                <a:latin typeface="Arial"/>
              </a:rPr>
              <a:t>PL94</a:t>
            </a:r>
            <a:r>
              <a:rPr lang="zh-CN" altLang="" sz="2000" b="0" strike="noStrike" spc="-1">
                <a:latin typeface="Arial"/>
              </a:rPr>
              <a:t>的</a:t>
            </a:r>
            <a:r>
              <a:rPr lang="" altLang="zh-CN" sz="2000" b="0" strike="noStrike" spc="-1">
                <a:latin typeface="Arial"/>
              </a:rPr>
              <a:t>VIewing</a:t>
            </a:r>
            <a:r>
              <a:rPr lang="zh-CN" altLang="" sz="2000" b="0" strike="noStrike" spc="-1">
                <a:latin typeface="Arial"/>
              </a:rPr>
              <a:t>信息全部为空值，表示它没被访问过，这样就可以保留</a:t>
            </a:r>
            <a:r>
              <a:rPr lang="" altLang="zh-CN" sz="2000" b="0" strike="noStrike" spc="-1">
                <a:latin typeface="Arial"/>
              </a:rPr>
              <a:t>PropertyForRent</a:t>
            </a:r>
            <a:r>
              <a:rPr lang="zh-CN" altLang="" sz="2000" b="0" strike="noStrike" spc="-1">
                <a:latin typeface="Arial"/>
              </a:rPr>
              <a:t>所有信息了。</a:t>
            </a:r>
            <a:endParaRPr lang="zh-CN" altLang="" sz="2000" b="0" strike="noStrike" spc="-1">
              <a:latin typeface="Arial"/>
            </a:endParaRPr>
          </a:p>
          <a:p>
            <a:pPr marL="215900" indent="-215900">
              <a:lnSpc>
                <a:spcPct val="100000"/>
              </a:lnSpc>
            </a:pPr>
            <a:endParaRPr lang="zh-CN" altLang="" sz="2000" b="0" strike="noStrike" spc="-1">
              <a:latin typeface="Arial"/>
            </a:endParaRPr>
          </a:p>
          <a:p>
            <a:pPr marL="215900" indent="-215900">
              <a:lnSpc>
                <a:spcPct val="100000"/>
              </a:lnSpc>
            </a:pPr>
            <a:r>
              <a:rPr lang="zh-CN" altLang="" sz="2000" b="0" strike="noStrike" spc="-1">
                <a:latin typeface="Arial"/>
              </a:rPr>
              <a:t>那么我怎么操作呢？</a:t>
            </a:r>
            <a:endParaRPr lang="zh-CN" altLang=""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en-US" sz="2000" b="0" strike="noStrike" spc="-1">
                <a:latin typeface="Arial"/>
              </a:rPr>
              <a:t>所谓单项操作，意思就是操作对象是单一关系，还记得一个关系是什么么？对，你可以将一个关系理解为一张表就完事了，比如用户表。</a:t>
            </a:r>
            <a:endParaRPr lang="zh-CN" altLang="en-US" sz="2000" b="0" strike="noStrike" spc="-1">
              <a:latin typeface="Arial"/>
            </a:endParaRPr>
          </a:p>
          <a:p>
            <a:pPr marL="215900" indent="-215900">
              <a:lnSpc>
                <a:spcPct val="100000"/>
              </a:lnSpc>
            </a:pPr>
            <a:endParaRPr lang="zh-CN" altLang="en-US" sz="2000" b="0" strike="noStrike" spc="-1">
              <a:latin typeface="Arial"/>
            </a:endParaRPr>
          </a:p>
          <a:p>
            <a:pPr marL="215900" indent="-215900">
              <a:lnSpc>
                <a:spcPct val="100000"/>
              </a:lnSpc>
            </a:pPr>
            <a:r>
              <a:rPr lang="zh-CN" altLang="en-US" sz="2000" b="0" strike="noStrike" spc="-1">
                <a:latin typeface="Arial"/>
              </a:rPr>
              <a:t>我们将会从选择操作和投影操作来开始关系代数的学习。笼统来讲，如图中所示，选择操作就是选取横向的行，而投影操作就是选取纵向的列，听起来是不是很简单？当你看到</a:t>
            </a:r>
            <a:r>
              <a:rPr lang="en-US" altLang="zh-CN" sz="2000" b="0" strike="noStrike" spc="-1">
                <a:latin typeface="Arial"/>
              </a:rPr>
              <a:t>selection</a:t>
            </a:r>
            <a:r>
              <a:rPr lang="zh-CN" altLang="en-US" sz="2000" b="0" strike="noStrike" spc="-1">
                <a:latin typeface="Arial"/>
              </a:rPr>
              <a:t>和</a:t>
            </a:r>
            <a:r>
              <a:rPr lang="en-US" altLang="zh-CN" sz="2000" b="0" strike="noStrike" spc="-1">
                <a:latin typeface="Arial"/>
              </a:rPr>
              <a:t>projection</a:t>
            </a:r>
            <a:r>
              <a:rPr lang="zh-CN" altLang="en-US" sz="2000" b="0" strike="noStrike" spc="-1">
                <a:latin typeface="Arial"/>
              </a:rPr>
              <a:t>的操作符的时候可能就不这么觉得了。</a:t>
            </a: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en-US" sz="2000" b="0" strike="noStrike" spc="-1">
                <a:latin typeface="Arial"/>
              </a:rPr>
              <a:t>首先我们从</a:t>
            </a:r>
            <a:r>
              <a:rPr lang="" altLang="zh-CN" sz="2000" b="0" strike="noStrike" spc="-1">
                <a:latin typeface="Arial"/>
              </a:rPr>
              <a:t>PropertyForRent</a:t>
            </a:r>
            <a:r>
              <a:rPr lang="zh-CN" altLang="" sz="2000" b="0" strike="noStrike" spc="-1">
                <a:latin typeface="Arial"/>
              </a:rPr>
              <a:t>表开始遍历，第一行的</a:t>
            </a:r>
            <a:r>
              <a:rPr lang="" altLang="zh-CN" sz="2000" b="0" strike="noStrike" spc="-1">
                <a:latin typeface="Arial"/>
              </a:rPr>
              <a:t>PA14</a:t>
            </a:r>
            <a:r>
              <a:rPr lang="zh-CN" altLang="" sz="2000" b="0" strike="noStrike" spc="-1">
                <a:latin typeface="Arial"/>
              </a:rPr>
              <a:t>我们可以在</a:t>
            </a:r>
            <a:r>
              <a:rPr lang="" altLang="zh-CN" sz="2000" b="0" strike="noStrike" spc="-1">
                <a:latin typeface="Arial"/>
              </a:rPr>
              <a:t>Viewing</a:t>
            </a:r>
            <a:r>
              <a:rPr lang="zh-CN" altLang="" sz="2000" b="0" strike="noStrike" spc="-1">
                <a:latin typeface="Arial"/>
              </a:rPr>
              <a:t>表中找到对应关系，找到了两行关于</a:t>
            </a:r>
            <a:r>
              <a:rPr lang="" altLang="zh-CN" sz="2000" b="0" strike="noStrike" spc="-1">
                <a:latin typeface="Arial"/>
              </a:rPr>
              <a:t>PA14</a:t>
            </a:r>
            <a:r>
              <a:rPr lang="zh-CN" altLang="" sz="2000" b="0" strike="noStrike" spc="-1">
                <a:latin typeface="Arial"/>
              </a:rPr>
              <a:t>的记录，很好，我们和</a:t>
            </a:r>
            <a:r>
              <a:rPr lang="" altLang="zh-CN" sz="2000" b="0" strike="noStrike" spc="-1">
                <a:latin typeface="Arial"/>
              </a:rPr>
              <a:t>ProperotyForRent</a:t>
            </a:r>
            <a:r>
              <a:rPr lang="zh-CN" altLang="" sz="2000" b="0" strike="noStrike" spc="-1">
                <a:latin typeface="Arial"/>
              </a:rPr>
              <a:t>表综合在一起，生成了新的两行</a:t>
            </a:r>
            <a:endParaRPr lang="zh-CN" altLang=""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但是第二行怎么办？左边的表里面没有</a:t>
            </a:r>
            <a:r>
              <a:rPr lang="" altLang="zh-CN" sz="2000" b="0" strike="noStrike" spc="-1">
                <a:latin typeface="Arial"/>
              </a:rPr>
              <a:t>PL94</a:t>
            </a:r>
            <a:r>
              <a:rPr lang="zh-CN" altLang="" sz="2000" b="0" strike="noStrike" spc="-1">
                <a:latin typeface="Arial"/>
              </a:rPr>
              <a:t>代号的行，那么我们就设置这些</a:t>
            </a:r>
            <a:r>
              <a:rPr lang="" altLang="zh-CN" sz="2000" b="0" strike="noStrike" spc="-1">
                <a:latin typeface="Arial"/>
              </a:rPr>
              <a:t>Viewing</a:t>
            </a:r>
            <a:r>
              <a:rPr lang="zh-CN" altLang="" sz="2000" b="0" strike="noStrike" spc="-1">
                <a:latin typeface="Arial"/>
              </a:rPr>
              <a:t>信息为空值，毕竟空值也是有意义的呀，表示这个房产从来没有被访问过，因此我们就得到了这一行。</a:t>
            </a:r>
            <a:endParaRPr lang="en-US" altLang="zh-CN"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sz="2000" b="0" strike="noStrike" spc="-1">
                <a:latin typeface="Arial"/>
              </a:rPr>
              <a:t>将</a:t>
            </a:r>
            <a:r>
              <a:rPr lang="" altLang="zh-CN" sz="2000" b="0" strike="noStrike" spc="-1">
                <a:latin typeface="Arial"/>
              </a:rPr>
              <a:t>PropertyForRent</a:t>
            </a:r>
            <a:r>
              <a:rPr lang="zh-CN" altLang="" sz="2000" b="0" strike="noStrike" spc="-1">
                <a:latin typeface="Arial"/>
              </a:rPr>
              <a:t>表遍历完成之后，我们就得到了这张结果。</a:t>
            </a:r>
            <a:endParaRPr lang="zh-CN" altLang=""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true"/>
          </p:cNvSpPr>
          <p:nvPr>
            <p:ph type="sldImg"/>
          </p:nvPr>
        </p:nvSpPr>
        <p:spPr>
          <a:xfrm>
            <a:off x="685800" y="1143000"/>
            <a:ext cx="5486040" cy="3085920"/>
          </a:xfrm>
          <a:prstGeom prst="rect">
            <a:avLst/>
          </a:prstGeom>
        </p:spPr>
      </p:sp>
      <p:sp>
        <p:nvSpPr>
          <p:cNvPr id="308"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 sz="2000" b="0" strike="noStrike" spc="-1">
                <a:latin typeface="Arial"/>
              </a:rPr>
              <a:t>接下来我们将会学习到除法、聚类以及组合操作</a:t>
            </a:r>
            <a:endParaRPr lang="zh-CN" altLang="" sz="2000" b="0" strike="noStrike" spc="-1">
              <a:latin typeface="Arial"/>
            </a:endParaRPr>
          </a:p>
        </p:txBody>
      </p:sp>
      <p:sp>
        <p:nvSpPr>
          <p:cNvPr id="309"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6C959B2F-2352-40E1-A516-52B902EBA866}"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en-US" altLang="zh-CN" sz="2000" b="0" strike="noStrike" spc="-1">
                <a:latin typeface="Arial"/>
              </a:rPr>
              <a:t>Selection</a:t>
            </a:r>
            <a:r>
              <a:rPr lang="zh-CN" altLang="en-US" sz="2000" b="0" strike="noStrike" spc="-1">
                <a:latin typeface="Arial"/>
              </a:rPr>
              <a:t>操作符是西格玛，下标那里的</a:t>
            </a:r>
            <a:r>
              <a:rPr lang="en-US" altLang="zh-CN" sz="2000" b="0" strike="noStrike" spc="-1">
                <a:latin typeface="Arial"/>
              </a:rPr>
              <a:t>predicate</a:t>
            </a:r>
            <a:r>
              <a:rPr lang="zh-CN" altLang="en-US" sz="2000" b="0" strike="noStrike" spc="-1">
                <a:latin typeface="Arial"/>
              </a:rPr>
              <a:t>表示的是筛选条件，格式就是简单的逻辑判断式，比如哪个属性大于</a:t>
            </a:r>
            <a:r>
              <a:rPr lang="en-US" altLang="zh-CN" sz="2000" b="0" strike="noStrike" spc="-1">
                <a:latin typeface="Arial"/>
              </a:rPr>
              <a:t>10000</a:t>
            </a:r>
            <a:r>
              <a:rPr lang="zh-CN" altLang="en-US" sz="2000" b="0" strike="noStrike" spc="-1">
                <a:latin typeface="Arial"/>
              </a:rPr>
              <a:t>这种，这里的表达式可以是大于小于不等于等操作。而括号里的</a:t>
            </a:r>
            <a:r>
              <a:rPr lang="en-US" altLang="zh-CN" sz="2000" b="0" strike="noStrike" spc="-1">
                <a:latin typeface="Arial"/>
              </a:rPr>
              <a:t>R</a:t>
            </a:r>
            <a:r>
              <a:rPr lang="zh-CN" altLang="en-US" sz="2000" b="0" strike="noStrike" spc="-1">
                <a:latin typeface="Arial"/>
              </a:rPr>
              <a:t>带哦表着</a:t>
            </a:r>
            <a:endParaRPr lang="zh-CN" altLang="en-US" sz="2000" b="0" strike="noStrike" spc="-1">
              <a:latin typeface="Arial"/>
            </a:endParaRPr>
          </a:p>
          <a:p>
            <a:pPr marL="215900" indent="-215900">
              <a:lnSpc>
                <a:spcPct val="100000"/>
              </a:lnSpc>
            </a:pPr>
            <a:endParaRPr lang="zh-CN" altLang="en-US" sz="2000" b="0" strike="noStrike" spc="-1">
              <a:latin typeface="Arial"/>
            </a:endParaRPr>
          </a:p>
          <a:p>
            <a:pPr marL="215900" indent="-215900">
              <a:lnSpc>
                <a:spcPct val="100000"/>
              </a:lnSpc>
            </a:pPr>
            <a:r>
              <a:rPr lang="zh-CN" altLang="en-US" sz="2000" b="0" strike="noStrike" spc="-1">
                <a:latin typeface="Arial"/>
              </a:rPr>
              <a:t>接下来我们用一个例子来说明</a:t>
            </a:r>
            <a:r>
              <a:rPr lang="en-US" altLang="zh-CN" sz="2000" b="0" strike="noStrike" spc="-1">
                <a:latin typeface="Arial"/>
              </a:rPr>
              <a:t>Selection</a:t>
            </a:r>
            <a:r>
              <a:rPr lang="zh-CN" altLang="en-US" sz="2000" b="0" strike="noStrike" spc="-1">
                <a:latin typeface="Arial"/>
              </a:rPr>
              <a:t>的用法，图中这张表是一个员工职工表，他有以下属性：员工编号，员工姓名，员工职位，性别，员工的生日（</a:t>
            </a:r>
            <a:r>
              <a:rPr lang="en-US" altLang="zh-CN" sz="2000" b="0" strike="noStrike" spc="-1">
                <a:latin typeface="Arial"/>
              </a:rPr>
              <a:t>Date of Birth)</a:t>
            </a:r>
            <a:r>
              <a:rPr lang="zh-CN" altLang="en-US" sz="2000" b="0" strike="noStrike" spc="-1">
                <a:latin typeface="Arial"/>
              </a:rPr>
              <a:t>，薪水以及员工所在的部门编号，我现在想要列出所有薪水大于</a:t>
            </a:r>
            <a:r>
              <a:rPr lang="en-US" altLang="zh-CN" sz="2000" b="0" strike="noStrike" spc="-1">
                <a:latin typeface="Arial"/>
              </a:rPr>
              <a:t>10000</a:t>
            </a:r>
            <a:r>
              <a:rPr lang="zh-CN" altLang="en-US" sz="2000" b="0" strike="noStrike" spc="-1">
                <a:latin typeface="Arial"/>
              </a:rPr>
              <a:t>的员工，我就可以使用上面这个表达式，首先我要告诉他我操作的关系，也就是表名是</a:t>
            </a:r>
            <a:r>
              <a:rPr lang="en-US" altLang="zh-CN" sz="2000" b="0" strike="noStrike" spc="-1">
                <a:latin typeface="Arial"/>
              </a:rPr>
              <a:t>Staff</a:t>
            </a:r>
            <a:r>
              <a:rPr lang="zh-CN" altLang="en-US" sz="2000" b="0" strike="noStrike" spc="-1">
                <a:latin typeface="Arial"/>
              </a:rPr>
              <a:t>，员工表，然后我要跟他说我的操作逻辑是抽一些行，这些行的薪水属性的值必须要大于</a:t>
            </a:r>
            <a:r>
              <a:rPr lang="en-US" altLang="zh-CN" sz="2000" b="0" strike="noStrike" spc="-1">
                <a:latin typeface="Arial"/>
              </a:rPr>
              <a:t>10000, </a:t>
            </a:r>
            <a:r>
              <a:rPr lang="zh-CN" altLang="en-US" sz="2000" b="0" strike="noStrike" spc="-1">
                <a:latin typeface="Arial"/>
              </a:rPr>
              <a:t>满足条件的行就全部返回给我了，正如图中显示的那样，所有的行都是我想要的。</a:t>
            </a: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en-US" altLang="zh-CN" sz="2000" b="0" strike="noStrike" spc="-1">
                <a:latin typeface="Arial"/>
              </a:rPr>
              <a:t>Selection</a:t>
            </a:r>
            <a:r>
              <a:rPr lang="zh-CN" altLang="en-US" sz="2000" b="0" strike="noStrike" spc="-1">
                <a:latin typeface="Arial"/>
              </a:rPr>
              <a:t>操作符是西格玛，下标那里的</a:t>
            </a:r>
            <a:r>
              <a:rPr lang="en-US" altLang="zh-CN" sz="2000" b="0" strike="noStrike" spc="-1">
                <a:latin typeface="Arial"/>
              </a:rPr>
              <a:t>predicate</a:t>
            </a:r>
            <a:r>
              <a:rPr lang="zh-CN" altLang="en-US" sz="2000" b="0" strike="noStrike" spc="-1">
                <a:latin typeface="Arial"/>
              </a:rPr>
              <a:t>表示的是筛选条件，格式就是简单的逻辑判断式，比如哪个属性大于</a:t>
            </a:r>
            <a:r>
              <a:rPr lang="en-US" altLang="zh-CN" sz="2000" b="0" strike="noStrike" spc="-1">
                <a:latin typeface="Arial"/>
              </a:rPr>
              <a:t>10000</a:t>
            </a:r>
            <a:r>
              <a:rPr lang="zh-CN" altLang="en-US" sz="2000" b="0" strike="noStrike" spc="-1">
                <a:latin typeface="Arial"/>
              </a:rPr>
              <a:t>这种，这里的表达式可以是大于小于不等于等操作。而括号里的</a:t>
            </a:r>
            <a:r>
              <a:rPr lang="en-US" altLang="zh-CN" sz="2000" b="0" strike="noStrike" spc="-1">
                <a:latin typeface="Arial"/>
              </a:rPr>
              <a:t>R</a:t>
            </a:r>
            <a:r>
              <a:rPr lang="zh-CN" altLang="en-US" sz="2000" b="0" strike="noStrike" spc="-1">
                <a:latin typeface="Arial"/>
              </a:rPr>
              <a:t>带哦表着</a:t>
            </a:r>
            <a:endParaRPr lang="zh-CN" altLang="en-US" sz="2000" b="0" strike="noStrike" spc="-1">
              <a:latin typeface="Arial"/>
            </a:endParaRPr>
          </a:p>
          <a:p>
            <a:pPr marL="215900" indent="-215900">
              <a:lnSpc>
                <a:spcPct val="100000"/>
              </a:lnSpc>
            </a:pPr>
            <a:endParaRPr lang="zh-CN" altLang="en-US" sz="2000" b="0" strike="noStrike" spc="-1">
              <a:latin typeface="Arial"/>
            </a:endParaRPr>
          </a:p>
          <a:p>
            <a:pPr marL="215900" indent="-215900">
              <a:lnSpc>
                <a:spcPct val="100000"/>
              </a:lnSpc>
            </a:pPr>
            <a:r>
              <a:rPr lang="zh-CN" altLang="en-US" sz="2000" b="0" strike="noStrike" spc="-1">
                <a:latin typeface="Arial"/>
              </a:rPr>
              <a:t>接下来我们用一个例子来说明</a:t>
            </a:r>
            <a:r>
              <a:rPr lang="en-US" altLang="zh-CN" sz="2000" b="0" strike="noStrike" spc="-1">
                <a:latin typeface="Arial"/>
              </a:rPr>
              <a:t>Selection</a:t>
            </a:r>
            <a:r>
              <a:rPr lang="zh-CN" altLang="en-US" sz="2000" b="0" strike="noStrike" spc="-1">
                <a:latin typeface="Arial"/>
              </a:rPr>
              <a:t>的用法，图中这张表是一个员工职工表，他有以下属性：员工编号，员工姓名，员工职位，性别，员工的生日（</a:t>
            </a:r>
            <a:r>
              <a:rPr lang="en-US" altLang="zh-CN" sz="2000" b="0" strike="noStrike" spc="-1">
                <a:latin typeface="Arial"/>
              </a:rPr>
              <a:t>Date of Birth)</a:t>
            </a:r>
            <a:r>
              <a:rPr lang="zh-CN" altLang="en-US" sz="2000" b="0" strike="noStrike" spc="-1">
                <a:latin typeface="Arial"/>
              </a:rPr>
              <a:t>，薪水以及员工所在的部门编号，我现在想要列出所有薪水大于</a:t>
            </a:r>
            <a:r>
              <a:rPr lang="en-US" altLang="zh-CN" sz="2000" b="0" strike="noStrike" spc="-1">
                <a:latin typeface="Arial"/>
              </a:rPr>
              <a:t>10000</a:t>
            </a:r>
            <a:r>
              <a:rPr lang="zh-CN" altLang="en-US" sz="2000" b="0" strike="noStrike" spc="-1">
                <a:latin typeface="Arial"/>
              </a:rPr>
              <a:t>的员工，我就可以使用上面这个表达式，首先我要告诉他我操作的关系，也就是表名是</a:t>
            </a:r>
            <a:r>
              <a:rPr lang="en-US" altLang="zh-CN" sz="2000" b="0" strike="noStrike" spc="-1">
                <a:latin typeface="Arial"/>
              </a:rPr>
              <a:t>Staff</a:t>
            </a:r>
            <a:r>
              <a:rPr lang="zh-CN" altLang="en-US" sz="2000" b="0" strike="noStrike" spc="-1">
                <a:latin typeface="Arial"/>
              </a:rPr>
              <a:t>，员工表，然后我要跟他说我的操作逻辑是抽一些行，这些行的薪水属性的值必须要大于</a:t>
            </a:r>
            <a:r>
              <a:rPr lang="en-US" altLang="zh-CN" sz="2000" b="0" strike="noStrike" spc="-1">
                <a:latin typeface="Arial"/>
              </a:rPr>
              <a:t>10000, </a:t>
            </a:r>
            <a:r>
              <a:rPr lang="zh-CN" altLang="en-US" sz="2000" b="0" strike="noStrike" spc="-1">
                <a:latin typeface="Arial"/>
              </a:rPr>
              <a:t>满足条件的行就全部返回给我了，正如图中显示的那样，所有的行都是我想要的。</a:t>
            </a: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en-US" sz="2000" b="0" strike="noStrike" spc="-1">
                <a:latin typeface="Arial"/>
              </a:rPr>
              <a:t>选择操作可以实现的逻辑运算包括大于小于不等于等于，同时还包括或且非这三个很重要的逻辑操作符号</a:t>
            </a:r>
            <a:r>
              <a:rPr lang="en-US" altLang="zh-CN" sz="2000" b="0" strike="noStrike" spc="-1">
                <a:latin typeface="Arial"/>
              </a:rPr>
              <a:t>.</a:t>
            </a:r>
            <a:endParaRPr lang="en-US" altLang="zh-CN" sz="2000" b="0" strike="noStrike" spc="-1">
              <a:latin typeface="Arial"/>
            </a:endParaRPr>
          </a:p>
          <a:p>
            <a:pPr marL="215900" indent="-215900">
              <a:lnSpc>
                <a:spcPct val="100000"/>
              </a:lnSpc>
            </a:pPr>
            <a:endParaRPr lang="en-US" altLang="zh-CN" sz="2000" b="0" strike="noStrike" spc="-1">
              <a:latin typeface="Arial"/>
            </a:endParaRPr>
          </a:p>
          <a:p>
            <a:pPr marL="215900" indent="-215900">
              <a:lnSpc>
                <a:spcPct val="100000"/>
              </a:lnSpc>
            </a:pPr>
            <a:r>
              <a:rPr lang="en-US" altLang="zh-CN" sz="2000" b="0" strike="noStrike" spc="-1">
                <a:latin typeface="Arial"/>
              </a:rPr>
              <a:t>Not</a:t>
            </a:r>
            <a:r>
              <a:rPr lang="zh-CN" altLang="en-US" sz="2000" b="0" strike="noStrike" spc="-1">
                <a:latin typeface="Arial"/>
              </a:rPr>
              <a:t>就是不等于的意思，很容易理解，而</a:t>
            </a:r>
            <a:r>
              <a:rPr lang="en-US" altLang="zh-CN" sz="2000" b="0" strike="noStrike" spc="-1">
                <a:latin typeface="Arial"/>
              </a:rPr>
              <a:t>OR</a:t>
            </a:r>
            <a:r>
              <a:rPr lang="zh-CN" altLang="en-US" sz="2000" b="0" strike="noStrike" spc="-1">
                <a:latin typeface="Arial"/>
              </a:rPr>
              <a:t>则是或者的意思，</a:t>
            </a:r>
            <a:r>
              <a:rPr lang="en-US" altLang="zh-CN" sz="2000" b="0" strike="noStrike" spc="-1">
                <a:latin typeface="Arial"/>
              </a:rPr>
              <a:t>OR</a:t>
            </a:r>
            <a:r>
              <a:rPr lang="zh-CN" altLang="en-US" sz="2000" b="0" strike="noStrike" spc="-1">
                <a:latin typeface="Arial"/>
              </a:rPr>
              <a:t>两边的判断只要有一个是正确的，那么最终的表达式就是对的，</a:t>
            </a:r>
            <a:r>
              <a:rPr lang="en-US" altLang="zh-CN" sz="2000" b="0" strike="noStrike" spc="-1">
                <a:latin typeface="Arial"/>
              </a:rPr>
              <a:t>AND</a:t>
            </a:r>
            <a:r>
              <a:rPr lang="zh-CN" altLang="en-US" sz="2000" b="0" strike="noStrike" spc="-1">
                <a:latin typeface="Arial"/>
              </a:rPr>
              <a:t>的条件则更加苛刻，只有两边的条件都满足的时候，整个表达式才是正确的。</a:t>
            </a:r>
            <a:endParaRPr lang="zh-CN" altLang="en-US" sz="2000" b="0" strike="noStrike" spc="-1">
              <a:latin typeface="Arial"/>
            </a:endParaRPr>
          </a:p>
          <a:p>
            <a:pPr marL="215900" indent="-215900">
              <a:lnSpc>
                <a:spcPct val="100000"/>
              </a:lnSpc>
            </a:pPr>
            <a:endParaRPr lang="zh-CN" altLang="en-US" sz="2000" b="0" strike="noStrike" spc="-1">
              <a:latin typeface="Arial"/>
            </a:endParaRPr>
          </a:p>
          <a:p>
            <a:pPr marL="215900" indent="-215900">
              <a:lnSpc>
                <a:spcPct val="100000"/>
              </a:lnSpc>
            </a:pPr>
            <a:r>
              <a:rPr lang="zh-CN" altLang="en-US" sz="2000" b="0" strike="noStrike" spc="-1">
                <a:latin typeface="Arial"/>
              </a:rPr>
              <a:t>我们用实际的例子来说明一下。第二个例子中，哪些行满足我的要求呢？条件</a:t>
            </a:r>
            <a:r>
              <a:rPr lang="en-US" altLang="zh-CN" sz="2000" b="0" strike="noStrike" spc="-1">
                <a:latin typeface="Arial"/>
              </a:rPr>
              <a:t>1</a:t>
            </a:r>
            <a:r>
              <a:rPr lang="zh-CN" altLang="en-US" sz="2000" b="0" strike="noStrike" spc="-1">
                <a:latin typeface="Arial"/>
              </a:rPr>
              <a:t>是部门编号是</a:t>
            </a:r>
            <a:r>
              <a:rPr lang="en-US" altLang="zh-CN" sz="2000" b="0" strike="noStrike" spc="-1">
                <a:latin typeface="Arial"/>
              </a:rPr>
              <a:t>B005</a:t>
            </a:r>
            <a:r>
              <a:rPr lang="zh-CN" altLang="en-US" sz="2000" b="0" strike="noStrike" spc="-1">
                <a:latin typeface="Arial"/>
              </a:rPr>
              <a:t>，条件</a:t>
            </a:r>
            <a:r>
              <a:rPr lang="en-US" altLang="zh-CN" sz="2000" b="0" strike="noStrike" spc="-1">
                <a:latin typeface="Arial"/>
              </a:rPr>
              <a:t>2</a:t>
            </a:r>
            <a:r>
              <a:rPr lang="zh-CN" altLang="en-US" sz="2000" b="0" strike="noStrike" spc="-1">
                <a:latin typeface="Arial"/>
              </a:rPr>
              <a:t>是性别为女，因为条件</a:t>
            </a:r>
            <a:r>
              <a:rPr lang="en-US" altLang="zh-CN" sz="2000" b="0" strike="noStrike" spc="-1">
                <a:latin typeface="Arial"/>
              </a:rPr>
              <a:t>1</a:t>
            </a:r>
            <a:r>
              <a:rPr lang="zh-CN" altLang="en-US" sz="2000" b="0" strike="noStrike" spc="-1">
                <a:latin typeface="Arial"/>
              </a:rPr>
              <a:t>和条件</a:t>
            </a:r>
            <a:r>
              <a:rPr lang="en-US" altLang="zh-CN" sz="2000" b="0" strike="noStrike" spc="-1">
                <a:latin typeface="Arial"/>
              </a:rPr>
              <a:t>2</a:t>
            </a:r>
            <a:r>
              <a:rPr lang="zh-CN" altLang="en-US" sz="2000" b="0" strike="noStrike" spc="-1">
                <a:latin typeface="Arial"/>
              </a:rPr>
              <a:t>是用</a:t>
            </a:r>
            <a:r>
              <a:rPr lang="en-US" altLang="zh-CN" sz="2000" b="0" strike="noStrike" spc="-1">
                <a:latin typeface="Arial"/>
              </a:rPr>
              <a:t>AND</a:t>
            </a:r>
            <a:r>
              <a:rPr lang="zh-CN" altLang="en-US" sz="2000" b="0" strike="noStrike" spc="-1">
                <a:latin typeface="Arial"/>
              </a:rPr>
              <a:t>符号连接起来的，那么只有某一行同时满足条件</a:t>
            </a:r>
            <a:r>
              <a:rPr lang="en-US" altLang="zh-CN" sz="2000" b="0" strike="noStrike" spc="-1">
                <a:latin typeface="Arial"/>
              </a:rPr>
              <a:t>1</a:t>
            </a:r>
            <a:r>
              <a:rPr lang="zh-CN" altLang="en-US" sz="2000" b="0" strike="noStrike" spc="-1">
                <a:latin typeface="Arial"/>
              </a:rPr>
              <a:t>和条件</a:t>
            </a:r>
            <a:r>
              <a:rPr lang="en-US" altLang="zh-CN" sz="2000" b="0" strike="noStrike" spc="-1">
                <a:latin typeface="Arial"/>
              </a:rPr>
              <a:t>2</a:t>
            </a:r>
            <a:r>
              <a:rPr lang="zh-CN" altLang="en-US" sz="2000" b="0" strike="noStrike" spc="-1">
                <a:latin typeface="Arial"/>
              </a:rPr>
              <a:t>的时候，这一行才会被选出来。</a:t>
            </a:r>
            <a:endParaRPr lang="zh-CN" altLang="en-US" sz="2000" b="0" strike="noStrike" spc="-1">
              <a:latin typeface="Arial"/>
            </a:endParaRPr>
          </a:p>
          <a:p>
            <a:pPr marL="215900" indent="-215900">
              <a:lnSpc>
                <a:spcPct val="100000"/>
              </a:lnSpc>
            </a:pPr>
            <a:endParaRPr lang="zh-CN" altLang="en-US" sz="2000" b="0" strike="noStrike" spc="-1">
              <a:latin typeface="Arial"/>
            </a:endParaRPr>
          </a:p>
          <a:p>
            <a:pPr marL="215900" indent="-215900">
              <a:lnSpc>
                <a:spcPct val="100000"/>
              </a:lnSpc>
            </a:pPr>
            <a:r>
              <a:rPr lang="zh-CN" altLang="en-US" sz="2000" b="0" strike="noStrike" spc="-1">
                <a:latin typeface="Arial"/>
              </a:rPr>
              <a:t>同样的道理可以用到第三个和第四个例子，值得一提的是第</a:t>
            </a:r>
            <a:r>
              <a:rPr lang="en-US" altLang="zh-CN" sz="2000" b="0" strike="noStrike" spc="-1">
                <a:latin typeface="Arial"/>
              </a:rPr>
              <a:t>4</a:t>
            </a:r>
            <a:r>
              <a:rPr lang="zh-CN" altLang="en-US" sz="2000" b="0" strike="noStrike" spc="-1">
                <a:latin typeface="Arial"/>
              </a:rPr>
              <a:t>个例子，使用的是</a:t>
            </a:r>
            <a:r>
              <a:rPr lang="en-US" altLang="zh-CN" sz="2000" b="0" strike="noStrike" spc="-1">
                <a:latin typeface="Arial"/>
              </a:rPr>
              <a:t>OR</a:t>
            </a:r>
            <a:r>
              <a:rPr lang="zh-CN" altLang="en-US" sz="2000" b="0" strike="noStrike" spc="-1">
                <a:latin typeface="Arial"/>
              </a:rPr>
              <a:t>符号连接起来的，所以说这俩条件任意满足一个我就可以选出这一行了</a:t>
            </a: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en-US" sz="2000" spc="-1">
                <a:latin typeface="Arial"/>
                <a:sym typeface="+mn-ea"/>
              </a:rPr>
              <a:t>与选择操作不同的是，投影操作主要是选中列而不是行，投影的标识符号是</a:t>
            </a:r>
            <a:r>
              <a:rPr lang="en-US" altLang="zh-CN" sz="2000" spc="-1">
                <a:latin typeface="Arial"/>
                <a:sym typeface="+mn-ea"/>
              </a:rPr>
              <a:t>Pi, </a:t>
            </a:r>
            <a:r>
              <a:rPr lang="zh-CN" altLang="en-US" sz="2000" spc="-1">
                <a:latin typeface="Arial"/>
                <a:sym typeface="+mn-ea"/>
              </a:rPr>
              <a:t>下标那些就是属性名，如果你想从职员表中挑出一些列组合在一起，那么只需要在</a:t>
            </a:r>
            <a:r>
              <a:rPr lang="en-US" altLang="zh-CN" sz="2000" spc="-1">
                <a:latin typeface="Arial"/>
                <a:sym typeface="+mn-ea"/>
              </a:rPr>
              <a:t>Pi</a:t>
            </a:r>
            <a:r>
              <a:rPr lang="zh-CN" altLang="en-US" sz="2000" spc="-1">
                <a:latin typeface="Arial"/>
                <a:sym typeface="+mn-ea"/>
              </a:rPr>
              <a:t>的下标那里写上属性名就可以了。</a:t>
            </a:r>
            <a:endParaRPr lang="zh-CN" altLang="en-US" sz="2000" b="0" strike="noStrike" spc="-1">
              <a:latin typeface="Arial"/>
            </a:endParaRPr>
          </a:p>
          <a:p>
            <a:pPr marL="215900" indent="-215900">
              <a:lnSpc>
                <a:spcPct val="100000"/>
              </a:lnSpc>
            </a:pPr>
            <a:endParaRPr lang="zh-CN" altLang="en-US" sz="2000" b="0" strike="noStrike" spc="-1">
              <a:latin typeface="Arial"/>
            </a:endParaRPr>
          </a:p>
          <a:p>
            <a:pPr marL="215900" indent="-215900">
              <a:lnSpc>
                <a:spcPct val="100000"/>
              </a:lnSpc>
            </a:pPr>
            <a:r>
              <a:rPr lang="zh-CN" altLang="en-US" sz="2000" spc="-1">
                <a:latin typeface="Arial"/>
                <a:sym typeface="+mn-ea"/>
              </a:rPr>
              <a:t>如同例子中，我只需要职员编号，姓名以及薪水，其他的属性我不需要，那么我就需要一次投影操作，从表中挑出这些列</a:t>
            </a:r>
            <a:endParaRPr lang="en-US" altLang="zh-CN" sz="2000" b="0" strike="noStrike" spc="-1">
              <a:latin typeface="Arial"/>
            </a:endParaRPr>
          </a:p>
          <a:p>
            <a:pPr marL="215900" indent="-215900">
              <a:lnSpc>
                <a:spcPct val="100000"/>
              </a:lnSpc>
            </a:pP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en-US" sz="2000" b="0" strike="noStrike" spc="-1">
                <a:latin typeface="Arial"/>
              </a:rPr>
              <a:t>新的结果中，就只剩下我需要的属性了。但是投影操作一般单独应用很少，一般会跟其他操作一起使用，接下来我就介绍一下几种基本的集合操作</a:t>
            </a: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true"/>
          </p:cNvSpPr>
          <p:nvPr>
            <p:ph type="sldImg"/>
          </p:nvPr>
        </p:nvSpPr>
        <p:spPr>
          <a:xfrm>
            <a:off x="685800" y="1143000"/>
            <a:ext cx="5486040" cy="3085920"/>
          </a:xfrm>
          <a:prstGeom prst="rect">
            <a:avLst/>
          </a:prstGeom>
        </p:spPr>
      </p:sp>
      <p:sp>
        <p:nvSpPr>
          <p:cNvPr id="311" name="PlaceHolder 2"/>
          <p:cNvSpPr>
            <a:spLocks noGrp="true"/>
          </p:cNvSpPr>
          <p:nvPr>
            <p:ph type="body"/>
          </p:nvPr>
        </p:nvSpPr>
        <p:spPr>
          <a:xfrm>
            <a:off x="685800" y="4400640"/>
            <a:ext cx="5486040" cy="3600000"/>
          </a:xfrm>
          <a:prstGeom prst="rect">
            <a:avLst/>
          </a:prstGeom>
        </p:spPr>
        <p:txBody>
          <a:bodyPr>
            <a:noAutofit/>
          </a:bodyPr>
          <a:p>
            <a:pPr marL="215900" indent="-215900">
              <a:lnSpc>
                <a:spcPct val="100000"/>
              </a:lnSpc>
            </a:pPr>
            <a:r>
              <a:rPr lang="zh-CN" altLang="en-US" sz="2000" b="0" strike="noStrike" spc="-1">
                <a:latin typeface="Arial"/>
              </a:rPr>
              <a:t>选择操作和投影操作只从一个关系中提取信息，但是关系型数据库是需要从不同信息间提取数据的，接下来我们就会开始学习集合操作，来学习如何从不同的关系中提取信息并整合</a:t>
            </a:r>
            <a:endParaRPr lang="zh-CN" altLang="en-US" sz="2000" b="0" strike="noStrike" spc="-1">
              <a:latin typeface="Arial"/>
            </a:endParaRPr>
          </a:p>
        </p:txBody>
      </p:sp>
      <p:sp>
        <p:nvSpPr>
          <p:cNvPr id="312" name="TextShape 3"/>
          <p:cNvSpPr txBox="true"/>
          <p:nvPr/>
        </p:nvSpPr>
        <p:spPr>
          <a:xfrm>
            <a:off x="3884760" y="8685360"/>
            <a:ext cx="2971440" cy="458280"/>
          </a:xfrm>
          <a:prstGeom prst="rect">
            <a:avLst/>
          </a:prstGeom>
          <a:noFill/>
          <a:ln w="0">
            <a:noFill/>
          </a:ln>
        </p:spPr>
        <p:txBody>
          <a:bodyPr anchor="b">
            <a:noAutofit/>
          </a:bodyPr>
          <a:p>
            <a:pPr algn="r">
              <a:lnSpc>
                <a:spcPct val="100000"/>
              </a:lnSpc>
            </a:pPr>
            <a:fld id="{51495A6C-9E5A-4760-BFE6-ED7661F5700E}" type="slidenum">
              <a:rPr lang="en-US" sz="1200" b="0" strike="noStrike" spc="-1">
                <a:latin typeface="Times New Roman"/>
              </a:rPr>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27" name="PlaceHolder 2"/>
          <p:cNvSpPr>
            <a:spLocks noGrp="true"/>
          </p:cNvSpPr>
          <p:nvPr>
            <p:ph type="body"/>
          </p:nvPr>
        </p:nvSpPr>
        <p:spPr>
          <a:xfrm>
            <a:off x="1123560" y="465480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8" name="PlaceHolder 3"/>
          <p:cNvSpPr>
            <a:spLocks noGrp="true"/>
          </p:cNvSpPr>
          <p:nvPr>
            <p:ph type="body"/>
          </p:nvPr>
        </p:nvSpPr>
        <p:spPr>
          <a:xfrm>
            <a:off x="1123560" y="504756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30"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31"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32" name="PlaceHolder 4"/>
          <p:cNvSpPr>
            <a:spLocks noGrp="true"/>
          </p:cNvSpPr>
          <p:nvPr>
            <p:ph type="body"/>
          </p:nvPr>
        </p:nvSpPr>
        <p:spPr>
          <a:xfrm>
            <a:off x="112356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33" name="PlaceHolder 5"/>
          <p:cNvSpPr>
            <a:spLocks noGrp="true"/>
          </p:cNvSpPr>
          <p:nvPr>
            <p:ph type="body"/>
          </p:nvPr>
        </p:nvSpPr>
        <p:spPr>
          <a:xfrm>
            <a:off x="651168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35" name="PlaceHolder 2"/>
          <p:cNvSpPr>
            <a:spLocks noGrp="true"/>
          </p:cNvSpPr>
          <p:nvPr>
            <p:ph type="body"/>
          </p:nvPr>
        </p:nvSpPr>
        <p:spPr>
          <a:xfrm>
            <a:off x="112356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36" name="PlaceHolder 3"/>
          <p:cNvSpPr>
            <a:spLocks noGrp="true"/>
          </p:cNvSpPr>
          <p:nvPr>
            <p:ph type="body"/>
          </p:nvPr>
        </p:nvSpPr>
        <p:spPr>
          <a:xfrm>
            <a:off x="467892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37" name="PlaceHolder 4"/>
          <p:cNvSpPr>
            <a:spLocks noGrp="true"/>
          </p:cNvSpPr>
          <p:nvPr>
            <p:ph type="body"/>
          </p:nvPr>
        </p:nvSpPr>
        <p:spPr>
          <a:xfrm>
            <a:off x="823464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38" name="PlaceHolder 5"/>
          <p:cNvSpPr>
            <a:spLocks noGrp="true"/>
          </p:cNvSpPr>
          <p:nvPr>
            <p:ph type="body"/>
          </p:nvPr>
        </p:nvSpPr>
        <p:spPr>
          <a:xfrm>
            <a:off x="112356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39" name="PlaceHolder 6"/>
          <p:cNvSpPr>
            <a:spLocks noGrp="true"/>
          </p:cNvSpPr>
          <p:nvPr>
            <p:ph type="body"/>
          </p:nvPr>
        </p:nvSpPr>
        <p:spPr>
          <a:xfrm>
            <a:off x="467892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40" name="PlaceHolder 7"/>
          <p:cNvSpPr>
            <a:spLocks noGrp="true"/>
          </p:cNvSpPr>
          <p:nvPr>
            <p:ph type="body"/>
          </p:nvPr>
        </p:nvSpPr>
        <p:spPr>
          <a:xfrm>
            <a:off x="823464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48" name="PlaceHolder 2"/>
          <p:cNvSpPr>
            <a:spLocks noGrp="true"/>
          </p:cNvSpPr>
          <p:nvPr>
            <p:ph type="subTitle"/>
          </p:nvPr>
        </p:nvSpPr>
        <p:spPr>
          <a:xfrm>
            <a:off x="1123560" y="4654800"/>
            <a:ext cx="10515240" cy="75168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50" name="PlaceHolder 2"/>
          <p:cNvSpPr>
            <a:spLocks noGrp="true"/>
          </p:cNvSpPr>
          <p:nvPr>
            <p:ph type="body"/>
          </p:nvPr>
        </p:nvSpPr>
        <p:spPr>
          <a:xfrm>
            <a:off x="1123560" y="4654800"/>
            <a:ext cx="1051524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52" name="PlaceHolder 2"/>
          <p:cNvSpPr>
            <a:spLocks noGrp="true"/>
          </p:cNvSpPr>
          <p:nvPr>
            <p:ph type="body"/>
          </p:nvPr>
        </p:nvSpPr>
        <p:spPr>
          <a:xfrm>
            <a:off x="112356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53" name="PlaceHolder 3"/>
          <p:cNvSpPr>
            <a:spLocks noGrp="true"/>
          </p:cNvSpPr>
          <p:nvPr>
            <p:ph type="body"/>
          </p:nvPr>
        </p:nvSpPr>
        <p:spPr>
          <a:xfrm>
            <a:off x="651168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true"/>
          </p:cNvSpPr>
          <p:nvPr>
            <p:ph type="subTitle"/>
          </p:nvPr>
        </p:nvSpPr>
        <p:spPr>
          <a:xfrm>
            <a:off x="1123560" y="2955240"/>
            <a:ext cx="8577000" cy="757584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57"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58" name="PlaceHolder 3"/>
          <p:cNvSpPr>
            <a:spLocks noGrp="true"/>
          </p:cNvSpPr>
          <p:nvPr>
            <p:ph type="body"/>
          </p:nvPr>
        </p:nvSpPr>
        <p:spPr>
          <a:xfrm>
            <a:off x="651168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59" name="PlaceHolder 4"/>
          <p:cNvSpPr>
            <a:spLocks noGrp="true"/>
          </p:cNvSpPr>
          <p:nvPr>
            <p:ph type="body"/>
          </p:nvPr>
        </p:nvSpPr>
        <p:spPr>
          <a:xfrm>
            <a:off x="112356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6" name="PlaceHolder 2"/>
          <p:cNvSpPr>
            <a:spLocks noGrp="true"/>
          </p:cNvSpPr>
          <p:nvPr>
            <p:ph type="subTitle"/>
          </p:nvPr>
        </p:nvSpPr>
        <p:spPr>
          <a:xfrm>
            <a:off x="1123560" y="4654800"/>
            <a:ext cx="10515240" cy="75168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61" name="PlaceHolder 2"/>
          <p:cNvSpPr>
            <a:spLocks noGrp="true"/>
          </p:cNvSpPr>
          <p:nvPr>
            <p:ph type="body"/>
          </p:nvPr>
        </p:nvSpPr>
        <p:spPr>
          <a:xfrm>
            <a:off x="112356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62"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63" name="PlaceHolder 4"/>
          <p:cNvSpPr>
            <a:spLocks noGrp="true"/>
          </p:cNvSpPr>
          <p:nvPr>
            <p:ph type="body"/>
          </p:nvPr>
        </p:nvSpPr>
        <p:spPr>
          <a:xfrm>
            <a:off x="651168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65"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66"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67" name="PlaceHolder 4"/>
          <p:cNvSpPr>
            <a:spLocks noGrp="true"/>
          </p:cNvSpPr>
          <p:nvPr>
            <p:ph type="body"/>
          </p:nvPr>
        </p:nvSpPr>
        <p:spPr>
          <a:xfrm>
            <a:off x="1123560" y="504756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69" name="PlaceHolder 2"/>
          <p:cNvSpPr>
            <a:spLocks noGrp="true"/>
          </p:cNvSpPr>
          <p:nvPr>
            <p:ph type="body"/>
          </p:nvPr>
        </p:nvSpPr>
        <p:spPr>
          <a:xfrm>
            <a:off x="1123560" y="465480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70" name="PlaceHolder 3"/>
          <p:cNvSpPr>
            <a:spLocks noGrp="true"/>
          </p:cNvSpPr>
          <p:nvPr>
            <p:ph type="body"/>
          </p:nvPr>
        </p:nvSpPr>
        <p:spPr>
          <a:xfrm>
            <a:off x="1123560" y="504756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72"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73"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74" name="PlaceHolder 4"/>
          <p:cNvSpPr>
            <a:spLocks noGrp="true"/>
          </p:cNvSpPr>
          <p:nvPr>
            <p:ph type="body"/>
          </p:nvPr>
        </p:nvSpPr>
        <p:spPr>
          <a:xfrm>
            <a:off x="112356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75" name="PlaceHolder 5"/>
          <p:cNvSpPr>
            <a:spLocks noGrp="true"/>
          </p:cNvSpPr>
          <p:nvPr>
            <p:ph type="body"/>
          </p:nvPr>
        </p:nvSpPr>
        <p:spPr>
          <a:xfrm>
            <a:off x="651168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77" name="PlaceHolder 2"/>
          <p:cNvSpPr>
            <a:spLocks noGrp="true"/>
          </p:cNvSpPr>
          <p:nvPr>
            <p:ph type="body"/>
          </p:nvPr>
        </p:nvSpPr>
        <p:spPr>
          <a:xfrm>
            <a:off x="112356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78" name="PlaceHolder 3"/>
          <p:cNvSpPr>
            <a:spLocks noGrp="true"/>
          </p:cNvSpPr>
          <p:nvPr>
            <p:ph type="body"/>
          </p:nvPr>
        </p:nvSpPr>
        <p:spPr>
          <a:xfrm>
            <a:off x="467892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79" name="PlaceHolder 4"/>
          <p:cNvSpPr>
            <a:spLocks noGrp="true"/>
          </p:cNvSpPr>
          <p:nvPr>
            <p:ph type="body"/>
          </p:nvPr>
        </p:nvSpPr>
        <p:spPr>
          <a:xfrm>
            <a:off x="8234640" y="465480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80" name="PlaceHolder 5"/>
          <p:cNvSpPr>
            <a:spLocks noGrp="true"/>
          </p:cNvSpPr>
          <p:nvPr>
            <p:ph type="body"/>
          </p:nvPr>
        </p:nvSpPr>
        <p:spPr>
          <a:xfrm>
            <a:off x="112356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81" name="PlaceHolder 6"/>
          <p:cNvSpPr>
            <a:spLocks noGrp="true"/>
          </p:cNvSpPr>
          <p:nvPr>
            <p:ph type="body"/>
          </p:nvPr>
        </p:nvSpPr>
        <p:spPr>
          <a:xfrm>
            <a:off x="467892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82" name="PlaceHolder 7"/>
          <p:cNvSpPr>
            <a:spLocks noGrp="true"/>
          </p:cNvSpPr>
          <p:nvPr>
            <p:ph type="body"/>
          </p:nvPr>
        </p:nvSpPr>
        <p:spPr>
          <a:xfrm>
            <a:off x="8234640" y="5047560"/>
            <a:ext cx="338580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8" name="PlaceHolder 2"/>
          <p:cNvSpPr>
            <a:spLocks noGrp="true"/>
          </p:cNvSpPr>
          <p:nvPr>
            <p:ph type="body"/>
          </p:nvPr>
        </p:nvSpPr>
        <p:spPr>
          <a:xfrm>
            <a:off x="1123560" y="4654800"/>
            <a:ext cx="1051524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0" name="PlaceHolder 2"/>
          <p:cNvSpPr>
            <a:spLocks noGrp="true"/>
          </p:cNvSpPr>
          <p:nvPr>
            <p:ph type="body"/>
          </p:nvPr>
        </p:nvSpPr>
        <p:spPr>
          <a:xfrm>
            <a:off x="112356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1" name="PlaceHolder 3"/>
          <p:cNvSpPr>
            <a:spLocks noGrp="true"/>
          </p:cNvSpPr>
          <p:nvPr>
            <p:ph type="body"/>
          </p:nvPr>
        </p:nvSpPr>
        <p:spPr>
          <a:xfrm>
            <a:off x="651168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true"/>
          </p:cNvSpPr>
          <p:nvPr>
            <p:ph type="subTitle"/>
          </p:nvPr>
        </p:nvSpPr>
        <p:spPr>
          <a:xfrm>
            <a:off x="1123560" y="2955240"/>
            <a:ext cx="8577000" cy="7575840"/>
          </a:xfrm>
          <a:prstGeom prst="rect">
            <a:avLst/>
          </a:prstGeom>
        </p:spPr>
        <p:txBody>
          <a:bodyPr lIns="0" tIns="0" rIns="0" bIns="0" anchor="ctr">
            <a:noAutofit/>
          </a:bodyPr>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5"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6" name="PlaceHolder 3"/>
          <p:cNvSpPr>
            <a:spLocks noGrp="true"/>
          </p:cNvSpPr>
          <p:nvPr>
            <p:ph type="body"/>
          </p:nvPr>
        </p:nvSpPr>
        <p:spPr>
          <a:xfrm>
            <a:off x="651168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17" name="PlaceHolder 4"/>
          <p:cNvSpPr>
            <a:spLocks noGrp="true"/>
          </p:cNvSpPr>
          <p:nvPr>
            <p:ph type="body"/>
          </p:nvPr>
        </p:nvSpPr>
        <p:spPr>
          <a:xfrm>
            <a:off x="112356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19" name="PlaceHolder 2"/>
          <p:cNvSpPr>
            <a:spLocks noGrp="true"/>
          </p:cNvSpPr>
          <p:nvPr>
            <p:ph type="body"/>
          </p:nvPr>
        </p:nvSpPr>
        <p:spPr>
          <a:xfrm>
            <a:off x="1123560" y="4654800"/>
            <a:ext cx="5131080" cy="75168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0"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1" name="PlaceHolder 4"/>
          <p:cNvSpPr>
            <a:spLocks noGrp="true"/>
          </p:cNvSpPr>
          <p:nvPr>
            <p:ph type="body"/>
          </p:nvPr>
        </p:nvSpPr>
        <p:spPr>
          <a:xfrm>
            <a:off x="6511680" y="504756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true"/>
          </p:cNvSpPr>
          <p:nvPr>
            <p:ph type="title"/>
          </p:nvPr>
        </p:nvSpPr>
        <p:spPr>
          <a:xfrm>
            <a:off x="1123560" y="2955240"/>
            <a:ext cx="8577000" cy="1634040"/>
          </a:xfrm>
          <a:prstGeom prst="rect">
            <a:avLst/>
          </a:prstGeom>
        </p:spPr>
        <p:txBody>
          <a:bodyPr lIns="0" tIns="0" rIns="0" bIns="0" anchor="ctr">
            <a:noAutofit/>
          </a:bodyPr>
          <a:p>
            <a:endParaRPr lang="en-US" sz="1800" b="0" strike="noStrike" spc="-1">
              <a:solidFill>
                <a:srgbClr val="000000"/>
              </a:solidFill>
              <a:latin typeface="等线"/>
            </a:endParaRPr>
          </a:p>
        </p:txBody>
      </p:sp>
      <p:sp>
        <p:nvSpPr>
          <p:cNvPr id="23" name="PlaceHolder 2"/>
          <p:cNvSpPr>
            <a:spLocks noGrp="true"/>
          </p:cNvSpPr>
          <p:nvPr>
            <p:ph type="body"/>
          </p:nvPr>
        </p:nvSpPr>
        <p:spPr>
          <a:xfrm>
            <a:off x="112356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4" name="PlaceHolder 3"/>
          <p:cNvSpPr>
            <a:spLocks noGrp="true"/>
          </p:cNvSpPr>
          <p:nvPr>
            <p:ph type="body"/>
          </p:nvPr>
        </p:nvSpPr>
        <p:spPr>
          <a:xfrm>
            <a:off x="6511680" y="4654800"/>
            <a:ext cx="513108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
        <p:nvSpPr>
          <p:cNvPr id="25" name="PlaceHolder 4"/>
          <p:cNvSpPr>
            <a:spLocks noGrp="true"/>
          </p:cNvSpPr>
          <p:nvPr>
            <p:ph type="body"/>
          </p:nvPr>
        </p:nvSpPr>
        <p:spPr>
          <a:xfrm>
            <a:off x="1123560" y="5047560"/>
            <a:ext cx="10515240" cy="358200"/>
          </a:xfrm>
          <a:prstGeom prst="rect">
            <a:avLst/>
          </a:prstGeom>
        </p:spPr>
        <p:txBody>
          <a:bodyPr lIns="0" tIns="0" rIns="0" bIns="0">
            <a:normAutofit/>
          </a:bodyPr>
          <a:p>
            <a:endParaRPr lang="en-US" sz="2000" b="0" strike="noStrike" spc="-1">
              <a:solidFill>
                <a:srgbClr val="000000"/>
              </a:solidFill>
              <a:latin typeface="Source Sans Pro" panose="020B0503030403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false">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true"/>
          </p:cNvSpPr>
          <p:nvPr>
            <p:ph type="title"/>
          </p:nvPr>
        </p:nvSpPr>
        <p:spPr>
          <a:xfrm>
            <a:off x="3929400" y="2125080"/>
            <a:ext cx="6974640" cy="1857960"/>
          </a:xfrm>
          <a:prstGeom prst="rect">
            <a:avLst/>
          </a:prstGeom>
        </p:spPr>
        <p:txBody>
          <a:bodyPr anchor="b">
            <a:normAutofit/>
          </a:bodyPr>
          <a:p>
            <a:pPr>
              <a:lnSpc>
                <a:spcPct val="90000"/>
              </a:lnSpc>
            </a:pPr>
            <a:r>
              <a:rPr lang="zh-CN" sz="6000" b="1" strike="noStrike" spc="-1">
                <a:solidFill>
                  <a:srgbClr val="FFFFFF"/>
                </a:solidFill>
                <a:latin typeface="Source Sans Pro Black" panose="020B0803030403020204"/>
                <a:ea typeface="Microsoft YaHei"/>
              </a:rPr>
              <a:t>单击此处编辑母版标题样式</a:t>
            </a:r>
            <a:endParaRPr lang="en-US" sz="6000" b="0" strike="noStrike" spc="-1">
              <a:solidFill>
                <a:srgbClr val="000000"/>
              </a:solidFill>
              <a:latin typeface="等线"/>
            </a:endParaRPr>
          </a:p>
        </p:txBody>
      </p:sp>
      <p:sp>
        <p:nvSpPr>
          <p:cNvPr id="2" name="PlaceHolder 2"/>
          <p:cNvSpPr>
            <a:spLocks noGrp="true"/>
          </p:cNvSpPr>
          <p:nvPr>
            <p:ph type="dt"/>
          </p:nvPr>
        </p:nvSpPr>
        <p:spPr>
          <a:xfrm>
            <a:off x="838080" y="6356520"/>
            <a:ext cx="2742840" cy="364680"/>
          </a:xfrm>
          <a:prstGeom prst="rect">
            <a:avLst/>
          </a:prstGeom>
        </p:spPr>
        <p:txBody>
          <a:bodyPr anchor="ctr">
            <a:noAutofit/>
          </a:bodyPr>
          <a:p>
            <a:pPr>
              <a:lnSpc>
                <a:spcPct val="100000"/>
              </a:lnSpc>
            </a:pPr>
            <a:fld id="{C78A1FE0-7E5D-42B6-AC99-D8808DB01A6D}" type="datetime">
              <a:rPr lang="en-US" sz="1200" b="0" strike="noStrike" spc="-1">
                <a:solidFill>
                  <a:srgbClr val="8B8B8B"/>
                </a:solidFill>
                <a:latin typeface="等线"/>
              </a:rPr>
            </a:fld>
            <a:endParaRPr lang="en-US" sz="1200" b="0" strike="noStrike" spc="-1">
              <a:latin typeface="Times New Roman"/>
            </a:endParaRPr>
          </a:p>
        </p:txBody>
      </p:sp>
      <p:sp>
        <p:nvSpPr>
          <p:cNvPr id="3" name="PlaceHolder 3"/>
          <p:cNvSpPr>
            <a:spLocks noGrp="true"/>
          </p:cNvSpPr>
          <p:nvPr>
            <p:ph type="ftr"/>
          </p:nvPr>
        </p:nvSpPr>
        <p:spPr>
          <a:xfrm>
            <a:off x="4038480" y="6356520"/>
            <a:ext cx="4114440" cy="364680"/>
          </a:xfrm>
          <a:prstGeom prst="rect">
            <a:avLst/>
          </a:prstGeom>
        </p:spPr>
        <p:txBody>
          <a:bodyPr anchor="ctr">
            <a:noAutofit/>
          </a:bodyPr>
          <a:p>
            <a:endParaRPr lang="en-US" sz="2400" b="0" strike="noStrike" spc="-1">
              <a:latin typeface="Times New Roman"/>
            </a:endParaRPr>
          </a:p>
        </p:txBody>
      </p:sp>
      <p:sp>
        <p:nvSpPr>
          <p:cNvPr id="4" name="PlaceHolder 4"/>
          <p:cNvSpPr>
            <a:spLocks noGrp="true"/>
          </p:cNvSpPr>
          <p:nvPr>
            <p:ph type="sldNum"/>
          </p:nvPr>
        </p:nvSpPr>
        <p:spPr>
          <a:xfrm>
            <a:off x="8610480" y="6356520"/>
            <a:ext cx="2742840" cy="364680"/>
          </a:xfrm>
          <a:prstGeom prst="rect">
            <a:avLst/>
          </a:prstGeom>
        </p:spPr>
        <p:txBody>
          <a:bodyPr anchor="ctr">
            <a:noAutofit/>
          </a:bodyPr>
          <a:p>
            <a:pPr algn="r">
              <a:lnSpc>
                <a:spcPct val="100000"/>
              </a:lnSpc>
            </a:pPr>
            <a:fld id="{1045F9CD-9407-48F5-B88E-DD687C073013}" type="slidenum">
              <a:rPr lang="en-US" sz="1200" b="0" strike="noStrike" spc="-1">
                <a:solidFill>
                  <a:srgbClr val="8B8B8B"/>
                </a:solidFill>
                <a:latin typeface="等线"/>
              </a:rPr>
            </a:fld>
            <a:endParaRPr lang="en-US" sz="1200" b="0" strike="noStrike" spc="-1">
              <a:latin typeface="Times New Roman"/>
            </a:endParaRPr>
          </a:p>
        </p:txBody>
      </p:sp>
      <p:sp>
        <p:nvSpPr>
          <p:cNvPr id="5" name="PlaceHolder 5"/>
          <p:cNvSpPr>
            <a:spLocks noGrp="true"/>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000" b="0" strike="noStrike" spc="-1">
                <a:solidFill>
                  <a:srgbClr val="000000"/>
                </a:solidFill>
                <a:latin typeface="Source Sans Pro" panose="020B0503030403020204"/>
              </a:rPr>
              <a:t>Click to edit the outline text format</a:t>
            </a:r>
            <a:endParaRPr lang="en-US" sz="2000" b="0" strike="noStrike" spc="-1">
              <a:solidFill>
                <a:srgbClr val="000000"/>
              </a:solidFill>
              <a:latin typeface="Source Sans Pro" panose="020B0503030403020204"/>
            </a:endParaRPr>
          </a:p>
          <a:p>
            <a:pPr marL="864235" lvl="1" indent="-323850">
              <a:spcBef>
                <a:spcPts val="1135"/>
              </a:spcBef>
              <a:buClr>
                <a:srgbClr val="000000"/>
              </a:buClr>
              <a:buSzPct val="75000"/>
              <a:buFont typeface="Symbol" panose="05050102010706020507" charset="2"/>
              <a:buChar char=""/>
            </a:pPr>
            <a:r>
              <a:rPr lang="en-US" sz="2000" b="0" strike="noStrike" spc="-1">
                <a:solidFill>
                  <a:srgbClr val="000000"/>
                </a:solidFill>
                <a:latin typeface="等线"/>
              </a:rPr>
              <a:t>Second Outline Level</a:t>
            </a:r>
            <a:endParaRPr lang="en-US" sz="2000" b="0" strike="noStrike" spc="-1">
              <a:solidFill>
                <a:srgbClr val="000000"/>
              </a:solidFill>
              <a:latin typeface="等线"/>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等线"/>
              </a:rPr>
              <a:t>Third Outline Level</a:t>
            </a:r>
            <a:endParaRPr lang="en-US" sz="1800" b="0" strike="noStrike" spc="-1">
              <a:solidFill>
                <a:srgbClr val="000000"/>
              </a:solidFill>
              <a:latin typeface="等线"/>
            </a:endParaRP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等线"/>
              </a:rPr>
              <a:t>Fourth Outline Level</a:t>
            </a:r>
            <a:endParaRPr lang="en-US" sz="1800" b="0" strike="noStrike" spc="-1">
              <a:solidFill>
                <a:srgbClr val="000000"/>
              </a:solidFill>
              <a:latin typeface="等线"/>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等线"/>
              </a:rPr>
              <a:t>Fifth Outline Level</a:t>
            </a:r>
            <a:endParaRPr lang="en-US" sz="2000" b="0" strike="noStrike" spc="-1">
              <a:solidFill>
                <a:srgbClr val="000000"/>
              </a:solidFill>
              <a:latin typeface="等线"/>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等线"/>
              </a:rPr>
              <a:t>Sixth Outline Level</a:t>
            </a:r>
            <a:endParaRPr lang="en-US" sz="2000" b="0" strike="noStrike" spc="-1">
              <a:solidFill>
                <a:srgbClr val="000000"/>
              </a:solidFill>
              <a:latin typeface="等线"/>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等线"/>
              </a:rPr>
              <a:t>Seventh Outline Level</a:t>
            </a:r>
            <a:endParaRPr lang="en-US" sz="2000" b="0" strike="noStrike" spc="-1">
              <a:solidFill>
                <a:srgbClr val="000000"/>
              </a:solidFill>
              <a:latin typeface="等线"/>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true"/>
          </p:cNvSpPr>
          <p:nvPr>
            <p:ph type="dt"/>
          </p:nvPr>
        </p:nvSpPr>
        <p:spPr>
          <a:xfrm>
            <a:off x="838080" y="6356520"/>
            <a:ext cx="2742840" cy="364680"/>
          </a:xfrm>
          <a:prstGeom prst="rect">
            <a:avLst/>
          </a:prstGeom>
        </p:spPr>
        <p:txBody>
          <a:bodyPr anchor="ctr">
            <a:noAutofit/>
          </a:bodyPr>
          <a:p>
            <a:pPr>
              <a:lnSpc>
                <a:spcPct val="100000"/>
              </a:lnSpc>
            </a:pPr>
            <a:fld id="{1A0C77C8-6EE9-443F-9872-8CE3C2536FBE}" type="datetime">
              <a:rPr lang="en-US" sz="1200" b="0" strike="noStrike" spc="-1">
                <a:solidFill>
                  <a:srgbClr val="8B8B8B"/>
                </a:solidFill>
                <a:latin typeface="等线"/>
              </a:rPr>
            </a:fld>
            <a:endParaRPr lang="en-US" sz="1200" b="0" strike="noStrike" spc="-1">
              <a:latin typeface="Times New Roman"/>
            </a:endParaRPr>
          </a:p>
        </p:txBody>
      </p:sp>
      <p:sp>
        <p:nvSpPr>
          <p:cNvPr id="42" name="PlaceHolder 2"/>
          <p:cNvSpPr>
            <a:spLocks noGrp="true"/>
          </p:cNvSpPr>
          <p:nvPr>
            <p:ph type="ftr"/>
          </p:nvPr>
        </p:nvSpPr>
        <p:spPr>
          <a:xfrm>
            <a:off x="4038480" y="6356520"/>
            <a:ext cx="4114440" cy="364680"/>
          </a:xfrm>
          <a:prstGeom prst="rect">
            <a:avLst/>
          </a:prstGeom>
        </p:spPr>
        <p:txBody>
          <a:bodyPr anchor="ctr">
            <a:noAutofit/>
          </a:bodyPr>
          <a:p>
            <a:endParaRPr lang="en-US" sz="2400" b="0" strike="noStrike" spc="-1">
              <a:latin typeface="Times New Roman"/>
            </a:endParaRPr>
          </a:p>
        </p:txBody>
      </p:sp>
      <p:sp>
        <p:nvSpPr>
          <p:cNvPr id="43" name="PlaceHolder 3"/>
          <p:cNvSpPr>
            <a:spLocks noGrp="true"/>
          </p:cNvSpPr>
          <p:nvPr>
            <p:ph type="sldNum"/>
          </p:nvPr>
        </p:nvSpPr>
        <p:spPr>
          <a:xfrm>
            <a:off x="8610480" y="6356520"/>
            <a:ext cx="2742840" cy="364680"/>
          </a:xfrm>
          <a:prstGeom prst="rect">
            <a:avLst/>
          </a:prstGeom>
        </p:spPr>
        <p:txBody>
          <a:bodyPr anchor="ctr">
            <a:noAutofit/>
          </a:bodyPr>
          <a:p>
            <a:pPr algn="r">
              <a:lnSpc>
                <a:spcPct val="100000"/>
              </a:lnSpc>
            </a:pPr>
            <a:fld id="{FE934910-E111-4829-8165-3CB83CADB644}" type="slidenum">
              <a:rPr lang="en-US" sz="1200" b="0" strike="noStrike" spc="-1">
                <a:solidFill>
                  <a:srgbClr val="8B8B8B"/>
                </a:solidFill>
                <a:latin typeface="等线"/>
              </a:rPr>
            </a:fld>
            <a:endParaRPr lang="en-US" sz="1200" b="0" strike="noStrike" spc="-1">
              <a:latin typeface="Times New Roman"/>
            </a:endParaRPr>
          </a:p>
        </p:txBody>
      </p:sp>
      <p:pic>
        <p:nvPicPr>
          <p:cNvPr id="44" name="图片 7"/>
          <p:cNvPicPr/>
          <p:nvPr/>
        </p:nvPicPr>
        <p:blipFill>
          <a:blip r:embed="rId13"/>
          <a:stretch>
            <a:fillRect/>
          </a:stretch>
        </p:blipFill>
        <p:spPr>
          <a:xfrm>
            <a:off x="10547640" y="5235840"/>
            <a:ext cx="1812600" cy="1809720"/>
          </a:xfrm>
          <a:prstGeom prst="rect">
            <a:avLst/>
          </a:prstGeom>
          <a:ln w="0">
            <a:noFill/>
          </a:ln>
        </p:spPr>
      </p:pic>
      <p:sp>
        <p:nvSpPr>
          <p:cNvPr id="45" name="PlaceHolder 4"/>
          <p:cNvSpPr>
            <a:spLocks noGrp="true"/>
          </p:cNvSpPr>
          <p:nvPr>
            <p:ph type="title"/>
          </p:nvPr>
        </p:nvSpPr>
        <p:spPr>
          <a:xfrm>
            <a:off x="609480" y="273600"/>
            <a:ext cx="10972440" cy="1144800"/>
          </a:xfrm>
          <a:prstGeom prst="rect">
            <a:avLst/>
          </a:prstGeom>
        </p:spPr>
        <p:txBody>
          <a:bodyPr lIns="0" tIns="0" rIns="0" bIns="0" anchor="ctr">
            <a:noAutofit/>
          </a:bodyPr>
          <a:p>
            <a:r>
              <a:rPr lang="en-US" sz="1800" b="0" strike="noStrike" spc="-1">
                <a:solidFill>
                  <a:srgbClr val="000000"/>
                </a:solidFill>
                <a:latin typeface="等线"/>
              </a:rPr>
              <a:t>Click to edit the title text format</a:t>
            </a:r>
            <a:endParaRPr lang="en-US" sz="1800" b="0" strike="noStrike" spc="-1">
              <a:solidFill>
                <a:srgbClr val="000000"/>
              </a:solidFill>
              <a:latin typeface="等线"/>
            </a:endParaRPr>
          </a:p>
        </p:txBody>
      </p:sp>
      <p:sp>
        <p:nvSpPr>
          <p:cNvPr id="46" name="PlaceHolder 5"/>
          <p:cNvSpPr>
            <a:spLocks noGrp="true"/>
          </p:cNvSpPr>
          <p:nvPr>
            <p:ph type="body"/>
          </p:nvPr>
        </p:nvSpPr>
        <p:spPr>
          <a:xfrm>
            <a:off x="609480" y="1604520"/>
            <a:ext cx="10972440" cy="3977280"/>
          </a:xfrm>
          <a:prstGeom prst="rect">
            <a:avLst/>
          </a:prstGeom>
        </p:spPr>
        <p:txBody>
          <a:bodyPr lIns="0" tIns="0" rIns="0" bIns="0">
            <a:normAutofit/>
          </a:bodyPr>
          <a:p>
            <a:pPr marL="431800" indent="-323850">
              <a:spcBef>
                <a:spcPts val="1415"/>
              </a:spcBef>
              <a:buClr>
                <a:srgbClr val="000000"/>
              </a:buClr>
              <a:buSzPct val="45000"/>
              <a:buFont typeface="Wingdings" panose="05000000000000000000" pitchFamily="2" charset="2"/>
              <a:buChar char=""/>
            </a:pPr>
            <a:r>
              <a:rPr lang="en-US" sz="2000" b="0" strike="noStrike" spc="-1">
                <a:solidFill>
                  <a:srgbClr val="000000"/>
                </a:solidFill>
                <a:latin typeface="Source Sans Pro" panose="020B0503030403020204"/>
              </a:rPr>
              <a:t>Click to edit the outline text format</a:t>
            </a:r>
            <a:endParaRPr lang="en-US" sz="2000" b="0" strike="noStrike" spc="-1">
              <a:solidFill>
                <a:srgbClr val="000000"/>
              </a:solidFill>
              <a:latin typeface="Source Sans Pro" panose="020B0503030403020204"/>
            </a:endParaRPr>
          </a:p>
          <a:p>
            <a:pPr marL="864235" lvl="1" indent="-323850">
              <a:spcBef>
                <a:spcPts val="1135"/>
              </a:spcBef>
              <a:buClr>
                <a:srgbClr val="000000"/>
              </a:buClr>
              <a:buSzPct val="75000"/>
              <a:buFont typeface="Symbol" panose="05050102010706020507" charset="2"/>
              <a:buChar char=""/>
            </a:pPr>
            <a:r>
              <a:rPr lang="en-US" sz="2000" b="0" strike="noStrike" spc="-1">
                <a:solidFill>
                  <a:srgbClr val="000000"/>
                </a:solidFill>
                <a:latin typeface="等线"/>
              </a:rPr>
              <a:t>Second Outline Level</a:t>
            </a:r>
            <a:endParaRPr lang="en-US" sz="2000" b="0" strike="noStrike" spc="-1">
              <a:solidFill>
                <a:srgbClr val="000000"/>
              </a:solidFill>
              <a:latin typeface="等线"/>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等线"/>
              </a:rPr>
              <a:t>Third Outline Level</a:t>
            </a:r>
            <a:endParaRPr lang="en-US" sz="1800" b="0" strike="noStrike" spc="-1">
              <a:solidFill>
                <a:srgbClr val="000000"/>
              </a:solidFill>
              <a:latin typeface="等线"/>
            </a:endParaRP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等线"/>
              </a:rPr>
              <a:t>Fourth Outline Level</a:t>
            </a:r>
            <a:endParaRPr lang="en-US" sz="1800" b="0" strike="noStrike" spc="-1">
              <a:solidFill>
                <a:srgbClr val="000000"/>
              </a:solidFill>
              <a:latin typeface="等线"/>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等线"/>
              </a:rPr>
              <a:t>Fifth Outline Level</a:t>
            </a:r>
            <a:endParaRPr lang="en-US" sz="2000" b="0" strike="noStrike" spc="-1">
              <a:solidFill>
                <a:srgbClr val="000000"/>
              </a:solidFill>
              <a:latin typeface="等线"/>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等线"/>
              </a:rPr>
              <a:t>Sixth Outline Level</a:t>
            </a:r>
            <a:endParaRPr lang="en-US" sz="2000" b="0" strike="noStrike" spc="-1">
              <a:solidFill>
                <a:srgbClr val="000000"/>
              </a:solidFill>
              <a:latin typeface="等线"/>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等线"/>
              </a:rPr>
              <a:t>Seventh Outline Level</a:t>
            </a:r>
            <a:endParaRPr lang="en-US" sz="2000" b="0" strike="noStrike" spc="-1">
              <a:solidFill>
                <a:srgbClr val="000000"/>
              </a:solidFill>
              <a:latin typeface="等线"/>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3.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3.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3.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13.xml"/><Relationship Id="rId3"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3.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3.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3.xml"/><Relationship Id="rId2" Type="http://schemas.openxmlformats.org/officeDocument/2006/relationships/image" Target="../media/image32.png"/><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3.xml"/><Relationship Id="rId2" Type="http://schemas.openxmlformats.org/officeDocument/2006/relationships/image" Target="../media/image33.png"/><Relationship Id="rId1"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3.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3.xml"/><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3.xml"/><Relationship Id="rId2" Type="http://schemas.openxmlformats.org/officeDocument/2006/relationships/image" Target="../media/image39.png"/><Relationship Id="rId1"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40.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3.xml"/><Relationship Id="rId2" Type="http://schemas.openxmlformats.org/officeDocument/2006/relationships/image" Target="../media/image42.png"/><Relationship Id="rId1" Type="http://schemas.openxmlformats.org/officeDocument/2006/relationships/image" Target="../media/image4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13.xml"/><Relationship Id="rId4" Type="http://schemas.openxmlformats.org/officeDocument/2006/relationships/image" Target="../media/image45.png"/><Relationship Id="rId3" Type="http://schemas.openxmlformats.org/officeDocument/2006/relationships/image" Target="../media/image41.png"/><Relationship Id="rId2" Type="http://schemas.openxmlformats.org/officeDocument/2006/relationships/image" Target="../media/image44.png"/><Relationship Id="rId1" Type="http://schemas.openxmlformats.org/officeDocument/2006/relationships/image" Target="../media/image43.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13.xml"/><Relationship Id="rId3" Type="http://schemas.openxmlformats.org/officeDocument/2006/relationships/image" Target="../media/image42.png"/><Relationship Id="rId2" Type="http://schemas.openxmlformats.org/officeDocument/2006/relationships/image" Target="../media/image46.png"/><Relationship Id="rId1" Type="http://schemas.openxmlformats.org/officeDocument/2006/relationships/image" Target="../media/image41.pn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13.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13.xml"/><Relationship Id="rId4" Type="http://schemas.openxmlformats.org/officeDocument/2006/relationships/image" Target="../media/image52.pn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3.xml"/><Relationship Id="rId2" Type="http://schemas.openxmlformats.org/officeDocument/2006/relationships/image" Target="../media/image54.png"/><Relationship Id="rId1" Type="http://schemas.openxmlformats.org/officeDocument/2006/relationships/image" Target="../media/image53.pn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13.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image" Target="../media/image58.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13.xml"/><Relationship Id="rId4" Type="http://schemas.openxmlformats.org/officeDocument/2006/relationships/image" Target="../media/image59.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3.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3.xml"/><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3.xml"/><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true"/>
          <p:nvPr/>
        </p:nvSpPr>
        <p:spPr>
          <a:xfrm>
            <a:off x="3929400" y="2125080"/>
            <a:ext cx="6974640" cy="1857960"/>
          </a:xfrm>
          <a:prstGeom prst="rect">
            <a:avLst/>
          </a:prstGeom>
          <a:noFill/>
          <a:ln w="0">
            <a:noFill/>
          </a:ln>
        </p:spPr>
        <p:txBody>
          <a:bodyPr anchor="b">
            <a:normAutofit fontScale="35000"/>
          </a:bodyPr>
          <a:p>
            <a:pPr>
              <a:lnSpc>
                <a:spcPct val="90000"/>
              </a:lnSpc>
            </a:pPr>
            <a:r>
              <a:rPr lang="en-US" sz="4900" b="1" strike="noStrike" spc="-1">
                <a:solidFill>
                  <a:srgbClr val="FFFFFF"/>
                </a:solidFill>
                <a:latin typeface="Source Sans Pro Black" panose="020B0803030403020204"/>
                <a:ea typeface="Microsoft YaHei"/>
              </a:rPr>
              <a:t>CPT103</a:t>
            </a:r>
            <a:br>
              <a:rPr lang="en-US" sz="4900" b="1" strike="noStrike" spc="-1">
                <a:solidFill>
                  <a:srgbClr val="FFFFFF"/>
                </a:solidFill>
                <a:latin typeface="Source Sans Pro Black" panose="020B0803030403020204"/>
                <a:ea typeface="Microsoft YaHei"/>
              </a:rPr>
            </a:br>
            <a:r>
              <a:rPr lang="en-US" sz="6000" b="1" strike="noStrike" spc="-1">
                <a:solidFill>
                  <a:srgbClr val="FFFFFF"/>
                </a:solidFill>
                <a:latin typeface="Source Sans Pro Black" panose="020B0803030403020204"/>
                <a:ea typeface="Microsoft YaHei"/>
              </a:rPr>
              <a:t>Introduction to Database</a:t>
            </a:r>
            <a:br>
              <a:rPr lang="en-US" sz="6000" b="1" strike="noStrike" spc="-1">
                <a:solidFill>
                  <a:srgbClr val="FFFFFF"/>
                </a:solidFill>
                <a:latin typeface="Source Sans Pro Black" panose="020B0803030403020204"/>
                <a:ea typeface="Microsoft YaHei"/>
              </a:rPr>
            </a:br>
            <a:r>
              <a:rPr lang="zh-CN" sz="4400" b="1" strike="noStrike" spc="-1">
                <a:solidFill>
                  <a:srgbClr val="FFFFFF"/>
                </a:solidFill>
                <a:latin typeface="Source Sans Pro Black" panose="020B0803030403020204"/>
                <a:ea typeface="Microsoft YaHei"/>
              </a:rPr>
              <a:t>数据库导论</a:t>
            </a:r>
            <a:endParaRPr lang="en-US" sz="4400" b="0" strike="noStrike" spc="-1">
              <a:solidFill>
                <a:srgbClr val="000000"/>
              </a:solidFill>
              <a:latin typeface="等线"/>
            </a:endParaRPr>
          </a:p>
        </p:txBody>
      </p:sp>
      <p:sp>
        <p:nvSpPr>
          <p:cNvPr id="217" name="TextShape 2"/>
          <p:cNvSpPr txBox="true"/>
          <p:nvPr/>
        </p:nvSpPr>
        <p:spPr>
          <a:xfrm>
            <a:off x="3939120" y="4188960"/>
            <a:ext cx="6974640" cy="364680"/>
          </a:xfrm>
          <a:prstGeom prst="rect">
            <a:avLst/>
          </a:prstGeom>
          <a:noFill/>
          <a:ln w="0">
            <a:noFill/>
          </a:ln>
        </p:spPr>
        <p:txBody>
          <a:bodyPr>
            <a:noAutofit/>
          </a:bodyPr>
          <a:p>
            <a:pPr>
              <a:lnSpc>
                <a:spcPct val="90000"/>
              </a:lnSpc>
              <a:spcBef>
                <a:spcPts val="1000"/>
              </a:spcBef>
              <a:tabLst>
                <a:tab pos="0" algn="l"/>
              </a:tabLst>
            </a:pPr>
            <a:r>
              <a:rPr lang="en-US" sz="2400" b="0" strike="noStrike" spc="-1">
                <a:solidFill>
                  <a:srgbClr val="FFFFFF"/>
                </a:solidFill>
                <a:latin typeface="Source Sans Pro" panose="020B0503030403020204"/>
                <a:ea typeface="思源黑体"/>
              </a:rPr>
              <a:t>Lec 1: </a:t>
            </a:r>
            <a:r>
              <a:rPr lang="zh-CN" altLang="en-US" sz="2400" b="0" strike="noStrike" spc="-1">
                <a:solidFill>
                  <a:srgbClr val="FFFFFF"/>
                </a:solidFill>
                <a:latin typeface="Source Sans Pro" panose="020B0503030403020204"/>
                <a:ea typeface="思源黑体"/>
              </a:rPr>
              <a:t>关系代数</a:t>
            </a:r>
            <a:endParaRPr lang="zh-CN" altLang="en-US" sz="2400" b="0" strike="noStrike" spc="-1">
              <a:solidFill>
                <a:srgbClr val="FFFFFF"/>
              </a:solidFill>
              <a:latin typeface="Source Sans Pro" panose="020B0503030403020204"/>
              <a:ea typeface="思源黑体"/>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altLang="zh-CN" sz="2800" spc="-1">
                <a:latin typeface="Arial"/>
                <a:ea typeface="SimSun" charset="0"/>
                <a:sym typeface="+mn-ea"/>
              </a:rPr>
              <a:t>Union </a:t>
            </a:r>
            <a:r>
              <a:rPr lang="zh-CN" altLang="en-US" sz="2800" spc="-1">
                <a:latin typeface="Arial"/>
                <a:ea typeface="SimSun" charset="0"/>
                <a:sym typeface="+mn-ea"/>
              </a:rPr>
              <a:t>并集</a:t>
            </a:r>
            <a:endParaRPr lang="zh-CN" altLang="en-US" sz="2800" b="0" strike="noStrike" spc="-1">
              <a:solidFill>
                <a:srgbClr val="000000"/>
              </a:solidFill>
              <a:latin typeface="Arial"/>
              <a:ea typeface="SimSun" charset="0"/>
              <a:sym typeface="+mn-ea"/>
            </a:endParaRPr>
          </a:p>
        </p:txBody>
      </p:sp>
      <p:sp>
        <p:nvSpPr>
          <p:cNvPr id="7" name="CustomShape 4"/>
          <p:cNvSpPr/>
          <p:nvPr/>
        </p:nvSpPr>
        <p:spPr>
          <a:xfrm>
            <a:off x="628650" y="2146935"/>
            <a:ext cx="4258945" cy="1844675"/>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en-US" altLang="zh-CN" sz="1800" b="0" strike="noStrike" spc="-1">
                <a:latin typeface="Arial"/>
                <a:ea typeface="SimSun" charset="0"/>
              </a:rPr>
              <a:t>R: </a:t>
            </a:r>
            <a:r>
              <a:rPr lang="zh-CN" altLang="en-US" sz="1800" b="0" strike="noStrike" spc="-1">
                <a:latin typeface="Arial"/>
                <a:ea typeface="SimSun" charset="0"/>
              </a:rPr>
              <a:t>关系</a:t>
            </a:r>
            <a:r>
              <a:rPr lang="en-US" altLang="zh-CN" sz="1800" b="0" strike="noStrike" spc="-1">
                <a:latin typeface="Arial"/>
                <a:ea typeface="SimSun" charset="0"/>
              </a:rPr>
              <a:t>R</a:t>
            </a:r>
            <a:r>
              <a:rPr lang="zh-CN" altLang="en-US" sz="1800" b="0" strike="noStrike" spc="-1">
                <a:latin typeface="Arial"/>
                <a:ea typeface="SimSun" charset="0"/>
              </a:rPr>
              <a:t>有</a:t>
            </a:r>
            <a:r>
              <a:rPr lang="en-US" altLang="zh-CN" sz="1800" b="0" strike="noStrike" spc="-1">
                <a:latin typeface="Arial"/>
                <a:ea typeface="SimSun" charset="0"/>
              </a:rPr>
              <a:t>x</a:t>
            </a:r>
            <a:r>
              <a:rPr lang="zh-CN" altLang="en-US" sz="1800" b="0" strike="noStrike" spc="-1">
                <a:latin typeface="Arial"/>
                <a:ea typeface="SimSun" charset="0"/>
              </a:rPr>
              <a:t>行</a:t>
            </a: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S: </a:t>
            </a:r>
            <a:r>
              <a:rPr lang="zh-CN" altLang="en-US" sz="1800" b="0" strike="noStrike" spc="-1">
                <a:latin typeface="Arial"/>
                <a:ea typeface="SimSun" charset="0"/>
              </a:rPr>
              <a:t>关系</a:t>
            </a:r>
            <a:r>
              <a:rPr lang="en-US" altLang="zh-CN" sz="1800" b="0" strike="noStrike" spc="-1">
                <a:latin typeface="Arial"/>
                <a:ea typeface="SimSun" charset="0"/>
              </a:rPr>
              <a:t>S</a:t>
            </a:r>
            <a:r>
              <a:rPr lang="zh-CN" altLang="en-US" sz="1800" b="0" strike="noStrike" spc="-1">
                <a:latin typeface="Arial"/>
                <a:ea typeface="SimSun" charset="0"/>
              </a:rPr>
              <a:t>有</a:t>
            </a:r>
            <a:r>
              <a:rPr lang="en-US" altLang="zh-CN" sz="1800" b="0" strike="noStrike" spc="-1">
                <a:latin typeface="Arial"/>
                <a:ea typeface="SimSun" charset="0"/>
              </a:rPr>
              <a:t>y</a:t>
            </a:r>
            <a:r>
              <a:rPr lang="zh-CN" altLang="en-US" sz="1800" b="0" strike="noStrike" spc="-1">
                <a:latin typeface="Arial"/>
                <a:ea typeface="SimSun" charset="0"/>
              </a:rPr>
              <a:t>行</a:t>
            </a:r>
            <a:endParaRPr lang="zh-CN" altLang="en-US" sz="1800" b="0" strike="noStrike" spc="-1">
              <a:latin typeface="Arial"/>
              <a:ea typeface="SimSun" charset="0"/>
            </a:endParaRPr>
          </a:p>
          <a:p>
            <a:pPr marL="140335" indent="0">
              <a:lnSpc>
                <a:spcPct val="100000"/>
              </a:lnSpc>
              <a:buClr>
                <a:srgbClr val="000000"/>
              </a:buClr>
              <a:buFont typeface="Arial"/>
              <a:buNone/>
            </a:pPr>
            <a:endParaRPr lang="zh-CN" altLang="en-US" sz="1800" b="0" strike="noStrike" spc="-1">
              <a:latin typeface="Arial"/>
              <a:ea typeface="SimSun" charset="0"/>
            </a:endParaRPr>
          </a:p>
          <a:p>
            <a:pPr marL="140335" indent="0">
              <a:lnSpc>
                <a:spcPct val="100000"/>
              </a:lnSpc>
              <a:buClr>
                <a:srgbClr val="000000"/>
              </a:buClr>
              <a:buFont typeface="Arial"/>
              <a:buNone/>
            </a:pPr>
            <a:r>
              <a:rPr lang="zh-CN" altLang="en-US" sz="1800" b="0" strike="noStrike" spc="-1">
                <a:latin typeface="Arial"/>
                <a:ea typeface="SimSun" charset="0"/>
              </a:rPr>
              <a:t>R </a:t>
            </a:r>
            <a:r>
              <a:rPr lang="en-US" altLang="zh-CN" sz="1800" b="0" strike="noStrike" spc="-1">
                <a:latin typeface="Arial"/>
                <a:ea typeface="SimSun" charset="0"/>
              </a:rPr>
              <a:t>U</a:t>
            </a:r>
            <a:r>
              <a:rPr lang="zh-CN" altLang="en-US" sz="1800" b="0" strike="noStrike" spc="-1">
                <a:latin typeface="Arial"/>
                <a:ea typeface="SimSun" charset="0"/>
              </a:rPr>
              <a:t> S</a:t>
            </a:r>
            <a:r>
              <a:rPr lang="en-US" altLang="zh-CN" sz="1800" b="0" strike="noStrike" spc="-1">
                <a:latin typeface="Arial"/>
                <a:ea typeface="SimSun" charset="0"/>
              </a:rPr>
              <a:t> </a:t>
            </a:r>
            <a:r>
              <a:rPr lang="zh-CN" altLang="en-US" sz="1800" b="0" strike="noStrike" spc="-1">
                <a:latin typeface="Arial"/>
                <a:ea typeface="SimSun" charset="0"/>
              </a:rPr>
              <a:t>最多</a:t>
            </a:r>
            <a:r>
              <a:rPr lang="en-US" altLang="zh-CN" sz="1800" b="0" strike="noStrike" spc="-1">
                <a:latin typeface="Arial"/>
                <a:ea typeface="SimSun" charset="0"/>
              </a:rPr>
              <a:t>x + y</a:t>
            </a:r>
            <a:r>
              <a:rPr lang="zh-CN" altLang="en-US" sz="1800" b="0" strike="noStrike" spc="-1">
                <a:latin typeface="Arial"/>
                <a:ea typeface="SimSun" charset="0"/>
              </a:rPr>
              <a:t>行：集合去重</a:t>
            </a:r>
            <a:endParaRPr lang="zh-CN" altLang="en-US" sz="1800" b="0" strike="noStrike" spc="-1">
              <a:latin typeface="Arial"/>
              <a:ea typeface="SimSun" charset="0"/>
            </a:endParaRPr>
          </a:p>
          <a:p>
            <a:pPr marL="140335" indent="0">
              <a:lnSpc>
                <a:spcPct val="100000"/>
              </a:lnSpc>
              <a:buClr>
                <a:srgbClr val="000000"/>
              </a:buClr>
              <a:buFont typeface="Arial"/>
              <a:buNone/>
            </a:pPr>
            <a:endParaRPr lang="zh-CN" altLang="en-US" sz="1800" b="0" strike="noStrike" spc="-1">
              <a:latin typeface="Arial"/>
              <a:ea typeface="SimSun" charset="0"/>
            </a:endParaRPr>
          </a:p>
          <a:p>
            <a:pPr marL="140335" indent="0">
              <a:lnSpc>
                <a:spcPct val="100000"/>
              </a:lnSpc>
              <a:buClr>
                <a:srgbClr val="000000"/>
              </a:buClr>
              <a:buFont typeface="Arial"/>
              <a:buNone/>
            </a:pPr>
            <a:endParaRPr lang="zh-CN" altLang="en-US" sz="1800" b="0" strike="noStrike" spc="-1">
              <a:latin typeface="Arial"/>
              <a:ea typeface="SimSun" charset="0"/>
            </a:endParaRPr>
          </a:p>
        </p:txBody>
      </p:sp>
      <p:pic>
        <p:nvPicPr>
          <p:cNvPr id="2" name="Picture 1"/>
          <p:cNvPicPr>
            <a:picLocks noChangeAspect="true"/>
          </p:cNvPicPr>
          <p:nvPr/>
        </p:nvPicPr>
        <p:blipFill>
          <a:blip r:embed="rId1"/>
          <a:stretch>
            <a:fillRect/>
          </a:stretch>
        </p:blipFill>
        <p:spPr>
          <a:xfrm>
            <a:off x="5693410" y="1290955"/>
            <a:ext cx="2821940" cy="4276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altLang="zh-CN" sz="2800" spc="-1">
                <a:latin typeface="Arial"/>
                <a:ea typeface="SimSun" charset="0"/>
                <a:sym typeface="+mn-ea"/>
              </a:rPr>
              <a:t>Union </a:t>
            </a:r>
            <a:r>
              <a:rPr lang="zh-CN" altLang="en-US" sz="2800" spc="-1">
                <a:latin typeface="Arial"/>
                <a:ea typeface="SimSun" charset="0"/>
                <a:sym typeface="+mn-ea"/>
              </a:rPr>
              <a:t>并集</a:t>
            </a:r>
            <a:endParaRPr lang="zh-CN" altLang="en-US" sz="2800" b="0" strike="noStrike" spc="-1">
              <a:solidFill>
                <a:srgbClr val="000000"/>
              </a:solidFill>
              <a:latin typeface="Arial"/>
              <a:ea typeface="SimSun" charset="0"/>
              <a:sym typeface="+mn-ea"/>
            </a:endParaRPr>
          </a:p>
        </p:txBody>
      </p:sp>
      <p:sp>
        <p:nvSpPr>
          <p:cNvPr id="7" name="CustomShape 4"/>
          <p:cNvSpPr/>
          <p:nvPr/>
        </p:nvSpPr>
        <p:spPr>
          <a:xfrm>
            <a:off x="628650" y="2146935"/>
            <a:ext cx="3602990" cy="73660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列出所有有部门办公室的或者有可租的资产的城市</a:t>
            </a:r>
            <a:endParaRPr lang="zh-CN" sz="1800" b="0" strike="noStrike" spc="-1">
              <a:latin typeface="Arial"/>
              <a:ea typeface="SimSun" charset="0"/>
            </a:endParaRPr>
          </a:p>
        </p:txBody>
      </p:sp>
      <p:pic>
        <p:nvPicPr>
          <p:cNvPr id="3" name="Picture 2"/>
          <p:cNvPicPr>
            <a:picLocks noChangeAspect="true"/>
          </p:cNvPicPr>
          <p:nvPr/>
        </p:nvPicPr>
        <p:blipFill>
          <a:blip r:embed="rId1"/>
          <a:stretch>
            <a:fillRect/>
          </a:stretch>
        </p:blipFill>
        <p:spPr>
          <a:xfrm>
            <a:off x="4644390" y="2146935"/>
            <a:ext cx="6372225" cy="1940560"/>
          </a:xfrm>
          <a:prstGeom prst="rect">
            <a:avLst/>
          </a:prstGeom>
        </p:spPr>
      </p:pic>
      <p:pic>
        <p:nvPicPr>
          <p:cNvPr id="4" name="Picture 3"/>
          <p:cNvPicPr>
            <a:picLocks noChangeAspect="true"/>
          </p:cNvPicPr>
          <p:nvPr/>
        </p:nvPicPr>
        <p:blipFill>
          <a:blip r:embed="rId2"/>
          <a:stretch>
            <a:fillRect/>
          </a:stretch>
        </p:blipFill>
        <p:spPr>
          <a:xfrm>
            <a:off x="4644390" y="4232275"/>
            <a:ext cx="2941320" cy="1699260"/>
          </a:xfrm>
          <a:prstGeom prst="rect">
            <a:avLst/>
          </a:prstGeom>
        </p:spPr>
      </p:pic>
      <p:pic>
        <p:nvPicPr>
          <p:cNvPr id="5" name="Picture 4"/>
          <p:cNvPicPr>
            <a:picLocks noChangeAspect="true"/>
          </p:cNvPicPr>
          <p:nvPr/>
        </p:nvPicPr>
        <p:blipFill>
          <a:blip r:embed="rId3"/>
          <a:stretch>
            <a:fillRect/>
          </a:stretch>
        </p:blipFill>
        <p:spPr>
          <a:xfrm>
            <a:off x="731520" y="3437890"/>
            <a:ext cx="3712210" cy="512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altLang="zh-CN" sz="2800" spc="-1">
                <a:latin typeface="Arial"/>
                <a:ea typeface="SimSun" charset="0"/>
                <a:sym typeface="+mn-ea"/>
              </a:rPr>
              <a:t>Union </a:t>
            </a:r>
            <a:r>
              <a:rPr lang="zh-CN" altLang="en-US" sz="2800" spc="-1">
                <a:latin typeface="Arial"/>
                <a:ea typeface="SimSun" charset="0"/>
                <a:sym typeface="+mn-ea"/>
              </a:rPr>
              <a:t>并集</a:t>
            </a:r>
            <a:endParaRPr lang="zh-CN" altLang="en-US" sz="2800" b="0" strike="noStrike" spc="-1">
              <a:solidFill>
                <a:srgbClr val="000000"/>
              </a:solidFill>
              <a:latin typeface="Arial"/>
              <a:ea typeface="SimSun" charset="0"/>
              <a:sym typeface="+mn-ea"/>
            </a:endParaRPr>
          </a:p>
        </p:txBody>
      </p:sp>
      <p:sp>
        <p:nvSpPr>
          <p:cNvPr id="7" name="CustomShape 4"/>
          <p:cNvSpPr/>
          <p:nvPr/>
        </p:nvSpPr>
        <p:spPr>
          <a:xfrm>
            <a:off x="628650" y="2146935"/>
            <a:ext cx="3602990" cy="73660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列出所有有部门办公室的或者有可租的资产的城市</a:t>
            </a:r>
            <a:endParaRPr lang="zh-CN" sz="1800" b="0" strike="noStrike" spc="-1">
              <a:latin typeface="Arial"/>
              <a:ea typeface="SimSun" charset="0"/>
            </a:endParaRPr>
          </a:p>
        </p:txBody>
      </p:sp>
      <p:pic>
        <p:nvPicPr>
          <p:cNvPr id="5" name="Picture 4"/>
          <p:cNvPicPr>
            <a:picLocks noChangeAspect="true"/>
          </p:cNvPicPr>
          <p:nvPr/>
        </p:nvPicPr>
        <p:blipFill>
          <a:blip r:embed="rId1"/>
          <a:stretch>
            <a:fillRect/>
          </a:stretch>
        </p:blipFill>
        <p:spPr>
          <a:xfrm>
            <a:off x="731520" y="3437890"/>
            <a:ext cx="3712210" cy="512445"/>
          </a:xfrm>
          <a:prstGeom prst="rect">
            <a:avLst/>
          </a:prstGeom>
        </p:spPr>
      </p:pic>
      <p:pic>
        <p:nvPicPr>
          <p:cNvPr id="2" name="Picture 1"/>
          <p:cNvPicPr>
            <a:picLocks noChangeAspect="true"/>
          </p:cNvPicPr>
          <p:nvPr/>
        </p:nvPicPr>
        <p:blipFill>
          <a:blip r:embed="rId2"/>
          <a:stretch>
            <a:fillRect/>
          </a:stretch>
        </p:blipFill>
        <p:spPr>
          <a:xfrm>
            <a:off x="5386070" y="1863725"/>
            <a:ext cx="2080895" cy="3130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altLang="zh-CN" sz="2800" spc="-1">
                <a:latin typeface="Arial"/>
                <a:ea typeface="SimSun" charset="0"/>
                <a:sym typeface="+mn-ea"/>
              </a:rPr>
              <a:t>Union </a:t>
            </a:r>
            <a:r>
              <a:rPr lang="zh-CN" altLang="en-US" sz="2800" spc="-1">
                <a:latin typeface="Arial"/>
                <a:ea typeface="SimSun" charset="0"/>
                <a:sym typeface="+mn-ea"/>
              </a:rPr>
              <a:t>并集</a:t>
            </a:r>
            <a:endParaRPr lang="zh-CN" altLang="en-US" sz="2800" b="0" strike="noStrike" spc="-1">
              <a:solidFill>
                <a:srgbClr val="000000"/>
              </a:solidFill>
              <a:latin typeface="Arial"/>
              <a:ea typeface="SimSun" charset="0"/>
              <a:sym typeface="+mn-ea"/>
            </a:endParaRPr>
          </a:p>
        </p:txBody>
      </p:sp>
      <p:sp>
        <p:nvSpPr>
          <p:cNvPr id="7" name="CustomShape 4"/>
          <p:cNvSpPr/>
          <p:nvPr/>
        </p:nvSpPr>
        <p:spPr>
          <a:xfrm>
            <a:off x="628650" y="2146935"/>
            <a:ext cx="3602990" cy="1567815"/>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en-US" altLang="zh-CN" sz="1800" b="0" strike="noStrike" spc="-1">
                <a:latin typeface="Arial"/>
                <a:ea typeface="SimSun" charset="0"/>
              </a:rPr>
              <a:t>Union compatible</a:t>
            </a:r>
            <a:endParaRPr lang="en-US" altLang="zh-CN" sz="1800" b="0" strike="noStrike" spc="-1">
              <a:latin typeface="Arial"/>
              <a:ea typeface="SimSun" charset="0"/>
            </a:endParaRPr>
          </a:p>
          <a:p>
            <a:pPr marL="140335" indent="0">
              <a:lnSpc>
                <a:spcPct val="100000"/>
              </a:lnSpc>
              <a:buClr>
                <a:srgbClr val="000000"/>
              </a:buClr>
              <a:buFont typeface="Arial"/>
              <a:buNone/>
            </a:pPr>
            <a:endParaRPr lang="en-US" altLang="zh-CN" sz="1800" b="0" strike="noStrike" spc="-1">
              <a:latin typeface="Arial"/>
              <a:ea typeface="SimSun" charset="0"/>
            </a:endParaRPr>
          </a:p>
          <a:p>
            <a:pPr marL="140335" indent="0">
              <a:lnSpc>
                <a:spcPct val="100000"/>
              </a:lnSpc>
              <a:buClr>
                <a:srgbClr val="000000"/>
              </a:buClr>
              <a:buFont typeface="Arial"/>
              <a:buNone/>
            </a:pPr>
            <a:r>
              <a:rPr lang="zh-CN" altLang="en-US" sz="1800" b="0" strike="noStrike" spc="-1">
                <a:latin typeface="Arial"/>
                <a:ea typeface="SimSun" charset="0"/>
              </a:rPr>
              <a:t>两个合并的关系必须是兼容的：</a:t>
            </a:r>
            <a:endParaRPr lang="zh-CN" altLang="en-US" sz="1800" b="0" strike="noStrike" spc="-1">
              <a:latin typeface="Arial"/>
              <a:ea typeface="SimSun" charset="0"/>
            </a:endParaRPr>
          </a:p>
          <a:p>
            <a:pPr marL="140335" indent="0">
              <a:lnSpc>
                <a:spcPct val="100000"/>
              </a:lnSpc>
              <a:buClr>
                <a:srgbClr val="000000"/>
              </a:buClr>
              <a:buFont typeface="Arial"/>
              <a:buNone/>
            </a:pPr>
            <a:endParaRPr lang="zh-CN" altLang="en-US" sz="1800" b="0" strike="noStrike" spc="-1">
              <a:latin typeface="Arial"/>
              <a:ea typeface="SimSun" charset="0"/>
            </a:endParaRPr>
          </a:p>
          <a:p>
            <a:pPr marL="140335" indent="0">
              <a:lnSpc>
                <a:spcPct val="100000"/>
              </a:lnSpc>
              <a:buClr>
                <a:srgbClr val="000000"/>
              </a:buClr>
              <a:buFont typeface="Arial"/>
              <a:buNone/>
            </a:pPr>
            <a:r>
              <a:rPr lang="zh-CN" altLang="en-US" sz="1800" b="0" strike="noStrike" spc="-1">
                <a:latin typeface="Arial"/>
                <a:ea typeface="SimSun" charset="0"/>
              </a:rPr>
              <a:t>属性的数量和定义必须是一样的</a:t>
            </a:r>
            <a:endParaRPr lang="zh-CN" altLang="en-US" sz="1800" b="0" strike="noStrike" spc="-1">
              <a:latin typeface="Arial"/>
              <a:ea typeface="SimSun" charset="0"/>
            </a:endParaRPr>
          </a:p>
        </p:txBody>
      </p:sp>
      <p:pic>
        <p:nvPicPr>
          <p:cNvPr id="6" name="Picture 5"/>
          <p:cNvPicPr>
            <a:picLocks noChangeAspect="true"/>
          </p:cNvPicPr>
          <p:nvPr/>
        </p:nvPicPr>
        <p:blipFill>
          <a:blip r:embed="rId1"/>
          <a:stretch>
            <a:fillRect/>
          </a:stretch>
        </p:blipFill>
        <p:spPr>
          <a:xfrm>
            <a:off x="4516755" y="1600200"/>
            <a:ext cx="5920740" cy="731520"/>
          </a:xfrm>
          <a:prstGeom prst="rect">
            <a:avLst/>
          </a:prstGeom>
        </p:spPr>
      </p:pic>
      <p:pic>
        <p:nvPicPr>
          <p:cNvPr id="8" name="Picture 7"/>
          <p:cNvPicPr>
            <a:picLocks noChangeAspect="true"/>
          </p:cNvPicPr>
          <p:nvPr/>
        </p:nvPicPr>
        <p:blipFill>
          <a:blip r:embed="rId2"/>
          <a:stretch>
            <a:fillRect/>
          </a:stretch>
        </p:blipFill>
        <p:spPr>
          <a:xfrm>
            <a:off x="4516755" y="2679700"/>
            <a:ext cx="5829300" cy="1791335"/>
          </a:xfrm>
          <a:prstGeom prst="rect">
            <a:avLst/>
          </a:prstGeom>
        </p:spPr>
      </p:pic>
      <p:pic>
        <p:nvPicPr>
          <p:cNvPr id="9" name="Picture 8"/>
          <p:cNvPicPr>
            <a:picLocks noChangeAspect="true"/>
          </p:cNvPicPr>
          <p:nvPr/>
        </p:nvPicPr>
        <p:blipFill>
          <a:blip r:embed="rId3"/>
          <a:stretch>
            <a:fillRect/>
          </a:stretch>
        </p:blipFill>
        <p:spPr>
          <a:xfrm>
            <a:off x="4516755" y="4471035"/>
            <a:ext cx="3350895" cy="19018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altLang="en-US" sz="2800" spc="-1">
                <a:latin typeface="Arial"/>
                <a:ea typeface="SimSun" charset="0"/>
                <a:sym typeface="+mn-ea"/>
              </a:rPr>
              <a:t>Set Difference </a:t>
            </a:r>
            <a:r>
              <a:rPr lang="zh-CN" altLang="en-US" sz="2800" spc="-1">
                <a:latin typeface="Arial"/>
                <a:ea typeface="SimSun" charset="0"/>
                <a:sym typeface="+mn-ea"/>
              </a:rPr>
              <a:t>差集</a:t>
            </a:r>
            <a:endParaRPr lang="zh-CN" altLang="en-US" sz="2800" b="0" strike="noStrike" spc="-1">
              <a:solidFill>
                <a:srgbClr val="000000"/>
              </a:solidFill>
              <a:latin typeface="Arial"/>
              <a:ea typeface="SimSun" charset="0"/>
              <a:sym typeface="+mn-ea"/>
            </a:endParaRPr>
          </a:p>
        </p:txBody>
      </p:sp>
      <p:pic>
        <p:nvPicPr>
          <p:cNvPr id="3" name="Picture 2"/>
          <p:cNvPicPr>
            <a:picLocks noChangeAspect="true"/>
          </p:cNvPicPr>
          <p:nvPr/>
        </p:nvPicPr>
        <p:blipFill>
          <a:blip r:embed="rId1"/>
          <a:stretch>
            <a:fillRect/>
          </a:stretch>
        </p:blipFill>
        <p:spPr>
          <a:xfrm>
            <a:off x="812165" y="1934210"/>
            <a:ext cx="1214120" cy="718185"/>
          </a:xfrm>
          <a:prstGeom prst="rect">
            <a:avLst/>
          </a:prstGeom>
        </p:spPr>
      </p:pic>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sp>
        <p:nvSpPr>
          <p:cNvPr id="5" name="CustomShape 4"/>
          <p:cNvSpPr/>
          <p:nvPr/>
        </p:nvSpPr>
        <p:spPr>
          <a:xfrm>
            <a:off x="628650" y="3218180"/>
            <a:ext cx="3602990" cy="129032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保留满足以下条件的行：</a:t>
            </a:r>
            <a:endParaRPr lang="zh-CN" sz="1800" b="0" strike="noStrike" spc="-1">
              <a:latin typeface="Arial"/>
              <a:ea typeface="SimSun" charset="0"/>
            </a:endParaRPr>
          </a:p>
          <a:p>
            <a:pPr marL="140335" indent="0">
              <a:lnSpc>
                <a:spcPct val="100000"/>
              </a:lnSpc>
              <a:buClr>
                <a:srgbClr val="000000"/>
              </a:buClr>
              <a:buFont typeface="Arial"/>
              <a:buNone/>
            </a:pPr>
            <a:endParaRPr lang="zh-CN"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1. </a:t>
            </a:r>
            <a:r>
              <a:rPr lang="zh-CN" altLang="en-US" sz="1800" b="0" strike="noStrike" spc="-1">
                <a:latin typeface="Arial"/>
                <a:ea typeface="SimSun" charset="0"/>
              </a:rPr>
              <a:t>属于关系</a:t>
            </a:r>
            <a:r>
              <a:rPr lang="en-US" altLang="zh-CN" sz="1800" b="0" strike="noStrike" spc="-1">
                <a:latin typeface="Arial"/>
                <a:ea typeface="SimSun" charset="0"/>
              </a:rPr>
              <a:t>R</a:t>
            </a:r>
            <a:endParaRPr lang="en-US" altLang="zh-CN"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2. </a:t>
            </a:r>
            <a:r>
              <a:rPr lang="zh-CN" altLang="en-US" sz="1800" b="0" strike="noStrike" spc="-1">
                <a:latin typeface="Arial"/>
                <a:ea typeface="SimSun" charset="0"/>
              </a:rPr>
              <a:t>不属于关系</a:t>
            </a:r>
            <a:r>
              <a:rPr lang="en-US" altLang="zh-CN" sz="1800" b="0" strike="noStrike" spc="-1">
                <a:latin typeface="Arial"/>
                <a:ea typeface="SimSun" charset="0"/>
              </a:rPr>
              <a:t>S</a:t>
            </a:r>
            <a:endParaRPr lang="en-US" altLang="zh-CN" sz="1800" b="0" strike="noStrike" spc="-1">
              <a:latin typeface="Arial"/>
              <a:ea typeface="SimSun" charset="0"/>
            </a:endParaRPr>
          </a:p>
        </p:txBody>
      </p:sp>
      <p:pic>
        <p:nvPicPr>
          <p:cNvPr id="10" name="Picture 9"/>
          <p:cNvPicPr>
            <a:picLocks noChangeAspect="true"/>
          </p:cNvPicPr>
          <p:nvPr/>
        </p:nvPicPr>
        <p:blipFill>
          <a:blip r:embed="rId2"/>
          <a:stretch>
            <a:fillRect/>
          </a:stretch>
        </p:blipFill>
        <p:spPr>
          <a:xfrm>
            <a:off x="5095240" y="1934210"/>
            <a:ext cx="2952750" cy="407035"/>
          </a:xfrm>
          <a:prstGeom prst="rect">
            <a:avLst/>
          </a:prstGeom>
        </p:spPr>
      </p:pic>
      <p:pic>
        <p:nvPicPr>
          <p:cNvPr id="11" name="Picture 10"/>
          <p:cNvPicPr>
            <a:picLocks noChangeAspect="true"/>
          </p:cNvPicPr>
          <p:nvPr/>
        </p:nvPicPr>
        <p:blipFill>
          <a:blip r:embed="rId3"/>
          <a:stretch>
            <a:fillRect/>
          </a:stretch>
        </p:blipFill>
        <p:spPr>
          <a:xfrm>
            <a:off x="5244465" y="2787015"/>
            <a:ext cx="1206500" cy="2684145"/>
          </a:xfrm>
          <a:prstGeom prst="rect">
            <a:avLst/>
          </a:prstGeom>
        </p:spPr>
      </p:pic>
      <p:pic>
        <p:nvPicPr>
          <p:cNvPr id="12" name="Picture 11"/>
          <p:cNvPicPr>
            <a:picLocks noChangeAspect="true"/>
          </p:cNvPicPr>
          <p:nvPr/>
        </p:nvPicPr>
        <p:blipFill>
          <a:blip r:embed="rId4"/>
          <a:stretch>
            <a:fillRect/>
          </a:stretch>
        </p:blipFill>
        <p:spPr>
          <a:xfrm>
            <a:off x="7752715" y="2903855"/>
            <a:ext cx="991870" cy="2449830"/>
          </a:xfrm>
          <a:prstGeom prst="rect">
            <a:avLst/>
          </a:prstGeom>
        </p:spPr>
      </p:pic>
      <p:sp>
        <p:nvSpPr>
          <p:cNvPr id="13" name="CustomShape 4"/>
          <p:cNvSpPr/>
          <p:nvPr/>
        </p:nvSpPr>
        <p:spPr>
          <a:xfrm>
            <a:off x="6734810" y="3898900"/>
            <a:ext cx="73406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altLang="en-US" sz="1800" b="0" strike="noStrike" spc="-1">
                <a:latin typeface="Arial"/>
                <a:ea typeface="SimSun" charset="0"/>
              </a:rPr>
              <a:t>减</a:t>
            </a:r>
            <a:endParaRPr lang="zh-CN" altLang="en-US" sz="1800" b="0" strike="noStrike" spc="-1">
              <a:latin typeface="Arial"/>
              <a:ea typeface="SimSun"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altLang="en-US" sz="2800" spc="-1">
                <a:latin typeface="Arial"/>
                <a:ea typeface="SimSun" charset="0"/>
                <a:sym typeface="+mn-ea"/>
              </a:rPr>
              <a:t>Set Difference </a:t>
            </a:r>
            <a:r>
              <a:rPr lang="zh-CN" altLang="en-US" sz="2800" spc="-1">
                <a:latin typeface="Arial"/>
                <a:ea typeface="SimSun" charset="0"/>
                <a:sym typeface="+mn-ea"/>
              </a:rPr>
              <a:t>差集</a:t>
            </a:r>
            <a:endParaRPr lang="zh-CN" altLang="en-US" sz="2800" b="0" strike="noStrike" spc="-1">
              <a:solidFill>
                <a:srgbClr val="000000"/>
              </a:solidFill>
              <a:latin typeface="Arial"/>
              <a:ea typeface="SimSun" charset="0"/>
              <a:sym typeface="+mn-ea"/>
            </a:endParaRPr>
          </a:p>
        </p:txBody>
      </p:sp>
      <p:pic>
        <p:nvPicPr>
          <p:cNvPr id="3" name="Picture 2"/>
          <p:cNvPicPr>
            <a:picLocks noChangeAspect="true"/>
          </p:cNvPicPr>
          <p:nvPr/>
        </p:nvPicPr>
        <p:blipFill>
          <a:blip r:embed="rId1"/>
          <a:stretch>
            <a:fillRect/>
          </a:stretch>
        </p:blipFill>
        <p:spPr>
          <a:xfrm>
            <a:off x="812165" y="1934210"/>
            <a:ext cx="1214120" cy="718185"/>
          </a:xfrm>
          <a:prstGeom prst="rect">
            <a:avLst/>
          </a:prstGeom>
        </p:spPr>
      </p:pic>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sp>
        <p:nvSpPr>
          <p:cNvPr id="5" name="CustomShape 4"/>
          <p:cNvSpPr/>
          <p:nvPr/>
        </p:nvSpPr>
        <p:spPr>
          <a:xfrm>
            <a:off x="628650" y="3218180"/>
            <a:ext cx="3602990" cy="129032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保留满足以下条件的行：</a:t>
            </a:r>
            <a:endParaRPr lang="zh-CN" sz="1800" b="0" strike="noStrike" spc="-1">
              <a:latin typeface="Arial"/>
              <a:ea typeface="SimSun" charset="0"/>
            </a:endParaRPr>
          </a:p>
          <a:p>
            <a:pPr marL="140335" indent="0">
              <a:lnSpc>
                <a:spcPct val="100000"/>
              </a:lnSpc>
              <a:buClr>
                <a:srgbClr val="000000"/>
              </a:buClr>
              <a:buFont typeface="Arial"/>
              <a:buNone/>
            </a:pPr>
            <a:endParaRPr lang="zh-CN"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1. </a:t>
            </a:r>
            <a:r>
              <a:rPr lang="zh-CN" altLang="en-US" sz="1800" b="0" strike="noStrike" spc="-1">
                <a:latin typeface="Arial"/>
                <a:ea typeface="SimSun" charset="0"/>
              </a:rPr>
              <a:t>属于关系</a:t>
            </a:r>
            <a:r>
              <a:rPr lang="en-US" altLang="zh-CN" sz="1800" b="0" strike="noStrike" spc="-1">
                <a:latin typeface="Arial"/>
                <a:ea typeface="SimSun" charset="0"/>
              </a:rPr>
              <a:t>R</a:t>
            </a:r>
            <a:endParaRPr lang="en-US" altLang="zh-CN"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2. </a:t>
            </a:r>
            <a:r>
              <a:rPr lang="zh-CN" altLang="en-US" sz="1800" b="0" strike="noStrike" spc="-1">
                <a:latin typeface="Arial"/>
                <a:ea typeface="SimSun" charset="0"/>
              </a:rPr>
              <a:t>不属于关系</a:t>
            </a:r>
            <a:r>
              <a:rPr lang="en-US" altLang="zh-CN" sz="1800" b="0" strike="noStrike" spc="-1">
                <a:latin typeface="Arial"/>
                <a:ea typeface="SimSun" charset="0"/>
              </a:rPr>
              <a:t>S</a:t>
            </a:r>
            <a:endParaRPr lang="en-US" altLang="zh-CN" sz="1800" b="0" strike="noStrike" spc="-1">
              <a:latin typeface="Arial"/>
              <a:ea typeface="SimSun" charset="0"/>
            </a:endParaRPr>
          </a:p>
        </p:txBody>
      </p:sp>
      <p:pic>
        <p:nvPicPr>
          <p:cNvPr id="10" name="Picture 9"/>
          <p:cNvPicPr>
            <a:picLocks noChangeAspect="true"/>
          </p:cNvPicPr>
          <p:nvPr/>
        </p:nvPicPr>
        <p:blipFill>
          <a:blip r:embed="rId2"/>
          <a:stretch>
            <a:fillRect/>
          </a:stretch>
        </p:blipFill>
        <p:spPr>
          <a:xfrm>
            <a:off x="5095240" y="1934210"/>
            <a:ext cx="2952750" cy="407035"/>
          </a:xfrm>
          <a:prstGeom prst="rect">
            <a:avLst/>
          </a:prstGeom>
        </p:spPr>
      </p:pic>
      <p:pic>
        <p:nvPicPr>
          <p:cNvPr id="2" name="Picture 1"/>
          <p:cNvPicPr>
            <a:picLocks noChangeAspect="true"/>
          </p:cNvPicPr>
          <p:nvPr/>
        </p:nvPicPr>
        <p:blipFill>
          <a:blip r:embed="rId3"/>
          <a:stretch>
            <a:fillRect/>
          </a:stretch>
        </p:blipFill>
        <p:spPr>
          <a:xfrm>
            <a:off x="5760085" y="3130550"/>
            <a:ext cx="1499235" cy="133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sz="2800" spc="-1">
                <a:latin typeface="Arial"/>
                <a:ea typeface="SimSun" charset="0"/>
                <a:sym typeface="+mn-ea"/>
              </a:rPr>
              <a:t>Intersection </a:t>
            </a:r>
            <a:r>
              <a:rPr lang="zh-CN" altLang="en-US" sz="2800" spc="-1">
                <a:latin typeface="Arial"/>
                <a:ea typeface="SimSun" charset="0"/>
                <a:sym typeface="+mn-ea"/>
              </a:rPr>
              <a:t>交集</a:t>
            </a:r>
            <a:endParaRPr lang="zh-CN" altLang="en-US" sz="2800" b="0" strike="noStrike" spc="-1">
              <a:solidFill>
                <a:srgbClr val="000000"/>
              </a:solidFill>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sp>
        <p:nvSpPr>
          <p:cNvPr id="5" name="CustomShape 4"/>
          <p:cNvSpPr/>
          <p:nvPr/>
        </p:nvSpPr>
        <p:spPr>
          <a:xfrm>
            <a:off x="628650" y="3218180"/>
            <a:ext cx="3602990" cy="1567815"/>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保留满足以下条件的行：</a:t>
            </a:r>
            <a:endParaRPr lang="zh-CN" sz="1800" b="0" strike="noStrike" spc="-1">
              <a:latin typeface="Arial"/>
              <a:ea typeface="SimSun" charset="0"/>
            </a:endParaRPr>
          </a:p>
          <a:p>
            <a:pPr marL="140335" indent="0">
              <a:lnSpc>
                <a:spcPct val="100000"/>
              </a:lnSpc>
              <a:buClr>
                <a:srgbClr val="000000"/>
              </a:buClr>
              <a:buFont typeface="Arial"/>
              <a:buNone/>
            </a:pPr>
            <a:endParaRPr lang="zh-CN"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1. </a:t>
            </a:r>
            <a:r>
              <a:rPr lang="zh-CN" altLang="en-US" sz="1800" b="0" strike="noStrike" spc="-1">
                <a:latin typeface="Arial"/>
                <a:ea typeface="SimSun" charset="0"/>
              </a:rPr>
              <a:t>属于关系</a:t>
            </a:r>
            <a:r>
              <a:rPr lang="en-US" altLang="zh-CN" sz="1800" b="0" strike="noStrike" spc="-1">
                <a:latin typeface="Arial"/>
                <a:ea typeface="SimSun" charset="0"/>
              </a:rPr>
              <a:t>R</a:t>
            </a:r>
            <a:endParaRPr lang="en-US" altLang="zh-CN"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2. </a:t>
            </a:r>
            <a:r>
              <a:rPr lang="zh-CN" altLang="en-US" sz="1800" b="0" strike="noStrike" spc="-1">
                <a:latin typeface="Arial"/>
                <a:ea typeface="SimSun" charset="0"/>
              </a:rPr>
              <a:t>属于关系</a:t>
            </a:r>
            <a:r>
              <a:rPr lang="en-US" altLang="zh-CN" sz="1800" b="0" strike="noStrike" spc="-1">
                <a:latin typeface="Arial"/>
                <a:ea typeface="SimSun" charset="0"/>
              </a:rPr>
              <a:t>S</a:t>
            </a:r>
            <a:endParaRPr lang="en-US" altLang="zh-CN"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3. </a:t>
            </a:r>
            <a:r>
              <a:rPr lang="zh-CN" altLang="en-US" sz="1800" b="0" strike="noStrike" spc="-1">
                <a:latin typeface="Arial"/>
                <a:ea typeface="SimSun" charset="0"/>
              </a:rPr>
              <a:t>等同于</a:t>
            </a:r>
            <a:r>
              <a:rPr lang="en-US" altLang="zh-CN" sz="1800" b="0" strike="noStrike" spc="-1">
                <a:latin typeface="Arial"/>
                <a:ea typeface="SimSun" charset="0"/>
              </a:rPr>
              <a:t>R - (R - S)</a:t>
            </a:r>
            <a:endParaRPr lang="en-US" altLang="zh-CN" sz="1800" b="0" strike="noStrike" spc="-1">
              <a:latin typeface="Arial"/>
              <a:ea typeface="SimSun" charset="0"/>
            </a:endParaRPr>
          </a:p>
        </p:txBody>
      </p:sp>
      <p:pic>
        <p:nvPicPr>
          <p:cNvPr id="11" name="Picture 10"/>
          <p:cNvPicPr>
            <a:picLocks noChangeAspect="true"/>
          </p:cNvPicPr>
          <p:nvPr/>
        </p:nvPicPr>
        <p:blipFill>
          <a:blip r:embed="rId1"/>
          <a:stretch>
            <a:fillRect/>
          </a:stretch>
        </p:blipFill>
        <p:spPr>
          <a:xfrm>
            <a:off x="5244465" y="2787015"/>
            <a:ext cx="1206500" cy="2684145"/>
          </a:xfrm>
          <a:prstGeom prst="rect">
            <a:avLst/>
          </a:prstGeom>
        </p:spPr>
      </p:pic>
      <p:pic>
        <p:nvPicPr>
          <p:cNvPr id="12" name="Picture 11"/>
          <p:cNvPicPr>
            <a:picLocks noChangeAspect="true"/>
          </p:cNvPicPr>
          <p:nvPr/>
        </p:nvPicPr>
        <p:blipFill>
          <a:blip r:embed="rId2"/>
          <a:stretch>
            <a:fillRect/>
          </a:stretch>
        </p:blipFill>
        <p:spPr>
          <a:xfrm>
            <a:off x="7752715" y="2903855"/>
            <a:ext cx="991870" cy="2449830"/>
          </a:xfrm>
          <a:prstGeom prst="rect">
            <a:avLst/>
          </a:prstGeom>
        </p:spPr>
      </p:pic>
      <p:sp>
        <p:nvSpPr>
          <p:cNvPr id="13" name="CustomShape 4"/>
          <p:cNvSpPr/>
          <p:nvPr/>
        </p:nvSpPr>
        <p:spPr>
          <a:xfrm>
            <a:off x="6734810" y="3898900"/>
            <a:ext cx="73406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altLang="en-US" sz="1800" b="0" strike="noStrike" spc="-1">
                <a:latin typeface="Arial"/>
                <a:ea typeface="SimSun" charset="0"/>
              </a:rPr>
              <a:t>交</a:t>
            </a:r>
            <a:endParaRPr lang="zh-CN" altLang="en-US" sz="1800" b="0" strike="noStrike" spc="-1">
              <a:latin typeface="Arial"/>
              <a:ea typeface="SimSun" charset="0"/>
            </a:endParaRPr>
          </a:p>
        </p:txBody>
      </p:sp>
      <p:pic>
        <p:nvPicPr>
          <p:cNvPr id="2" name="Picture 1"/>
          <p:cNvPicPr>
            <a:picLocks noChangeAspect="true"/>
          </p:cNvPicPr>
          <p:nvPr/>
        </p:nvPicPr>
        <p:blipFill>
          <a:blip r:embed="rId3"/>
          <a:stretch>
            <a:fillRect/>
          </a:stretch>
        </p:blipFill>
        <p:spPr>
          <a:xfrm>
            <a:off x="812165" y="1929130"/>
            <a:ext cx="1430020" cy="857885"/>
          </a:xfrm>
          <a:prstGeom prst="rect">
            <a:avLst/>
          </a:prstGeom>
        </p:spPr>
      </p:pic>
      <p:pic>
        <p:nvPicPr>
          <p:cNvPr id="6" name="Picture 5"/>
          <p:cNvPicPr>
            <a:picLocks noChangeAspect="true"/>
          </p:cNvPicPr>
          <p:nvPr/>
        </p:nvPicPr>
        <p:blipFill>
          <a:blip r:embed="rId4"/>
          <a:stretch>
            <a:fillRect/>
          </a:stretch>
        </p:blipFill>
        <p:spPr>
          <a:xfrm>
            <a:off x="5244465" y="2090420"/>
            <a:ext cx="4063365" cy="534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sz="2800" spc="-1">
                <a:latin typeface="Arial"/>
                <a:ea typeface="SimSun" charset="0"/>
                <a:sym typeface="+mn-ea"/>
              </a:rPr>
              <a:t>Intersection </a:t>
            </a:r>
            <a:r>
              <a:rPr lang="zh-CN" altLang="en-US" sz="2800" spc="-1">
                <a:latin typeface="Arial"/>
                <a:ea typeface="SimSun" charset="0"/>
                <a:sym typeface="+mn-ea"/>
              </a:rPr>
              <a:t>交集</a:t>
            </a:r>
            <a:endParaRPr lang="zh-CN" altLang="en-US" sz="2800" b="0" strike="noStrike" spc="-1">
              <a:solidFill>
                <a:srgbClr val="000000"/>
              </a:solidFill>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sp>
        <p:nvSpPr>
          <p:cNvPr id="5" name="CustomShape 4"/>
          <p:cNvSpPr/>
          <p:nvPr/>
        </p:nvSpPr>
        <p:spPr>
          <a:xfrm>
            <a:off x="628650" y="3218180"/>
            <a:ext cx="3602990" cy="1567815"/>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保留满足以下条件的行：</a:t>
            </a:r>
            <a:endParaRPr lang="zh-CN" sz="1800" b="0" strike="noStrike" spc="-1">
              <a:latin typeface="Arial"/>
              <a:ea typeface="SimSun" charset="0"/>
            </a:endParaRPr>
          </a:p>
          <a:p>
            <a:pPr marL="140335" indent="0">
              <a:lnSpc>
                <a:spcPct val="100000"/>
              </a:lnSpc>
              <a:buClr>
                <a:srgbClr val="000000"/>
              </a:buClr>
              <a:buFont typeface="Arial"/>
              <a:buNone/>
            </a:pPr>
            <a:endParaRPr lang="zh-CN"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1. </a:t>
            </a:r>
            <a:r>
              <a:rPr lang="zh-CN" altLang="en-US" sz="1800" b="0" strike="noStrike" spc="-1">
                <a:latin typeface="Arial"/>
                <a:ea typeface="SimSun" charset="0"/>
              </a:rPr>
              <a:t>属于关系</a:t>
            </a:r>
            <a:r>
              <a:rPr lang="en-US" altLang="zh-CN" sz="1800" b="0" strike="noStrike" spc="-1">
                <a:latin typeface="Arial"/>
                <a:ea typeface="SimSun" charset="0"/>
              </a:rPr>
              <a:t>R</a:t>
            </a:r>
            <a:endParaRPr lang="en-US" altLang="zh-CN"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2. </a:t>
            </a:r>
            <a:r>
              <a:rPr lang="zh-CN" altLang="en-US" sz="1800" b="0" strike="noStrike" spc="-1">
                <a:latin typeface="Arial"/>
                <a:ea typeface="SimSun" charset="0"/>
              </a:rPr>
              <a:t>属于关系</a:t>
            </a:r>
            <a:r>
              <a:rPr lang="en-US" altLang="zh-CN" sz="1800" b="0" strike="noStrike" spc="-1">
                <a:latin typeface="Arial"/>
                <a:ea typeface="SimSun" charset="0"/>
              </a:rPr>
              <a:t>S</a:t>
            </a:r>
            <a:endParaRPr lang="en-US" altLang="zh-CN"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3. </a:t>
            </a:r>
            <a:r>
              <a:rPr lang="zh-CN" altLang="en-US" sz="1800" b="0" strike="noStrike" spc="-1">
                <a:latin typeface="Arial"/>
                <a:ea typeface="SimSun" charset="0"/>
              </a:rPr>
              <a:t>等同于</a:t>
            </a:r>
            <a:r>
              <a:rPr lang="en-US" altLang="zh-CN" sz="1800" b="0" strike="noStrike" spc="-1">
                <a:latin typeface="Arial"/>
                <a:ea typeface="SimSun" charset="0"/>
              </a:rPr>
              <a:t>R - (R - S)</a:t>
            </a:r>
            <a:endParaRPr lang="en-US" altLang="zh-CN" sz="1800" b="0" strike="noStrike" spc="-1">
              <a:latin typeface="Arial"/>
              <a:ea typeface="SimSun" charset="0"/>
            </a:endParaRPr>
          </a:p>
        </p:txBody>
      </p:sp>
      <p:pic>
        <p:nvPicPr>
          <p:cNvPr id="2" name="Picture 1"/>
          <p:cNvPicPr>
            <a:picLocks noChangeAspect="true"/>
          </p:cNvPicPr>
          <p:nvPr/>
        </p:nvPicPr>
        <p:blipFill>
          <a:blip r:embed="rId1"/>
          <a:stretch>
            <a:fillRect/>
          </a:stretch>
        </p:blipFill>
        <p:spPr>
          <a:xfrm>
            <a:off x="812165" y="1929130"/>
            <a:ext cx="1430020" cy="857885"/>
          </a:xfrm>
          <a:prstGeom prst="rect">
            <a:avLst/>
          </a:prstGeom>
        </p:spPr>
      </p:pic>
      <p:pic>
        <p:nvPicPr>
          <p:cNvPr id="6" name="Picture 5"/>
          <p:cNvPicPr>
            <a:picLocks noChangeAspect="true"/>
          </p:cNvPicPr>
          <p:nvPr/>
        </p:nvPicPr>
        <p:blipFill>
          <a:blip r:embed="rId2"/>
          <a:stretch>
            <a:fillRect/>
          </a:stretch>
        </p:blipFill>
        <p:spPr>
          <a:xfrm>
            <a:off x="5244465" y="2090420"/>
            <a:ext cx="4063365" cy="534670"/>
          </a:xfrm>
          <a:prstGeom prst="rect">
            <a:avLst/>
          </a:prstGeom>
        </p:spPr>
      </p:pic>
      <p:pic>
        <p:nvPicPr>
          <p:cNvPr id="14" name="Picture 13"/>
          <p:cNvPicPr>
            <a:picLocks noChangeAspect="true"/>
          </p:cNvPicPr>
          <p:nvPr/>
        </p:nvPicPr>
        <p:blipFill>
          <a:blip r:embed="rId3"/>
          <a:stretch>
            <a:fillRect/>
          </a:stretch>
        </p:blipFill>
        <p:spPr>
          <a:xfrm>
            <a:off x="6353810" y="3408045"/>
            <a:ext cx="1505585" cy="2003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sz="2800" spc="-1">
                <a:latin typeface="Arial"/>
                <a:ea typeface="SimSun" charset="0"/>
                <a:sym typeface="+mn-ea"/>
              </a:rPr>
              <a:t>Cartesian Product</a:t>
            </a:r>
            <a:r>
              <a:rPr lang="en-US" altLang="en-US" sz="2800" spc="-1">
                <a:latin typeface="Arial"/>
                <a:ea typeface="SimSun" charset="0"/>
                <a:sym typeface="+mn-ea"/>
              </a:rPr>
              <a:t> </a:t>
            </a:r>
            <a:r>
              <a:rPr lang="zh-CN" altLang="en-US" sz="2800" spc="-1">
                <a:latin typeface="Arial"/>
                <a:ea typeface="SimSun" charset="0"/>
                <a:sym typeface="+mn-ea"/>
              </a:rPr>
              <a:t>笛卡尔积</a:t>
            </a:r>
            <a:endParaRPr lang="zh-CN" altLang="en-US" sz="2800" b="0" strike="noStrike" spc="-1">
              <a:solidFill>
                <a:srgbClr val="000000"/>
              </a:solidFill>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sp>
        <p:nvSpPr>
          <p:cNvPr id="5" name="CustomShape 4"/>
          <p:cNvSpPr/>
          <p:nvPr/>
        </p:nvSpPr>
        <p:spPr>
          <a:xfrm>
            <a:off x="628650" y="3218180"/>
            <a:ext cx="4241165" cy="101346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定义：对两个关系R和S进行操作，产生的关系中元组个数为两个关系中元组个数之积。</a:t>
            </a:r>
            <a:endParaRPr lang="zh-CN" sz="1800" b="0" strike="noStrike" spc="-1">
              <a:latin typeface="Arial"/>
              <a:ea typeface="SimSun" charset="0"/>
            </a:endParaRPr>
          </a:p>
        </p:txBody>
      </p:sp>
      <p:pic>
        <p:nvPicPr>
          <p:cNvPr id="3" name="Picture 2"/>
          <p:cNvPicPr>
            <a:picLocks noChangeAspect="true"/>
          </p:cNvPicPr>
          <p:nvPr/>
        </p:nvPicPr>
        <p:blipFill>
          <a:blip r:embed="rId1"/>
          <a:stretch>
            <a:fillRect/>
          </a:stretch>
        </p:blipFill>
        <p:spPr>
          <a:xfrm>
            <a:off x="812165" y="2090420"/>
            <a:ext cx="1301750" cy="817880"/>
          </a:xfrm>
          <a:prstGeom prst="rect">
            <a:avLst/>
          </a:prstGeom>
        </p:spPr>
      </p:pic>
      <p:sp>
        <p:nvSpPr>
          <p:cNvPr id="8" name="CustomShape 4"/>
          <p:cNvSpPr/>
          <p:nvPr/>
        </p:nvSpPr>
        <p:spPr>
          <a:xfrm>
            <a:off x="5359400" y="2090420"/>
            <a:ext cx="5260975"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en-US" altLang="zh-CN" sz="1800" b="0" strike="noStrike" spc="-1">
                <a:latin typeface="Arial"/>
                <a:ea typeface="SimSun" charset="0"/>
              </a:rPr>
              <a:t>Viewing</a:t>
            </a:r>
            <a:r>
              <a:rPr lang="zh-CN" altLang="en-US" sz="1800" b="0" strike="noStrike" spc="-1">
                <a:latin typeface="Arial"/>
                <a:ea typeface="SimSun" charset="0"/>
              </a:rPr>
              <a:t>表：记录了客户查看出租房源信息</a:t>
            </a:r>
            <a:endParaRPr lang="zh-CN" altLang="en-US" sz="1800" b="0" strike="noStrike" spc="-1">
              <a:latin typeface="Arial"/>
              <a:ea typeface="SimSun" charset="0"/>
            </a:endParaRPr>
          </a:p>
        </p:txBody>
      </p:sp>
      <p:pic>
        <p:nvPicPr>
          <p:cNvPr id="9" name="Picture 8"/>
          <p:cNvPicPr>
            <a:picLocks noChangeAspect="true"/>
          </p:cNvPicPr>
          <p:nvPr/>
        </p:nvPicPr>
        <p:blipFill>
          <a:blip r:embed="rId2"/>
          <a:stretch>
            <a:fillRect/>
          </a:stretch>
        </p:blipFill>
        <p:spPr>
          <a:xfrm>
            <a:off x="5556885" y="2663825"/>
            <a:ext cx="4380230" cy="2410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sz="2800" spc="-1">
                <a:latin typeface="Arial"/>
                <a:ea typeface="SimSun" charset="0"/>
                <a:sym typeface="+mn-ea"/>
              </a:rPr>
              <a:t>Cartesian Product</a:t>
            </a:r>
            <a:r>
              <a:rPr lang="en-US" altLang="en-US" sz="2800" spc="-1">
                <a:latin typeface="Arial"/>
                <a:ea typeface="SimSun" charset="0"/>
                <a:sym typeface="+mn-ea"/>
              </a:rPr>
              <a:t> </a:t>
            </a:r>
            <a:r>
              <a:rPr lang="zh-CN" altLang="en-US" sz="2800" spc="-1">
                <a:latin typeface="Arial"/>
                <a:ea typeface="SimSun" charset="0"/>
                <a:sym typeface="+mn-ea"/>
              </a:rPr>
              <a:t>笛卡尔积</a:t>
            </a:r>
            <a:endParaRPr lang="zh-CN" altLang="en-US" sz="2800" b="0" strike="noStrike" spc="-1">
              <a:solidFill>
                <a:srgbClr val="000000"/>
              </a:solidFill>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sp>
        <p:nvSpPr>
          <p:cNvPr id="5" name="CustomShape 4"/>
          <p:cNvSpPr/>
          <p:nvPr/>
        </p:nvSpPr>
        <p:spPr>
          <a:xfrm>
            <a:off x="628650" y="3218180"/>
            <a:ext cx="4241165" cy="101346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定义：对两个关系R和S进行操作，产生的关系中元组个数为两个关系中元组个数之积。</a:t>
            </a:r>
            <a:endParaRPr lang="zh-CN" sz="1800" b="0" strike="noStrike" spc="-1">
              <a:latin typeface="Arial"/>
              <a:ea typeface="SimSun" charset="0"/>
            </a:endParaRPr>
          </a:p>
        </p:txBody>
      </p:sp>
      <p:pic>
        <p:nvPicPr>
          <p:cNvPr id="3" name="Picture 2"/>
          <p:cNvPicPr>
            <a:picLocks noChangeAspect="true"/>
          </p:cNvPicPr>
          <p:nvPr/>
        </p:nvPicPr>
        <p:blipFill>
          <a:blip r:embed="rId1"/>
          <a:stretch>
            <a:fillRect/>
          </a:stretch>
        </p:blipFill>
        <p:spPr>
          <a:xfrm>
            <a:off x="812165" y="2090420"/>
            <a:ext cx="1301750" cy="817880"/>
          </a:xfrm>
          <a:prstGeom prst="rect">
            <a:avLst/>
          </a:prstGeom>
        </p:spPr>
      </p:pic>
      <p:sp>
        <p:nvSpPr>
          <p:cNvPr id="8" name="CustomShape 4"/>
          <p:cNvSpPr/>
          <p:nvPr/>
        </p:nvSpPr>
        <p:spPr>
          <a:xfrm>
            <a:off x="5359400" y="2090420"/>
            <a:ext cx="5260975"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en-US" sz="1800" b="0" strike="noStrike" spc="-1">
                <a:latin typeface="Arial"/>
                <a:ea typeface="SimSun" charset="0"/>
              </a:rPr>
              <a:t>Client</a:t>
            </a:r>
            <a:r>
              <a:rPr lang="zh-CN" altLang="en-US" sz="1800" b="0" strike="noStrike" spc="-1">
                <a:latin typeface="Arial"/>
                <a:ea typeface="SimSun" charset="0"/>
              </a:rPr>
              <a:t>表：记录了客户信息</a:t>
            </a:r>
            <a:endParaRPr lang="zh-CN" altLang="en-US" sz="1800" b="0" strike="noStrike" spc="-1">
              <a:latin typeface="Arial"/>
              <a:ea typeface="SimSun" charset="0"/>
            </a:endParaRPr>
          </a:p>
        </p:txBody>
      </p:sp>
      <p:pic>
        <p:nvPicPr>
          <p:cNvPr id="2" name="Picture 1"/>
          <p:cNvPicPr>
            <a:picLocks noChangeAspect="true"/>
          </p:cNvPicPr>
          <p:nvPr/>
        </p:nvPicPr>
        <p:blipFill>
          <a:blip r:embed="rId2"/>
          <a:stretch>
            <a:fillRect/>
          </a:stretch>
        </p:blipFill>
        <p:spPr>
          <a:xfrm>
            <a:off x="5101590" y="2908300"/>
            <a:ext cx="6631940" cy="1830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zh-CN" sz="2800" b="0" strike="noStrike" spc="-1">
                <a:solidFill>
                  <a:srgbClr val="000000"/>
                </a:solidFill>
                <a:latin typeface="Arial"/>
                <a:ea typeface="Arial"/>
              </a:rPr>
              <a:t>主要内容</a:t>
            </a:r>
            <a:endParaRPr lang="en-US" sz="2800" b="0" strike="noStrike" spc="-1">
              <a:solidFill>
                <a:srgbClr val="000000"/>
              </a:solidFill>
              <a:latin typeface="等线"/>
            </a:endParaRPr>
          </a:p>
        </p:txBody>
      </p:sp>
      <p:sp>
        <p:nvSpPr>
          <p:cNvPr id="221" name="CustomShape 4"/>
          <p:cNvSpPr/>
          <p:nvPr/>
        </p:nvSpPr>
        <p:spPr>
          <a:xfrm>
            <a:off x="571680" y="1927080"/>
            <a:ext cx="7886520" cy="2121535"/>
          </a:xfrm>
          <a:prstGeom prst="rect">
            <a:avLst/>
          </a:prstGeom>
          <a:noFill/>
          <a:ln w="0">
            <a:noFill/>
          </a:ln>
        </p:spPr>
        <p:style>
          <a:lnRef idx="0">
            <a:srgbClr val="FFFFFF"/>
          </a:lnRef>
          <a:fillRef idx="0">
            <a:srgbClr val="FFFFFF"/>
          </a:fillRef>
          <a:effectRef idx="0">
            <a:srgbClr val="FFFFFF"/>
          </a:effectRef>
          <a:fontRef idx="minor"/>
        </p:style>
        <p:txBody>
          <a:bodyPr tIns="91440" bIns="91440">
            <a:spAutoFit/>
          </a:bodyPr>
          <a:p>
            <a:pPr marL="483235" indent="-342900">
              <a:lnSpc>
                <a:spcPct val="100000"/>
              </a:lnSpc>
              <a:buClr>
                <a:srgbClr val="000000"/>
              </a:buClr>
              <a:buFont typeface="Arial"/>
              <a:buAutoNum type="arabicPeriod"/>
            </a:pPr>
            <a:r>
              <a:rPr lang="zh-CN" altLang="en-US" sz="1800" b="0" strike="noStrike" spc="-1">
                <a:latin typeface="Arial"/>
                <a:ea typeface="SimSun" charset="0"/>
              </a:rPr>
              <a:t>单项式操作</a:t>
            </a:r>
            <a:endParaRPr lang="zh-CN" altLang="en-US" sz="1800" b="0" strike="noStrike" spc="-1">
              <a:latin typeface="Arial"/>
              <a:ea typeface="SimSun" charset="0"/>
            </a:endParaRPr>
          </a:p>
          <a:p>
            <a:pPr marL="940435" lvl="1" indent="-342900">
              <a:lnSpc>
                <a:spcPct val="100000"/>
              </a:lnSpc>
              <a:buClr>
                <a:srgbClr val="000000"/>
              </a:buClr>
              <a:buFont typeface="Arial"/>
              <a:buAutoNum type="arabicPeriod"/>
            </a:pPr>
            <a:r>
              <a:rPr lang="en-US" altLang="zh-CN" b="0" strike="noStrike" spc="-1">
                <a:latin typeface="Arial"/>
                <a:ea typeface="SimSun" charset="0"/>
              </a:rPr>
              <a:t>Selection</a:t>
            </a:r>
            <a:r>
              <a:rPr lang="en-US" altLang="en-US" b="0" strike="noStrike" spc="-1">
                <a:latin typeface="Arial"/>
                <a:ea typeface="SimSun" charset="0"/>
              </a:rPr>
              <a:t> </a:t>
            </a:r>
            <a:r>
              <a:rPr lang="zh-CN" altLang="en-US" b="0" strike="noStrike" spc="-1">
                <a:latin typeface="Arial"/>
                <a:ea typeface="SimSun" charset="0"/>
              </a:rPr>
              <a:t>选择</a:t>
            </a:r>
            <a:endParaRPr lang="en-US" altLang="zh-CN" b="0" strike="noStrike" spc="-1">
              <a:latin typeface="Arial"/>
              <a:ea typeface="SimSun" charset="0"/>
            </a:endParaRPr>
          </a:p>
          <a:p>
            <a:pPr marL="940435" lvl="1" indent="-342900">
              <a:lnSpc>
                <a:spcPct val="100000"/>
              </a:lnSpc>
              <a:buClr>
                <a:srgbClr val="000000"/>
              </a:buClr>
              <a:buFont typeface="Arial"/>
              <a:buAutoNum type="arabicPeriod"/>
            </a:pPr>
            <a:r>
              <a:rPr lang="en-US" altLang="zh-CN" b="0" strike="noStrike" spc="-1">
                <a:latin typeface="Arial"/>
                <a:ea typeface="SimSun" charset="0"/>
              </a:rPr>
              <a:t>Projection</a:t>
            </a:r>
            <a:r>
              <a:rPr lang="en-US" altLang="en-US" b="0" strike="noStrike" spc="-1">
                <a:latin typeface="Arial"/>
                <a:ea typeface="SimSun" charset="0"/>
              </a:rPr>
              <a:t> </a:t>
            </a:r>
            <a:r>
              <a:rPr lang="zh-CN" altLang="en-US" b="0" strike="noStrike" spc="-1">
                <a:latin typeface="Arial"/>
                <a:ea typeface="SimSun" charset="0"/>
              </a:rPr>
              <a:t>投影</a:t>
            </a:r>
            <a:endParaRPr lang="zh-CN" altLang="en-US" sz="1800" b="0" strike="noStrike" spc="-1">
              <a:latin typeface="Arial"/>
              <a:ea typeface="SimSun" charset="0"/>
            </a:endParaRPr>
          </a:p>
          <a:p>
            <a:pPr marL="483235" indent="-342900">
              <a:lnSpc>
                <a:spcPct val="100000"/>
              </a:lnSpc>
              <a:buClr>
                <a:srgbClr val="000000"/>
              </a:buClr>
              <a:buFont typeface="Arial"/>
              <a:buAutoNum type="arabicPeriod"/>
            </a:pPr>
            <a:r>
              <a:rPr lang="zh-CN" altLang="en-US" sz="1800" b="0" strike="noStrike" spc="-1">
                <a:latin typeface="Arial"/>
                <a:ea typeface="SimSun" charset="0"/>
              </a:rPr>
              <a:t>集合（</a:t>
            </a:r>
            <a:r>
              <a:rPr lang="en-US" altLang="zh-CN" sz="1800" b="0" strike="noStrike" spc="-1">
                <a:latin typeface="Arial"/>
                <a:ea typeface="SimSun" charset="0"/>
              </a:rPr>
              <a:t>Set</a:t>
            </a:r>
            <a:r>
              <a:rPr lang="zh-CN" altLang="en-US" sz="1800" b="0" strike="noStrike" spc="-1">
                <a:latin typeface="Arial"/>
                <a:ea typeface="SimSun" charset="0"/>
              </a:rPr>
              <a:t>）操作</a:t>
            </a:r>
            <a:endParaRPr lang="zh-CN" altLang="en-US" sz="1800" b="0" strike="noStrike" spc="-1">
              <a:latin typeface="Arial"/>
              <a:ea typeface="SimSun" charset="0"/>
            </a:endParaRPr>
          </a:p>
          <a:p>
            <a:pPr marL="483235" indent="-342900">
              <a:lnSpc>
                <a:spcPct val="100000"/>
              </a:lnSpc>
              <a:buClr>
                <a:srgbClr val="000000"/>
              </a:buClr>
              <a:buFont typeface="Arial"/>
              <a:buAutoNum type="arabicPeriod"/>
            </a:pPr>
            <a:r>
              <a:rPr lang="zh-CN" altLang="en-US" sz="1800" b="0" strike="noStrike" spc="-1">
                <a:latin typeface="Arial"/>
                <a:ea typeface="SimSun" charset="0"/>
              </a:rPr>
              <a:t>联接（</a:t>
            </a:r>
            <a:r>
              <a:rPr lang="en-US" altLang="zh-CN" sz="1800" b="0" strike="noStrike" spc="-1">
                <a:latin typeface="Arial"/>
                <a:ea typeface="SimSun" charset="0"/>
              </a:rPr>
              <a:t>Join</a:t>
            </a:r>
            <a:r>
              <a:rPr lang="zh-CN" altLang="en-US" sz="1800" b="0" strike="noStrike" spc="-1">
                <a:latin typeface="Arial"/>
                <a:ea typeface="SimSun" charset="0"/>
              </a:rPr>
              <a:t>）操作</a:t>
            </a:r>
            <a:endParaRPr lang="zh-CN" altLang="en-US" sz="1800" b="0" strike="noStrike" spc="-1">
              <a:latin typeface="Arial"/>
              <a:ea typeface="SimSun" charset="0"/>
            </a:endParaRPr>
          </a:p>
          <a:p>
            <a:pPr marL="483235" indent="-342900">
              <a:lnSpc>
                <a:spcPct val="100000"/>
              </a:lnSpc>
              <a:buClr>
                <a:srgbClr val="000000"/>
              </a:buClr>
              <a:buFont typeface="Arial"/>
              <a:buAutoNum type="arabicPeriod"/>
            </a:pPr>
            <a:r>
              <a:rPr lang="zh-CN" altLang="en-US" sz="1800" b="0" strike="noStrike" spc="-1">
                <a:latin typeface="Arial"/>
                <a:ea typeface="SimSun" charset="0"/>
              </a:rPr>
              <a:t>分割（</a:t>
            </a:r>
            <a:r>
              <a:rPr lang="en-US" altLang="zh-CN" sz="1800" b="0" strike="noStrike" spc="-1">
                <a:latin typeface="Arial"/>
                <a:ea typeface="SimSun" charset="0"/>
              </a:rPr>
              <a:t>Division</a:t>
            </a:r>
            <a:r>
              <a:rPr lang="zh-CN" altLang="en-US" sz="1800" b="0" strike="noStrike" spc="-1">
                <a:latin typeface="Arial"/>
                <a:ea typeface="SimSun" charset="0"/>
              </a:rPr>
              <a:t>）操作</a:t>
            </a:r>
            <a:endParaRPr lang="zh-CN" altLang="en-US" sz="1800" b="0" strike="noStrike" spc="-1">
              <a:latin typeface="Arial"/>
              <a:ea typeface="SimSun" charset="0"/>
            </a:endParaRPr>
          </a:p>
          <a:p>
            <a:pPr marL="483235" indent="-342900">
              <a:lnSpc>
                <a:spcPct val="100000"/>
              </a:lnSpc>
              <a:buClr>
                <a:srgbClr val="000000"/>
              </a:buClr>
              <a:buFont typeface="Arial"/>
              <a:buAutoNum type="arabicPeriod"/>
            </a:pPr>
            <a:r>
              <a:rPr lang="zh-CN" altLang="en-US" sz="1800" b="0" strike="noStrike" spc="-1">
                <a:latin typeface="Arial"/>
                <a:ea typeface="SimSun" charset="0"/>
              </a:rPr>
              <a:t>聚类操作</a:t>
            </a:r>
            <a:endParaRPr lang="zh-CN" altLang="en-US" sz="1800" b="0" strike="noStrike" spc="-1">
              <a:latin typeface="Arial"/>
              <a:ea typeface="SimSun"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sz="2800" spc="-1">
                <a:latin typeface="Arial"/>
                <a:ea typeface="SimSun" charset="0"/>
                <a:sym typeface="+mn-ea"/>
              </a:rPr>
              <a:t>Cartesian Product</a:t>
            </a:r>
            <a:r>
              <a:rPr lang="en-US" altLang="en-US" sz="2800" spc="-1">
                <a:latin typeface="Arial"/>
                <a:ea typeface="SimSun" charset="0"/>
                <a:sym typeface="+mn-ea"/>
              </a:rPr>
              <a:t> </a:t>
            </a:r>
            <a:r>
              <a:rPr lang="zh-CN" altLang="en-US" sz="2800" spc="-1">
                <a:latin typeface="Arial"/>
                <a:ea typeface="SimSun" charset="0"/>
                <a:sym typeface="+mn-ea"/>
              </a:rPr>
              <a:t>笛卡尔积</a:t>
            </a:r>
            <a:endParaRPr lang="zh-CN" altLang="en-US" sz="2800" b="0" strike="noStrike" spc="-1">
              <a:solidFill>
                <a:srgbClr val="000000"/>
              </a:solidFill>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sp>
        <p:nvSpPr>
          <p:cNvPr id="5" name="CustomShape 4"/>
          <p:cNvSpPr/>
          <p:nvPr/>
        </p:nvSpPr>
        <p:spPr>
          <a:xfrm>
            <a:off x="628650" y="3218180"/>
            <a:ext cx="4241165" cy="101346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定义：对两个关系R和S进行操作，产生的关系中元组个数为两个关系中元组个数之积。</a:t>
            </a:r>
            <a:endParaRPr lang="zh-CN" sz="1800" b="0" strike="noStrike" spc="-1">
              <a:latin typeface="Arial"/>
              <a:ea typeface="SimSun" charset="0"/>
            </a:endParaRPr>
          </a:p>
        </p:txBody>
      </p:sp>
      <p:pic>
        <p:nvPicPr>
          <p:cNvPr id="3" name="Picture 2"/>
          <p:cNvPicPr>
            <a:picLocks noChangeAspect="true"/>
          </p:cNvPicPr>
          <p:nvPr/>
        </p:nvPicPr>
        <p:blipFill>
          <a:blip r:embed="rId1"/>
          <a:stretch>
            <a:fillRect/>
          </a:stretch>
        </p:blipFill>
        <p:spPr>
          <a:xfrm>
            <a:off x="812165" y="2090420"/>
            <a:ext cx="1301750" cy="817880"/>
          </a:xfrm>
          <a:prstGeom prst="rect">
            <a:avLst/>
          </a:prstGeom>
        </p:spPr>
      </p:pic>
      <p:sp>
        <p:nvSpPr>
          <p:cNvPr id="6" name="CustomShape 4"/>
          <p:cNvSpPr/>
          <p:nvPr/>
        </p:nvSpPr>
        <p:spPr>
          <a:xfrm>
            <a:off x="5410835" y="1894840"/>
            <a:ext cx="4904105" cy="1567815"/>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需求：我想知道那些已经看过房的客户名字、房产编号和评论</a:t>
            </a:r>
            <a:endParaRPr lang="zh-CN" sz="1800" b="0" strike="noStrike" spc="-1">
              <a:latin typeface="Arial"/>
              <a:ea typeface="SimSun" charset="0"/>
            </a:endParaRPr>
          </a:p>
          <a:p>
            <a:pPr marL="140335" indent="0">
              <a:lnSpc>
                <a:spcPct val="100000"/>
              </a:lnSpc>
              <a:buClr>
                <a:srgbClr val="000000"/>
              </a:buClr>
              <a:buFont typeface="Arial"/>
              <a:buNone/>
            </a:pPr>
            <a:endParaRPr lang="zh-CN"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Viewing</a:t>
            </a:r>
            <a:r>
              <a:rPr lang="zh-CN" altLang="en-US" sz="1800" b="0" strike="noStrike" spc="-1">
                <a:latin typeface="Arial"/>
                <a:ea typeface="SimSun" charset="0"/>
              </a:rPr>
              <a:t>：有客户编号，房产编号，客户评论</a:t>
            </a: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Client: </a:t>
            </a:r>
            <a:r>
              <a:rPr lang="zh-CN" altLang="en-US" sz="1800" b="0" strike="noStrike" spc="-1">
                <a:latin typeface="Arial"/>
                <a:ea typeface="SimSun" charset="0"/>
              </a:rPr>
              <a:t>有客户编号，客户名字</a:t>
            </a:r>
            <a:endParaRPr lang="zh-CN" altLang="en-US" sz="1800" b="0" strike="noStrike" spc="-1">
              <a:latin typeface="Arial"/>
              <a:ea typeface="SimSun" charset="0"/>
            </a:endParaRPr>
          </a:p>
        </p:txBody>
      </p:sp>
      <p:pic>
        <p:nvPicPr>
          <p:cNvPr id="7" name="Picture 6"/>
          <p:cNvPicPr>
            <a:picLocks noChangeAspect="true"/>
          </p:cNvPicPr>
          <p:nvPr/>
        </p:nvPicPr>
        <p:blipFill>
          <a:blip r:embed="rId2"/>
          <a:stretch>
            <a:fillRect/>
          </a:stretch>
        </p:blipFill>
        <p:spPr>
          <a:xfrm>
            <a:off x="5648325" y="3939540"/>
            <a:ext cx="6123305" cy="547370"/>
          </a:xfrm>
          <a:prstGeom prst="rect">
            <a:avLst/>
          </a:prstGeom>
        </p:spPr>
      </p:pic>
      <p:pic>
        <p:nvPicPr>
          <p:cNvPr id="9" name="Picture 8"/>
          <p:cNvPicPr>
            <a:picLocks noChangeAspect="true"/>
          </p:cNvPicPr>
          <p:nvPr/>
        </p:nvPicPr>
        <p:blipFill>
          <a:blip r:embed="rId3"/>
          <a:stretch>
            <a:fillRect/>
          </a:stretch>
        </p:blipFill>
        <p:spPr>
          <a:xfrm>
            <a:off x="5720715" y="4652645"/>
            <a:ext cx="4284345" cy="1200150"/>
          </a:xfrm>
          <a:prstGeom prst="rect">
            <a:avLst/>
          </a:prstGeom>
        </p:spPr>
      </p:pic>
      <p:pic>
        <p:nvPicPr>
          <p:cNvPr id="10" name="Picture 9"/>
          <p:cNvPicPr>
            <a:picLocks noChangeAspect="true"/>
          </p:cNvPicPr>
          <p:nvPr/>
        </p:nvPicPr>
        <p:blipFill>
          <a:blip r:embed="rId4"/>
          <a:stretch>
            <a:fillRect/>
          </a:stretch>
        </p:blipFill>
        <p:spPr>
          <a:xfrm>
            <a:off x="940435" y="4486910"/>
            <a:ext cx="3182620" cy="16941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sz="2800" spc="-1">
                <a:latin typeface="Arial"/>
                <a:ea typeface="SimSun" charset="0"/>
                <a:sym typeface="+mn-ea"/>
              </a:rPr>
              <a:t>Cartesian Product</a:t>
            </a:r>
            <a:r>
              <a:rPr lang="en-US" altLang="en-US" sz="2800" spc="-1">
                <a:latin typeface="Arial"/>
                <a:ea typeface="SimSun" charset="0"/>
                <a:sym typeface="+mn-ea"/>
              </a:rPr>
              <a:t> </a:t>
            </a:r>
            <a:r>
              <a:rPr lang="zh-CN" altLang="en-US" sz="2800" spc="-1">
                <a:latin typeface="Arial"/>
                <a:ea typeface="SimSun" charset="0"/>
                <a:sym typeface="+mn-ea"/>
              </a:rPr>
              <a:t>笛卡尔积</a:t>
            </a:r>
            <a:endParaRPr lang="zh-CN" altLang="en-US" sz="2800" b="0" strike="noStrike" spc="-1">
              <a:solidFill>
                <a:srgbClr val="000000"/>
              </a:solidFill>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sp>
        <p:nvSpPr>
          <p:cNvPr id="5" name="CustomShape 4"/>
          <p:cNvSpPr/>
          <p:nvPr/>
        </p:nvSpPr>
        <p:spPr>
          <a:xfrm>
            <a:off x="628650" y="3218180"/>
            <a:ext cx="4241165" cy="101346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定义：对两个关系R和S进行操作，产生的关系中元组个数为两个关系中元组个数之积。</a:t>
            </a:r>
            <a:endParaRPr lang="zh-CN" sz="1800" b="0" strike="noStrike" spc="-1">
              <a:latin typeface="Arial"/>
              <a:ea typeface="SimSun" charset="0"/>
            </a:endParaRPr>
          </a:p>
        </p:txBody>
      </p:sp>
      <p:pic>
        <p:nvPicPr>
          <p:cNvPr id="3" name="Picture 2"/>
          <p:cNvPicPr>
            <a:picLocks noChangeAspect="true"/>
          </p:cNvPicPr>
          <p:nvPr/>
        </p:nvPicPr>
        <p:blipFill>
          <a:blip r:embed="rId1"/>
          <a:stretch>
            <a:fillRect/>
          </a:stretch>
        </p:blipFill>
        <p:spPr>
          <a:xfrm>
            <a:off x="812165" y="2090420"/>
            <a:ext cx="1301750" cy="817880"/>
          </a:xfrm>
          <a:prstGeom prst="rect">
            <a:avLst/>
          </a:prstGeom>
        </p:spPr>
      </p:pic>
      <p:sp>
        <p:nvSpPr>
          <p:cNvPr id="6" name="CustomShape 4"/>
          <p:cNvSpPr/>
          <p:nvPr/>
        </p:nvSpPr>
        <p:spPr>
          <a:xfrm>
            <a:off x="5410835" y="1894840"/>
            <a:ext cx="4904105" cy="1567815"/>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需求：我想知道那些已经看过房的客户名字、房产编号和评论</a:t>
            </a:r>
            <a:endParaRPr lang="zh-CN" sz="1800" b="0" strike="noStrike" spc="-1">
              <a:latin typeface="Arial"/>
              <a:ea typeface="SimSun" charset="0"/>
            </a:endParaRPr>
          </a:p>
          <a:p>
            <a:pPr marL="140335" indent="0">
              <a:lnSpc>
                <a:spcPct val="100000"/>
              </a:lnSpc>
              <a:buClr>
                <a:srgbClr val="000000"/>
              </a:buClr>
              <a:buFont typeface="Arial"/>
              <a:buNone/>
            </a:pPr>
            <a:endParaRPr lang="zh-CN"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Viewing</a:t>
            </a:r>
            <a:r>
              <a:rPr lang="zh-CN" altLang="en-US" sz="1800" b="0" strike="noStrike" spc="-1">
                <a:latin typeface="Arial"/>
                <a:ea typeface="SimSun" charset="0"/>
              </a:rPr>
              <a:t>：有客户编号，房产编号，客户评论</a:t>
            </a: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Client: </a:t>
            </a:r>
            <a:r>
              <a:rPr lang="zh-CN" altLang="en-US" sz="1800" b="0" strike="noStrike" spc="-1">
                <a:latin typeface="Arial"/>
                <a:ea typeface="SimSun" charset="0"/>
              </a:rPr>
              <a:t>有客户编号，客户名字</a:t>
            </a:r>
            <a:endParaRPr lang="zh-CN" altLang="en-US" sz="1800" b="0" strike="noStrike" spc="-1">
              <a:latin typeface="Arial"/>
              <a:ea typeface="SimSun" charset="0"/>
            </a:endParaRPr>
          </a:p>
        </p:txBody>
      </p:sp>
      <p:pic>
        <p:nvPicPr>
          <p:cNvPr id="7" name="Picture 6"/>
          <p:cNvPicPr>
            <a:picLocks noChangeAspect="true"/>
          </p:cNvPicPr>
          <p:nvPr/>
        </p:nvPicPr>
        <p:blipFill>
          <a:blip r:embed="rId2"/>
          <a:stretch>
            <a:fillRect/>
          </a:stretch>
        </p:blipFill>
        <p:spPr>
          <a:xfrm>
            <a:off x="5648325" y="3939540"/>
            <a:ext cx="6123305" cy="547370"/>
          </a:xfrm>
          <a:prstGeom prst="rect">
            <a:avLst/>
          </a:prstGeom>
        </p:spPr>
      </p:pic>
      <p:pic>
        <p:nvPicPr>
          <p:cNvPr id="2" name="Picture 1"/>
          <p:cNvPicPr>
            <a:picLocks noChangeAspect="true"/>
          </p:cNvPicPr>
          <p:nvPr/>
        </p:nvPicPr>
        <p:blipFill>
          <a:blip r:embed="rId3"/>
          <a:stretch>
            <a:fillRect/>
          </a:stretch>
        </p:blipFill>
        <p:spPr>
          <a:xfrm>
            <a:off x="3858895" y="5065395"/>
            <a:ext cx="7108190" cy="667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sz="2800" spc="-1">
                <a:latin typeface="Arial"/>
                <a:ea typeface="SimSun" charset="0"/>
                <a:sym typeface="+mn-ea"/>
              </a:rPr>
              <a:t>Cartesian Product</a:t>
            </a:r>
            <a:r>
              <a:rPr lang="en-US" altLang="en-US" sz="2800" spc="-1">
                <a:latin typeface="Arial"/>
                <a:ea typeface="SimSun" charset="0"/>
                <a:sym typeface="+mn-ea"/>
              </a:rPr>
              <a:t> </a:t>
            </a:r>
            <a:r>
              <a:rPr lang="zh-CN" altLang="en-US" sz="2800" spc="-1">
                <a:latin typeface="Arial"/>
                <a:ea typeface="SimSun" charset="0"/>
                <a:sym typeface="+mn-ea"/>
              </a:rPr>
              <a:t>笛卡尔积</a:t>
            </a:r>
            <a:endParaRPr lang="zh-CN" altLang="en-US" sz="2800" b="0" strike="noStrike" spc="-1">
              <a:solidFill>
                <a:srgbClr val="000000"/>
              </a:solidFill>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cxnSp>
        <p:nvCxnSpPr>
          <p:cNvPr id="14" name="Straight Arrow Connector 13"/>
          <p:cNvCxnSpPr>
            <a:stCxn id="20" idx="2"/>
          </p:cNvCxnSpPr>
          <p:nvPr/>
        </p:nvCxnSpPr>
        <p:spPr>
          <a:xfrm flipH="true">
            <a:off x="5342890" y="3576320"/>
            <a:ext cx="2540" cy="4940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true"/>
          </p:cNvPicPr>
          <p:nvPr/>
        </p:nvPicPr>
        <p:blipFill>
          <a:blip r:embed="rId1"/>
          <a:stretch>
            <a:fillRect/>
          </a:stretch>
        </p:blipFill>
        <p:spPr>
          <a:xfrm>
            <a:off x="812165" y="1777365"/>
            <a:ext cx="9065895" cy="1798955"/>
          </a:xfrm>
          <a:prstGeom prst="rect">
            <a:avLst/>
          </a:prstGeom>
        </p:spPr>
      </p:pic>
      <p:pic>
        <p:nvPicPr>
          <p:cNvPr id="21" name="Picture 20"/>
          <p:cNvPicPr>
            <a:picLocks noChangeAspect="true"/>
          </p:cNvPicPr>
          <p:nvPr/>
        </p:nvPicPr>
        <p:blipFill>
          <a:blip r:embed="rId2"/>
          <a:stretch>
            <a:fillRect/>
          </a:stretch>
        </p:blipFill>
        <p:spPr>
          <a:xfrm>
            <a:off x="2710815" y="4298950"/>
            <a:ext cx="6128385" cy="1678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sz="2800" spc="-1">
                <a:latin typeface="Arial"/>
                <a:ea typeface="SimSun" charset="0"/>
                <a:sym typeface="+mn-ea"/>
              </a:rPr>
              <a:t>Cartesian Product</a:t>
            </a:r>
            <a:r>
              <a:rPr lang="en-US" altLang="en-US" sz="2800" spc="-1">
                <a:latin typeface="Arial"/>
                <a:ea typeface="SimSun" charset="0"/>
                <a:sym typeface="+mn-ea"/>
              </a:rPr>
              <a:t> </a:t>
            </a:r>
            <a:r>
              <a:rPr lang="zh-CN" altLang="en-US" sz="2800" spc="-1">
                <a:latin typeface="Arial"/>
                <a:ea typeface="SimSun" charset="0"/>
                <a:sym typeface="+mn-ea"/>
              </a:rPr>
              <a:t>笛卡尔积</a:t>
            </a:r>
            <a:endParaRPr lang="zh-CN" altLang="en-US" sz="2800" b="0" strike="noStrike" spc="-1">
              <a:solidFill>
                <a:srgbClr val="000000"/>
              </a:solidFill>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pic>
        <p:nvPicPr>
          <p:cNvPr id="2" name="Picture 1"/>
          <p:cNvPicPr>
            <a:picLocks noChangeAspect="true"/>
          </p:cNvPicPr>
          <p:nvPr/>
        </p:nvPicPr>
        <p:blipFill>
          <a:blip r:embed="rId1"/>
          <a:stretch>
            <a:fillRect/>
          </a:stretch>
        </p:blipFill>
        <p:spPr>
          <a:xfrm>
            <a:off x="3475990" y="1743075"/>
            <a:ext cx="4958080" cy="4185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sz="2800" spc="-1">
                <a:latin typeface="Arial"/>
                <a:ea typeface="SimSun" charset="0"/>
                <a:sym typeface="+mn-ea"/>
              </a:rPr>
              <a:t>Cartesian Product</a:t>
            </a:r>
            <a:r>
              <a:rPr lang="en-US" altLang="en-US" sz="2800" spc="-1">
                <a:latin typeface="Arial"/>
                <a:ea typeface="SimSun" charset="0"/>
                <a:sym typeface="+mn-ea"/>
              </a:rPr>
              <a:t> </a:t>
            </a:r>
            <a:r>
              <a:rPr lang="zh-CN" altLang="en-US" sz="2800" spc="-1">
                <a:latin typeface="Arial"/>
                <a:ea typeface="SimSun" charset="0"/>
                <a:sym typeface="+mn-ea"/>
              </a:rPr>
              <a:t>笛卡尔积</a:t>
            </a:r>
            <a:endParaRPr lang="zh-CN" altLang="en-US" sz="2800" b="0" strike="noStrike" spc="-1">
              <a:solidFill>
                <a:srgbClr val="000000"/>
              </a:solidFill>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pic>
        <p:nvPicPr>
          <p:cNvPr id="3" name="Picture 2"/>
          <p:cNvPicPr>
            <a:picLocks noChangeAspect="true"/>
          </p:cNvPicPr>
          <p:nvPr/>
        </p:nvPicPr>
        <p:blipFill>
          <a:blip r:embed="rId1"/>
          <a:stretch>
            <a:fillRect/>
          </a:stretch>
        </p:blipFill>
        <p:spPr>
          <a:xfrm>
            <a:off x="1322705" y="1816100"/>
            <a:ext cx="9554845" cy="518795"/>
          </a:xfrm>
          <a:prstGeom prst="rect">
            <a:avLst/>
          </a:prstGeom>
        </p:spPr>
      </p:pic>
      <p:pic>
        <p:nvPicPr>
          <p:cNvPr id="5" name="Picture 4"/>
          <p:cNvPicPr>
            <a:picLocks noChangeAspect="true"/>
          </p:cNvPicPr>
          <p:nvPr/>
        </p:nvPicPr>
        <p:blipFill>
          <a:blip r:embed="rId2"/>
          <a:stretch>
            <a:fillRect/>
          </a:stretch>
        </p:blipFill>
        <p:spPr>
          <a:xfrm>
            <a:off x="1607185" y="2882900"/>
            <a:ext cx="7033895" cy="20612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true"/>
          <p:nvPr/>
        </p:nvSpPr>
        <p:spPr>
          <a:xfrm>
            <a:off x="3929400" y="2125080"/>
            <a:ext cx="6974640" cy="1857960"/>
          </a:xfrm>
          <a:prstGeom prst="rect">
            <a:avLst/>
          </a:prstGeom>
          <a:noFill/>
          <a:ln w="0">
            <a:noFill/>
          </a:ln>
        </p:spPr>
        <p:txBody>
          <a:bodyPr anchor="b">
            <a:normAutofit fontScale="35000"/>
          </a:bodyPr>
          <a:p>
            <a:pPr>
              <a:lnSpc>
                <a:spcPct val="90000"/>
              </a:lnSpc>
            </a:pPr>
            <a:r>
              <a:rPr lang="en-US" sz="4900" b="1" strike="noStrike" spc="-1">
                <a:solidFill>
                  <a:srgbClr val="FFFFFF"/>
                </a:solidFill>
                <a:latin typeface="Source Sans Pro Black" panose="020B0803030403020204"/>
                <a:ea typeface="Microsoft YaHei"/>
              </a:rPr>
              <a:t>CPT103</a:t>
            </a:r>
            <a:br>
              <a:rPr lang="en-US" sz="4900" b="1" strike="noStrike" spc="-1">
                <a:solidFill>
                  <a:srgbClr val="FFFFFF"/>
                </a:solidFill>
                <a:latin typeface="Source Sans Pro Black" panose="020B0803030403020204"/>
                <a:ea typeface="Microsoft YaHei"/>
              </a:rPr>
            </a:br>
            <a:r>
              <a:rPr lang="en-US" sz="6000" b="1" strike="noStrike" spc="-1">
                <a:solidFill>
                  <a:srgbClr val="FFFFFF"/>
                </a:solidFill>
                <a:latin typeface="Source Sans Pro Black" panose="020B0803030403020204"/>
                <a:ea typeface="Microsoft YaHei"/>
              </a:rPr>
              <a:t>Introduction to Database</a:t>
            </a:r>
            <a:br>
              <a:rPr lang="en-US" sz="6000" b="1" strike="noStrike" spc="-1">
                <a:solidFill>
                  <a:srgbClr val="FFFFFF"/>
                </a:solidFill>
                <a:latin typeface="Source Sans Pro Black" panose="020B0803030403020204"/>
                <a:ea typeface="Microsoft YaHei"/>
              </a:rPr>
            </a:br>
            <a:r>
              <a:rPr lang="zh-CN" sz="4400" b="1" strike="noStrike" spc="-1">
                <a:solidFill>
                  <a:srgbClr val="FFFFFF"/>
                </a:solidFill>
                <a:latin typeface="Source Sans Pro Black" panose="020B0803030403020204"/>
                <a:ea typeface="Microsoft YaHei"/>
              </a:rPr>
              <a:t>数据库导论</a:t>
            </a:r>
            <a:endParaRPr lang="en-US" sz="4400" b="0" strike="noStrike" spc="-1">
              <a:solidFill>
                <a:srgbClr val="000000"/>
              </a:solidFill>
              <a:latin typeface="等线"/>
            </a:endParaRPr>
          </a:p>
        </p:txBody>
      </p:sp>
      <p:sp>
        <p:nvSpPr>
          <p:cNvPr id="217" name="TextShape 2"/>
          <p:cNvSpPr txBox="true"/>
          <p:nvPr/>
        </p:nvSpPr>
        <p:spPr>
          <a:xfrm>
            <a:off x="3939120" y="4188960"/>
            <a:ext cx="6974640" cy="364680"/>
          </a:xfrm>
          <a:prstGeom prst="rect">
            <a:avLst/>
          </a:prstGeom>
          <a:noFill/>
          <a:ln w="0">
            <a:noFill/>
          </a:ln>
        </p:spPr>
        <p:txBody>
          <a:bodyPr>
            <a:noAutofit/>
          </a:bodyPr>
          <a:p>
            <a:pPr>
              <a:lnSpc>
                <a:spcPct val="90000"/>
              </a:lnSpc>
              <a:spcBef>
                <a:spcPts val="1000"/>
              </a:spcBef>
              <a:tabLst>
                <a:tab pos="0" algn="l"/>
              </a:tabLst>
            </a:pPr>
            <a:r>
              <a:rPr lang="" sz="2400" b="0" strike="noStrike" spc="-1">
                <a:solidFill>
                  <a:srgbClr val="FFFFFF"/>
                </a:solidFill>
                <a:latin typeface="Source Sans Pro" panose="020B0503030403020204"/>
                <a:ea typeface="思源黑体"/>
              </a:rPr>
              <a:t>Join</a:t>
            </a:r>
            <a:endParaRPr lang="" sz="2400" b="0" strike="noStrike" spc="-1">
              <a:solidFill>
                <a:srgbClr val="FFFFFF"/>
              </a:solidFill>
              <a:latin typeface="Source Sans Pro" panose="020B0503030403020204"/>
              <a:ea typeface="思源黑体"/>
            </a:endParaRPr>
          </a:p>
          <a:p>
            <a:pPr>
              <a:lnSpc>
                <a:spcPct val="90000"/>
              </a:lnSpc>
              <a:spcBef>
                <a:spcPts val="1000"/>
              </a:spcBef>
              <a:tabLst>
                <a:tab pos="0" algn="l"/>
              </a:tabLst>
            </a:pPr>
            <a:endParaRPr lang="" sz="2400" b="0" strike="noStrike" spc="-1">
              <a:solidFill>
                <a:srgbClr val="FFFFFF"/>
              </a:solidFill>
              <a:latin typeface="Source Sans Pro" panose="020B0503030403020204"/>
              <a:ea typeface="思源黑体"/>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sz="2800" spc="-1">
                <a:latin typeface="Arial"/>
                <a:ea typeface="SimSun" charset="0"/>
                <a:sym typeface="+mn-ea"/>
              </a:rPr>
              <a:t>Theta join </a:t>
            </a:r>
            <a:endParaRPr sz="2800" spc="-1">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sp>
        <p:nvSpPr>
          <p:cNvPr id="5" name="CustomShape 4"/>
          <p:cNvSpPr/>
          <p:nvPr/>
        </p:nvSpPr>
        <p:spPr>
          <a:xfrm>
            <a:off x="628650" y="3218180"/>
            <a:ext cx="4241165" cy="73660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定义：</a:t>
            </a:r>
            <a:r>
              <a:rPr lang="" altLang="zh-CN" sz="1800" b="0" strike="noStrike" spc="-1">
                <a:latin typeface="Arial"/>
                <a:ea typeface="SimSun" charset="0"/>
              </a:rPr>
              <a:t>R</a:t>
            </a:r>
            <a:r>
              <a:rPr lang="zh-CN" altLang="" sz="1800" b="0" strike="noStrike" spc="-1">
                <a:latin typeface="Arial"/>
                <a:ea typeface="SimSun" charset="0"/>
              </a:rPr>
              <a:t>和</a:t>
            </a:r>
            <a:r>
              <a:rPr lang="" altLang="zh-CN" sz="1800" b="0" strike="noStrike" spc="-1">
                <a:latin typeface="Arial"/>
                <a:ea typeface="SimSun" charset="0"/>
              </a:rPr>
              <a:t>S</a:t>
            </a:r>
            <a:r>
              <a:rPr lang="zh-CN" altLang="" sz="1800" b="0" strike="noStrike" spc="-1">
                <a:latin typeface="Arial"/>
                <a:ea typeface="SimSun" charset="0"/>
              </a:rPr>
              <a:t>笛卡尔积的结果中满足条件</a:t>
            </a:r>
            <a:r>
              <a:rPr lang="" altLang="zh-CN" sz="1800" b="0" strike="noStrike" spc="-1">
                <a:latin typeface="Arial"/>
                <a:ea typeface="SimSun" charset="0"/>
              </a:rPr>
              <a:t>F</a:t>
            </a:r>
            <a:r>
              <a:rPr lang="zh-CN" altLang="" sz="1800" b="0" strike="noStrike" spc="-1">
                <a:latin typeface="Arial"/>
                <a:ea typeface="SimSun" charset="0"/>
              </a:rPr>
              <a:t>的行</a:t>
            </a:r>
            <a:r>
              <a:rPr lang="zh-CN" sz="1800" b="0" strike="noStrike" spc="-1">
                <a:latin typeface="Arial"/>
                <a:ea typeface="SimSun" charset="0"/>
              </a:rPr>
              <a:t>。</a:t>
            </a:r>
            <a:endParaRPr lang="zh-CN" sz="1800" b="0" strike="noStrike" spc="-1">
              <a:latin typeface="Arial"/>
              <a:ea typeface="SimSun" charset="0"/>
            </a:endParaRPr>
          </a:p>
        </p:txBody>
      </p:sp>
      <p:pic>
        <p:nvPicPr>
          <p:cNvPr id="2" name="Picture 1"/>
          <p:cNvPicPr>
            <a:picLocks noChangeAspect="true"/>
          </p:cNvPicPr>
          <p:nvPr/>
        </p:nvPicPr>
        <p:blipFill>
          <a:blip r:embed="rId1"/>
          <a:stretch>
            <a:fillRect/>
          </a:stretch>
        </p:blipFill>
        <p:spPr>
          <a:xfrm>
            <a:off x="940435" y="1957070"/>
            <a:ext cx="1253490" cy="1159510"/>
          </a:xfrm>
          <a:prstGeom prst="rect">
            <a:avLst/>
          </a:prstGeom>
        </p:spPr>
      </p:pic>
      <p:sp>
        <p:nvSpPr>
          <p:cNvPr id="8" name="CustomShape 4"/>
          <p:cNvSpPr/>
          <p:nvPr/>
        </p:nvSpPr>
        <p:spPr>
          <a:xfrm>
            <a:off x="5245100" y="1957070"/>
            <a:ext cx="4241165" cy="101346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en-US" sz="1800" b="0" strike="noStrike" spc="-1">
                <a:latin typeface="Arial"/>
                <a:ea typeface="SimSun" charset="0"/>
              </a:rPr>
              <a:t>1. </a:t>
            </a:r>
            <a:r>
              <a:rPr lang="zh-CN" altLang="en-US" sz="1800" b="0" strike="noStrike" spc="-1">
                <a:latin typeface="Arial"/>
                <a:ea typeface="SimSun" charset="0"/>
              </a:rPr>
              <a:t>计算</a:t>
            </a:r>
            <a:r>
              <a:rPr lang="" altLang="zh-CN" sz="1800" b="0" strike="noStrike" spc="-1">
                <a:latin typeface="Arial"/>
                <a:ea typeface="SimSun" charset="0"/>
              </a:rPr>
              <a:t>R</a:t>
            </a:r>
            <a:r>
              <a:rPr lang="zh-CN" altLang="" sz="1800" b="0" strike="noStrike" spc="-1">
                <a:latin typeface="Arial"/>
                <a:ea typeface="SimSun" charset="0"/>
              </a:rPr>
              <a:t>和</a:t>
            </a:r>
            <a:r>
              <a:rPr lang="" altLang="zh-CN" sz="1800" b="0" strike="noStrike" spc="-1">
                <a:latin typeface="Arial"/>
                <a:ea typeface="SimSun" charset="0"/>
              </a:rPr>
              <a:t>S</a:t>
            </a:r>
            <a:r>
              <a:rPr lang="zh-CN" altLang="" sz="1800" b="0" strike="noStrike" spc="-1">
                <a:latin typeface="Arial"/>
                <a:ea typeface="SimSun" charset="0"/>
              </a:rPr>
              <a:t>的笛卡尔积</a:t>
            </a:r>
            <a:endParaRPr lang="zh-CN" altLang=""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2. </a:t>
            </a:r>
            <a:r>
              <a:rPr lang="zh-CN" altLang="en-US" sz="1800" b="0" strike="noStrike" spc="-1">
                <a:latin typeface="Arial"/>
                <a:ea typeface="SimSun" charset="0"/>
              </a:rPr>
              <a:t>根据条件</a:t>
            </a:r>
            <a:r>
              <a:rPr lang="" altLang="zh-CN" sz="1800" b="0" strike="noStrike" spc="-1">
                <a:latin typeface="Arial"/>
                <a:ea typeface="SimSun" charset="0"/>
              </a:rPr>
              <a:t>F</a:t>
            </a:r>
            <a:r>
              <a:rPr lang="zh-CN" altLang="" sz="1800" b="0" strike="noStrike" spc="-1">
                <a:latin typeface="Arial"/>
                <a:ea typeface="SimSun" charset="0"/>
              </a:rPr>
              <a:t>筛选</a:t>
            </a:r>
            <a:endParaRPr lang="zh-CN" altLang=""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3. </a:t>
            </a:r>
            <a:r>
              <a:rPr lang="zh-CN" altLang="en-US" sz="1800" b="0" strike="noStrike" spc="-1">
                <a:latin typeface="Arial"/>
                <a:ea typeface="SimSun" charset="0"/>
              </a:rPr>
              <a:t>得到结果</a:t>
            </a:r>
            <a:endParaRPr lang="zh-CN" altLang="en-US" sz="1800" b="0" strike="noStrike" spc="-1">
              <a:latin typeface="Arial"/>
              <a:ea typeface="SimSun" charset="0"/>
            </a:endParaRPr>
          </a:p>
        </p:txBody>
      </p:sp>
      <p:pic>
        <p:nvPicPr>
          <p:cNvPr id="12" name="Picture 11"/>
          <p:cNvPicPr>
            <a:picLocks noChangeAspect="true"/>
          </p:cNvPicPr>
          <p:nvPr/>
        </p:nvPicPr>
        <p:blipFill>
          <a:blip r:embed="rId2"/>
          <a:stretch>
            <a:fillRect/>
          </a:stretch>
        </p:blipFill>
        <p:spPr>
          <a:xfrm>
            <a:off x="5502275" y="3314700"/>
            <a:ext cx="3321050" cy="639445"/>
          </a:xfrm>
          <a:prstGeom prst="rect">
            <a:avLst/>
          </a:prstGeom>
        </p:spPr>
      </p:pic>
      <p:pic>
        <p:nvPicPr>
          <p:cNvPr id="13" name="Picture 12"/>
          <p:cNvPicPr>
            <a:picLocks noChangeAspect="true"/>
          </p:cNvPicPr>
          <p:nvPr/>
        </p:nvPicPr>
        <p:blipFill>
          <a:blip r:embed="rId3"/>
          <a:stretch>
            <a:fillRect/>
          </a:stretch>
        </p:blipFill>
        <p:spPr>
          <a:xfrm>
            <a:off x="812165" y="4162425"/>
            <a:ext cx="9554845" cy="518795"/>
          </a:xfrm>
          <a:prstGeom prst="rect">
            <a:avLst/>
          </a:prstGeom>
        </p:spPr>
      </p:pic>
      <p:pic>
        <p:nvPicPr>
          <p:cNvPr id="14" name="Picture 13"/>
          <p:cNvPicPr>
            <a:picLocks noChangeAspect="true"/>
          </p:cNvPicPr>
          <p:nvPr/>
        </p:nvPicPr>
        <p:blipFill>
          <a:blip r:embed="rId4"/>
          <a:stretch>
            <a:fillRect/>
          </a:stretch>
        </p:blipFill>
        <p:spPr>
          <a:xfrm>
            <a:off x="940435" y="5237480"/>
            <a:ext cx="9805670" cy="643255"/>
          </a:xfrm>
          <a:prstGeom prst="rect">
            <a:avLst/>
          </a:prstGeom>
        </p:spPr>
      </p:pic>
      <p:sp>
        <p:nvSpPr>
          <p:cNvPr id="15" name="CustomShape 4"/>
          <p:cNvSpPr/>
          <p:nvPr/>
        </p:nvSpPr>
        <p:spPr>
          <a:xfrm>
            <a:off x="4963795" y="4777740"/>
            <a:ext cx="988695"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等于</a:t>
            </a:r>
            <a:endParaRPr lang="zh-CN" sz="1800" b="0" strike="noStrike" spc="-1">
              <a:latin typeface="Arial"/>
              <a:ea typeface="SimSun"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 sz="2800" spc="-1">
                <a:latin typeface="Arial"/>
                <a:ea typeface="SimSun" charset="0"/>
                <a:sym typeface="+mn-ea"/>
              </a:rPr>
              <a:t>Natural join</a:t>
            </a:r>
            <a:endParaRPr lang="" sz="2800" spc="-1">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sp>
        <p:nvSpPr>
          <p:cNvPr id="5" name="CustomShape 4"/>
          <p:cNvSpPr/>
          <p:nvPr/>
        </p:nvSpPr>
        <p:spPr>
          <a:xfrm>
            <a:off x="628650" y="3218180"/>
            <a:ext cx="4241165" cy="101346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altLang="" sz="1800" b="0" strike="noStrike" spc="-1">
                <a:latin typeface="Arial"/>
                <a:ea typeface="SimSun" charset="0"/>
              </a:rPr>
              <a:t>与</a:t>
            </a:r>
            <a:r>
              <a:rPr lang="" altLang="zh-CN" sz="1800" b="0" strike="noStrike" spc="-1">
                <a:latin typeface="Arial"/>
                <a:ea typeface="SimSun" charset="0"/>
              </a:rPr>
              <a:t>Theta join</a:t>
            </a:r>
            <a:r>
              <a:rPr lang="zh-CN" altLang="" sz="1800" b="0" strike="noStrike" spc="-1">
                <a:latin typeface="Arial"/>
                <a:ea typeface="SimSun" charset="0"/>
              </a:rPr>
              <a:t>的不同：删除重复的列（</a:t>
            </a:r>
            <a:r>
              <a:rPr lang="" altLang="zh-CN" sz="1800" b="0" strike="noStrike" spc="-1">
                <a:latin typeface="Arial"/>
                <a:ea typeface="SimSun" charset="0"/>
              </a:rPr>
              <a:t>Client.clientNo</a:t>
            </a:r>
            <a:r>
              <a:rPr lang="zh-CN" altLang="" sz="1800" b="0" strike="noStrike" spc="-1">
                <a:latin typeface="Arial"/>
                <a:ea typeface="SimSun" charset="0"/>
              </a:rPr>
              <a:t>和</a:t>
            </a:r>
            <a:r>
              <a:rPr lang="en-US" altLang="zh-CN" sz="1800" b="0" strike="noStrike" spc="-1">
                <a:latin typeface="Arial"/>
                <a:ea typeface="SimSun" charset="0"/>
              </a:rPr>
              <a:t>Viewing</a:t>
            </a:r>
            <a:r>
              <a:rPr lang="" altLang="en-US" sz="1800" b="0" strike="noStrike" spc="-1">
                <a:latin typeface="Arial"/>
                <a:ea typeface="SimSun" charset="0"/>
              </a:rPr>
              <a:t>.clientNo</a:t>
            </a:r>
            <a:r>
              <a:rPr lang="zh-CN" altLang="" sz="1800" b="0" strike="noStrike" spc="-1">
                <a:latin typeface="Arial"/>
                <a:ea typeface="SimSun" charset="0"/>
              </a:rPr>
              <a:t>合并为</a:t>
            </a:r>
            <a:r>
              <a:rPr lang="" altLang="zh-CN" sz="1800" b="0" strike="noStrike" spc="-1">
                <a:latin typeface="Arial"/>
                <a:ea typeface="SimSun" charset="0"/>
              </a:rPr>
              <a:t>clientNo)</a:t>
            </a:r>
            <a:endParaRPr lang="" altLang="zh-CN" sz="1800" b="0" strike="noStrike" spc="-1">
              <a:latin typeface="Arial"/>
              <a:ea typeface="SimSun" charset="0"/>
            </a:endParaRPr>
          </a:p>
        </p:txBody>
      </p:sp>
      <p:pic>
        <p:nvPicPr>
          <p:cNvPr id="13" name="Picture 12"/>
          <p:cNvPicPr>
            <a:picLocks noChangeAspect="true"/>
          </p:cNvPicPr>
          <p:nvPr/>
        </p:nvPicPr>
        <p:blipFill>
          <a:blip r:embed="rId1"/>
          <a:stretch>
            <a:fillRect/>
          </a:stretch>
        </p:blipFill>
        <p:spPr>
          <a:xfrm>
            <a:off x="2317115" y="1764665"/>
            <a:ext cx="9554845" cy="518795"/>
          </a:xfrm>
          <a:prstGeom prst="rect">
            <a:avLst/>
          </a:prstGeom>
        </p:spPr>
      </p:pic>
      <p:pic>
        <p:nvPicPr>
          <p:cNvPr id="3" name="Picture 2"/>
          <p:cNvPicPr>
            <a:picLocks noChangeAspect="true"/>
          </p:cNvPicPr>
          <p:nvPr/>
        </p:nvPicPr>
        <p:blipFill>
          <a:blip r:embed="rId2"/>
          <a:stretch>
            <a:fillRect/>
          </a:stretch>
        </p:blipFill>
        <p:spPr>
          <a:xfrm>
            <a:off x="812165" y="1957070"/>
            <a:ext cx="1393190" cy="887730"/>
          </a:xfrm>
          <a:prstGeom prst="rect">
            <a:avLst/>
          </a:prstGeom>
        </p:spPr>
      </p:pic>
      <p:pic>
        <p:nvPicPr>
          <p:cNvPr id="6" name="Picture 5"/>
          <p:cNvPicPr>
            <a:picLocks noChangeAspect="true"/>
          </p:cNvPicPr>
          <p:nvPr/>
        </p:nvPicPr>
        <p:blipFill>
          <a:blip r:embed="rId3"/>
          <a:stretch>
            <a:fillRect/>
          </a:stretch>
        </p:blipFill>
        <p:spPr>
          <a:xfrm>
            <a:off x="4810760" y="2692400"/>
            <a:ext cx="6205855" cy="1818640"/>
          </a:xfrm>
          <a:prstGeom prst="rect">
            <a:avLst/>
          </a:prstGeom>
        </p:spPr>
      </p:pic>
      <p:cxnSp>
        <p:nvCxnSpPr>
          <p:cNvPr id="7" name="Straight Arrow Connector 6"/>
          <p:cNvCxnSpPr>
            <a:stCxn id="13" idx="2"/>
            <a:endCxn id="6" idx="0"/>
          </p:cNvCxnSpPr>
          <p:nvPr/>
        </p:nvCxnSpPr>
        <p:spPr>
          <a:xfrm>
            <a:off x="7094855" y="2283460"/>
            <a:ext cx="819150" cy="4089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sz="2800" spc="-1">
                <a:latin typeface="Arial"/>
                <a:ea typeface="SimSun" charset="0"/>
                <a:sym typeface="+mn-ea"/>
              </a:rPr>
              <a:t>Natural join</a:t>
            </a:r>
            <a:endParaRPr lang="en-US" sz="2800" spc="-1">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sp>
        <p:nvSpPr>
          <p:cNvPr id="5" name="CustomShape 4"/>
          <p:cNvSpPr/>
          <p:nvPr/>
        </p:nvSpPr>
        <p:spPr>
          <a:xfrm>
            <a:off x="628650" y="3218180"/>
            <a:ext cx="4241165" cy="101346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altLang="en-US" sz="1800" b="0" strike="noStrike" spc="-1">
                <a:latin typeface="Arial"/>
                <a:ea typeface="SimSun" charset="0"/>
              </a:rPr>
              <a:t>与</a:t>
            </a:r>
            <a:r>
              <a:rPr lang="en-US" altLang="zh-CN" sz="1800" b="0" strike="noStrike" spc="-1">
                <a:latin typeface="Arial"/>
                <a:ea typeface="SimSun" charset="0"/>
              </a:rPr>
              <a:t>Theta join</a:t>
            </a:r>
            <a:r>
              <a:rPr lang="zh-CN" altLang="en-US" sz="1800" b="0" strike="noStrike" spc="-1">
                <a:latin typeface="Arial"/>
                <a:ea typeface="SimSun" charset="0"/>
              </a:rPr>
              <a:t>的不同：删除重复的列（</a:t>
            </a:r>
            <a:r>
              <a:rPr lang="en-US" altLang="zh-CN" sz="1800" b="0" strike="noStrike" spc="-1">
                <a:latin typeface="Arial"/>
                <a:ea typeface="SimSun" charset="0"/>
              </a:rPr>
              <a:t>Client.clientNo</a:t>
            </a:r>
            <a:r>
              <a:rPr lang="zh-CN" altLang="en-US" sz="1800" b="0" strike="noStrike" spc="-1">
                <a:latin typeface="Arial"/>
                <a:ea typeface="SimSun" charset="0"/>
              </a:rPr>
              <a:t>和</a:t>
            </a:r>
            <a:r>
              <a:rPr lang="en-US" altLang="zh-CN" sz="1800" b="0" strike="noStrike" spc="-1">
                <a:latin typeface="Arial"/>
                <a:ea typeface="SimSun" charset="0"/>
              </a:rPr>
              <a:t>Viewing</a:t>
            </a:r>
            <a:r>
              <a:rPr lang="en-US" altLang="en-US" sz="1800" b="0" strike="noStrike" spc="-1">
                <a:latin typeface="Arial"/>
                <a:ea typeface="SimSun" charset="0"/>
              </a:rPr>
              <a:t>.clientNo</a:t>
            </a:r>
            <a:r>
              <a:rPr lang="zh-CN" altLang="en-US" sz="1800" b="0" strike="noStrike" spc="-1">
                <a:latin typeface="Arial"/>
                <a:ea typeface="SimSun" charset="0"/>
              </a:rPr>
              <a:t>合并为</a:t>
            </a:r>
            <a:r>
              <a:rPr lang="en-US" altLang="zh-CN" sz="1800" b="0" strike="noStrike" spc="-1">
                <a:latin typeface="Arial"/>
                <a:ea typeface="SimSun" charset="0"/>
              </a:rPr>
              <a:t>clientNo)</a:t>
            </a:r>
            <a:endParaRPr lang="en-US" altLang="zh-CN" sz="1800" b="0" strike="noStrike" spc="-1">
              <a:latin typeface="Arial"/>
              <a:ea typeface="SimSun" charset="0"/>
            </a:endParaRPr>
          </a:p>
        </p:txBody>
      </p:sp>
      <p:pic>
        <p:nvPicPr>
          <p:cNvPr id="3" name="Picture 2"/>
          <p:cNvPicPr>
            <a:picLocks noChangeAspect="true"/>
          </p:cNvPicPr>
          <p:nvPr/>
        </p:nvPicPr>
        <p:blipFill>
          <a:blip r:embed="rId1"/>
          <a:stretch>
            <a:fillRect/>
          </a:stretch>
        </p:blipFill>
        <p:spPr>
          <a:xfrm>
            <a:off x="812165" y="1957070"/>
            <a:ext cx="1393190" cy="887730"/>
          </a:xfrm>
          <a:prstGeom prst="rect">
            <a:avLst/>
          </a:prstGeom>
        </p:spPr>
      </p:pic>
      <p:cxnSp>
        <p:nvCxnSpPr>
          <p:cNvPr id="7" name="Straight Arrow Connector 6"/>
          <p:cNvCxnSpPr>
            <a:stCxn id="2" idx="2"/>
            <a:endCxn id="8" idx="0"/>
          </p:cNvCxnSpPr>
          <p:nvPr/>
        </p:nvCxnSpPr>
        <p:spPr>
          <a:xfrm>
            <a:off x="7413625" y="2192020"/>
            <a:ext cx="145415" cy="11690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true"/>
          </p:cNvPicPr>
          <p:nvPr/>
        </p:nvPicPr>
        <p:blipFill>
          <a:blip r:embed="rId2"/>
          <a:stretch>
            <a:fillRect/>
          </a:stretch>
        </p:blipFill>
        <p:spPr>
          <a:xfrm>
            <a:off x="4869815" y="1692275"/>
            <a:ext cx="5086985" cy="499745"/>
          </a:xfrm>
          <a:prstGeom prst="rect">
            <a:avLst/>
          </a:prstGeom>
        </p:spPr>
      </p:pic>
      <p:pic>
        <p:nvPicPr>
          <p:cNvPr id="8" name="Picture 7"/>
          <p:cNvPicPr>
            <a:picLocks noChangeAspect="true"/>
          </p:cNvPicPr>
          <p:nvPr/>
        </p:nvPicPr>
        <p:blipFill>
          <a:blip r:embed="rId3"/>
          <a:stretch>
            <a:fillRect/>
          </a:stretch>
        </p:blipFill>
        <p:spPr>
          <a:xfrm>
            <a:off x="5196205" y="3361055"/>
            <a:ext cx="4725670" cy="20097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 altLang="en-US" sz="2800" spc="-1">
                <a:latin typeface="Arial"/>
                <a:ea typeface="SimSun" charset="0"/>
                <a:sym typeface="+mn-ea"/>
              </a:rPr>
              <a:t>Outer/Left join</a:t>
            </a:r>
            <a:endParaRPr lang="" altLang="en-US" sz="2800" spc="-1">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sp>
        <p:nvSpPr>
          <p:cNvPr id="5" name="CustomShape 4"/>
          <p:cNvSpPr/>
          <p:nvPr/>
        </p:nvSpPr>
        <p:spPr>
          <a:xfrm>
            <a:off x="628650" y="3218180"/>
            <a:ext cx="2609215"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保留了</a:t>
            </a:r>
            <a:r>
              <a:rPr lang="" altLang="zh-CN" sz="1800" b="0" strike="noStrike" spc="-1">
                <a:latin typeface="Arial"/>
                <a:ea typeface="SimSun" charset="0"/>
              </a:rPr>
              <a:t>R</a:t>
            </a:r>
            <a:r>
              <a:rPr lang="zh-CN" altLang="" sz="1800" b="0" strike="noStrike" spc="-1">
                <a:latin typeface="Arial"/>
                <a:ea typeface="SimSun" charset="0"/>
              </a:rPr>
              <a:t>的所有信息</a:t>
            </a:r>
            <a:endParaRPr lang="zh-CN" altLang="" sz="1800" b="0" strike="noStrike" spc="-1">
              <a:latin typeface="Arial"/>
              <a:ea typeface="SimSun" charset="0"/>
            </a:endParaRPr>
          </a:p>
        </p:txBody>
      </p:sp>
      <p:pic>
        <p:nvPicPr>
          <p:cNvPr id="6" name="Picture 5"/>
          <p:cNvPicPr>
            <a:picLocks noChangeAspect="true"/>
          </p:cNvPicPr>
          <p:nvPr/>
        </p:nvPicPr>
        <p:blipFill>
          <a:blip r:embed="rId1"/>
          <a:stretch>
            <a:fillRect/>
          </a:stretch>
        </p:blipFill>
        <p:spPr>
          <a:xfrm>
            <a:off x="812165" y="1991995"/>
            <a:ext cx="1577975" cy="1133475"/>
          </a:xfrm>
          <a:prstGeom prst="rect">
            <a:avLst/>
          </a:prstGeom>
        </p:spPr>
      </p:pic>
      <p:pic>
        <p:nvPicPr>
          <p:cNvPr id="9" name="Picture 8"/>
          <p:cNvPicPr>
            <a:picLocks noChangeAspect="true"/>
          </p:cNvPicPr>
          <p:nvPr/>
        </p:nvPicPr>
        <p:blipFill>
          <a:blip r:embed="rId2"/>
          <a:stretch>
            <a:fillRect/>
          </a:stretch>
        </p:blipFill>
        <p:spPr>
          <a:xfrm>
            <a:off x="4724400" y="2199005"/>
            <a:ext cx="5867400" cy="718820"/>
          </a:xfrm>
          <a:prstGeom prst="rect">
            <a:avLst/>
          </a:prstGeom>
        </p:spPr>
      </p:pic>
      <p:sp>
        <p:nvSpPr>
          <p:cNvPr id="10" name="CustomShape 4"/>
          <p:cNvSpPr/>
          <p:nvPr/>
        </p:nvSpPr>
        <p:spPr>
          <a:xfrm>
            <a:off x="4791075" y="1532255"/>
            <a:ext cx="2609215"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查看所有的房产信息</a:t>
            </a:r>
            <a:endParaRPr lang="zh-CN" sz="1800" b="0" strike="noStrike" spc="-1">
              <a:latin typeface="Arial"/>
              <a:ea typeface="SimSun" charset="0"/>
            </a:endParaRPr>
          </a:p>
        </p:txBody>
      </p:sp>
      <p:pic>
        <p:nvPicPr>
          <p:cNvPr id="12" name="Picture 11"/>
          <p:cNvPicPr>
            <a:picLocks noChangeAspect="true"/>
          </p:cNvPicPr>
          <p:nvPr/>
        </p:nvPicPr>
        <p:blipFill>
          <a:blip r:embed="rId3"/>
          <a:stretch>
            <a:fillRect/>
          </a:stretch>
        </p:blipFill>
        <p:spPr>
          <a:xfrm>
            <a:off x="653415" y="4123690"/>
            <a:ext cx="3566160" cy="1848485"/>
          </a:xfrm>
          <a:prstGeom prst="rect">
            <a:avLst/>
          </a:prstGeom>
        </p:spPr>
      </p:pic>
      <p:pic>
        <p:nvPicPr>
          <p:cNvPr id="13" name="Picture 12"/>
          <p:cNvPicPr>
            <a:picLocks noChangeAspect="true"/>
          </p:cNvPicPr>
          <p:nvPr/>
        </p:nvPicPr>
        <p:blipFill>
          <a:blip r:embed="rId4"/>
          <a:stretch>
            <a:fillRect/>
          </a:stretch>
        </p:blipFill>
        <p:spPr>
          <a:xfrm>
            <a:off x="4724400" y="3218180"/>
            <a:ext cx="6317615" cy="18872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zh-CN" altLang="en-US" sz="2800" b="0" strike="noStrike" spc="-1">
                <a:solidFill>
                  <a:srgbClr val="000000"/>
                </a:solidFill>
                <a:latin typeface="等线"/>
                <a:ea typeface="SimSun" charset="0"/>
              </a:rPr>
              <a:t>单项操作</a:t>
            </a:r>
            <a:endParaRPr lang="zh-CN" altLang="en-US" sz="2800" b="0" strike="noStrike" spc="-1">
              <a:solidFill>
                <a:srgbClr val="000000"/>
              </a:solidFill>
              <a:latin typeface="等线"/>
              <a:ea typeface="SimSun" charset="0"/>
            </a:endParaRPr>
          </a:p>
        </p:txBody>
      </p:sp>
      <p:sp>
        <p:nvSpPr>
          <p:cNvPr id="221" name="CustomShape 4"/>
          <p:cNvSpPr/>
          <p:nvPr/>
        </p:nvSpPr>
        <p:spPr>
          <a:xfrm>
            <a:off x="571500" y="1927225"/>
            <a:ext cx="3135630" cy="1567815"/>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483235" indent="-342900">
              <a:lnSpc>
                <a:spcPct val="100000"/>
              </a:lnSpc>
              <a:buClr>
                <a:srgbClr val="000000"/>
              </a:buClr>
              <a:buFont typeface="Arial"/>
              <a:buAutoNum type="arabicPeriod"/>
            </a:pPr>
            <a:r>
              <a:rPr lang="en-US" altLang="zh-CN" sz="1800" b="0" strike="noStrike" spc="-1">
                <a:latin typeface="Arial"/>
                <a:ea typeface="SimSun" charset="0"/>
              </a:rPr>
              <a:t>Selection </a:t>
            </a:r>
            <a:r>
              <a:rPr lang="zh-CN" altLang="en-US" sz="1800" b="0" strike="noStrike" spc="-1">
                <a:latin typeface="Arial"/>
                <a:ea typeface="SimSun" charset="0"/>
              </a:rPr>
              <a:t>选择</a:t>
            </a:r>
            <a:endParaRPr lang="zh-CN" altLang="en-US" sz="1800" b="0" strike="noStrike" spc="-1">
              <a:latin typeface="Arial"/>
              <a:ea typeface="SimSun" charset="0"/>
            </a:endParaRPr>
          </a:p>
          <a:p>
            <a:pPr marL="483235" indent="-342900">
              <a:lnSpc>
                <a:spcPct val="100000"/>
              </a:lnSpc>
              <a:buClr>
                <a:srgbClr val="000000"/>
              </a:buClr>
              <a:buFont typeface="Arial"/>
              <a:buAutoNum type="arabicPeriod"/>
            </a:pP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en-US" sz="1800" b="0" strike="noStrike" spc="-1">
                <a:latin typeface="Arial"/>
                <a:ea typeface="SimSun" charset="0"/>
              </a:rPr>
              <a:t>	</a:t>
            </a:r>
            <a:endParaRPr lang="en-US" altLang="zh-CN" sz="1800" b="0" strike="noStrike" spc="-1">
              <a:latin typeface="Arial"/>
              <a:ea typeface="SimSun" charset="0"/>
            </a:endParaRPr>
          </a:p>
          <a:p>
            <a:pPr marL="483235" indent="-342900">
              <a:lnSpc>
                <a:spcPct val="100000"/>
              </a:lnSpc>
              <a:buClr>
                <a:srgbClr val="000000"/>
              </a:buClr>
              <a:buFont typeface="Arial"/>
              <a:buAutoNum type="arabicPeriod"/>
            </a:pPr>
            <a:endParaRPr lang="en-US" altLang="zh-CN" sz="1800" b="0" strike="noStrike" spc="-1">
              <a:latin typeface="Arial"/>
              <a:ea typeface="SimSun" charset="0"/>
            </a:endParaRPr>
          </a:p>
          <a:p>
            <a:pPr marL="140335" indent="0">
              <a:lnSpc>
                <a:spcPct val="100000"/>
              </a:lnSpc>
              <a:buClr>
                <a:srgbClr val="000000"/>
              </a:buClr>
              <a:buFont typeface="Arial"/>
              <a:buNone/>
            </a:pPr>
            <a:r>
              <a:rPr lang="en-US" altLang="en-US" sz="1800" b="0" strike="noStrike" spc="-1">
                <a:latin typeface="Arial"/>
                <a:ea typeface="SimSun" charset="0"/>
              </a:rPr>
              <a:t>2. </a:t>
            </a:r>
            <a:r>
              <a:rPr lang="en-US" altLang="zh-CN" sz="1800" b="0" strike="noStrike" spc="-1">
                <a:latin typeface="Arial"/>
                <a:ea typeface="SimSun" charset="0"/>
              </a:rPr>
              <a:t>Projection</a:t>
            </a:r>
            <a:r>
              <a:rPr lang="en-US" altLang="en-US" sz="1800" b="0" strike="noStrike" spc="-1">
                <a:latin typeface="Arial"/>
                <a:ea typeface="SimSun" charset="0"/>
              </a:rPr>
              <a:t> </a:t>
            </a:r>
            <a:r>
              <a:rPr lang="zh-CN" altLang="en-US" sz="1800" b="0" strike="noStrike" spc="-1">
                <a:latin typeface="Arial"/>
                <a:ea typeface="SimSun" charset="0"/>
              </a:rPr>
              <a:t>投影</a:t>
            </a:r>
            <a:endParaRPr lang="zh-CN" altLang="en-US" sz="1800" b="0" strike="noStrike" spc="-1">
              <a:latin typeface="Arial"/>
              <a:ea typeface="SimSun" charset="0"/>
            </a:endParaRPr>
          </a:p>
        </p:txBody>
      </p:sp>
      <p:pic>
        <p:nvPicPr>
          <p:cNvPr id="3" name="Picture 2"/>
          <p:cNvPicPr>
            <a:picLocks noChangeAspect="true"/>
          </p:cNvPicPr>
          <p:nvPr/>
        </p:nvPicPr>
        <p:blipFill>
          <a:blip r:embed="rId1"/>
          <a:stretch>
            <a:fillRect/>
          </a:stretch>
        </p:blipFill>
        <p:spPr>
          <a:xfrm>
            <a:off x="4520565" y="1927225"/>
            <a:ext cx="5327650" cy="2941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altLang="en-US" sz="2800" spc="-1">
                <a:latin typeface="Arial"/>
                <a:ea typeface="SimSun" charset="0"/>
                <a:sym typeface="+mn-ea"/>
              </a:rPr>
              <a:t>Outer/Left join</a:t>
            </a:r>
            <a:endParaRPr lang="en-US" altLang="en-US" sz="2800" spc="-1">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pic>
        <p:nvPicPr>
          <p:cNvPr id="2" name="Picture 1"/>
          <p:cNvPicPr>
            <a:picLocks noChangeAspect="true"/>
          </p:cNvPicPr>
          <p:nvPr/>
        </p:nvPicPr>
        <p:blipFill>
          <a:blip r:embed="rId1"/>
          <a:stretch>
            <a:fillRect/>
          </a:stretch>
        </p:blipFill>
        <p:spPr>
          <a:xfrm>
            <a:off x="501650" y="1918335"/>
            <a:ext cx="9800590" cy="1904365"/>
          </a:xfrm>
          <a:prstGeom prst="rect">
            <a:avLst/>
          </a:prstGeom>
        </p:spPr>
      </p:pic>
      <p:pic>
        <p:nvPicPr>
          <p:cNvPr id="3" name="Picture 2"/>
          <p:cNvPicPr>
            <a:picLocks noChangeAspect="true"/>
          </p:cNvPicPr>
          <p:nvPr/>
        </p:nvPicPr>
        <p:blipFill>
          <a:blip r:embed="rId2"/>
          <a:stretch>
            <a:fillRect/>
          </a:stretch>
        </p:blipFill>
        <p:spPr>
          <a:xfrm>
            <a:off x="2060575" y="4476750"/>
            <a:ext cx="5890895" cy="1094105"/>
          </a:xfrm>
          <a:prstGeom prst="rect">
            <a:avLst/>
          </a:prstGeom>
        </p:spPr>
      </p:pic>
      <p:cxnSp>
        <p:nvCxnSpPr>
          <p:cNvPr id="7" name="Straight Arrow Connector 6"/>
          <p:cNvCxnSpPr>
            <a:stCxn id="2" idx="2"/>
          </p:cNvCxnSpPr>
          <p:nvPr/>
        </p:nvCxnSpPr>
        <p:spPr>
          <a:xfrm flipH="true">
            <a:off x="5087620" y="3822700"/>
            <a:ext cx="314325" cy="6178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altLang="en-US" sz="2800" spc="-1">
                <a:latin typeface="Arial"/>
                <a:ea typeface="SimSun" charset="0"/>
                <a:sym typeface="+mn-ea"/>
              </a:rPr>
              <a:t>Outer/Left join</a:t>
            </a:r>
            <a:endParaRPr lang="en-US" altLang="en-US" sz="2800" spc="-1">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pic>
        <p:nvPicPr>
          <p:cNvPr id="5" name="Picture 4"/>
          <p:cNvPicPr>
            <a:picLocks noChangeAspect="true"/>
          </p:cNvPicPr>
          <p:nvPr/>
        </p:nvPicPr>
        <p:blipFill>
          <a:blip r:embed="rId1"/>
          <a:stretch>
            <a:fillRect/>
          </a:stretch>
        </p:blipFill>
        <p:spPr>
          <a:xfrm>
            <a:off x="1092200" y="2044700"/>
            <a:ext cx="8369300" cy="1633855"/>
          </a:xfrm>
          <a:prstGeom prst="rect">
            <a:avLst/>
          </a:prstGeom>
        </p:spPr>
      </p:pic>
      <p:pic>
        <p:nvPicPr>
          <p:cNvPr id="6" name="Picture 5"/>
          <p:cNvPicPr>
            <a:picLocks noChangeAspect="true"/>
          </p:cNvPicPr>
          <p:nvPr/>
        </p:nvPicPr>
        <p:blipFill>
          <a:blip r:embed="rId2"/>
          <a:stretch>
            <a:fillRect/>
          </a:stretch>
        </p:blipFill>
        <p:spPr>
          <a:xfrm>
            <a:off x="1092200" y="4717415"/>
            <a:ext cx="8101330" cy="343535"/>
          </a:xfrm>
          <a:prstGeom prst="rect">
            <a:avLst/>
          </a:prstGeom>
        </p:spPr>
      </p:pic>
      <p:pic>
        <p:nvPicPr>
          <p:cNvPr id="8" name="Picture 7"/>
          <p:cNvPicPr>
            <a:picLocks noChangeAspect="true"/>
          </p:cNvPicPr>
          <p:nvPr/>
        </p:nvPicPr>
        <p:blipFill>
          <a:blip r:embed="rId3"/>
          <a:stretch>
            <a:fillRect/>
          </a:stretch>
        </p:blipFill>
        <p:spPr>
          <a:xfrm>
            <a:off x="1196975" y="4093210"/>
            <a:ext cx="7891145" cy="624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altLang="en-US" sz="2800" spc="-1">
                <a:latin typeface="Arial"/>
                <a:ea typeface="SimSun" charset="0"/>
                <a:sym typeface="+mn-ea"/>
              </a:rPr>
              <a:t>Outer/Left join</a:t>
            </a:r>
            <a:endParaRPr lang="en-US" altLang="en-US" sz="2800" spc="-1">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pic>
        <p:nvPicPr>
          <p:cNvPr id="2" name="Picture 1"/>
          <p:cNvPicPr>
            <a:picLocks noChangeAspect="true"/>
          </p:cNvPicPr>
          <p:nvPr/>
        </p:nvPicPr>
        <p:blipFill>
          <a:blip r:embed="rId1"/>
          <a:stretch>
            <a:fillRect/>
          </a:stretch>
        </p:blipFill>
        <p:spPr>
          <a:xfrm>
            <a:off x="1947545" y="2170430"/>
            <a:ext cx="7157720" cy="3251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1"/>
          <p:cNvSpPr txBox="true"/>
          <p:nvPr/>
        </p:nvSpPr>
        <p:spPr>
          <a:xfrm>
            <a:off x="3929400" y="2125080"/>
            <a:ext cx="6974640" cy="1857960"/>
          </a:xfrm>
          <a:prstGeom prst="rect">
            <a:avLst/>
          </a:prstGeom>
          <a:noFill/>
          <a:ln w="0">
            <a:noFill/>
          </a:ln>
        </p:spPr>
        <p:txBody>
          <a:bodyPr anchor="b">
            <a:normAutofit fontScale="35000"/>
          </a:bodyPr>
          <a:p>
            <a:pPr>
              <a:lnSpc>
                <a:spcPct val="90000"/>
              </a:lnSpc>
            </a:pPr>
            <a:r>
              <a:rPr lang="en-US" sz="4900" b="1" strike="noStrike" spc="-1">
                <a:solidFill>
                  <a:srgbClr val="FFFFFF"/>
                </a:solidFill>
                <a:latin typeface="Source Sans Pro Black" panose="020B0803030403020204"/>
                <a:ea typeface="Microsoft YaHei"/>
              </a:rPr>
              <a:t>CPT103</a:t>
            </a:r>
            <a:br>
              <a:rPr lang="en-US" sz="4900" b="1" strike="noStrike" spc="-1">
                <a:solidFill>
                  <a:srgbClr val="FFFFFF"/>
                </a:solidFill>
                <a:latin typeface="Source Sans Pro Black" panose="020B0803030403020204"/>
                <a:ea typeface="Microsoft YaHei"/>
              </a:rPr>
            </a:br>
            <a:r>
              <a:rPr lang="en-US" sz="6000" b="1" strike="noStrike" spc="-1">
                <a:solidFill>
                  <a:srgbClr val="FFFFFF"/>
                </a:solidFill>
                <a:latin typeface="Source Sans Pro Black" panose="020B0803030403020204"/>
                <a:ea typeface="Microsoft YaHei"/>
              </a:rPr>
              <a:t>Introduction to Database</a:t>
            </a:r>
            <a:br>
              <a:rPr lang="en-US" sz="6000" b="1" strike="noStrike" spc="-1">
                <a:solidFill>
                  <a:srgbClr val="FFFFFF"/>
                </a:solidFill>
                <a:latin typeface="Source Sans Pro Black" panose="020B0803030403020204"/>
                <a:ea typeface="Microsoft YaHei"/>
              </a:rPr>
            </a:br>
            <a:r>
              <a:rPr lang="zh-CN" sz="4400" b="1" strike="noStrike" spc="-1">
                <a:solidFill>
                  <a:srgbClr val="FFFFFF"/>
                </a:solidFill>
                <a:latin typeface="Source Sans Pro Black" panose="020B0803030403020204"/>
                <a:ea typeface="Microsoft YaHei"/>
              </a:rPr>
              <a:t>数据库导论</a:t>
            </a:r>
            <a:endParaRPr lang="en-US" sz="4400" b="0" strike="noStrike" spc="-1">
              <a:solidFill>
                <a:srgbClr val="000000"/>
              </a:solidFill>
              <a:latin typeface="等线"/>
            </a:endParaRPr>
          </a:p>
        </p:txBody>
      </p:sp>
      <p:sp>
        <p:nvSpPr>
          <p:cNvPr id="217" name="TextShape 2"/>
          <p:cNvSpPr txBox="true"/>
          <p:nvPr/>
        </p:nvSpPr>
        <p:spPr>
          <a:xfrm>
            <a:off x="3939120" y="4188960"/>
            <a:ext cx="6974640" cy="364680"/>
          </a:xfrm>
          <a:prstGeom prst="rect">
            <a:avLst/>
          </a:prstGeom>
          <a:noFill/>
          <a:ln w="0">
            <a:noFill/>
          </a:ln>
        </p:spPr>
        <p:txBody>
          <a:bodyPr>
            <a:noAutofit/>
          </a:bodyPr>
          <a:p>
            <a:pPr>
              <a:lnSpc>
                <a:spcPct val="90000"/>
              </a:lnSpc>
              <a:spcBef>
                <a:spcPts val="1000"/>
              </a:spcBef>
              <a:tabLst>
                <a:tab pos="0" algn="l"/>
              </a:tabLst>
            </a:pPr>
            <a:r>
              <a:rPr lang="" altLang="en-US" sz="2400" b="0" strike="noStrike" spc="-1">
                <a:solidFill>
                  <a:srgbClr val="FFFFFF"/>
                </a:solidFill>
                <a:latin typeface="Source Sans Pro" panose="020B0503030403020204"/>
                <a:ea typeface="思源黑体"/>
              </a:rPr>
              <a:t>Division, Aggregation, Grouping</a:t>
            </a:r>
            <a:endParaRPr lang="" altLang="en-US" sz="2400" b="0" strike="noStrike" spc="-1">
              <a:solidFill>
                <a:srgbClr val="FFFFFF"/>
              </a:solidFill>
              <a:latin typeface="Source Sans Pro" panose="020B0503030403020204"/>
              <a:ea typeface="思源黑体"/>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 altLang="en-US" sz="2800" spc="-1">
                <a:latin typeface="Arial"/>
                <a:ea typeface="SimSun" charset="0"/>
                <a:sym typeface="+mn-ea"/>
              </a:rPr>
              <a:t>Division</a:t>
            </a:r>
            <a:endParaRPr lang="" altLang="en-US" sz="2800" spc="-1">
              <a:latin typeface="Arial"/>
              <a:ea typeface="SimSun" charset="0"/>
              <a:sym typeface="+mn-ea"/>
            </a:endParaRPr>
          </a:p>
        </p:txBody>
      </p:sp>
      <p:sp>
        <p:nvSpPr>
          <p:cNvPr id="4" name="CustomShape 4"/>
          <p:cNvSpPr/>
          <p:nvPr/>
        </p:nvSpPr>
        <p:spPr>
          <a:xfrm>
            <a:off x="812165" y="3116580"/>
            <a:ext cx="360299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endParaRPr lang="zh-CN" sz="1800" b="0" strike="noStrike" spc="-1">
              <a:latin typeface="Arial"/>
              <a:ea typeface="SimSun" charset="0"/>
            </a:endParaRPr>
          </a:p>
        </p:txBody>
      </p:sp>
      <p:sp>
        <p:nvSpPr>
          <p:cNvPr id="5" name="CustomShape 4"/>
          <p:cNvSpPr/>
          <p:nvPr/>
        </p:nvSpPr>
        <p:spPr>
          <a:xfrm>
            <a:off x="628650" y="3218180"/>
            <a:ext cx="2609215"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保留了</a:t>
            </a:r>
            <a:r>
              <a:rPr lang="en-US" altLang="zh-CN" sz="1800" b="0" strike="noStrike" spc="-1">
                <a:latin typeface="Arial"/>
                <a:ea typeface="SimSun" charset="0"/>
              </a:rPr>
              <a:t>R</a:t>
            </a:r>
            <a:r>
              <a:rPr lang="zh-CN" altLang="en-US" sz="1800" b="0" strike="noStrike" spc="-1">
                <a:latin typeface="Arial"/>
                <a:ea typeface="SimSun" charset="0"/>
              </a:rPr>
              <a:t>的所有信息</a:t>
            </a:r>
            <a:endParaRPr lang="zh-CN" altLang="en-US" sz="1800" b="0" strike="noStrike" spc="-1">
              <a:latin typeface="Arial"/>
              <a:ea typeface="SimSun" charset="0"/>
            </a:endParaRPr>
          </a:p>
        </p:txBody>
      </p:sp>
      <p:pic>
        <p:nvPicPr>
          <p:cNvPr id="9" name="Picture 8"/>
          <p:cNvPicPr>
            <a:picLocks noChangeAspect="true"/>
          </p:cNvPicPr>
          <p:nvPr/>
        </p:nvPicPr>
        <p:blipFill>
          <a:blip r:embed="rId1"/>
          <a:stretch>
            <a:fillRect/>
          </a:stretch>
        </p:blipFill>
        <p:spPr>
          <a:xfrm>
            <a:off x="4724400" y="2199005"/>
            <a:ext cx="5867400" cy="718820"/>
          </a:xfrm>
          <a:prstGeom prst="rect">
            <a:avLst/>
          </a:prstGeom>
        </p:spPr>
      </p:pic>
      <p:sp>
        <p:nvSpPr>
          <p:cNvPr id="10" name="CustomShape 4"/>
          <p:cNvSpPr/>
          <p:nvPr/>
        </p:nvSpPr>
        <p:spPr>
          <a:xfrm>
            <a:off x="4791075" y="1532255"/>
            <a:ext cx="2609215"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sz="1800" b="0" strike="noStrike" spc="-1">
                <a:latin typeface="Arial"/>
                <a:ea typeface="SimSun" charset="0"/>
              </a:rPr>
              <a:t>查看所有的房产信息</a:t>
            </a:r>
            <a:endParaRPr lang="zh-CN" sz="1800" b="0" strike="noStrike" spc="-1">
              <a:latin typeface="Arial"/>
              <a:ea typeface="SimSun" charset="0"/>
            </a:endParaRPr>
          </a:p>
        </p:txBody>
      </p:sp>
      <p:pic>
        <p:nvPicPr>
          <p:cNvPr id="12" name="Picture 11"/>
          <p:cNvPicPr>
            <a:picLocks noChangeAspect="true"/>
          </p:cNvPicPr>
          <p:nvPr/>
        </p:nvPicPr>
        <p:blipFill>
          <a:blip r:embed="rId2"/>
          <a:stretch>
            <a:fillRect/>
          </a:stretch>
        </p:blipFill>
        <p:spPr>
          <a:xfrm>
            <a:off x="653415" y="4123690"/>
            <a:ext cx="3566160" cy="1848485"/>
          </a:xfrm>
          <a:prstGeom prst="rect">
            <a:avLst/>
          </a:prstGeom>
        </p:spPr>
      </p:pic>
      <p:pic>
        <p:nvPicPr>
          <p:cNvPr id="13" name="Picture 12"/>
          <p:cNvPicPr>
            <a:picLocks noChangeAspect="true"/>
          </p:cNvPicPr>
          <p:nvPr/>
        </p:nvPicPr>
        <p:blipFill>
          <a:blip r:embed="rId3"/>
          <a:stretch>
            <a:fillRect/>
          </a:stretch>
        </p:blipFill>
        <p:spPr>
          <a:xfrm>
            <a:off x="4724400" y="3218180"/>
            <a:ext cx="6317615" cy="1887220"/>
          </a:xfrm>
          <a:prstGeom prst="rect">
            <a:avLst/>
          </a:prstGeom>
        </p:spPr>
      </p:pic>
      <p:pic>
        <p:nvPicPr>
          <p:cNvPr id="2" name="Picture 1"/>
          <p:cNvPicPr>
            <a:picLocks noChangeAspect="true"/>
          </p:cNvPicPr>
          <p:nvPr/>
        </p:nvPicPr>
        <p:blipFill>
          <a:blip r:embed="rId4"/>
          <a:stretch>
            <a:fillRect/>
          </a:stretch>
        </p:blipFill>
        <p:spPr>
          <a:xfrm>
            <a:off x="812165" y="1831340"/>
            <a:ext cx="1451610" cy="10750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altLang="zh-CN" sz="2800" spc="-1">
                <a:latin typeface="Arial"/>
                <a:ea typeface="SimSun" charset="0"/>
                <a:sym typeface="+mn-ea"/>
              </a:rPr>
              <a:t>Selection </a:t>
            </a:r>
            <a:r>
              <a:rPr lang="zh-CN" altLang="en-US" sz="2800" spc="-1">
                <a:latin typeface="Arial"/>
                <a:ea typeface="SimSun" charset="0"/>
                <a:sym typeface="+mn-ea"/>
              </a:rPr>
              <a:t>选择：</a:t>
            </a:r>
            <a:r>
              <a:rPr lang="en-US" altLang="zh-CN" sz="2800" spc="-1">
                <a:latin typeface="Arial"/>
                <a:ea typeface="SimSun" charset="0"/>
                <a:sym typeface="+mn-ea"/>
              </a:rPr>
              <a:t>Sigma</a:t>
            </a:r>
            <a:endParaRPr lang="zh-CN" altLang="en-US" sz="2800" b="0" strike="noStrike" spc="-1">
              <a:solidFill>
                <a:srgbClr val="000000"/>
              </a:solidFill>
              <a:latin typeface="等线"/>
              <a:ea typeface="SimSun" charset="0"/>
            </a:endParaRPr>
          </a:p>
        </p:txBody>
      </p:sp>
      <p:pic>
        <p:nvPicPr>
          <p:cNvPr id="2" name="Picture 1"/>
          <p:cNvPicPr>
            <a:picLocks noChangeAspect="true"/>
          </p:cNvPicPr>
          <p:nvPr/>
        </p:nvPicPr>
        <p:blipFill>
          <a:blip r:embed="rId1"/>
          <a:stretch>
            <a:fillRect/>
          </a:stretch>
        </p:blipFill>
        <p:spPr>
          <a:xfrm>
            <a:off x="1106805" y="2150745"/>
            <a:ext cx="1902460" cy="1031240"/>
          </a:xfrm>
          <a:prstGeom prst="rect">
            <a:avLst/>
          </a:prstGeom>
        </p:spPr>
      </p:pic>
      <p:pic>
        <p:nvPicPr>
          <p:cNvPr id="4" name="Picture 3"/>
          <p:cNvPicPr>
            <a:picLocks noChangeAspect="true"/>
          </p:cNvPicPr>
          <p:nvPr/>
        </p:nvPicPr>
        <p:blipFill>
          <a:blip r:embed="rId2"/>
          <a:stretch>
            <a:fillRect/>
          </a:stretch>
        </p:blipFill>
        <p:spPr>
          <a:xfrm>
            <a:off x="5332095" y="2521585"/>
            <a:ext cx="2235200" cy="660400"/>
          </a:xfrm>
          <a:prstGeom prst="rect">
            <a:avLst/>
          </a:prstGeom>
        </p:spPr>
      </p:pic>
      <p:sp>
        <p:nvSpPr>
          <p:cNvPr id="5" name="CustomShape 4"/>
          <p:cNvSpPr/>
          <p:nvPr/>
        </p:nvSpPr>
        <p:spPr>
          <a:xfrm>
            <a:off x="4522470" y="2054225"/>
            <a:ext cx="4486275" cy="101346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altLang="en-US" sz="1800" b="0" strike="noStrike" spc="-1">
                <a:latin typeface="Arial"/>
                <a:ea typeface="SimSun" charset="0"/>
              </a:rPr>
              <a:t>列出所有薪水大于</a:t>
            </a:r>
            <a:r>
              <a:rPr lang="en-US" altLang="zh-CN" sz="1800" b="0" strike="noStrike" spc="-1">
                <a:latin typeface="Arial"/>
                <a:ea typeface="SimSun" charset="0"/>
              </a:rPr>
              <a:t>10000</a:t>
            </a:r>
            <a:r>
              <a:rPr lang="zh-CN" altLang="en-US" sz="1800" b="0" strike="noStrike" spc="-1">
                <a:latin typeface="Arial"/>
                <a:ea typeface="SimSun" charset="0"/>
              </a:rPr>
              <a:t>的职员</a:t>
            </a:r>
            <a:endParaRPr lang="zh-CN" altLang="en-US" sz="1800" b="0" strike="noStrike" spc="-1">
              <a:latin typeface="Arial"/>
              <a:ea typeface="SimSun" charset="0"/>
            </a:endParaRPr>
          </a:p>
          <a:p>
            <a:pPr marL="483235" indent="-342900">
              <a:lnSpc>
                <a:spcPct val="100000"/>
              </a:lnSpc>
              <a:buClr>
                <a:srgbClr val="000000"/>
              </a:buClr>
              <a:buFont typeface="Arial"/>
              <a:buAutoNum type="arabicPeriod"/>
            </a:pP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en-US" sz="1800" b="0" strike="noStrike" spc="-1">
                <a:latin typeface="Arial"/>
                <a:ea typeface="SimSun" charset="0"/>
              </a:rPr>
              <a:t>	</a:t>
            </a:r>
            <a:endParaRPr lang="zh-CN" altLang="en-US" sz="1800" b="0" strike="noStrike" spc="-1">
              <a:latin typeface="Arial"/>
              <a:ea typeface="SimSun" charset="0"/>
            </a:endParaRPr>
          </a:p>
        </p:txBody>
      </p:sp>
      <p:sp>
        <p:nvSpPr>
          <p:cNvPr id="7" name="CustomShape 4"/>
          <p:cNvSpPr/>
          <p:nvPr/>
        </p:nvSpPr>
        <p:spPr>
          <a:xfrm>
            <a:off x="628650" y="3573145"/>
            <a:ext cx="3135630" cy="73660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en-US" altLang="zh-CN" sz="1800" b="0" strike="noStrike" spc="-1">
                <a:latin typeface="Arial"/>
                <a:ea typeface="SimSun" charset="0"/>
              </a:rPr>
              <a:t>Predicate: </a:t>
            </a:r>
            <a:r>
              <a:rPr lang="zh-CN" altLang="en-US" sz="1800" b="0" strike="noStrike" spc="-1">
                <a:latin typeface="Arial"/>
                <a:ea typeface="SimSun" charset="0"/>
              </a:rPr>
              <a:t>属性</a:t>
            </a:r>
            <a:r>
              <a:rPr lang="en-US" altLang="zh-CN" sz="1800" b="0" strike="noStrike" spc="-1">
                <a:latin typeface="Arial"/>
                <a:ea typeface="SimSun" charset="0"/>
              </a:rPr>
              <a:t>&gt;</a:t>
            </a:r>
            <a:r>
              <a:rPr lang="zh-CN" altLang="en-US" sz="1800" b="0" strike="noStrike" spc="-1">
                <a:latin typeface="Arial"/>
                <a:ea typeface="SimSun" charset="0"/>
              </a:rPr>
              <a:t>值</a:t>
            </a: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R: Relation</a:t>
            </a:r>
            <a:r>
              <a:rPr lang="zh-CN" altLang="en-US" sz="1800" b="0" strike="noStrike" spc="-1">
                <a:latin typeface="Arial"/>
                <a:ea typeface="SimSun" charset="0"/>
              </a:rPr>
              <a:t>（表名）</a:t>
            </a:r>
            <a:endParaRPr lang="zh-CN" altLang="en-US" sz="1800" b="0" strike="noStrike" spc="-1">
              <a:latin typeface="Arial"/>
              <a:ea typeface="SimSun" charset="0"/>
            </a:endParaRPr>
          </a:p>
        </p:txBody>
      </p:sp>
      <p:pic>
        <p:nvPicPr>
          <p:cNvPr id="8" name="Picture 7"/>
          <p:cNvPicPr>
            <a:picLocks noChangeAspect="true"/>
          </p:cNvPicPr>
          <p:nvPr/>
        </p:nvPicPr>
        <p:blipFill>
          <a:blip r:embed="rId3"/>
          <a:stretch>
            <a:fillRect/>
          </a:stretch>
        </p:blipFill>
        <p:spPr>
          <a:xfrm>
            <a:off x="4522470" y="3439795"/>
            <a:ext cx="6102350" cy="2291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altLang="zh-CN" sz="2800" spc="-1">
                <a:latin typeface="Arial"/>
                <a:ea typeface="SimSun" charset="0"/>
                <a:sym typeface="+mn-ea"/>
              </a:rPr>
              <a:t>Selection </a:t>
            </a:r>
            <a:r>
              <a:rPr lang="zh-CN" altLang="en-US" sz="2800" spc="-1">
                <a:latin typeface="Arial"/>
                <a:ea typeface="SimSun" charset="0"/>
                <a:sym typeface="+mn-ea"/>
              </a:rPr>
              <a:t>选择：</a:t>
            </a:r>
            <a:r>
              <a:rPr lang="en-US" altLang="zh-CN" sz="2800" spc="-1">
                <a:latin typeface="Arial"/>
                <a:ea typeface="SimSun" charset="0"/>
                <a:sym typeface="+mn-ea"/>
              </a:rPr>
              <a:t>Sigma</a:t>
            </a:r>
            <a:endParaRPr lang="zh-CN" altLang="en-US" sz="2800" b="0" strike="noStrike" spc="-1">
              <a:solidFill>
                <a:srgbClr val="000000"/>
              </a:solidFill>
              <a:latin typeface="等线"/>
              <a:ea typeface="SimSun" charset="0"/>
            </a:endParaRPr>
          </a:p>
        </p:txBody>
      </p:sp>
      <p:pic>
        <p:nvPicPr>
          <p:cNvPr id="2" name="Picture 1"/>
          <p:cNvPicPr>
            <a:picLocks noChangeAspect="true"/>
          </p:cNvPicPr>
          <p:nvPr/>
        </p:nvPicPr>
        <p:blipFill>
          <a:blip r:embed="rId1"/>
          <a:stretch>
            <a:fillRect/>
          </a:stretch>
        </p:blipFill>
        <p:spPr>
          <a:xfrm>
            <a:off x="1106805" y="2150745"/>
            <a:ext cx="1902460" cy="1031240"/>
          </a:xfrm>
          <a:prstGeom prst="rect">
            <a:avLst/>
          </a:prstGeom>
        </p:spPr>
      </p:pic>
      <p:pic>
        <p:nvPicPr>
          <p:cNvPr id="4" name="Picture 3"/>
          <p:cNvPicPr>
            <a:picLocks noChangeAspect="true"/>
          </p:cNvPicPr>
          <p:nvPr/>
        </p:nvPicPr>
        <p:blipFill>
          <a:blip r:embed="rId2"/>
          <a:stretch>
            <a:fillRect/>
          </a:stretch>
        </p:blipFill>
        <p:spPr>
          <a:xfrm>
            <a:off x="5332095" y="2521585"/>
            <a:ext cx="2235200" cy="660400"/>
          </a:xfrm>
          <a:prstGeom prst="rect">
            <a:avLst/>
          </a:prstGeom>
        </p:spPr>
      </p:pic>
      <p:sp>
        <p:nvSpPr>
          <p:cNvPr id="5" name="CustomShape 4"/>
          <p:cNvSpPr/>
          <p:nvPr/>
        </p:nvSpPr>
        <p:spPr>
          <a:xfrm>
            <a:off x="4522470" y="2054225"/>
            <a:ext cx="4486275" cy="101346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altLang="en-US" sz="1800" b="0" strike="noStrike" spc="-1">
                <a:latin typeface="Arial"/>
                <a:ea typeface="SimSun" charset="0"/>
              </a:rPr>
              <a:t>列出所有薪水大于</a:t>
            </a:r>
            <a:r>
              <a:rPr lang="en-US" altLang="zh-CN" sz="1800" b="0" strike="noStrike" spc="-1">
                <a:latin typeface="Arial"/>
                <a:ea typeface="SimSun" charset="0"/>
              </a:rPr>
              <a:t>10000</a:t>
            </a:r>
            <a:r>
              <a:rPr lang="zh-CN" altLang="en-US" sz="1800" b="0" strike="noStrike" spc="-1">
                <a:latin typeface="Arial"/>
                <a:ea typeface="SimSun" charset="0"/>
              </a:rPr>
              <a:t>的职员</a:t>
            </a:r>
            <a:endParaRPr lang="zh-CN" altLang="en-US" sz="1800" b="0" strike="noStrike" spc="-1">
              <a:latin typeface="Arial"/>
              <a:ea typeface="SimSun" charset="0"/>
            </a:endParaRPr>
          </a:p>
          <a:p>
            <a:pPr marL="483235" indent="-342900">
              <a:lnSpc>
                <a:spcPct val="100000"/>
              </a:lnSpc>
              <a:buClr>
                <a:srgbClr val="000000"/>
              </a:buClr>
              <a:buFont typeface="Arial"/>
              <a:buAutoNum type="arabicPeriod"/>
            </a:pP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en-US" sz="1800" b="0" strike="noStrike" spc="-1">
                <a:latin typeface="Arial"/>
                <a:ea typeface="SimSun" charset="0"/>
              </a:rPr>
              <a:t>	</a:t>
            </a:r>
            <a:endParaRPr lang="zh-CN" altLang="en-US" sz="1800" b="0" strike="noStrike" spc="-1">
              <a:latin typeface="Arial"/>
              <a:ea typeface="SimSun" charset="0"/>
            </a:endParaRPr>
          </a:p>
        </p:txBody>
      </p:sp>
      <p:pic>
        <p:nvPicPr>
          <p:cNvPr id="6" name="Picture 5"/>
          <p:cNvPicPr>
            <a:picLocks noChangeAspect="true"/>
          </p:cNvPicPr>
          <p:nvPr/>
        </p:nvPicPr>
        <p:blipFill>
          <a:blip r:embed="rId3"/>
          <a:stretch>
            <a:fillRect/>
          </a:stretch>
        </p:blipFill>
        <p:spPr>
          <a:xfrm>
            <a:off x="4320540" y="3346450"/>
            <a:ext cx="7208520" cy="2020570"/>
          </a:xfrm>
          <a:prstGeom prst="rect">
            <a:avLst/>
          </a:prstGeom>
        </p:spPr>
      </p:pic>
      <p:sp>
        <p:nvSpPr>
          <p:cNvPr id="7" name="CustomShape 4"/>
          <p:cNvSpPr/>
          <p:nvPr/>
        </p:nvSpPr>
        <p:spPr>
          <a:xfrm>
            <a:off x="628650" y="3573145"/>
            <a:ext cx="3135630" cy="73660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en-US" altLang="zh-CN" sz="1800" b="0" strike="noStrike" spc="-1">
                <a:latin typeface="Arial"/>
                <a:ea typeface="SimSun" charset="0"/>
              </a:rPr>
              <a:t>Predicate: </a:t>
            </a:r>
            <a:r>
              <a:rPr lang="zh-CN" altLang="en-US" sz="1800" b="0" strike="noStrike" spc="-1">
                <a:latin typeface="Arial"/>
                <a:ea typeface="SimSun" charset="0"/>
              </a:rPr>
              <a:t>属性</a:t>
            </a:r>
            <a:r>
              <a:rPr lang="en-US" altLang="zh-CN" sz="1800" b="0" strike="noStrike" spc="-1">
                <a:latin typeface="Arial"/>
                <a:ea typeface="SimSun" charset="0"/>
              </a:rPr>
              <a:t>&gt;</a:t>
            </a:r>
            <a:r>
              <a:rPr lang="zh-CN" altLang="en-US" sz="1800" b="0" strike="noStrike" spc="-1">
                <a:latin typeface="Arial"/>
                <a:ea typeface="SimSun" charset="0"/>
              </a:rPr>
              <a:t>值</a:t>
            </a: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R: Relation</a:t>
            </a:r>
            <a:r>
              <a:rPr lang="zh-CN" altLang="en-US" sz="1800" b="0" strike="noStrike" spc="-1">
                <a:latin typeface="Arial"/>
                <a:ea typeface="SimSun" charset="0"/>
              </a:rPr>
              <a:t>（表名）</a:t>
            </a:r>
            <a:endParaRPr lang="zh-CN" altLang="en-US" sz="1800" b="0" strike="noStrike" spc="-1">
              <a:latin typeface="Arial"/>
              <a:ea typeface="SimSun"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en-US" altLang="zh-CN" sz="2800" spc="-1">
                <a:latin typeface="Arial"/>
                <a:ea typeface="SimSun" charset="0"/>
                <a:sym typeface="+mn-ea"/>
              </a:rPr>
              <a:t>Selection </a:t>
            </a:r>
            <a:r>
              <a:rPr lang="zh-CN" altLang="en-US" sz="2800" spc="-1">
                <a:latin typeface="Arial"/>
                <a:ea typeface="SimSun" charset="0"/>
                <a:sym typeface="+mn-ea"/>
              </a:rPr>
              <a:t>选择：</a:t>
            </a:r>
            <a:r>
              <a:rPr lang="en-US" altLang="zh-CN" sz="2800" spc="-1">
                <a:latin typeface="Arial"/>
                <a:ea typeface="SimSun" charset="0"/>
                <a:sym typeface="+mn-ea"/>
              </a:rPr>
              <a:t>Sigma</a:t>
            </a:r>
            <a:endParaRPr lang="zh-CN" altLang="en-US" sz="2800" b="0" strike="noStrike" spc="-1">
              <a:solidFill>
                <a:srgbClr val="000000"/>
              </a:solidFill>
              <a:latin typeface="等线"/>
              <a:ea typeface="SimSun" charset="0"/>
            </a:endParaRPr>
          </a:p>
        </p:txBody>
      </p:sp>
      <p:pic>
        <p:nvPicPr>
          <p:cNvPr id="2" name="Picture 1"/>
          <p:cNvPicPr>
            <a:picLocks noChangeAspect="true"/>
          </p:cNvPicPr>
          <p:nvPr/>
        </p:nvPicPr>
        <p:blipFill>
          <a:blip r:embed="rId1"/>
          <a:stretch>
            <a:fillRect/>
          </a:stretch>
        </p:blipFill>
        <p:spPr>
          <a:xfrm>
            <a:off x="1094105" y="1873250"/>
            <a:ext cx="1902460" cy="1031240"/>
          </a:xfrm>
          <a:prstGeom prst="rect">
            <a:avLst/>
          </a:prstGeom>
        </p:spPr>
      </p:pic>
      <p:pic>
        <p:nvPicPr>
          <p:cNvPr id="4" name="Picture 3"/>
          <p:cNvPicPr>
            <a:picLocks noChangeAspect="true"/>
          </p:cNvPicPr>
          <p:nvPr/>
        </p:nvPicPr>
        <p:blipFill>
          <a:blip r:embed="rId2"/>
          <a:stretch>
            <a:fillRect/>
          </a:stretch>
        </p:blipFill>
        <p:spPr>
          <a:xfrm>
            <a:off x="5319395" y="2244090"/>
            <a:ext cx="2235200" cy="660400"/>
          </a:xfrm>
          <a:prstGeom prst="rect">
            <a:avLst/>
          </a:prstGeom>
        </p:spPr>
      </p:pic>
      <p:sp>
        <p:nvSpPr>
          <p:cNvPr id="5" name="CustomShape 4"/>
          <p:cNvSpPr/>
          <p:nvPr/>
        </p:nvSpPr>
        <p:spPr>
          <a:xfrm>
            <a:off x="4509770" y="1776730"/>
            <a:ext cx="4486275" cy="101346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altLang="en-US" sz="1800" b="0" strike="noStrike" spc="-1">
                <a:latin typeface="Arial"/>
                <a:ea typeface="SimSun" charset="0"/>
              </a:rPr>
              <a:t>列出所有薪水大于</a:t>
            </a:r>
            <a:r>
              <a:rPr lang="en-US" altLang="zh-CN" sz="1800" b="0" strike="noStrike" spc="-1">
                <a:latin typeface="Arial"/>
                <a:ea typeface="SimSun" charset="0"/>
              </a:rPr>
              <a:t>10000</a:t>
            </a:r>
            <a:r>
              <a:rPr lang="zh-CN" altLang="en-US" sz="1800" b="0" strike="noStrike" spc="-1">
                <a:latin typeface="Arial"/>
                <a:ea typeface="SimSun" charset="0"/>
              </a:rPr>
              <a:t>的职员</a:t>
            </a:r>
            <a:endParaRPr lang="zh-CN" altLang="en-US" sz="1800" b="0" strike="noStrike" spc="-1">
              <a:latin typeface="Arial"/>
              <a:ea typeface="SimSun" charset="0"/>
            </a:endParaRPr>
          </a:p>
          <a:p>
            <a:pPr marL="483235" indent="-342900">
              <a:lnSpc>
                <a:spcPct val="100000"/>
              </a:lnSpc>
              <a:buClr>
                <a:srgbClr val="000000"/>
              </a:buClr>
              <a:buFont typeface="Arial"/>
              <a:buAutoNum type="arabicPeriod"/>
            </a:pP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en-US" sz="1800" b="0" strike="noStrike" spc="-1">
                <a:latin typeface="Arial"/>
                <a:ea typeface="SimSun" charset="0"/>
              </a:rPr>
              <a:t>	</a:t>
            </a:r>
            <a:endParaRPr lang="zh-CN" altLang="en-US" sz="1800" b="0" strike="noStrike" spc="-1">
              <a:latin typeface="Arial"/>
              <a:ea typeface="SimSun" charset="0"/>
            </a:endParaRPr>
          </a:p>
        </p:txBody>
      </p:sp>
      <p:sp>
        <p:nvSpPr>
          <p:cNvPr id="7" name="CustomShape 4"/>
          <p:cNvSpPr/>
          <p:nvPr/>
        </p:nvSpPr>
        <p:spPr>
          <a:xfrm>
            <a:off x="615950" y="3295650"/>
            <a:ext cx="3893185" cy="2121535"/>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en-US" altLang="zh-CN" sz="1800" b="0" strike="noStrike" spc="-1">
                <a:latin typeface="Arial"/>
                <a:ea typeface="SimSun" charset="0"/>
              </a:rPr>
              <a:t>Predicate: </a:t>
            </a:r>
            <a:endParaRPr lang="en-US" altLang="zh-CN" sz="1800" b="0" strike="noStrike" spc="-1">
              <a:latin typeface="Arial"/>
              <a:ea typeface="SimSun" charset="0"/>
            </a:endParaRPr>
          </a:p>
          <a:p>
            <a:pPr marL="140335" indent="0">
              <a:lnSpc>
                <a:spcPct val="100000"/>
              </a:lnSpc>
              <a:buClr>
                <a:srgbClr val="000000"/>
              </a:buClr>
              <a:buFont typeface="Arial"/>
              <a:buNone/>
            </a:pPr>
            <a:endParaRPr lang="zh-CN" altLang="en-US" sz="1800" b="0" strike="noStrike" spc="-1" dirty="0">
              <a:latin typeface="Arial"/>
              <a:ea typeface="SimSun" charset="0"/>
              <a:sym typeface="+mn-ea"/>
            </a:endParaRPr>
          </a:p>
          <a:p>
            <a:pPr marL="483235" indent="-342900">
              <a:lnSpc>
                <a:spcPct val="100000"/>
              </a:lnSpc>
              <a:buClr>
                <a:srgbClr val="000000"/>
              </a:buClr>
              <a:buFont typeface="+mj-lt"/>
              <a:buAutoNum type="romanLcPeriod"/>
            </a:pPr>
            <a:r>
              <a:rPr lang="en-US" altLang="en-GB" dirty="0">
                <a:sym typeface="+mn-ea"/>
              </a:rPr>
              <a:t>~(</a:t>
            </a:r>
            <a:r>
              <a:rPr lang="en-US" altLang="zh-CN" sz="1800" b="0" strike="noStrike" spc="-1" dirty="0">
                <a:latin typeface="Arial"/>
                <a:ea typeface="SimSun" charset="0"/>
                <a:sym typeface="+mn-ea"/>
              </a:rPr>
              <a:t>NOT): Not True = False</a:t>
            </a:r>
            <a:endParaRPr lang="en-US" altLang="zh-CN" sz="1800" b="0" strike="noStrike" spc="-1" dirty="0">
              <a:latin typeface="Arial"/>
              <a:ea typeface="SimSun" charset="0"/>
              <a:sym typeface="+mn-ea"/>
            </a:endParaRPr>
          </a:p>
          <a:p>
            <a:pPr marL="483235" indent="-342900">
              <a:lnSpc>
                <a:spcPct val="100000"/>
              </a:lnSpc>
              <a:buClr>
                <a:srgbClr val="000000"/>
              </a:buClr>
              <a:buFont typeface="+mj-lt"/>
              <a:buAutoNum type="romanLcPeriod"/>
            </a:pPr>
            <a:r>
              <a:rPr lang="en-GB" dirty="0">
                <a:sym typeface="+mn-ea"/>
              </a:rPr>
              <a:t>∨</a:t>
            </a:r>
            <a:r>
              <a:rPr lang="en-US" altLang="en-GB" dirty="0">
                <a:sym typeface="+mn-ea"/>
              </a:rPr>
              <a:t>(</a:t>
            </a:r>
            <a:r>
              <a:rPr lang="en-US" altLang="zh-CN" sz="1800" b="0" strike="noStrike" spc="-1" dirty="0">
                <a:latin typeface="Arial"/>
                <a:ea typeface="SimSun" charset="0"/>
                <a:sym typeface="+mn-ea"/>
              </a:rPr>
              <a:t>OR): True OR False = True</a:t>
            </a:r>
            <a:endParaRPr lang="en-US" altLang="zh-CN" sz="1800" b="0" strike="noStrike" spc="-1" dirty="0">
              <a:latin typeface="Arial"/>
              <a:ea typeface="SimSun" charset="0"/>
              <a:sym typeface="+mn-ea"/>
            </a:endParaRPr>
          </a:p>
          <a:p>
            <a:pPr marL="483235" indent="-342900">
              <a:lnSpc>
                <a:spcPct val="100000"/>
              </a:lnSpc>
              <a:buClr>
                <a:srgbClr val="000000"/>
              </a:buClr>
              <a:buFont typeface="+mj-lt"/>
              <a:buAutoNum type="romanLcPeriod"/>
            </a:pPr>
            <a:r>
              <a:rPr lang="en-GB" dirty="0">
                <a:sym typeface="+mn-ea"/>
              </a:rPr>
              <a:t>∧</a:t>
            </a:r>
            <a:r>
              <a:rPr lang="en-US" altLang="en-GB" dirty="0">
                <a:sym typeface="+mn-ea"/>
              </a:rPr>
              <a:t>(</a:t>
            </a:r>
            <a:r>
              <a:rPr lang="en-US" altLang="zh-CN" sz="1800" b="0" strike="noStrike" spc="-1" dirty="0">
                <a:latin typeface="Arial"/>
                <a:ea typeface="SimSun" charset="0"/>
                <a:sym typeface="+mn-ea"/>
              </a:rPr>
              <a:t>AND): </a:t>
            </a:r>
            <a:endParaRPr lang="en-US" altLang="zh-CN" sz="1800" b="0" strike="noStrike" spc="-1" dirty="0">
              <a:latin typeface="Arial"/>
              <a:ea typeface="SimSun" charset="0"/>
              <a:sym typeface="+mn-ea"/>
            </a:endParaRPr>
          </a:p>
          <a:p>
            <a:pPr marL="940435" lvl="1" indent="-342900">
              <a:lnSpc>
                <a:spcPct val="100000"/>
              </a:lnSpc>
              <a:buClr>
                <a:srgbClr val="000000"/>
              </a:buClr>
              <a:buFont typeface="+mj-lt"/>
              <a:buAutoNum type="romanLcPeriod"/>
            </a:pPr>
            <a:r>
              <a:rPr lang="en-US" altLang="zh-CN" sz="1800" b="0" strike="noStrike" spc="-1" dirty="0">
                <a:latin typeface="Arial"/>
                <a:ea typeface="SimSun" charset="0"/>
                <a:sym typeface="+mn-ea"/>
              </a:rPr>
              <a:t>True AND False = False</a:t>
            </a:r>
            <a:endParaRPr lang="en-US" altLang="zh-CN" sz="1800" b="0" strike="noStrike" spc="-1" dirty="0">
              <a:latin typeface="Arial"/>
              <a:ea typeface="SimSun" charset="0"/>
              <a:sym typeface="+mn-ea"/>
            </a:endParaRPr>
          </a:p>
          <a:p>
            <a:pPr marL="940435" lvl="1" indent="-342900">
              <a:lnSpc>
                <a:spcPct val="100000"/>
              </a:lnSpc>
              <a:buClr>
                <a:srgbClr val="000000"/>
              </a:buClr>
              <a:buFont typeface="+mj-lt"/>
              <a:buAutoNum type="romanLcPeriod"/>
            </a:pPr>
            <a:r>
              <a:rPr lang="en-US" altLang="zh-CN" sz="1800" b="0" strike="noStrike" spc="-1" dirty="0">
                <a:latin typeface="Arial"/>
                <a:ea typeface="SimSun" charset="0"/>
                <a:sym typeface="+mn-ea"/>
              </a:rPr>
              <a:t>True AND True = True</a:t>
            </a:r>
            <a:endParaRPr lang="en-US" altLang="zh-CN" sz="1800" b="0" strike="noStrike" spc="-1" dirty="0">
              <a:latin typeface="Arial"/>
              <a:ea typeface="SimSun" charset="0"/>
              <a:sym typeface="+mn-ea"/>
            </a:endParaRPr>
          </a:p>
        </p:txBody>
      </p:sp>
      <p:sp>
        <p:nvSpPr>
          <p:cNvPr id="3" name="CustomShape 4"/>
          <p:cNvSpPr/>
          <p:nvPr/>
        </p:nvSpPr>
        <p:spPr>
          <a:xfrm>
            <a:off x="4509770" y="2904490"/>
            <a:ext cx="5369560" cy="101346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altLang="en-US" sz="1800" b="0" strike="noStrike" spc="-1">
                <a:latin typeface="Arial"/>
                <a:ea typeface="SimSun" charset="0"/>
              </a:rPr>
              <a:t>列出所有</a:t>
            </a:r>
            <a:r>
              <a:rPr lang="zh-CN" sz="1800" b="0" strike="noStrike" spc="-1">
                <a:latin typeface="Arial"/>
                <a:ea typeface="SimSun" charset="0"/>
              </a:rPr>
              <a:t>部门编号为</a:t>
            </a:r>
            <a:r>
              <a:rPr lang="en-US" altLang="zh-CN" sz="1800" b="0" strike="noStrike" spc="-1">
                <a:latin typeface="Arial"/>
                <a:ea typeface="SimSun" charset="0"/>
              </a:rPr>
              <a:t>B005</a:t>
            </a:r>
            <a:r>
              <a:rPr lang="zh-CN" altLang="en-US" sz="1800" b="0" strike="noStrike" spc="-1">
                <a:latin typeface="Arial"/>
                <a:ea typeface="SimSun" charset="0"/>
              </a:rPr>
              <a:t>且性别是女的职员</a:t>
            </a:r>
            <a:endParaRPr lang="zh-CN" altLang="en-US" sz="1800" b="0" strike="noStrike" spc="-1">
              <a:latin typeface="Arial"/>
              <a:ea typeface="SimSun" charset="0"/>
            </a:endParaRPr>
          </a:p>
          <a:p>
            <a:pPr marL="483235" indent="-342900">
              <a:lnSpc>
                <a:spcPct val="100000"/>
              </a:lnSpc>
              <a:buClr>
                <a:srgbClr val="000000"/>
              </a:buClr>
              <a:buFont typeface="Arial"/>
              <a:buAutoNum type="arabicPeriod"/>
            </a:pP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en-US" sz="1800" b="0" strike="noStrike" spc="-1">
                <a:latin typeface="Arial"/>
                <a:ea typeface="SimSun" charset="0"/>
              </a:rPr>
              <a:t>	</a:t>
            </a:r>
            <a:endParaRPr lang="zh-CN" altLang="en-US" sz="1800" b="0" strike="noStrike" spc="-1">
              <a:latin typeface="Arial"/>
              <a:ea typeface="SimSun" charset="0"/>
            </a:endParaRPr>
          </a:p>
        </p:txBody>
      </p:sp>
      <p:pic>
        <p:nvPicPr>
          <p:cNvPr id="9" name="Picture 8"/>
          <p:cNvPicPr>
            <a:picLocks noChangeAspect="true"/>
          </p:cNvPicPr>
          <p:nvPr/>
        </p:nvPicPr>
        <p:blipFill>
          <a:blip r:embed="rId3"/>
          <a:stretch>
            <a:fillRect/>
          </a:stretch>
        </p:blipFill>
        <p:spPr>
          <a:xfrm>
            <a:off x="5207000" y="3437255"/>
            <a:ext cx="3295650" cy="480695"/>
          </a:xfrm>
          <a:prstGeom prst="rect">
            <a:avLst/>
          </a:prstGeom>
        </p:spPr>
      </p:pic>
      <p:pic>
        <p:nvPicPr>
          <p:cNvPr id="10" name="Picture 9"/>
          <p:cNvPicPr>
            <a:picLocks noChangeAspect="true"/>
          </p:cNvPicPr>
          <p:nvPr/>
        </p:nvPicPr>
        <p:blipFill>
          <a:blip r:embed="rId4"/>
          <a:stretch>
            <a:fillRect/>
          </a:stretch>
        </p:blipFill>
        <p:spPr>
          <a:xfrm>
            <a:off x="5207000" y="4756785"/>
            <a:ext cx="3761105" cy="383540"/>
          </a:xfrm>
          <a:prstGeom prst="rect">
            <a:avLst/>
          </a:prstGeom>
        </p:spPr>
      </p:pic>
      <p:sp>
        <p:nvSpPr>
          <p:cNvPr id="12" name="CustomShape 4"/>
          <p:cNvSpPr/>
          <p:nvPr/>
        </p:nvSpPr>
        <p:spPr>
          <a:xfrm>
            <a:off x="4509770" y="4126865"/>
            <a:ext cx="5369560" cy="101346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altLang="en-US" sz="1800" b="0" strike="noStrike" spc="-1">
                <a:latin typeface="Arial"/>
                <a:ea typeface="SimSun" charset="0"/>
              </a:rPr>
              <a:t>列出所有</a:t>
            </a:r>
            <a:r>
              <a:rPr lang="zh-CN" sz="1800" b="0" strike="noStrike" spc="-1">
                <a:latin typeface="Arial"/>
                <a:ea typeface="SimSun" charset="0"/>
              </a:rPr>
              <a:t>薪水小于</a:t>
            </a:r>
            <a:r>
              <a:rPr lang="en-US" altLang="zh-CN" sz="1800" b="0" strike="noStrike" spc="-1">
                <a:latin typeface="Arial"/>
                <a:ea typeface="SimSun" charset="0"/>
              </a:rPr>
              <a:t>5000</a:t>
            </a:r>
            <a:r>
              <a:rPr lang="zh-CN" altLang="en-US" sz="1800" b="0" strike="noStrike" spc="-1">
                <a:latin typeface="Arial"/>
                <a:ea typeface="SimSun" charset="0"/>
              </a:rPr>
              <a:t>且职位是经理的职员</a:t>
            </a:r>
            <a:endParaRPr lang="zh-CN" altLang="en-US" sz="1800" b="0" strike="noStrike" spc="-1">
              <a:latin typeface="Arial"/>
              <a:ea typeface="SimSun" charset="0"/>
            </a:endParaRPr>
          </a:p>
          <a:p>
            <a:pPr marL="483235" indent="-342900">
              <a:lnSpc>
                <a:spcPct val="100000"/>
              </a:lnSpc>
              <a:buClr>
                <a:srgbClr val="000000"/>
              </a:buClr>
              <a:buFont typeface="Arial"/>
              <a:buAutoNum type="arabicPeriod"/>
            </a:pP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en-US" sz="1800" b="0" strike="noStrike" spc="-1">
                <a:latin typeface="Arial"/>
                <a:ea typeface="SimSun" charset="0"/>
              </a:rPr>
              <a:t>	</a:t>
            </a:r>
            <a:endParaRPr lang="zh-CN" altLang="en-US" sz="1800" b="0" strike="noStrike" spc="-1">
              <a:latin typeface="Arial"/>
              <a:ea typeface="SimSun" charset="0"/>
            </a:endParaRPr>
          </a:p>
        </p:txBody>
      </p:sp>
      <p:sp>
        <p:nvSpPr>
          <p:cNvPr id="13" name="CustomShape 4"/>
          <p:cNvSpPr/>
          <p:nvPr/>
        </p:nvSpPr>
        <p:spPr>
          <a:xfrm>
            <a:off x="4636770" y="5314315"/>
            <a:ext cx="6504940" cy="101346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altLang="en-US" sz="1800" b="0" strike="noStrike" spc="-1">
                <a:latin typeface="Arial"/>
                <a:ea typeface="SimSun" charset="0"/>
              </a:rPr>
              <a:t>列出所有</a:t>
            </a:r>
            <a:r>
              <a:rPr lang="zh-CN" sz="1800" b="0" strike="noStrike" spc="-1">
                <a:latin typeface="Arial"/>
                <a:ea typeface="SimSun" charset="0"/>
              </a:rPr>
              <a:t>薪水小于</a:t>
            </a:r>
            <a:r>
              <a:rPr lang="en-US" altLang="zh-CN" sz="1800" b="0" strike="noStrike" spc="-1">
                <a:latin typeface="Arial"/>
                <a:ea typeface="SimSun" charset="0"/>
              </a:rPr>
              <a:t>5000</a:t>
            </a:r>
            <a:r>
              <a:rPr lang="zh-CN" altLang="en-US" sz="1800" b="0" strike="noStrike" spc="-1">
                <a:latin typeface="Arial"/>
                <a:ea typeface="SimSun" charset="0"/>
              </a:rPr>
              <a:t>或者薪水大于</a:t>
            </a:r>
            <a:r>
              <a:rPr lang="en-US" altLang="zh-CN" sz="1800" b="0" strike="noStrike" spc="-1">
                <a:latin typeface="Arial"/>
                <a:ea typeface="SimSun" charset="0"/>
              </a:rPr>
              <a:t>200000</a:t>
            </a:r>
            <a:r>
              <a:rPr lang="zh-CN" altLang="en-US" sz="1800" b="0" strike="noStrike" spc="-1">
                <a:latin typeface="Arial"/>
                <a:ea typeface="SimSun" charset="0"/>
              </a:rPr>
              <a:t>的职员</a:t>
            </a:r>
            <a:endParaRPr lang="zh-CN" altLang="en-US" sz="1800" b="0" strike="noStrike" spc="-1">
              <a:latin typeface="Arial"/>
              <a:ea typeface="SimSun" charset="0"/>
            </a:endParaRPr>
          </a:p>
          <a:p>
            <a:pPr marL="483235" indent="-342900">
              <a:lnSpc>
                <a:spcPct val="100000"/>
              </a:lnSpc>
              <a:buClr>
                <a:srgbClr val="000000"/>
              </a:buClr>
              <a:buFont typeface="Arial"/>
              <a:buAutoNum type="arabicPeriod"/>
            </a:pP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en-US" sz="1800" b="0" strike="noStrike" spc="-1">
                <a:latin typeface="Arial"/>
                <a:ea typeface="SimSun" charset="0"/>
              </a:rPr>
              <a:t>	</a:t>
            </a:r>
            <a:endParaRPr lang="zh-CN" altLang="en-US" sz="1800" b="0" strike="noStrike" spc="-1">
              <a:latin typeface="Arial"/>
              <a:ea typeface="SimSun" charset="0"/>
            </a:endParaRPr>
          </a:p>
        </p:txBody>
      </p:sp>
      <p:pic>
        <p:nvPicPr>
          <p:cNvPr id="14" name="Picture 13"/>
          <p:cNvPicPr>
            <a:picLocks noChangeAspect="true"/>
          </p:cNvPicPr>
          <p:nvPr/>
        </p:nvPicPr>
        <p:blipFill>
          <a:blip r:embed="rId5"/>
          <a:stretch>
            <a:fillRect/>
          </a:stretch>
        </p:blipFill>
        <p:spPr>
          <a:xfrm>
            <a:off x="5232400" y="3317875"/>
            <a:ext cx="1727200" cy="222250"/>
          </a:xfrm>
          <a:prstGeom prst="rect">
            <a:avLst/>
          </a:prstGeom>
        </p:spPr>
      </p:pic>
      <p:pic>
        <p:nvPicPr>
          <p:cNvPr id="15" name="Picture 14"/>
          <p:cNvPicPr>
            <a:picLocks noChangeAspect="true"/>
          </p:cNvPicPr>
          <p:nvPr/>
        </p:nvPicPr>
        <p:blipFill>
          <a:blip r:embed="rId5"/>
          <a:stretch>
            <a:fillRect/>
          </a:stretch>
        </p:blipFill>
        <p:spPr>
          <a:xfrm>
            <a:off x="5319395" y="5968365"/>
            <a:ext cx="3648710" cy="4692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zh-CN" altLang="en-US" sz="2800" spc="-1">
                <a:latin typeface="Arial"/>
                <a:ea typeface="SimSun" charset="0"/>
                <a:sym typeface="+mn-ea"/>
              </a:rPr>
              <a:t>投影：</a:t>
            </a:r>
            <a:r>
              <a:rPr lang="en-US" altLang="zh-CN" sz="2800" spc="-1">
                <a:latin typeface="Arial"/>
                <a:ea typeface="SimSun" charset="0"/>
                <a:sym typeface="+mn-ea"/>
              </a:rPr>
              <a:t>Pi</a:t>
            </a:r>
            <a:endParaRPr lang="zh-CN" altLang="en-US" sz="2800" b="0" strike="noStrike" spc="-1">
              <a:solidFill>
                <a:srgbClr val="000000"/>
              </a:solidFill>
              <a:latin typeface="等线"/>
              <a:ea typeface="SimSun" charset="0"/>
            </a:endParaRPr>
          </a:p>
        </p:txBody>
      </p:sp>
      <p:sp>
        <p:nvSpPr>
          <p:cNvPr id="5" name="CustomShape 4"/>
          <p:cNvSpPr/>
          <p:nvPr/>
        </p:nvSpPr>
        <p:spPr>
          <a:xfrm>
            <a:off x="4522470" y="2054225"/>
            <a:ext cx="649478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altLang="en-US" sz="1800" b="0" strike="noStrike" spc="-1">
                <a:latin typeface="Arial"/>
                <a:ea typeface="SimSun" charset="0"/>
              </a:rPr>
              <a:t>列出所有的职员，但是只展示职员编号、姓名和薪水</a:t>
            </a:r>
            <a:endParaRPr lang="zh-CN" altLang="en-US" sz="1800" b="0" strike="noStrike" spc="-1">
              <a:latin typeface="Arial"/>
              <a:ea typeface="SimSun" charset="0"/>
            </a:endParaRPr>
          </a:p>
        </p:txBody>
      </p:sp>
      <p:sp>
        <p:nvSpPr>
          <p:cNvPr id="7" name="CustomShape 4"/>
          <p:cNvSpPr/>
          <p:nvPr/>
        </p:nvSpPr>
        <p:spPr>
          <a:xfrm>
            <a:off x="628650" y="3573145"/>
            <a:ext cx="3135630" cy="73660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en-US" sz="1800" b="0" strike="noStrike" spc="-1">
                <a:latin typeface="Arial"/>
                <a:ea typeface="SimSun" charset="0"/>
              </a:rPr>
              <a:t>a: </a:t>
            </a:r>
            <a:r>
              <a:rPr lang="zh-CN" altLang="en-US" sz="1800" b="0" strike="noStrike" spc="-1">
                <a:latin typeface="Arial"/>
                <a:ea typeface="SimSun" charset="0"/>
              </a:rPr>
              <a:t>属性</a:t>
            </a: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R: Relation</a:t>
            </a:r>
            <a:r>
              <a:rPr lang="zh-CN" altLang="en-US" sz="1800" b="0" strike="noStrike" spc="-1">
                <a:latin typeface="Arial"/>
                <a:ea typeface="SimSun" charset="0"/>
              </a:rPr>
              <a:t>（表名）</a:t>
            </a:r>
            <a:endParaRPr lang="zh-CN" altLang="en-US" sz="1800" b="0" strike="noStrike" spc="-1">
              <a:latin typeface="Arial"/>
              <a:ea typeface="SimSun" charset="0"/>
            </a:endParaRPr>
          </a:p>
        </p:txBody>
      </p:sp>
      <p:pic>
        <p:nvPicPr>
          <p:cNvPr id="3" name="Picture 2"/>
          <p:cNvPicPr>
            <a:picLocks noChangeAspect="true"/>
          </p:cNvPicPr>
          <p:nvPr/>
        </p:nvPicPr>
        <p:blipFill>
          <a:blip r:embed="rId1"/>
          <a:stretch>
            <a:fillRect/>
          </a:stretch>
        </p:blipFill>
        <p:spPr>
          <a:xfrm>
            <a:off x="868045" y="2240915"/>
            <a:ext cx="1702435" cy="941070"/>
          </a:xfrm>
          <a:prstGeom prst="rect">
            <a:avLst/>
          </a:prstGeom>
        </p:spPr>
      </p:pic>
      <p:pic>
        <p:nvPicPr>
          <p:cNvPr id="8" name="Picture 7"/>
          <p:cNvPicPr>
            <a:picLocks noChangeAspect="true"/>
          </p:cNvPicPr>
          <p:nvPr/>
        </p:nvPicPr>
        <p:blipFill>
          <a:blip r:embed="rId2"/>
          <a:stretch>
            <a:fillRect/>
          </a:stretch>
        </p:blipFill>
        <p:spPr>
          <a:xfrm>
            <a:off x="5248275" y="2470785"/>
            <a:ext cx="2653665" cy="481330"/>
          </a:xfrm>
          <a:prstGeom prst="rect">
            <a:avLst/>
          </a:prstGeom>
        </p:spPr>
      </p:pic>
      <p:pic>
        <p:nvPicPr>
          <p:cNvPr id="10" name="Picture 9"/>
          <p:cNvPicPr>
            <a:picLocks noChangeAspect="true"/>
          </p:cNvPicPr>
          <p:nvPr/>
        </p:nvPicPr>
        <p:blipFill>
          <a:blip r:embed="rId3"/>
          <a:stretch>
            <a:fillRect/>
          </a:stretch>
        </p:blipFill>
        <p:spPr>
          <a:xfrm>
            <a:off x="4650105" y="3573145"/>
            <a:ext cx="6345555" cy="22815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zh-CN" altLang="en-US" sz="2800" spc="-1">
                <a:latin typeface="Arial"/>
                <a:ea typeface="SimSun" charset="0"/>
                <a:sym typeface="+mn-ea"/>
              </a:rPr>
              <a:t>投影：</a:t>
            </a:r>
            <a:r>
              <a:rPr lang="en-US" altLang="zh-CN" sz="2800" spc="-1">
                <a:latin typeface="Arial"/>
                <a:ea typeface="SimSun" charset="0"/>
                <a:sym typeface="+mn-ea"/>
              </a:rPr>
              <a:t>Pi</a:t>
            </a:r>
            <a:endParaRPr lang="zh-CN" altLang="en-US" sz="2800" b="0" strike="noStrike" spc="-1">
              <a:solidFill>
                <a:srgbClr val="000000"/>
              </a:solidFill>
              <a:latin typeface="等线"/>
              <a:ea typeface="SimSun" charset="0"/>
            </a:endParaRPr>
          </a:p>
        </p:txBody>
      </p:sp>
      <p:sp>
        <p:nvSpPr>
          <p:cNvPr id="5" name="CustomShape 4"/>
          <p:cNvSpPr/>
          <p:nvPr/>
        </p:nvSpPr>
        <p:spPr>
          <a:xfrm>
            <a:off x="4522470" y="2054225"/>
            <a:ext cx="6494780" cy="45974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zh-CN" altLang="en-US" sz="1800" b="0" strike="noStrike" spc="-1">
                <a:latin typeface="Arial"/>
                <a:ea typeface="SimSun" charset="0"/>
              </a:rPr>
              <a:t>列出所有的职员，但是只展示职员编号、姓名和薪水</a:t>
            </a:r>
            <a:endParaRPr lang="zh-CN" altLang="en-US" sz="1800" b="0" strike="noStrike" spc="-1">
              <a:latin typeface="Arial"/>
              <a:ea typeface="SimSun" charset="0"/>
            </a:endParaRPr>
          </a:p>
        </p:txBody>
      </p:sp>
      <p:sp>
        <p:nvSpPr>
          <p:cNvPr id="7" name="CustomShape 4"/>
          <p:cNvSpPr/>
          <p:nvPr/>
        </p:nvSpPr>
        <p:spPr>
          <a:xfrm>
            <a:off x="628650" y="3573145"/>
            <a:ext cx="3135630" cy="73660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en-US" sz="1800" b="0" strike="noStrike" spc="-1">
                <a:latin typeface="Arial"/>
                <a:ea typeface="SimSun" charset="0"/>
              </a:rPr>
              <a:t>a: </a:t>
            </a:r>
            <a:r>
              <a:rPr lang="zh-CN" altLang="en-US" sz="1800" b="0" strike="noStrike" spc="-1">
                <a:latin typeface="Arial"/>
                <a:ea typeface="SimSun" charset="0"/>
              </a:rPr>
              <a:t>属性</a:t>
            </a: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R: Relation</a:t>
            </a:r>
            <a:r>
              <a:rPr lang="zh-CN" altLang="en-US" sz="1800" b="0" strike="noStrike" spc="-1">
                <a:latin typeface="Arial"/>
                <a:ea typeface="SimSun" charset="0"/>
              </a:rPr>
              <a:t>（表名）</a:t>
            </a:r>
            <a:endParaRPr lang="zh-CN" altLang="en-US" sz="1800" b="0" strike="noStrike" spc="-1">
              <a:latin typeface="Arial"/>
              <a:ea typeface="SimSun" charset="0"/>
            </a:endParaRPr>
          </a:p>
        </p:txBody>
      </p:sp>
      <p:pic>
        <p:nvPicPr>
          <p:cNvPr id="3" name="Picture 2"/>
          <p:cNvPicPr>
            <a:picLocks noChangeAspect="true"/>
          </p:cNvPicPr>
          <p:nvPr/>
        </p:nvPicPr>
        <p:blipFill>
          <a:blip r:embed="rId1"/>
          <a:stretch>
            <a:fillRect/>
          </a:stretch>
        </p:blipFill>
        <p:spPr>
          <a:xfrm>
            <a:off x="868045" y="2240915"/>
            <a:ext cx="1702435" cy="941070"/>
          </a:xfrm>
          <a:prstGeom prst="rect">
            <a:avLst/>
          </a:prstGeom>
        </p:spPr>
      </p:pic>
      <p:pic>
        <p:nvPicPr>
          <p:cNvPr id="8" name="Picture 7"/>
          <p:cNvPicPr>
            <a:picLocks noChangeAspect="true"/>
          </p:cNvPicPr>
          <p:nvPr/>
        </p:nvPicPr>
        <p:blipFill>
          <a:blip r:embed="rId2"/>
          <a:stretch>
            <a:fillRect/>
          </a:stretch>
        </p:blipFill>
        <p:spPr>
          <a:xfrm>
            <a:off x="5248275" y="2470785"/>
            <a:ext cx="2653665" cy="481330"/>
          </a:xfrm>
          <a:prstGeom prst="rect">
            <a:avLst/>
          </a:prstGeom>
        </p:spPr>
      </p:pic>
      <p:pic>
        <p:nvPicPr>
          <p:cNvPr id="2" name="Picture 1"/>
          <p:cNvPicPr>
            <a:picLocks noChangeAspect="true"/>
          </p:cNvPicPr>
          <p:nvPr/>
        </p:nvPicPr>
        <p:blipFill>
          <a:blip r:embed="rId3"/>
          <a:stretch>
            <a:fillRect/>
          </a:stretch>
        </p:blipFill>
        <p:spPr>
          <a:xfrm>
            <a:off x="5133340" y="3181985"/>
            <a:ext cx="3830955" cy="2915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501480" y="0"/>
            <a:ext cx="10515240" cy="1034280"/>
          </a:xfrm>
          <a:prstGeom prst="rect">
            <a:avLst/>
          </a:prstGeom>
          <a:noFill/>
          <a:ln w="0">
            <a:noFill/>
          </a:ln>
        </p:spPr>
        <p:style>
          <a:lnRef idx="0">
            <a:srgbClr val="FFFFFF"/>
          </a:lnRef>
          <a:fillRef idx="0">
            <a:srgbClr val="FFFFFF"/>
          </a:fillRef>
          <a:effectRef idx="0">
            <a:srgbClr val="FFFFFF"/>
          </a:effectRef>
          <a:fontRef idx="minor"/>
        </p:style>
      </p:sp>
      <p:sp>
        <p:nvSpPr>
          <p:cNvPr id="220" name="TextShape 3"/>
          <p:cNvSpPr txBox="true"/>
          <p:nvPr/>
        </p:nvSpPr>
        <p:spPr>
          <a:xfrm>
            <a:off x="628920" y="606240"/>
            <a:ext cx="7886520" cy="993960"/>
          </a:xfrm>
          <a:prstGeom prst="rect">
            <a:avLst/>
          </a:prstGeom>
          <a:noFill/>
          <a:ln w="0">
            <a:noFill/>
          </a:ln>
        </p:spPr>
        <p:txBody>
          <a:bodyPr anchor="ctr">
            <a:normAutofit/>
          </a:bodyPr>
          <a:p>
            <a:pPr>
              <a:lnSpc>
                <a:spcPct val="90000"/>
              </a:lnSpc>
              <a:tabLst>
                <a:tab pos="0" algn="l"/>
              </a:tabLst>
            </a:pPr>
            <a:r>
              <a:rPr lang="zh-CN" sz="2800" spc="-1">
                <a:latin typeface="Arial"/>
                <a:ea typeface="SimSun" charset="0"/>
                <a:sym typeface="+mn-ea"/>
              </a:rPr>
              <a:t>集合操作</a:t>
            </a:r>
            <a:endParaRPr lang="zh-CN" sz="2800" b="0" strike="noStrike" spc="-1">
              <a:solidFill>
                <a:srgbClr val="000000"/>
              </a:solidFill>
              <a:latin typeface="等线"/>
              <a:ea typeface="SimSun" charset="0"/>
            </a:endParaRPr>
          </a:p>
        </p:txBody>
      </p:sp>
      <p:sp>
        <p:nvSpPr>
          <p:cNvPr id="7" name="CustomShape 4"/>
          <p:cNvSpPr/>
          <p:nvPr/>
        </p:nvSpPr>
        <p:spPr>
          <a:xfrm>
            <a:off x="628650" y="2146935"/>
            <a:ext cx="4258945" cy="2675890"/>
          </a:xfrm>
          <a:prstGeom prst="rect">
            <a:avLst/>
          </a:prstGeom>
          <a:noFill/>
          <a:ln w="0">
            <a:noFill/>
          </a:ln>
        </p:spPr>
        <p:style>
          <a:lnRef idx="0">
            <a:srgbClr val="FFFFFF"/>
          </a:lnRef>
          <a:fillRef idx="0">
            <a:srgbClr val="FFFFFF"/>
          </a:fillRef>
          <a:effectRef idx="0">
            <a:srgbClr val="FFFFFF"/>
          </a:effectRef>
          <a:fontRef idx="minor"/>
        </p:style>
        <p:txBody>
          <a:bodyPr wrap="square" tIns="91440" bIns="91440">
            <a:spAutoFit/>
          </a:bodyPr>
          <a:p>
            <a:pPr marL="140335" indent="0">
              <a:lnSpc>
                <a:spcPct val="100000"/>
              </a:lnSpc>
              <a:buClr>
                <a:srgbClr val="000000"/>
              </a:buClr>
              <a:buFont typeface="Arial"/>
              <a:buNone/>
            </a:pPr>
            <a:r>
              <a:rPr lang="en-US" sz="1800" b="0" strike="noStrike" spc="-1">
                <a:latin typeface="Arial"/>
                <a:ea typeface="SimSun" charset="0"/>
              </a:rPr>
              <a:t>Union: </a:t>
            </a:r>
            <a:r>
              <a:rPr lang="zh-CN" altLang="en-US" sz="1800" b="0" strike="noStrike" spc="-1">
                <a:latin typeface="Arial"/>
                <a:ea typeface="SimSun" charset="0"/>
              </a:rPr>
              <a:t>并集</a:t>
            </a:r>
            <a:endParaRPr lang="zh-CN" altLang="en-US" sz="1800" b="0" strike="noStrike" spc="-1">
              <a:latin typeface="Arial"/>
              <a:ea typeface="SimSun" charset="0"/>
            </a:endParaRPr>
          </a:p>
          <a:p>
            <a:pPr marL="140335" indent="0">
              <a:lnSpc>
                <a:spcPct val="100000"/>
              </a:lnSpc>
              <a:buClr>
                <a:srgbClr val="000000"/>
              </a:buClr>
              <a:buFont typeface="Arial"/>
              <a:buNone/>
            </a:pP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Difference: </a:t>
            </a:r>
            <a:r>
              <a:rPr lang="zh-CN" altLang="en-US" sz="1800" b="0" strike="noStrike" spc="-1">
                <a:latin typeface="Arial"/>
                <a:ea typeface="SimSun" charset="0"/>
              </a:rPr>
              <a:t>差集</a:t>
            </a:r>
            <a:endParaRPr lang="zh-CN" altLang="en-US" sz="1800" b="0" strike="noStrike" spc="-1">
              <a:latin typeface="Arial"/>
              <a:ea typeface="SimSun" charset="0"/>
            </a:endParaRPr>
          </a:p>
          <a:p>
            <a:pPr marL="140335" indent="0">
              <a:lnSpc>
                <a:spcPct val="100000"/>
              </a:lnSpc>
              <a:buClr>
                <a:srgbClr val="000000"/>
              </a:buClr>
              <a:buFont typeface="Arial"/>
              <a:buNone/>
            </a:pP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Intersection: </a:t>
            </a:r>
            <a:r>
              <a:rPr lang="zh-CN" altLang="en-US" sz="1800" b="0" strike="noStrike" spc="-1">
                <a:latin typeface="Arial"/>
                <a:ea typeface="SimSun" charset="0"/>
              </a:rPr>
              <a:t>交集</a:t>
            </a:r>
            <a:endParaRPr lang="zh-CN" altLang="en-US" sz="1800" b="0" strike="noStrike" spc="-1">
              <a:latin typeface="Arial"/>
              <a:ea typeface="SimSun" charset="0"/>
            </a:endParaRPr>
          </a:p>
          <a:p>
            <a:pPr marL="140335" indent="0">
              <a:lnSpc>
                <a:spcPct val="100000"/>
              </a:lnSpc>
              <a:buClr>
                <a:srgbClr val="000000"/>
              </a:buClr>
              <a:buFont typeface="Arial"/>
              <a:buNone/>
            </a:pPr>
            <a:endParaRPr lang="zh-CN" altLang="en-US" sz="1800" b="0" strike="noStrike" spc="-1">
              <a:latin typeface="Arial"/>
              <a:ea typeface="SimSun" charset="0"/>
            </a:endParaRPr>
          </a:p>
          <a:p>
            <a:pPr marL="140335" indent="0">
              <a:lnSpc>
                <a:spcPct val="100000"/>
              </a:lnSpc>
              <a:buClr>
                <a:srgbClr val="000000"/>
              </a:buClr>
              <a:buFont typeface="Arial"/>
              <a:buNone/>
            </a:pPr>
            <a:r>
              <a:rPr lang="en-US" altLang="zh-CN" sz="1800" b="0" strike="noStrike" spc="-1">
                <a:latin typeface="Arial"/>
                <a:ea typeface="SimSun" charset="0"/>
              </a:rPr>
              <a:t>Cartesian product: </a:t>
            </a:r>
            <a:r>
              <a:rPr lang="zh-CN" altLang="en-US" sz="1800" b="0" strike="noStrike" spc="-1">
                <a:latin typeface="Arial"/>
                <a:ea typeface="SimSun" charset="0"/>
              </a:rPr>
              <a:t>笛卡尔积</a:t>
            </a:r>
            <a:endParaRPr lang="zh-CN" altLang="en-US" sz="1800" b="0" strike="noStrike" spc="-1">
              <a:latin typeface="Arial"/>
              <a:ea typeface="SimSun" charset="0"/>
            </a:endParaRPr>
          </a:p>
          <a:p>
            <a:pPr marL="140335" indent="0">
              <a:lnSpc>
                <a:spcPct val="100000"/>
              </a:lnSpc>
              <a:buClr>
                <a:srgbClr val="000000"/>
              </a:buClr>
              <a:buFont typeface="Arial"/>
              <a:buNone/>
            </a:pPr>
            <a:endParaRPr lang="zh-CN" altLang="en-US" sz="1800" b="0" strike="noStrike" spc="-1">
              <a:latin typeface="Arial"/>
              <a:ea typeface="SimSun" charset="0"/>
            </a:endParaRPr>
          </a:p>
          <a:p>
            <a:pPr marL="140335" indent="0">
              <a:lnSpc>
                <a:spcPct val="100000"/>
              </a:lnSpc>
              <a:buClr>
                <a:srgbClr val="000000"/>
              </a:buClr>
              <a:buFont typeface="Arial"/>
              <a:buNone/>
            </a:pPr>
            <a:endParaRPr lang="zh-CN" altLang="en-US" sz="1800" b="0" strike="noStrike" spc="-1">
              <a:latin typeface="Arial"/>
              <a:ea typeface="SimSun"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009FE8"/>
      </a:accent1>
      <a:accent2>
        <a:srgbClr val="DB2288"/>
      </a:accent2>
      <a:accent3>
        <a:srgbClr val="134A90"/>
      </a:accent3>
      <a:accent4>
        <a:srgbClr val="AC70AD"/>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009FE8"/>
      </a:accent1>
      <a:accent2>
        <a:srgbClr val="DB2288"/>
      </a:accent2>
      <a:accent3>
        <a:srgbClr val="134A90"/>
      </a:accent3>
      <a:accent4>
        <a:srgbClr val="AC70AD"/>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1947</Words>
  <Application>WPS Presentation</Application>
  <PresentationFormat>宽屏</PresentationFormat>
  <Paragraphs>232</Paragraphs>
  <Slides>34</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34</vt:i4>
      </vt:variant>
    </vt:vector>
  </HeadingPairs>
  <TitlesOfParts>
    <vt:vector size="56" baseType="lpstr">
      <vt:lpstr>Arial</vt:lpstr>
      <vt:lpstr>SimSun</vt:lpstr>
      <vt:lpstr>Wingdings</vt:lpstr>
      <vt:lpstr>Source Sans Pro Black</vt:lpstr>
      <vt:lpstr>Microsoft YaHei</vt:lpstr>
      <vt:lpstr>思源黑体 CN</vt:lpstr>
      <vt:lpstr>等线</vt:lpstr>
      <vt:lpstr>Times New Roman</vt:lpstr>
      <vt:lpstr>Source Sans Pro</vt:lpstr>
      <vt:lpstr>Symbol</vt:lpstr>
      <vt:lpstr>Arial</vt:lpstr>
      <vt:lpstr>Pothana2000</vt:lpstr>
      <vt:lpstr>思源黑体</vt:lpstr>
      <vt:lpstr>DejaVu Sans</vt:lpstr>
      <vt:lpstr>SimSun</vt:lpstr>
      <vt:lpstr>微软雅黑</vt:lpstr>
      <vt:lpstr>Arial Unicode MS</vt:lpstr>
      <vt:lpstr>SimSun</vt:lpstr>
      <vt:lpstr>SimSun</vt:lpstr>
      <vt:lpstr>3270Medium Nerd Font</vt:lpstr>
      <vt:lpstr>1_Office Theme</vt:lpstr>
      <vt:lpstr>2_Office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xunjie</dc:creator>
  <cp:lastModifiedBy>xunjie</cp:lastModifiedBy>
  <cp:revision>27</cp:revision>
  <dcterms:created xsi:type="dcterms:W3CDTF">2021-07-12T15:18:21Z</dcterms:created>
  <dcterms:modified xsi:type="dcterms:W3CDTF">2021-07-12T15:18:21Z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