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8" r:id="rId6"/>
    <p:sldId id="257" r:id="rId7"/>
    <p:sldId id="259" r:id="rId8"/>
    <p:sldId id="298" r:id="rId9"/>
    <p:sldId id="297" r:id="rId10"/>
    <p:sldId id="263" r:id="rId11"/>
    <p:sldId id="277" r:id="rId12"/>
    <p:sldId id="264" r:id="rId13"/>
    <p:sldId id="278" r:id="rId14"/>
    <p:sldId id="265" r:id="rId15"/>
    <p:sldId id="279" r:id="rId16"/>
    <p:sldId id="282" r:id="rId17"/>
    <p:sldId id="266" r:id="rId18"/>
    <p:sldId id="280" r:id="rId19"/>
    <p:sldId id="267" r:id="rId20"/>
    <p:sldId id="281" r:id="rId21"/>
    <p:sldId id="296" r:id="rId22"/>
    <p:sldId id="268" r:id="rId23"/>
    <p:sldId id="283" r:id="rId24"/>
    <p:sldId id="284" r:id="rId25"/>
    <p:sldId id="285" r:id="rId26"/>
    <p:sldId id="286" r:id="rId27"/>
    <p:sldId id="289" r:id="rId28"/>
    <p:sldId id="269" r:id="rId29"/>
    <p:sldId id="270" r:id="rId30"/>
    <p:sldId id="295" r:id="rId31"/>
    <p:sldId id="308" r:id="rId32"/>
    <p:sldId id="310" r:id="rId33"/>
    <p:sldId id="271" r:id="rId34"/>
    <p:sldId id="301" r:id="rId35"/>
    <p:sldId id="300" r:id="rId36"/>
    <p:sldId id="302" r:id="rId37"/>
    <p:sldId id="287" r:id="rId38"/>
    <p:sldId id="307" r:id="rId39"/>
    <p:sldId id="299" r:id="rId40"/>
    <p:sldId id="273" r:id="rId41"/>
    <p:sldId id="292" r:id="rId42"/>
    <p:sldId id="293" r:id="rId43"/>
    <p:sldId id="294" r:id="rId44"/>
    <p:sldId id="274" r:id="rId45"/>
    <p:sldId id="303" r:id="rId46"/>
    <p:sldId id="304" r:id="rId47"/>
    <p:sldId id="275" r:id="rId48"/>
    <p:sldId id="305" r:id="rId49"/>
    <p:sldId id="306" r:id="rId50"/>
    <p:sldId id="30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 autoAdjust="0"/>
    <p:restoredTop sz="94803"/>
  </p:normalViewPr>
  <p:slideViewPr>
    <p:cSldViewPr snapToGrid="0">
      <p:cViewPr varScale="1">
        <p:scale>
          <a:sx n="117" d="100"/>
          <a:sy n="117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C2F73-39B9-41A9-A8E1-E973B7A76F2F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7AA4-A7FD-4A50-BCE1-7DAB5C2BEE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94427AA4-A7FD-4A50-BCE1-7DAB5C2BEE4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923B-9A85-46E9-AB37-84D126BF2885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150C-CD60-4110-9C95-1A9BE4E6E18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Relational_algebra#Outer_join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12.png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Relational Algebra</a:t>
            </a:r>
            <a:endParaRPr lang="en-GB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Jianjun</a:t>
            </a:r>
            <a:r>
              <a:rPr lang="en-US"/>
              <a:t> Chen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Projection:</a:t>
            </a:r>
            <a:r>
              <a:rPr lang="en-GB" dirty="0"/>
              <a:t> PI (𝛑)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US" dirty="0"/>
                  <a:t>The Projection operation works on a single relation R and defines a relation that contains a vertical subset of R, extracting the values of specified attributes and </a:t>
                </a:r>
                <a:r>
                  <a:rPr lang="en-US" u="sng" dirty="0"/>
                  <a:t>eliminating duplicates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GB" dirty="0"/>
              </a:p>
              <a:p>
                <a:r>
                  <a:rPr lang="en-US" dirty="0"/>
                  <a:t>Produce a list of salaries for all staff, showing only the </a:t>
                </a:r>
                <a:r>
                  <a:rPr lang="en-US" dirty="0" err="1"/>
                  <a:t>staffNo</a:t>
                </a:r>
                <a:r>
                  <a:rPr lang="en-US" dirty="0"/>
                  <a:t>, </a:t>
                </a:r>
                <a:r>
                  <a:rPr lang="en-US" dirty="0" err="1"/>
                  <a:t>fName</a:t>
                </a:r>
                <a:r>
                  <a:rPr lang="en-US" dirty="0"/>
                  <a:t>, </a:t>
                </a:r>
                <a:r>
                  <a:rPr lang="en-US" dirty="0" err="1"/>
                  <a:t>lName</a:t>
                </a:r>
                <a:r>
                  <a:rPr lang="en-US" dirty="0"/>
                  <a:t>, and salary details.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staffNo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fName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Name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salary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t="-671" b="-52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362" y="335662"/>
            <a:ext cx="6391275" cy="2600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93108" y="2953923"/>
                <a:ext cx="5177379" cy="552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staffNo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fName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Name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salary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𝑆𝑡𝑎𝑓𝑓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93108" y="2953923"/>
                <a:ext cx="5177379" cy="552202"/>
              </a:xfrm>
              <a:prstGeom prst="rect">
                <a:avLst/>
              </a:prstGeom>
              <a:blipFill rotWithShape="true">
                <a:blip r:embed="rId2"/>
                <a:stretch>
                  <a:fillRect l="-2" t="-97" r="-20733" b="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/>
          <p:cNvSpPr/>
          <p:nvPr/>
        </p:nvSpPr>
        <p:spPr>
          <a:xfrm>
            <a:off x="4460745" y="3610160"/>
            <a:ext cx="222506" cy="391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8" y="4036945"/>
            <a:ext cx="3238500" cy="2343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2240" y="659063"/>
            <a:ext cx="2238067" cy="22271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047136" y="654553"/>
            <a:ext cx="657386" cy="22271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Union: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/>
                  <a:t> </a:t>
                </a:r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Usage: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The union of two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defines a relation that contains all the tuples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or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:r>
                  <a:rPr lang="en-US" u="sng"/>
                  <a:t>duplicate tuples being eliminated</a:t>
                </a:r>
                <a:r>
                  <a:rPr lang="en-US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must be </a:t>
                </a:r>
                <a:r>
                  <a:rPr lang="en-US" u="sng"/>
                  <a:t>union-compatible</a:t>
                </a:r>
                <a:r>
                  <a:rPr lang="en-US"/>
                  <a:t>.</a:t>
                </a:r>
                <a:endParaRPr lang="en-US"/>
              </a:p>
              <a:p>
                <a:endParaRPr lang="en-US"/>
              </a:p>
              <a:p>
                <a:r>
                  <a:rPr lang="en-US"/>
                  <a:t>List all cities where there is either a branch office or a property for rent</a:t>
                </a:r>
                <a:endParaRPr lang="en-US"/>
              </a:p>
              <a:p>
                <a:pPr lvl="1"/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Branch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PropertyForRent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/>
                </a:b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 t="-423" b="-59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247" y="205169"/>
            <a:ext cx="413385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/>
          <a:srcRect r="55139"/>
          <a:stretch>
            <a:fillRect/>
          </a:stretch>
        </p:blipFill>
        <p:spPr>
          <a:xfrm>
            <a:off x="4803485" y="49721"/>
            <a:ext cx="3969579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56948" y="505263"/>
            <a:ext cx="859536" cy="19972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190670" y="361571"/>
            <a:ext cx="859536" cy="22712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94398" y="3320261"/>
                <a:ext cx="6684972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Branch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PropertyForRent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8" name="Rectangle 7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94398" y="3320261"/>
                <a:ext cx="6684972" cy="613438"/>
              </a:xfrm>
              <a:prstGeom prst="rect">
                <a:avLst/>
              </a:prstGeom>
              <a:blipFill rotWithShape="true">
                <a:blip r:embed="rId3"/>
                <a:stretch>
                  <a:fillRect l="-7" t="-78" r="-14474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/>
          <p:cNvSpPr/>
          <p:nvPr/>
        </p:nvSpPr>
        <p:spPr>
          <a:xfrm>
            <a:off x="2515955" y="2703081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7449677" y="2703080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/>
          <p:cNvSpPr/>
          <p:nvPr/>
        </p:nvSpPr>
        <p:spPr>
          <a:xfrm>
            <a:off x="4632723" y="4032050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84" y="4704933"/>
            <a:ext cx="106680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Compatible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UNION-compatible means that the </a:t>
            </a:r>
            <a:r>
              <a:rPr lang="en-US" u="sng" dirty="0"/>
              <a:t>numbers of attributes</a:t>
            </a:r>
            <a:r>
              <a:rPr lang="en-US" dirty="0"/>
              <a:t> must be the </a:t>
            </a:r>
            <a:r>
              <a:rPr lang="en-US" u="sng" dirty="0"/>
              <a:t>same</a:t>
            </a:r>
            <a:r>
              <a:rPr lang="en-US" dirty="0"/>
              <a:t> and their corresponding </a:t>
            </a:r>
            <a:r>
              <a:rPr lang="en-US" u="sng" dirty="0"/>
              <a:t>data types</a:t>
            </a:r>
            <a:r>
              <a:rPr lang="en-US" dirty="0"/>
              <a:t> also match</a:t>
            </a:r>
            <a:endParaRPr lang="en-US" dirty="0"/>
          </a:p>
          <a:p>
            <a:pPr lvl="3"/>
            <a:endParaRPr lang="en-US" dirty="0"/>
          </a:p>
          <a:p>
            <a:r>
              <a:rPr lang="en-US" sz="2000" b="1" dirty="0"/>
              <a:t>Union compatible:</a:t>
            </a:r>
            <a:br>
              <a:rPr lang="en-US" sz="2200" dirty="0"/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A: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(char),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(char),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(date))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B: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(char),   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(char),     DOB(date))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/>
              <a:t>    Both table have 3 attributes and of same date type.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Not union compatible:</a:t>
            </a:r>
            <a:br>
              <a:rPr lang="en-US" sz="2000" dirty="0"/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A: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(char),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(char),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B: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(char),   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(char), 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A: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(char),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B: 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(char),    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),     DOB(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Difference: Minus -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Usage: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/>
              </a:p>
              <a:p>
                <a:r>
                  <a:rPr lang="en-US"/>
                  <a:t>The Set difference operation defines a relation consisting of the tuples that are in relation R, but not in S. R and S must be union-compatible.</a:t>
                </a:r>
                <a:endParaRPr lang="en-GB"/>
              </a:p>
              <a:p>
                <a:endParaRPr lang="en-GB"/>
              </a:p>
              <a:p>
                <a:r>
                  <a:rPr lang="en-US"/>
                  <a:t>List all cities where there is a branch office but no properties for rent.</a:t>
                </a:r>
                <a:endParaRPr lang="en-US"/>
              </a:p>
              <a:p>
                <a:pPr lvl="1"/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Branch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PropertyForRent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-1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57" y="205169"/>
            <a:ext cx="413385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/>
          <a:srcRect r="52117"/>
          <a:stretch>
            <a:fillRect/>
          </a:stretch>
        </p:blipFill>
        <p:spPr>
          <a:xfrm>
            <a:off x="4492939" y="49721"/>
            <a:ext cx="4236993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5358" y="534839"/>
            <a:ext cx="859536" cy="19504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880124" y="362653"/>
            <a:ext cx="859536" cy="22375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2714365" y="2886419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7047558" y="2768233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/>
          <p:cNvSpPr/>
          <p:nvPr/>
        </p:nvSpPr>
        <p:spPr>
          <a:xfrm>
            <a:off x="4901374" y="4177777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108749" y="3444394"/>
                <a:ext cx="670728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Branch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PropertyForRent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2" name="Rectangle 1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108749" y="3444394"/>
                <a:ext cx="6707285" cy="613438"/>
              </a:xfrm>
              <a:prstGeom prst="rect">
                <a:avLst/>
              </a:prstGeom>
              <a:blipFill rotWithShape="true">
                <a:blip r:embed="rId3"/>
                <a:stretch>
                  <a:fillRect l="-8" t="-25" r="-14092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11713"/>
            <a:ext cx="11525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Intersection </a:t>
            </a:r>
            <a:r>
              <a:rPr lang="en-GB"/>
              <a:t>∩ 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Usage: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The Intersection operation defines a relation consisting of the set of all tuples that are in both R and S. R and S must be union-compatible. </a:t>
                </a:r>
                <a:endParaRPr lang="en-US"/>
              </a:p>
              <a:p>
                <a:r>
                  <a:rPr lang="en-US"/>
                  <a:t>Same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List all cities where there is both a branch office and at least one property for rent.</a:t>
                </a:r>
                <a:endParaRPr lang="en-US"/>
              </a:p>
              <a:p>
                <a:pPr lvl="1"/>
                <a:endParaRPr lang="en-GB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Branch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PropertyForRent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t="-423" b="-10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13" y="205169"/>
            <a:ext cx="413385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2"/>
          <a:srcRect r="54750"/>
          <a:stretch>
            <a:fillRect/>
          </a:stretch>
        </p:blipFill>
        <p:spPr>
          <a:xfrm>
            <a:off x="4440525" y="49721"/>
            <a:ext cx="4004077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8714" y="517584"/>
            <a:ext cx="859536" cy="19762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836993" y="379562"/>
            <a:ext cx="859536" cy="223597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>
            <a:off x="2904583" y="2725101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6836993" y="2725101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4828760" y="3906982"/>
            <a:ext cx="341522" cy="54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657099" y="3253030"/>
                <a:ext cx="6684843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Branch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PropertyForRent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3" name="Rectangle 1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657099" y="3253030"/>
                <a:ext cx="6684843" cy="613438"/>
              </a:xfrm>
              <a:prstGeom prst="rect">
                <a:avLst/>
              </a:prstGeom>
              <a:blipFill rotWithShape="true">
                <a:blip r:embed="rId3"/>
                <a:stretch>
                  <a:fillRect l="-6" t="-91" r="-14477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25" y="4530591"/>
            <a:ext cx="112395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/>
              <a:t>Cartesian Product and Joins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operators in relational algebra.</a:t>
            </a:r>
            <a:endParaRPr lang="en-US"/>
          </a:p>
          <a:p>
            <a:r>
              <a:rPr lang="en-US"/>
              <a:t>Cartesian product and Joins.</a:t>
            </a:r>
            <a:endParaRPr lang="en-US"/>
          </a:p>
          <a:p>
            <a:r>
              <a:rPr lang="en-US"/>
              <a:t>Aggregations, division and grouping.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Usage: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/>
              </a:p>
              <a:p>
                <a:r>
                  <a:rPr lang="en-US"/>
                  <a:t>The Cartesian product operation defines a relation that is the concatenation of every tuple of relation R with every tuple of relation S. </a:t>
                </a:r>
                <a:endParaRPr lang="en-US"/>
              </a:p>
              <a:p>
                <a:pPr lvl="3"/>
                <a:endParaRPr lang="en-US"/>
              </a:p>
              <a:p>
                <a:r>
                  <a:rPr lang="en-US" err="1"/>
                  <a:t>E.g</a:t>
                </a:r>
                <a:r>
                  <a:rPr lang="en-US"/>
                  <a:t>: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The result is presented in the next slide.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-20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9139"/>
            <a:ext cx="9144000" cy="4614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99564"/>
            <a:ext cx="9144000" cy="461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0"/>
            <a:ext cx="44386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3"/>
          <a:srcRect r="23331"/>
          <a:stretch>
            <a:fillRect/>
          </a:stretch>
        </p:blipFill>
        <p:spPr>
          <a:xfrm>
            <a:off x="133352" y="304800"/>
            <a:ext cx="4235570" cy="2019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978" y="595223"/>
            <a:ext cx="2333802" cy="16735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>
            <a:off x="1308879" y="2280586"/>
            <a:ext cx="341522" cy="24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5897948" y="2255083"/>
            <a:ext cx="341522" cy="24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48302" y="304800"/>
            <a:ext cx="2006181" cy="19639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37893" y="304800"/>
            <a:ext cx="1351471" cy="19639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/>
          <p:cNvSpPr/>
          <p:nvPr/>
        </p:nvSpPr>
        <p:spPr>
          <a:xfrm rot="18616376">
            <a:off x="2200792" y="2992796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true"/>
          </p:cNvPicPr>
          <p:nvPr/>
        </p:nvPicPr>
        <p:blipFill rotWithShape="true">
          <a:blip r:embed="rId4"/>
          <a:srcRect b="34878"/>
          <a:stretch>
            <a:fillRect/>
          </a:stretch>
        </p:blipFill>
        <p:spPr>
          <a:xfrm>
            <a:off x="2497900" y="2967368"/>
            <a:ext cx="6588761" cy="3683598"/>
          </a:xfrm>
          <a:prstGeom prst="rect">
            <a:avLst/>
          </a:prstGeom>
        </p:spPr>
      </p:pic>
      <p:sp>
        <p:nvSpPr>
          <p:cNvPr id="15" name="TextBox 14"/>
          <p:cNvSpPr txBox="true"/>
          <p:nvPr/>
        </p:nvSpPr>
        <p:spPr>
          <a:xfrm>
            <a:off x="542079" y="3468731"/>
            <a:ext cx="107266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   +</a:t>
            </a:r>
            <a:endParaRPr lang="en-US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0070C0"/>
                </a:solidFill>
              </a:rPr>
              <a:t>1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0070C0"/>
                </a:solidFill>
              </a:rPr>
              <a:t>1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0070C0"/>
                </a:solidFill>
              </a:rPr>
              <a:t>1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0070C0"/>
                </a:solidFill>
              </a:rPr>
              <a:t>1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0070C0"/>
                </a:solidFill>
              </a:rPr>
              <a:t>1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2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2</a:t>
            </a:r>
            <a:r>
              <a:rPr lang="en-US" sz="1400" b="1"/>
              <a:t>]   +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Client[</a:t>
            </a:r>
            <a:r>
              <a:rPr lang="en-US" sz="1400" b="1">
                <a:solidFill>
                  <a:srgbClr val="FF0000"/>
                </a:solidFill>
              </a:rPr>
              <a:t>2</a:t>
            </a:r>
            <a:r>
              <a:rPr lang="en-US" sz="1400" b="1"/>
              <a:t>]   +</a:t>
            </a:r>
            <a:endParaRPr lang="en-GB" sz="1400" b="1"/>
          </a:p>
        </p:txBody>
      </p:sp>
      <p:sp>
        <p:nvSpPr>
          <p:cNvPr id="22" name="TextBox 21"/>
          <p:cNvSpPr txBox="true"/>
          <p:nvPr/>
        </p:nvSpPr>
        <p:spPr>
          <a:xfrm>
            <a:off x="1489894" y="3463504"/>
            <a:ext cx="99007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</a:t>
            </a:r>
            <a:endParaRPr lang="en-US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1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2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3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4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1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2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3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4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0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1</a:t>
            </a:r>
            <a:r>
              <a:rPr lang="en-US" sz="1400" b="1"/>
              <a:t>]</a:t>
            </a:r>
            <a:endParaRPr lang="en-GB" sz="1400" b="1"/>
          </a:p>
          <a:p>
            <a:pPr>
              <a:spcAft>
                <a:spcPts val="300"/>
              </a:spcAft>
            </a:pPr>
            <a:r>
              <a:rPr lang="en-US" sz="1400" b="1"/>
              <a:t>Viewing[</a:t>
            </a:r>
            <a:r>
              <a:rPr lang="en-US" sz="1400" b="1">
                <a:solidFill>
                  <a:srgbClr val="FF0000"/>
                </a:solidFill>
              </a:rPr>
              <a:t>2</a:t>
            </a:r>
            <a:r>
              <a:rPr lang="en-US" sz="1400" b="1"/>
              <a:t>]</a:t>
            </a:r>
            <a:endParaRPr lang="en-GB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3017" y="449845"/>
            <a:ext cx="7000875" cy="6010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</a:t>
            </a:r>
            <a:endParaRPr lang="en-GB"/>
          </a:p>
        </p:txBody>
      </p:sp>
      <p:sp>
        <p:nvSpPr>
          <p:cNvPr id="4" name="Content Placeholder 3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result of the previous operation is not very meaningful.</a:t>
            </a:r>
            <a:endParaRPr lang="en-US"/>
          </a:p>
          <a:p>
            <a:r>
              <a:rPr lang="en-US"/>
              <a:t>But based on that, we can filter out rows and obtain some useful information.</a:t>
            </a:r>
            <a:endParaRPr lang="en-US"/>
          </a:p>
          <a:p>
            <a:pPr lvl="3"/>
            <a:endParaRPr lang="en-US"/>
          </a:p>
          <a:p>
            <a:r>
              <a:rPr lang="en-US"/>
              <a:t>For example, how to list the names and comments of all clients who have viewed a property for rent?</a:t>
            </a:r>
            <a:endParaRPr lang="en-US"/>
          </a:p>
          <a:p>
            <a:pPr lvl="1"/>
            <a:r>
              <a:rPr lang="en-US"/>
              <a:t>Hint: use selection with a predicate</a:t>
            </a:r>
            <a:endParaRPr 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174" y="5266978"/>
            <a:ext cx="4530327" cy="1325751"/>
          </a:xfrm>
          <a:prstGeom prst="rect">
            <a:avLst/>
          </a:prstGeom>
        </p:spPr>
      </p:pic>
      <p:sp>
        <p:nvSpPr>
          <p:cNvPr id="8" name="TextBox 7"/>
          <p:cNvSpPr txBox="true"/>
          <p:nvPr/>
        </p:nvSpPr>
        <p:spPr>
          <a:xfrm>
            <a:off x="616365" y="5745188"/>
            <a:ext cx="2535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/>
              <a:t>We want a result like this</a:t>
            </a:r>
            <a:endParaRPr lang="en-GB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3151483" y="5929854"/>
            <a:ext cx="342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507" y="3529681"/>
            <a:ext cx="6787472" cy="1986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2"/>
          <a:srcRect b="48493"/>
          <a:stretch>
            <a:fillRect/>
          </a:stretch>
        </p:blipFill>
        <p:spPr>
          <a:xfrm>
            <a:off x="1071562" y="205364"/>
            <a:ext cx="7000875" cy="3095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Down 7"/>
          <p:cNvSpPr/>
          <p:nvPr/>
        </p:nvSpPr>
        <p:spPr>
          <a:xfrm>
            <a:off x="4401238" y="3301079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71562" y="1008873"/>
            <a:ext cx="7000876" cy="310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71561" y="2060042"/>
            <a:ext cx="7000876" cy="310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/>
          <p:cNvCxnSpPr>
            <a:stCxn id="17" idx="1"/>
            <a:endCxn id="21" idx="1"/>
          </p:cNvCxnSpPr>
          <p:nvPr/>
        </p:nvCxnSpPr>
        <p:spPr>
          <a:xfrm rot="10800000" flipH="true" flipV="true">
            <a:off x="1071561" y="1164148"/>
            <a:ext cx="98075" cy="3066423"/>
          </a:xfrm>
          <a:prstGeom prst="bentConnector3">
            <a:avLst>
              <a:gd name="adj1" fmla="val -233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69637" y="4099019"/>
            <a:ext cx="6697656" cy="263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169637" y="4347038"/>
            <a:ext cx="6697656" cy="263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or: Elbow 24"/>
          <p:cNvCxnSpPr>
            <a:stCxn id="18" idx="1"/>
            <a:endCxn id="24" idx="1"/>
          </p:cNvCxnSpPr>
          <p:nvPr/>
        </p:nvCxnSpPr>
        <p:spPr>
          <a:xfrm rot="10800000" flipH="true" flipV="true">
            <a:off x="1071561" y="2215317"/>
            <a:ext cx="98076" cy="2263273"/>
          </a:xfrm>
          <a:prstGeom prst="bentConnector3">
            <a:avLst>
              <a:gd name="adj1" fmla="val -6728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71559" y="1022671"/>
            <a:ext cx="636476" cy="3105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935522" y="1010866"/>
            <a:ext cx="636476" cy="3105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3935522" y="2066387"/>
            <a:ext cx="636476" cy="3105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1071559" y="2060042"/>
            <a:ext cx="636476" cy="3105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0684"/>
            <a:ext cx="9144000" cy="3548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Theta Join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Usage: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:r>
                  <a:rPr lang="en-US"/>
                  <a:t>The Theta join defines a relation that contains tuples satisfying the predicate </a:t>
                </a:r>
                <a:r>
                  <a:rPr lang="en-US" i="1"/>
                  <a:t>F </a:t>
                </a:r>
                <a:r>
                  <a:rPr lang="en-US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. The predicate </a:t>
                </a:r>
                <a:r>
                  <a:rPr lang="en-US" i="1"/>
                  <a:t>F </a:t>
                </a:r>
                <a:r>
                  <a:rPr lang="en-US"/>
                  <a:t>is of the form “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”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/>
                  <a:t> </a:t>
                </a:r>
                <a:r>
                  <a:rPr lang="en-US"/>
                  <a:t>may be one of the comparison operators (&lt;, ≤, &gt;, ≥, =, ≠). </a:t>
                </a:r>
                <a:endParaRPr lang="en-US"/>
              </a:p>
              <a:p>
                <a:pPr lvl="1"/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contains only equality (=), it is instead called </a:t>
                </a:r>
                <a:r>
                  <a:rPr lang="en-US" b="1"/>
                  <a:t>Equijoin</a:t>
                </a:r>
                <a:r>
                  <a:rPr lang="en-US"/>
                  <a:t>.</a:t>
                </a:r>
                <a:endParaRPr lang="en-US"/>
              </a:p>
              <a:p>
                <a:r>
                  <a:rPr lang="en-US"/>
                  <a:t>The previous example can be simply represented by a </a:t>
                </a:r>
                <a:r>
                  <a:rPr lang="en-US" b="1"/>
                  <a:t>Theta Join</a:t>
                </a:r>
                <a:r>
                  <a:rPr lang="en-US"/>
                  <a:t>:</a:t>
                </a:r>
                <a:r>
                  <a:rPr lang="en-GB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 t="-423" b="-4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Theta Join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8650" y="1627220"/>
            <a:ext cx="7886700" cy="957426"/>
          </a:xfrm>
        </p:spPr>
        <p:txBody>
          <a:bodyPr/>
          <a:lstStyle/>
          <a:p>
            <a:r>
              <a:rPr lang="en-US"/>
              <a:t>List the names and comments of all clients who have viewed a property for rent: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1" y="3490507"/>
            <a:ext cx="6787472" cy="1986280"/>
          </a:xfrm>
          <a:prstGeom prst="rect">
            <a:avLst/>
          </a:prstGeom>
        </p:spPr>
      </p:pic>
      <p:sp>
        <p:nvSpPr>
          <p:cNvPr id="7" name="TextBox 6"/>
          <p:cNvSpPr txBox="true"/>
          <p:nvPr/>
        </p:nvSpPr>
        <p:spPr>
          <a:xfrm>
            <a:off x="1715364" y="5581308"/>
            <a:ext cx="511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Same result as the previous one ;)</a:t>
            </a:r>
            <a:endParaRPr lang="en-GB" sz="2800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190"/>
            <a:ext cx="9144000" cy="34318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Natural Join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>
              <a:xfrm>
                <a:off x="628650" y="1825625"/>
                <a:ext cx="7886700" cy="37642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Usage: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/>
              </a:p>
              <a:p>
                <a:r>
                  <a:rPr lang="en-US"/>
                  <a:t>The Natural join is an Equijoin of the two relations R and S over </a:t>
                </a:r>
                <a:r>
                  <a:rPr lang="en-US" u="sng"/>
                  <a:t>all common attributes</a:t>
                </a:r>
                <a:r>
                  <a:rPr lang="en-US"/>
                  <a:t> </a:t>
                </a:r>
                <a:r>
                  <a:rPr lang="en-US" i="1"/>
                  <a:t>x</a:t>
                </a:r>
                <a:r>
                  <a:rPr lang="en-US"/>
                  <a:t>.</a:t>
                </a:r>
                <a:endParaRPr lang="en-US"/>
              </a:p>
              <a:p>
                <a:r>
                  <a:rPr lang="en-US"/>
                  <a:t>One occurrence of each common attribute is eliminated from the result. (see </a:t>
                </a:r>
                <a:r>
                  <a:rPr lang="en-US" err="1"/>
                  <a:t>clientNo</a:t>
                </a:r>
                <a:r>
                  <a:rPr lang="en-US"/>
                  <a:t> in the next slide)</a:t>
                </a:r>
                <a:endParaRPr lang="en-US"/>
              </a:p>
              <a:p>
                <a:endParaRPr lang="en-GB"/>
              </a:p>
              <a:p>
                <a:r>
                  <a:rPr lang="en-US"/>
                  <a:t>List the names and comments of all clients who have viewed a property for rent.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628650" y="1825625"/>
                <a:ext cx="7886700" cy="3764292"/>
              </a:xfrm>
              <a:blipFill rotWithShape="true">
                <a:blip r:embed="rId2"/>
                <a:stretch>
                  <a:fillRect t="-489" b="-143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589917"/>
            <a:ext cx="853440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981143"/>
            <a:ext cx="853440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03" y="3726072"/>
            <a:ext cx="7334250" cy="3028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39" y="363027"/>
            <a:ext cx="4438650" cy="2324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true"/>
          </p:cNvPicPr>
          <p:nvPr/>
        </p:nvPicPr>
        <p:blipFill rotWithShape="true">
          <a:blip r:embed="rId4"/>
          <a:srcRect r="23331"/>
          <a:stretch>
            <a:fillRect/>
          </a:stretch>
        </p:blipFill>
        <p:spPr>
          <a:xfrm>
            <a:off x="64341" y="667827"/>
            <a:ext cx="4235570" cy="2019300"/>
          </a:xfrm>
          <a:prstGeom prst="rect">
            <a:avLst/>
          </a:prstGeom>
        </p:spPr>
      </p:pic>
      <p:sp>
        <p:nvSpPr>
          <p:cNvPr id="18" name="Arrow: Down 17"/>
          <p:cNvSpPr/>
          <p:nvPr/>
        </p:nvSpPr>
        <p:spPr>
          <a:xfrm>
            <a:off x="2236008" y="2704739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/>
          <p:cNvSpPr/>
          <p:nvPr/>
        </p:nvSpPr>
        <p:spPr>
          <a:xfrm>
            <a:off x="6460615" y="2685326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/>
          <p:cNvSpPr/>
          <p:nvPr/>
        </p:nvSpPr>
        <p:spPr>
          <a:xfrm>
            <a:off x="4401239" y="3438164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587258" y="3847381"/>
            <a:ext cx="1311215" cy="526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406769" y="966516"/>
            <a:ext cx="1901768" cy="1682511"/>
          </a:xfrm>
          <a:prstGeom prst="rect">
            <a:avLst/>
          </a:prstGeom>
          <a:solidFill>
            <a:schemeClr val="bg1">
              <a:alpha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true"/>
          <p:nvPr/>
        </p:nvSpPr>
        <p:spPr>
          <a:xfrm>
            <a:off x="34055" y="3847381"/>
            <a:ext cx="1500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The extra </a:t>
            </a:r>
            <a:r>
              <a:rPr lang="en-US" sz="2000" b="1" err="1"/>
              <a:t>clientNo</a:t>
            </a:r>
            <a:r>
              <a:rPr lang="en-US" sz="2000" b="1"/>
              <a:t> is removed.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See theta join for comparison</a:t>
            </a:r>
            <a:endParaRPr lang="en-GB" sz="2000" b="1"/>
          </a:p>
        </p:txBody>
      </p:sp>
      <p:sp>
        <p:nvSpPr>
          <p:cNvPr id="15" name="Rectangle 14"/>
          <p:cNvSpPr/>
          <p:nvPr/>
        </p:nvSpPr>
        <p:spPr>
          <a:xfrm>
            <a:off x="72967" y="958250"/>
            <a:ext cx="2333802" cy="16735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685472" y="667827"/>
            <a:ext cx="983410" cy="1981200"/>
          </a:xfrm>
          <a:prstGeom prst="rect">
            <a:avLst/>
          </a:prstGeom>
          <a:solidFill>
            <a:schemeClr val="bg1">
              <a:alpha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679291" y="667827"/>
            <a:ext cx="2006181" cy="19639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668882" y="667827"/>
            <a:ext cx="1351471" cy="19639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Natural Join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natural Join works based on attributes names and their types (domain)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two tables have multiple attributes with the same names and data types, then all these attributes will be selected. For example: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A: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(char)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Date_of_Birth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(date))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B: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(number))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DBMS: Software that is designed to enable users and programs to </a:t>
            </a:r>
            <a:r>
              <a:rPr lang="en-US" u="sng"/>
              <a:t>store</a:t>
            </a:r>
            <a:r>
              <a:rPr lang="en-US"/>
              <a:t>, </a:t>
            </a:r>
            <a:r>
              <a:rPr lang="en-US" u="sng"/>
              <a:t>retrieve</a:t>
            </a:r>
            <a:r>
              <a:rPr lang="en-US"/>
              <a:t> and </a:t>
            </a:r>
            <a:r>
              <a:rPr lang="en-US" u="sng"/>
              <a:t>update</a:t>
            </a:r>
            <a:r>
              <a:rPr lang="en-US"/>
              <a:t> data.</a:t>
            </a:r>
            <a:endParaRPr lang="en-US"/>
          </a:p>
          <a:p>
            <a:pPr lvl="1"/>
            <a:r>
              <a:rPr lang="en-US"/>
              <a:t>We need a language to describe these operations.</a:t>
            </a:r>
            <a:endParaRPr lang="en-US"/>
          </a:p>
          <a:p>
            <a:pPr lvl="1"/>
            <a:r>
              <a:rPr lang="en-US"/>
              <a:t>The language is called </a:t>
            </a:r>
            <a:r>
              <a:rPr lang="en-GB"/>
              <a:t>Structured Query Language (SQL)</a:t>
            </a:r>
            <a:endParaRPr lang="en-GB"/>
          </a:p>
          <a:p>
            <a:endParaRPr lang="en-GB"/>
          </a:p>
          <a:p>
            <a:r>
              <a:rPr lang="en-US"/>
              <a:t>What is relational algebra?</a:t>
            </a:r>
            <a:endParaRPr lang="en-US"/>
          </a:p>
          <a:p>
            <a:pPr lvl="1"/>
            <a:r>
              <a:rPr lang="en-US"/>
              <a:t>Theoretical foundation of (part of) SQL.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Natural Join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GB" dirty="0"/>
                  <a:t>: A Question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should the natural join of these two tables look like?</a:t>
            </a:r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true"/>
          </p:cNvGraphicFramePr>
          <p:nvPr/>
        </p:nvGraphicFramePr>
        <p:xfrm>
          <a:off x="1524000" y="2888774"/>
          <a:ext cx="6096000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Birth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2000-1-1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2001-1-11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1524000" y="4411979"/>
          <a:ext cx="6096000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Phone 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Smith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Outer Join: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8649" y="1825625"/>
            <a:ext cx="8170293" cy="4351338"/>
          </a:xfrm>
        </p:spPr>
        <p:txBody>
          <a:bodyPr/>
          <a:lstStyle/>
          <a:p>
            <a:r>
              <a:rPr lang="en-US"/>
              <a:t>Usage: R </a:t>
            </a:r>
            <a:r>
              <a:rPr lang="en-GB"/>
              <a:t>⟕ S</a:t>
            </a:r>
            <a:endParaRPr lang="en-GB"/>
          </a:p>
          <a:p>
            <a:r>
              <a:rPr lang="en-US"/>
              <a:t>The (left) Outer join is a join in which tuples from R that do not have matching values in the common attributes of S are also included in the result relation. Missing values in the second relation are set to null.</a:t>
            </a:r>
            <a:endParaRPr lang="en-US"/>
          </a:p>
          <a:p>
            <a:pPr lvl="1"/>
            <a:r>
              <a:rPr lang="en-US"/>
              <a:t>“Left (Out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/>
              <a:t> numbers) right”.</a:t>
            </a:r>
            <a:endParaRPr lang="en-US"/>
          </a:p>
          <a:p>
            <a:pPr lvl="1"/>
            <a:r>
              <a:rPr lang="en-US"/>
              <a:t>Like natural join, but use Nulls for missing values in table S.</a:t>
            </a:r>
            <a:endParaRPr lang="en-US"/>
          </a:p>
          <a:p>
            <a:pPr lvl="1"/>
            <a:endParaRPr lang="en-US"/>
          </a:p>
          <a:p>
            <a:r>
              <a:rPr lang="en-US"/>
              <a:t>Produce a status report on property viewings.</a:t>
            </a:r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537" y="5710238"/>
            <a:ext cx="6638925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1" y="823119"/>
            <a:ext cx="6000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67" y="1485901"/>
            <a:ext cx="6000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1"/>
          <a:srcRect r="56083"/>
          <a:stretch>
            <a:fillRect/>
          </a:stretch>
        </p:blipFill>
        <p:spPr>
          <a:xfrm>
            <a:off x="221676" y="140134"/>
            <a:ext cx="3881887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35" y="419105"/>
            <a:ext cx="4438650" cy="232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72" y="2968035"/>
            <a:ext cx="6638925" cy="466725"/>
          </a:xfrm>
          <a:prstGeom prst="rect">
            <a:avLst/>
          </a:prstGeom>
        </p:spPr>
      </p:pic>
      <p:sp>
        <p:nvSpPr>
          <p:cNvPr id="11" name="Arrow: Down 10"/>
          <p:cNvSpPr/>
          <p:nvPr/>
        </p:nvSpPr>
        <p:spPr>
          <a:xfrm>
            <a:off x="2423178" y="2794712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/>
          <p:cNvSpPr/>
          <p:nvPr/>
        </p:nvSpPr>
        <p:spPr>
          <a:xfrm>
            <a:off x="7161492" y="2743205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471857" y="485438"/>
            <a:ext cx="678793" cy="2262996"/>
          </a:xfrm>
          <a:prstGeom prst="rect">
            <a:avLst/>
          </a:prstGeom>
          <a:solidFill>
            <a:schemeClr val="bg1">
              <a:alpha val="8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60137" y="494064"/>
            <a:ext cx="3222323" cy="22371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/>
          <p:cNvSpPr/>
          <p:nvPr/>
        </p:nvSpPr>
        <p:spPr>
          <a:xfrm>
            <a:off x="4359673" y="3370864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09" y="3728051"/>
            <a:ext cx="6496050" cy="283845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444835" y="782134"/>
            <a:ext cx="1112808" cy="41406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60137" y="571702"/>
            <a:ext cx="1117479" cy="3105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190244" y="3727241"/>
            <a:ext cx="1311215" cy="526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/>
        </p:nvPicPr>
        <p:blipFill rotWithShape="true">
          <a:blip r:embed="rId1"/>
          <a:srcRect t="31631" r="56083" b="56715"/>
          <a:stretch>
            <a:fillRect/>
          </a:stretch>
        </p:blipFill>
        <p:spPr>
          <a:xfrm>
            <a:off x="43130" y="920520"/>
            <a:ext cx="3881887" cy="3019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30" y="60395"/>
            <a:ext cx="443865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 rotWithShape="true">
          <a:blip r:embed="rId1"/>
          <a:srcRect t="43285" r="56083" b="45061"/>
          <a:stretch>
            <a:fillRect/>
          </a:stretch>
        </p:blipFill>
        <p:spPr>
          <a:xfrm>
            <a:off x="51756" y="4302063"/>
            <a:ext cx="3881887" cy="3019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925017" y="1071483"/>
            <a:ext cx="690113" cy="68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925017" y="1071483"/>
            <a:ext cx="690113" cy="2742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3925017" y="1071483"/>
            <a:ext cx="690113" cy="5416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3925017" y="1071483"/>
            <a:ext cx="690113" cy="7659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3925017" y="1071483"/>
            <a:ext cx="690113" cy="10419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56" y="3500710"/>
            <a:ext cx="4438650" cy="23241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933643" y="4453026"/>
            <a:ext cx="690113" cy="68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33643" y="4453026"/>
            <a:ext cx="690113" cy="2742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33643" y="4453026"/>
            <a:ext cx="690113" cy="5416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33643" y="4453026"/>
            <a:ext cx="690113" cy="7659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643" y="4453026"/>
            <a:ext cx="690113" cy="10419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1009" y="915849"/>
            <a:ext cx="4404145" cy="253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638138" y="1732484"/>
            <a:ext cx="4404145" cy="253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true"/>
          <p:nvPr/>
        </p:nvSpPr>
        <p:spPr>
          <a:xfrm>
            <a:off x="683781" y="232923"/>
            <a:ext cx="260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PropertyForRent</a:t>
            </a:r>
            <a:r>
              <a:rPr lang="en-US" sz="2400"/>
              <a:t>[0]</a:t>
            </a:r>
            <a:endParaRPr lang="en-GB" sz="2400"/>
          </a:p>
        </p:txBody>
      </p:sp>
      <p:sp>
        <p:nvSpPr>
          <p:cNvPr id="26" name="TextBox 25"/>
          <p:cNvSpPr txBox="true"/>
          <p:nvPr/>
        </p:nvSpPr>
        <p:spPr>
          <a:xfrm>
            <a:off x="692407" y="3650920"/>
            <a:ext cx="260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PropertyForRent</a:t>
            </a:r>
            <a:r>
              <a:rPr lang="en-US" sz="2400"/>
              <a:t>[1]</a:t>
            </a:r>
            <a:endParaRPr lang="en-GB" sz="2400"/>
          </a:p>
        </p:txBody>
      </p:sp>
      <p:sp>
        <p:nvSpPr>
          <p:cNvPr id="27" name="TextBox 26"/>
          <p:cNvSpPr txBox="true"/>
          <p:nvPr/>
        </p:nvSpPr>
        <p:spPr>
          <a:xfrm>
            <a:off x="1331715" y="2049755"/>
            <a:ext cx="27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Found two matches:</a:t>
            </a:r>
            <a:endParaRPr lang="en-GB" sz="2400"/>
          </a:p>
        </p:txBody>
      </p:sp>
      <p:sp>
        <p:nvSpPr>
          <p:cNvPr id="28" name="TextBox 27"/>
          <p:cNvSpPr txBox="true"/>
          <p:nvPr/>
        </p:nvSpPr>
        <p:spPr>
          <a:xfrm>
            <a:off x="692407" y="5163879"/>
            <a:ext cx="36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 matches found, add Null</a:t>
            </a:r>
            <a:endParaRPr lang="en-GB" sz="2400"/>
          </a:p>
        </p:txBody>
      </p:sp>
      <p:pic>
        <p:nvPicPr>
          <p:cNvPr id="29" name="Picture 28"/>
          <p:cNvPicPr>
            <a:picLocks noChangeAspect="true"/>
          </p:cNvPicPr>
          <p:nvPr/>
        </p:nvPicPr>
        <p:blipFill rotWithShape="true">
          <a:blip r:embed="rId3"/>
          <a:srcRect t="18361" b="60164"/>
          <a:stretch>
            <a:fillRect/>
          </a:stretch>
        </p:blipFill>
        <p:spPr>
          <a:xfrm>
            <a:off x="1390113" y="2534952"/>
            <a:ext cx="6496050" cy="6095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Arrow: Down 29"/>
          <p:cNvSpPr/>
          <p:nvPr/>
        </p:nvSpPr>
        <p:spPr>
          <a:xfrm>
            <a:off x="4082058" y="2241507"/>
            <a:ext cx="341522" cy="2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Down 30"/>
          <p:cNvSpPr/>
          <p:nvPr/>
        </p:nvSpPr>
        <p:spPr>
          <a:xfrm>
            <a:off x="4401239" y="5808254"/>
            <a:ext cx="341522" cy="2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/>
          <p:cNvPicPr>
            <a:picLocks noChangeAspect="true"/>
          </p:cNvPicPr>
          <p:nvPr/>
        </p:nvPicPr>
        <p:blipFill rotWithShape="true">
          <a:blip r:embed="rId3"/>
          <a:srcRect t="39312" b="49522"/>
          <a:stretch>
            <a:fillRect/>
          </a:stretch>
        </p:blipFill>
        <p:spPr>
          <a:xfrm>
            <a:off x="1390113" y="6111983"/>
            <a:ext cx="6496050" cy="31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Straight Connector 33"/>
          <p:cNvCxnSpPr/>
          <p:nvPr/>
        </p:nvCxnSpPr>
        <p:spPr>
          <a:xfrm>
            <a:off x="0" y="3355675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51756" y="915849"/>
            <a:ext cx="1147316" cy="3019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/>
          <p:cNvSpPr/>
          <p:nvPr/>
        </p:nvSpPr>
        <p:spPr>
          <a:xfrm>
            <a:off x="60382" y="4305477"/>
            <a:ext cx="1147316" cy="3019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1" grpId="0" animBg="true"/>
      <p:bldP spid="37" grpId="0" animBg="tru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Outer Join: R </a:t>
            </a:r>
            <a:r>
              <a:rPr lang="en-GB"/>
              <a:t>⟕ S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Q: What if “Viewing” has more “</a:t>
            </a:r>
            <a:r>
              <a:rPr lang="en-US" err="1"/>
              <a:t>PropertyNo</a:t>
            </a:r>
            <a:r>
              <a:rPr lang="en-US"/>
              <a:t>” than “</a:t>
            </a:r>
            <a:r>
              <a:rPr lang="en-US" err="1"/>
              <a:t>PropertyForRent</a:t>
            </a:r>
            <a:r>
              <a:rPr lang="en-US"/>
              <a:t>”?</a:t>
            </a:r>
            <a:endParaRPr lang="en-GB"/>
          </a:p>
          <a:p>
            <a:r>
              <a:rPr lang="en-GB"/>
              <a:t>A: Check the steps in the previous slide.</a:t>
            </a:r>
            <a:endParaRPr lang="en-GB"/>
          </a:p>
          <a:p>
            <a:r>
              <a:rPr lang="en-GB"/>
              <a:t>A: Or check this </a:t>
            </a:r>
            <a:r>
              <a:rPr lang="en-GB">
                <a:hlinkClick r:id="rId1"/>
              </a:rPr>
              <a:t>Wikipedia page</a:t>
            </a:r>
            <a:r>
              <a:rPr lang="en-GB"/>
              <a:t>: can you work it out by yourself? </a:t>
            </a:r>
            <a:r>
              <a:rPr lang="en-GB">
                <a:sym typeface="Wingdings" panose="05000000000000000000" pitchFamily="2" charset="2"/>
              </a:rPr>
              <a:t></a:t>
            </a:r>
            <a:endParaRPr lang="en-GB">
              <a:sym typeface="Wingdings" panose="05000000000000000000" pitchFamily="2" charset="2"/>
            </a:endParaRPr>
          </a:p>
          <a:p>
            <a:endParaRPr lang="en-GB">
              <a:sym typeface="Wingdings" panose="05000000000000000000" pitchFamily="2" charset="2"/>
            </a:endParaRPr>
          </a:p>
          <a:p>
            <a:r>
              <a:rPr lang="en-GB">
                <a:sym typeface="Wingdings" panose="05000000000000000000" pitchFamily="2" charset="2"/>
              </a:rPr>
              <a:t>Right Outer Join and full outer join also exist.</a:t>
            </a:r>
            <a:endParaRPr lang="en-GB">
              <a:sym typeface="Wingdings" panose="05000000000000000000" pitchFamily="2" charset="2"/>
            </a:endParaRPr>
          </a:p>
          <a:p>
            <a:pPr lvl="1"/>
            <a:r>
              <a:rPr lang="en-GB">
                <a:sym typeface="Wingdings" panose="05000000000000000000" pitchFamily="2" charset="2"/>
              </a:rPr>
              <a:t>Right outer join (⟕): Just the opposite of left outer Join.</a:t>
            </a:r>
            <a:endParaRPr lang="en-GB">
              <a:sym typeface="Wingdings" panose="05000000000000000000" pitchFamily="2" charset="2"/>
            </a:endParaRPr>
          </a:p>
          <a:p>
            <a:pPr lvl="1"/>
            <a:r>
              <a:rPr lang="en-GB">
                <a:sym typeface="Wingdings" panose="05000000000000000000" pitchFamily="2" charset="2"/>
              </a:rPr>
              <a:t>Full outer join (⟗): Find it out!</a:t>
            </a:r>
            <a:endParaRPr lang="en-GB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Rename Operator: rho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The Rename operation provides a new name S for the expression E, and optionally names the attributes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  <a:endParaRPr lang="en-US"/>
              </a:p>
              <a:p>
                <a:r>
                  <a:rPr lang="en-US"/>
                  <a:t>Why rename operator?</a:t>
                </a:r>
                <a:endParaRPr lang="en-US"/>
              </a:p>
              <a:p>
                <a:pPr lvl="1"/>
                <a:r>
                  <a:rPr lang="en-US"/>
                  <a:t>E.g. Natural Join relies on the attribute name to work properly.</a:t>
                </a:r>
                <a:endParaRPr lang="en-US"/>
              </a:p>
              <a:p>
                <a:pPr lvl="1"/>
                <a:r>
                  <a:rPr lang="en-US"/>
                  <a:t>Some times the attributes of two different tables have different names, but they actually refer to the same kind of information.</a:t>
                </a:r>
                <a:endParaRPr lang="en-US"/>
              </a:p>
              <a:p>
                <a:pPr lvl="1"/>
                <a:endParaRPr lang="en-US"/>
              </a:p>
              <a:p>
                <a:pPr lvl="1"/>
                <a: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A: (</a:t>
                </a:r>
                <a:r>
                  <a:rPr lang="en-US" sz="1600" err="1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First_name</a:t>
                </a:r>
                <a: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(char), </a:t>
                </a:r>
                <a:r>
                  <a:rPr lang="en-US" sz="1600" err="1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Last_name</a:t>
                </a:r>
                <a: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(char), </a:t>
                </a:r>
                <a:r>
                  <a:rPr lang="en-US" sz="1600" err="1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Date_of_Birth</a:t>
                </a:r>
                <a: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(date))</a:t>
                </a:r>
                <a:b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B: (</a:t>
                </a:r>
                <a:r>
                  <a:rPr lang="en-US" sz="1600" err="1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FName</a:t>
                </a:r>
                <a: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(char),       </a:t>
                </a:r>
                <a:r>
                  <a:rPr lang="en-US" sz="1600" err="1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LName</a:t>
                </a:r>
                <a:r>
                  <a:rPr lang="en-US" sz="160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(char),     DOB(date))</a:t>
                </a: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 t="-540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Rename Operator: rho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>
              <a:xfrm>
                <a:off x="628650" y="1825625"/>
                <a:ext cx="7886700" cy="23852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𝑈𝑛𝑖𝑣𝑒𝑟𝑠𝑖𝑡𝑦</m:t>
                        </m:r>
                      </m:e>
                    </m:d>
                  </m:oMath>
                </a14:m>
                <a:r>
                  <a:rPr lang="en-US"/>
                  <a:t> changes “University” table to “</a:t>
                </a:r>
                <a:r>
                  <a:rPr lang="en-US" err="1"/>
                  <a:t>uni</a:t>
                </a:r>
                <a:r>
                  <a:rPr lang="en-US"/>
                  <a:t>”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𝐵𝑟𝑎𝑛𝑐ℎ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changes “Branch” table to “b” without changing its tuples.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628650" y="1825625"/>
                <a:ext cx="7886700" cy="2385225"/>
              </a:xfrm>
              <a:blipFill rotWithShape="true">
                <a:blip r:embed="rId2"/>
                <a:stretch>
                  <a:fillRect b="-336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true"/>
          </p:cNvGraphicFramePr>
          <p:nvPr/>
        </p:nvGraphicFramePr>
        <p:xfrm>
          <a:off x="1009170" y="4345786"/>
          <a:ext cx="6096000" cy="741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col4</a:t>
                      </a:r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Tuples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Same</a:t>
                      </a:r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/>
              <a:t>Division, Aggregation, Grouping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>
              <a:xfrm>
                <a:off x="628650" y="85994"/>
                <a:ext cx="7886700" cy="1325563"/>
              </a:xfrm>
            </p:spPr>
            <p:txBody>
              <a:bodyPr/>
              <a:lstStyle/>
              <a:p>
                <a:r>
                  <a:rPr lang="en-US"/>
                  <a:t>Division: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xfrm>
                <a:off x="628650" y="85994"/>
                <a:ext cx="7886700" cy="1325563"/>
              </a:xfrm>
              <a:blipFill rotWithShape="true">
                <a:blip r:embed="rId1"/>
                <a:stretch>
                  <a:fillRect t="-20" b="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>
              <a:xfrm>
                <a:off x="628650" y="1411556"/>
                <a:ext cx="7886700" cy="482534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Usage: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GB"/>
              </a:p>
              <a:p>
                <a:r>
                  <a:rPr lang="en-US"/>
                  <a:t>Division is used when we wish to express queries with “all”:</a:t>
                </a:r>
                <a:endParaRPr lang="en-US"/>
              </a:p>
              <a:p>
                <a:pPr lvl="1"/>
                <a:r>
                  <a:rPr lang="en-US"/>
                  <a:t>“Which </a:t>
                </a:r>
                <a:r>
                  <a:rPr lang="en-US" u="sng"/>
                  <a:t>persons</a:t>
                </a:r>
                <a:r>
                  <a:rPr lang="en-US"/>
                  <a:t> have a bank account at ALL the </a:t>
                </a:r>
                <a:r>
                  <a:rPr lang="en-US" u="sng"/>
                  <a:t>banks</a:t>
                </a:r>
                <a:r>
                  <a:rPr lang="en-US"/>
                  <a:t> in the country?”</a:t>
                </a:r>
                <a:endParaRPr lang="en-US"/>
              </a:p>
              <a:p>
                <a:pPr lvl="1"/>
                <a:r>
                  <a:rPr lang="en-US"/>
                  <a:t>“Which </a:t>
                </a:r>
                <a:r>
                  <a:rPr lang="en-US" u="sng"/>
                  <a:t>students</a:t>
                </a:r>
                <a:r>
                  <a:rPr lang="en-US"/>
                  <a:t> are registered on ALL the </a:t>
                </a:r>
                <a:r>
                  <a:rPr lang="en-US" u="sng"/>
                  <a:t>courses</a:t>
                </a:r>
                <a:r>
                  <a:rPr lang="en-US"/>
                  <a:t>”</a:t>
                </a:r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/>
                  <a:t>Assume relation R is defined over the attribute set A and relation S is defined over the attribute set B such that B ⊆ A (B is a subset of A). </a:t>
                </a:r>
                <a:endParaRPr lang="en-US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628650" y="1411556"/>
                <a:ext cx="7886700" cy="4825341"/>
              </a:xfrm>
              <a:blipFill rotWithShape="true">
                <a:blip r:embed="rId2"/>
                <a:stretch>
                  <a:fillRect t="-12" b="-104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17" y="6286119"/>
            <a:ext cx="8152507" cy="462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50" y="2990857"/>
            <a:ext cx="6140942" cy="2603533"/>
          </a:xfrm>
          <a:prstGeom prst="rect">
            <a:avLst/>
          </a:prstGeom>
        </p:spPr>
      </p:pic>
      <p:sp>
        <p:nvSpPr>
          <p:cNvPr id="9" name="TextBox 8"/>
          <p:cNvSpPr txBox="true"/>
          <p:nvPr/>
        </p:nvSpPr>
        <p:spPr>
          <a:xfrm>
            <a:off x="4190646" y="4719335"/>
            <a:ext cx="246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B: (</a:t>
            </a:r>
            <a:r>
              <a:rPr lang="en-US" sz="2800" err="1"/>
              <a:t>propertyNo</a:t>
            </a:r>
            <a:r>
              <a:rPr lang="en-US" sz="2800"/>
              <a:t>)</a:t>
            </a:r>
            <a:endParaRPr lang="en-GB"/>
          </a:p>
        </p:txBody>
      </p:sp>
      <p:sp>
        <p:nvSpPr>
          <p:cNvPr id="10" name="TextBox 9"/>
          <p:cNvSpPr txBox="true"/>
          <p:nvPr/>
        </p:nvSpPr>
        <p:spPr>
          <a:xfrm>
            <a:off x="1440628" y="5594391"/>
            <a:ext cx="390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A: (</a:t>
            </a:r>
            <a:r>
              <a:rPr lang="en-US" sz="2800" err="1"/>
              <a:t>ClientNo</a:t>
            </a:r>
            <a:r>
              <a:rPr lang="en-US" sz="2800"/>
              <a:t>, </a:t>
            </a:r>
            <a:r>
              <a:rPr lang="en-US" sz="2800" err="1"/>
              <a:t>propertyNo</a:t>
            </a:r>
            <a:r>
              <a:rPr lang="en-US" sz="2800"/>
              <a:t>)</a:t>
            </a:r>
            <a:endParaRPr lang="en-GB" sz="2800"/>
          </a:p>
        </p:txBody>
      </p:sp>
      <p:sp>
        <p:nvSpPr>
          <p:cNvPr id="11" name="Rectangle 10"/>
          <p:cNvSpPr/>
          <p:nvPr/>
        </p:nvSpPr>
        <p:spPr>
          <a:xfrm>
            <a:off x="523584" y="62274"/>
            <a:ext cx="8234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Identify all clients who have viewed all properties with three rooms: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 rotWithShape="true">
          <a:blip r:embed="rId3"/>
          <a:srcRect r="-56"/>
          <a:stretch>
            <a:fillRect/>
          </a:stretch>
        </p:blipFill>
        <p:spPr>
          <a:xfrm>
            <a:off x="3038951" y="708224"/>
            <a:ext cx="5878690" cy="1722106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5468353" y="2544679"/>
            <a:ext cx="288758" cy="446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Relational Algebra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“Find all universities with &gt; 20000 students”</a:t>
                </a:r>
                <a:endParaRPr lang="en-US"/>
              </a:p>
              <a:p>
                <a:pPr lvl="1"/>
                <a:r>
                  <a:rPr lang="en-US"/>
                  <a:t>Relational Algebra:</a:t>
                </a:r>
                <a:endParaRPr lang="en-US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𝑢𝑁𝑎𝑚𝑒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𝐸𝑛𝑟𝑜𝑙𝑙𝑚𝑒𝑛𝑡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20000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𝑈𝑛𝑖𝑣𝑒𝑟𝑠𝑖𝑡𝑦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SQL:</a:t>
                </a:r>
                <a:endParaRPr lang="en-US"/>
              </a:p>
              <a:p>
                <a:pPr lvl="2"/>
                <a:r>
                  <a:rPr 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SELECT </a:t>
                </a:r>
                <a:r>
                  <a:rPr lang="en-US" err="1">
                    <a:latin typeface="Consolas" panose="020B0609020204030204" pitchFamily="49" charset="0"/>
                    <a:cs typeface="Consolas" panose="020B0609020204030204" pitchFamily="49" charset="0"/>
                  </a:rPr>
                  <a:t>uName</a:t>
                </a:r>
                <a:r>
                  <a:rPr 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FROM University WHERE </a:t>
                </a:r>
                <a:r>
                  <a:rPr lang="en-US" err="1">
                    <a:latin typeface="Consolas" panose="020B0609020204030204" pitchFamily="49" charset="0"/>
                    <a:cs typeface="Consolas" panose="020B0609020204030204" pitchFamily="49" charset="0"/>
                  </a:rPr>
                  <a:t>University.Enrollment</a:t>
                </a:r>
                <a:r>
                  <a:rPr lang="en-US">
                    <a:latin typeface="Consolas" panose="020B0609020204030204" pitchFamily="49" charset="0"/>
                    <a:cs typeface="Consolas" panose="020B0609020204030204" pitchFamily="49" charset="0"/>
                  </a:rPr>
                  <a:t> &gt; 20000 </a:t>
                </a:r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/>
              </a:p>
              <a:p>
                <a:r>
                  <a:rPr lang="en-US"/>
                  <a:t>Relational Algebra and SQL are declarative (Not procedural like C/Java)</a:t>
                </a:r>
                <a:endParaRPr lang="en-US"/>
              </a:p>
              <a:p>
                <a:pPr lvl="1"/>
                <a:r>
                  <a:rPr lang="en-US"/>
                  <a:t>No need to specify the steps of data processing.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lvl="1"/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-285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529" y="240177"/>
            <a:ext cx="6140942" cy="2603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98" y="3197957"/>
            <a:ext cx="8152507" cy="462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63" y="4268713"/>
            <a:ext cx="1400175" cy="189547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4401239" y="3814721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561911" y="1783479"/>
            <a:ext cx="2250964" cy="310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559035" y="2406137"/>
            <a:ext cx="2250964" cy="310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true">
            <a:off x="3079630" y="1371600"/>
            <a:ext cx="1138687" cy="603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3140015" y="1682152"/>
            <a:ext cx="1104181" cy="845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Division: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endParaRPr lang="en-GB"/>
              </a:p>
            </p:txBody>
          </p:sp>
        </mc:Choice>
        <mc:Fallback>
          <p:sp>
            <p:nvSpPr>
              <p:cNvPr id="2" name="Title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Formal definition as in our textbook:</a:t>
            </a:r>
            <a:endParaRPr lang="en-US"/>
          </a:p>
          <a:p>
            <a:r>
              <a:rPr lang="en-US"/>
              <a:t>Assume relation R is defined over the attribute set A and relation S is defined over the attribute set B such that B ⊆ A (B is a subset of A). </a:t>
            </a:r>
            <a:endParaRPr lang="en-US"/>
          </a:p>
          <a:p>
            <a:endParaRPr lang="en-US"/>
          </a:p>
          <a:p>
            <a:r>
              <a:rPr lang="en-US"/>
              <a:t>Let C = A − B, that is, C is the set of attributes of R that are not attributes of S (</a:t>
            </a:r>
            <a:r>
              <a:rPr lang="en-US" err="1">
                <a:solidFill>
                  <a:srgbClr val="FF0000"/>
                </a:solidFill>
              </a:rPr>
              <a:t>clientNo</a:t>
            </a:r>
            <a:r>
              <a:rPr lang="en-US"/>
              <a:t>). The Division operation defines a relation over the attributes C that consists of the set of tuples from R that match the combination of every tuple (</a:t>
            </a:r>
            <a:r>
              <a:rPr lang="en-US">
                <a:solidFill>
                  <a:srgbClr val="FF0000"/>
                </a:solidFill>
              </a:rPr>
              <a:t>pg4, pg36</a:t>
            </a:r>
            <a:r>
              <a:rPr lang="en-US"/>
              <a:t>) in S.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 rotWithShape="true">
          <a:blip r:embed="rId2"/>
          <a:srcRect t="11183" r="33853"/>
          <a:stretch>
            <a:fillRect/>
          </a:stretch>
        </p:blipFill>
        <p:spPr>
          <a:xfrm>
            <a:off x="5957002" y="23996"/>
            <a:ext cx="3046321" cy="173416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Usage: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US" dirty="0"/>
                  <a:t>Applies the aggregate function list,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𝐴𝐿</m:t>
                    </m:r>
                  </m:oMath>
                </a14:m>
                <a:r>
                  <a:rPr lang="en-US" dirty="0"/>
                  <a:t>, to the relation R to define a relation over the aggregate list.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𝐴𝐿</m:t>
                    </m:r>
                  </m:oMath>
                </a14:m>
                <a:r>
                  <a:rPr lang="en-US" dirty="0"/>
                  <a:t> contains one or more (&lt;</a:t>
                </a:r>
                <a:r>
                  <a:rPr lang="en-US" dirty="0" err="1"/>
                  <a:t>aggregate_function</a:t>
                </a:r>
                <a:r>
                  <a:rPr lang="en-US" dirty="0"/>
                  <a:t>&gt;, &lt;attribute&gt;) pairs.</a:t>
                </a:r>
                <a:endParaRPr lang="en-US" dirty="0"/>
              </a:p>
              <a:p>
                <a:pPr lvl="1"/>
                <a:r>
                  <a:rPr lang="en-US" dirty="0"/>
                  <a:t>The symbol is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capital I</a:t>
                </a:r>
                <a:r>
                  <a:rPr lang="en-US" dirty="0"/>
                  <a:t>” (according the the system symbol table).</a:t>
                </a:r>
                <a:endParaRPr lang="en-US" dirty="0"/>
              </a:p>
              <a:p>
                <a:r>
                  <a:rPr lang="en-US" dirty="0"/>
                  <a:t>Aggregate functions:</a:t>
                </a:r>
                <a:endParaRPr lang="en-US" dirty="0"/>
              </a:p>
              <a:p>
                <a:pPr lvl="1"/>
                <a:r>
                  <a:rPr lang="en-US" dirty="0"/>
                  <a:t>COUNT: returns the number of values in the associated attribute.</a:t>
                </a:r>
                <a:endParaRPr lang="en-US" dirty="0"/>
              </a:p>
              <a:p>
                <a:pPr lvl="1"/>
                <a:r>
                  <a:rPr lang="en-US" dirty="0"/>
                  <a:t>SUM: returns the sum of the values in the associated attribute.</a:t>
                </a:r>
                <a:endParaRPr lang="en-US" dirty="0"/>
              </a:p>
              <a:p>
                <a:pPr lvl="1"/>
                <a:r>
                  <a:rPr lang="en-US" dirty="0"/>
                  <a:t>AVG: returns the average of the values in the associated attribute.</a:t>
                </a:r>
                <a:endParaRPr lang="en-US" dirty="0"/>
              </a:p>
              <a:p>
                <a:pPr lvl="1"/>
                <a:r>
                  <a:rPr lang="en-US" dirty="0"/>
                  <a:t>MIN: returns the smallest value in the associated attribute.</a:t>
                </a:r>
                <a:endParaRPr lang="en-US" dirty="0"/>
              </a:p>
              <a:p>
                <a:pPr lvl="1"/>
                <a:r>
                  <a:rPr lang="en-US" dirty="0"/>
                  <a:t>MAX: returns the largest value in the associated attribute.</a:t>
                </a:r>
                <a:br>
                  <a:rPr lang="en-US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t="-204" b="-287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84" y="217279"/>
            <a:ext cx="1303867" cy="1621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257030" y="191055"/>
            <a:ext cx="8467130" cy="984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How many properties cost more than £350 per month to rent?</a:t>
            </a:r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692" y="4948971"/>
            <a:ext cx="14859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 rotWithShape="true">
          <a:blip r:embed="rId2"/>
          <a:srcRect l="1" r="113"/>
          <a:stretch>
            <a:fillRect/>
          </a:stretch>
        </p:blipFill>
        <p:spPr>
          <a:xfrm>
            <a:off x="257030" y="1175604"/>
            <a:ext cx="8838749" cy="260032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4334881" y="3811506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>
            <a:off x="4334881" y="4625838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true"/>
              <p:nvPr/>
            </p:nvSpPr>
            <p:spPr>
              <a:xfrm>
                <a:off x="483380" y="4086866"/>
                <a:ext cx="8177239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𝑚𝑦𝐶𝑜𝑢𝑛𝑡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𝐶𝑂𝑈𝑁𝑇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𝑝𝑟𝑜𝑝𝑒𝑟𝑡𝑦𝑁𝑜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𝑟𝑒𝑛𝑡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350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PropertyForRent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" name="Text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83380" y="4086866"/>
                <a:ext cx="8177239" cy="424925"/>
              </a:xfrm>
              <a:prstGeom prst="rect">
                <a:avLst/>
              </a:prstGeom>
              <a:blipFill rotWithShape="true">
                <a:blip r:embed="rId3"/>
                <a:stretch>
                  <a:fillRect l="-2" t="-1" r="-21799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true"/>
          <p:nvPr/>
        </p:nvSpPr>
        <p:spPr>
          <a:xfrm>
            <a:off x="457438" y="255617"/>
            <a:ext cx="8515351" cy="6136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Find the minimum, maximum, and average staff salary</a:t>
            </a:r>
            <a:endParaRPr lang="en-GB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5717" y="5063975"/>
            <a:ext cx="409575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6" y="1077313"/>
            <a:ext cx="6410325" cy="2581275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4373592" y="3766201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4373592" y="4800869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true"/>
              <p:nvPr/>
            </p:nvSpPr>
            <p:spPr>
              <a:xfrm>
                <a:off x="-102599" y="4053989"/>
                <a:ext cx="9349194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𝑚𝑦𝑀𝑖𝑛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𝑚𝑦𝑀𝑎𝑥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𝑚𝑦𝐴𝑣𝑒𝑟𝑎𝑔𝑒</m:t>
                              </m:r>
                            </m:e>
                          </m:d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𝑀𝐴𝑋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𝐴𝑉𝐸𝑅𝐴𝐺𝐸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Staff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2" name="Text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-102599" y="4053989"/>
                <a:ext cx="9349194" cy="366062"/>
              </a:xfrm>
              <a:prstGeom prst="rect">
                <a:avLst/>
              </a:prstGeom>
              <a:blipFill rotWithShape="true">
                <a:blip r:embed="rId3"/>
                <a:stretch>
                  <a:fillRect l="4" t="-41" r="-16643" b="1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Usage:</a:t>
            </a:r>
            <a:r>
              <a:rPr lang="en-GB" dirty="0"/>
              <a:t> </a:t>
            </a:r>
            <a:r>
              <a:rPr lang="en-GB" baseline="-25000" dirty="0"/>
              <a:t>GA</a:t>
            </a:r>
            <a:r>
              <a:rPr lang="en-GB" dirty="0"/>
              <a:t>ℑ</a:t>
            </a:r>
            <a:r>
              <a:rPr lang="en-GB" baseline="-25000" dirty="0"/>
              <a:t>AL</a:t>
            </a:r>
            <a:r>
              <a:rPr lang="en-GB" dirty="0"/>
              <a:t>(R) </a:t>
            </a:r>
            <a:endParaRPr lang="en-US" dirty="0"/>
          </a:p>
          <a:p>
            <a:pPr lvl="1"/>
            <a:r>
              <a:rPr lang="en-US" dirty="0"/>
              <a:t>Groups the tuples of relation R by the grouping attributes, GA.</a:t>
            </a:r>
            <a:endParaRPr lang="en-US" dirty="0"/>
          </a:p>
          <a:p>
            <a:pPr lvl="1"/>
            <a:r>
              <a:rPr lang="en-US" dirty="0"/>
              <a:t>And then applies the aggregate function list AL to define a new relation. AL contains one or more (&lt;</a:t>
            </a:r>
            <a:r>
              <a:rPr lang="en-US" dirty="0" err="1"/>
              <a:t>aggregate_function</a:t>
            </a:r>
            <a:r>
              <a:rPr lang="en-US" dirty="0"/>
              <a:t>&gt;, &lt;attribute&gt;) pairs. </a:t>
            </a:r>
            <a:endParaRPr lang="en-US" dirty="0"/>
          </a:p>
          <a:p>
            <a:pPr lvl="1"/>
            <a:r>
              <a:rPr lang="en-US" dirty="0"/>
              <a:t>The resulting relation contains the grouping attributes, GA, along with the results of each of the aggregate functions.</a:t>
            </a:r>
            <a:endParaRPr lang="en-US" dirty="0"/>
          </a:p>
          <a:p>
            <a:r>
              <a:rPr lang="en-US" dirty="0"/>
              <a:t>Simplified: find aggregation result for each different value in GA.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8650" y="1825625"/>
            <a:ext cx="7886700" cy="1012466"/>
          </a:xfrm>
        </p:spPr>
        <p:txBody>
          <a:bodyPr/>
          <a:lstStyle/>
          <a:p>
            <a:r>
              <a:rPr lang="en-US"/>
              <a:t>Find the number of staff working in each branch and the sum of their salaries.</a:t>
            </a:r>
            <a:endParaRPr lang="en-US"/>
          </a:p>
          <a:p>
            <a:endParaRPr lang="en-GB"/>
          </a:p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true"/>
              <p:nvPr/>
            </p:nvSpPr>
            <p:spPr>
              <a:xfrm>
                <a:off x="-55418" y="3229522"/>
                <a:ext cx="9254836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𝑏𝑟𝑎𝑛𝑐ℎ𝑁𝑜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𝑚𝑦𝐶𝑜𝑢𝑛𝑡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𝑚𝑦𝑆𝑢𝑚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𝑏𝑟𝑎𝑛𝑐ℎ𝑁𝑜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𝐶𝑂𝑈𝑁𝑇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𝑠𝑡𝑎𝑓𝑓𝑁𝑜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𝑆𝑈𝑀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Staff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-55418" y="3229522"/>
                <a:ext cx="9254836" cy="398955"/>
              </a:xfrm>
              <a:prstGeom prst="rect">
                <a:avLst/>
              </a:prstGeom>
              <a:blipFill rotWithShape="true">
                <a:blip r:embed="rId1"/>
                <a:stretch>
                  <a:fillRect l="2" t="-137" r="-23388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05" y="3892549"/>
            <a:ext cx="639127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362" y="251603"/>
            <a:ext cx="63912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4101797"/>
            <a:ext cx="4648200" cy="221932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4401238" y="2894956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>
            <a:off x="4401238" y="3747800"/>
            <a:ext cx="341522" cy="26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true"/>
              <p:nvPr/>
            </p:nvSpPr>
            <p:spPr>
              <a:xfrm>
                <a:off x="-55418" y="3229522"/>
                <a:ext cx="9254836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𝑏𝑟𝑎𝑛𝑐ℎ𝑁𝑜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𝑚𝑦𝐶𝑜𝑢𝑛𝑡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𝑚𝑦𝑆𝑢𝑚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𝑏𝑟𝑎𝑛𝑐ℎ𝑁𝑜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𝐶𝑂𝑈𝑁𝑇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𝑠𝑡𝑎𝑓𝑓𝑁𝑜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𝑆𝑈𝑀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Staff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TextBox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-55418" y="3229522"/>
                <a:ext cx="9254836" cy="398955"/>
              </a:xfrm>
              <a:prstGeom prst="rect">
                <a:avLst/>
              </a:prstGeom>
              <a:blipFill rotWithShape="true">
                <a:blip r:embed="rId3"/>
                <a:stretch>
                  <a:fillRect l="2" t="-137" r="-23388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Extended Reading</a:t>
            </a:r>
            <a:endParaRPr lang="en-GB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Find out the information about the full outer join.</a:t>
            </a:r>
            <a:endParaRPr lang="en-GB"/>
          </a:p>
          <a:p>
            <a:r>
              <a:rPr lang="en-GB"/>
              <a:t>Can you describe how full outer join works?</a:t>
            </a:r>
            <a:endParaRPr lang="en-GB"/>
          </a:p>
          <a:p>
            <a:endParaRPr lang="en-GB"/>
          </a:p>
          <a:p>
            <a:r>
              <a:rPr lang="en-GB"/>
              <a:t>Use pseudo code to describe the process of all operators covered in this lecture.</a:t>
            </a:r>
            <a:endParaRPr lang="en-GB"/>
          </a:p>
          <a:p>
            <a:endParaRPr lang="en-GB"/>
          </a:p>
          <a:p>
            <a:r>
              <a:rPr lang="en-GB"/>
              <a:t>Read our textbook, chapter 5.1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Algebra: Operator Properties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Like functions</a:t>
            </a:r>
            <a:r>
              <a:rPr lang="en-US" dirty="0"/>
              <a:t> in Java and C, </a:t>
            </a:r>
            <a:r>
              <a:rPr lang="en-US" b="1" dirty="0"/>
              <a:t>operators</a:t>
            </a:r>
            <a:r>
              <a:rPr lang="en-US" dirty="0"/>
              <a:t> in relational algebra </a:t>
            </a:r>
            <a:r>
              <a:rPr lang="en-US" u="sng" dirty="0"/>
              <a:t>requires operands and returns results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One of the operands must be a relation.</a:t>
            </a:r>
            <a:endParaRPr lang="en-US" dirty="0"/>
          </a:p>
          <a:p>
            <a:pPr lvl="1"/>
            <a:r>
              <a:rPr lang="en-US" dirty="0"/>
              <a:t>The “return result” is a temporary relation (called </a:t>
            </a:r>
            <a:r>
              <a:rPr lang="en-US" b="1" dirty="0"/>
              <a:t>View</a:t>
            </a:r>
            <a:r>
              <a:rPr lang="en-US" dirty="0"/>
              <a:t>) that has been processed.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returned relation can be then processed by another operator.</a:t>
            </a:r>
            <a:endParaRPr lang="en-US" dirty="0"/>
          </a:p>
          <a:p>
            <a:pPr lvl="1"/>
            <a:r>
              <a:rPr lang="en-US" dirty="0"/>
              <a:t>This property is called </a:t>
            </a:r>
            <a:r>
              <a:rPr lang="en-US" b="1" dirty="0"/>
              <a:t>closure</a:t>
            </a:r>
            <a:r>
              <a:rPr lang="en-US" dirty="0"/>
              <a:t>: the ability that allows expressions to be nested. (Textbook: Chapter 5.1)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 VS SQL</a:t>
            </a:r>
            <a:endParaRPr 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Relational algebra is set-based, that means </a:t>
            </a:r>
            <a:r>
              <a:rPr lang="en-US" u="sng"/>
              <a:t>duplicate tuples</a:t>
            </a:r>
            <a:r>
              <a:rPr lang="en-US"/>
              <a:t> in results are </a:t>
            </a:r>
            <a:r>
              <a:rPr lang="en-US" u="sng"/>
              <a:t>always</a:t>
            </a:r>
            <a:r>
              <a:rPr lang="en-US"/>
              <a:t> </a:t>
            </a:r>
            <a:r>
              <a:rPr lang="en-US" u="sng"/>
              <a:t>eliminated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Duplicates are kept in SQL results.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/>
              <a:t>Relational Algebra: Basic Operators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Selection: </a:t>
            </a:r>
            <a:r>
              <a:rPr lang="en-GB"/>
              <a:t>Sigma (σ)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Usage: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𝑝𝑟𝑒𝑑𝑖𝑐𝑎𝑡𝑒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 Selection operation works on a single relation R and defines a relation that contains only those tuples of R that satisfy the specified condition (predicate).</a:t>
                </a:r>
                <a:endParaRPr lang="en-US" dirty="0"/>
              </a:p>
              <a:p>
                <a:r>
                  <a:rPr lang="en-US" i="1" dirty="0"/>
                  <a:t>List all staffs with a salary greater than £10,000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salary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10000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staff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staff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</a:rPr>
                          <m:t>salary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</a:rPr>
                          <m:t>10000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staff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endParaRPr lang="en-GB" dirty="0"/>
              </a:p>
              <a:p>
                <a:pPr lvl="1"/>
                <a:r>
                  <a:rPr lang="en-GB" dirty="0"/>
                  <a:t>Useful when a column name appears in two tables</a:t>
                </a:r>
                <a:endParaRPr lang="en-GB" dirty="0"/>
              </a:p>
              <a:p>
                <a:r>
                  <a:rPr lang="en-GB" dirty="0"/>
                  <a:t>Predicate also supports logical operators ∧ (AND), ∨ (OR) and ~ (NOT).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salary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salary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0000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staff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t="-482" b="-179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23144" y="1502459"/>
            <a:ext cx="4572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Predicate: a function with parameters that either returns a true or false.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638" y="4585590"/>
            <a:ext cx="65627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35662"/>
            <a:ext cx="6391275" cy="2600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281362" y="3011278"/>
                <a:ext cx="4577600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𝑠𝑎𝑙𝑎𝑟𝑦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10000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staff</m:t>
                          </m:r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7" name="Rectangle 6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81362" y="3011278"/>
                <a:ext cx="4577600" cy="690061"/>
              </a:xfrm>
              <a:prstGeom prst="rect">
                <a:avLst/>
              </a:prstGeom>
              <a:blipFill rotWithShape="true">
                <a:blip r:embed="rId3"/>
                <a:stretch>
                  <a:fillRect l="-10" t="-16" r="-16348" b="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/>
          <p:cNvSpPr/>
          <p:nvPr/>
        </p:nvSpPr>
        <p:spPr>
          <a:xfrm>
            <a:off x="4460745" y="4007295"/>
            <a:ext cx="222506" cy="391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90638" y="2127027"/>
            <a:ext cx="6562725" cy="0"/>
          </a:xfrm>
          <a:prstGeom prst="line">
            <a:avLst/>
          </a:prstGeom>
          <a:ln w="41275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88800" y="2654003"/>
            <a:ext cx="6562725" cy="0"/>
          </a:xfrm>
          <a:prstGeom prst="line">
            <a:avLst/>
          </a:prstGeom>
          <a:ln w="41275">
            <a:solidFill>
              <a:srgbClr val="FF0000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10822</Words>
  <Application>WPS Presentation</Application>
  <PresentationFormat>On-screen Show (4:3)</PresentationFormat>
  <Paragraphs>375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Arial</vt:lpstr>
      <vt:lpstr>SimSun</vt:lpstr>
      <vt:lpstr>Wingdings</vt:lpstr>
      <vt:lpstr>DejaVu Sans</vt:lpstr>
      <vt:lpstr>Cambria Math</vt:lpstr>
      <vt:lpstr>Consolas</vt:lpstr>
      <vt:lpstr>CodeNewRoman Nerd Font</vt:lpstr>
      <vt:lpstr>DejaVu Math TeX Gyre</vt:lpstr>
      <vt:lpstr>Calibri</vt:lpstr>
      <vt:lpstr>Courier New</vt:lpstr>
      <vt:lpstr>Calibri Light</vt:lpstr>
      <vt:lpstr>微软雅黑</vt:lpstr>
      <vt:lpstr>思源黑体 CN</vt:lpstr>
      <vt:lpstr>Arial Unicode MS</vt:lpstr>
      <vt:lpstr>BatangChe</vt:lpstr>
      <vt:lpstr>Source Han Sans KR</vt:lpstr>
      <vt:lpstr>Noto Sans Math</vt:lpstr>
      <vt:lpstr>Office Theme</vt:lpstr>
      <vt:lpstr>Relational Algebra</vt:lpstr>
      <vt:lpstr>Contents</vt:lpstr>
      <vt:lpstr>Relational Algebra</vt:lpstr>
      <vt:lpstr>Relational Algebra</vt:lpstr>
      <vt:lpstr>Relational Algebra: Operator Properties</vt:lpstr>
      <vt:lpstr>Relational Algebra VS SQL</vt:lpstr>
      <vt:lpstr>Relational Algebra: Basic Operators</vt:lpstr>
      <vt:lpstr>Selection: Sigma (σ)</vt:lpstr>
      <vt:lpstr>PowerPoint 演示文稿</vt:lpstr>
      <vt:lpstr>Projection: PI (𝛑) </vt:lpstr>
      <vt:lpstr>PowerPoint 演示文稿</vt:lpstr>
      <vt:lpstr>Union:  </vt:lpstr>
      <vt:lpstr>PowerPoint 演示文稿</vt:lpstr>
      <vt:lpstr>Union Compatible</vt:lpstr>
      <vt:lpstr>Set Difference: Minus -</vt:lpstr>
      <vt:lpstr>PowerPoint 演示文稿</vt:lpstr>
      <vt:lpstr>Intersection ∩ </vt:lpstr>
      <vt:lpstr>PowerPoint 演示文稿</vt:lpstr>
      <vt:lpstr>Cartesian Product and Joins</vt:lpstr>
      <vt:lpstr>Cartesian Product</vt:lpstr>
      <vt:lpstr>PowerPoint 演示文稿</vt:lpstr>
      <vt:lpstr>PowerPoint 演示文稿</vt:lpstr>
      <vt:lpstr>Cartesian Product</vt:lpstr>
      <vt:lpstr>PowerPoint 演示文稿</vt:lpstr>
      <vt:lpstr>Theta Join </vt:lpstr>
      <vt:lpstr>Theta Join </vt:lpstr>
      <vt:lpstr>Natural Join </vt:lpstr>
      <vt:lpstr>PowerPoint 演示文稿</vt:lpstr>
      <vt:lpstr>Natural Join </vt:lpstr>
      <vt:lpstr>Natural Join : A Question</vt:lpstr>
      <vt:lpstr>Left Outer Join:</vt:lpstr>
      <vt:lpstr>PowerPoint 演示文稿</vt:lpstr>
      <vt:lpstr>PowerPoint 演示文稿</vt:lpstr>
      <vt:lpstr>Left Outer Join: R ⟕ S</vt:lpstr>
      <vt:lpstr>Rename Operator: rho </vt:lpstr>
      <vt:lpstr>Rename Operator: rho </vt:lpstr>
      <vt:lpstr>Division, Aggregation, Grouping</vt:lpstr>
      <vt:lpstr>Division: </vt:lpstr>
      <vt:lpstr>PowerPoint 演示文稿</vt:lpstr>
      <vt:lpstr>PowerPoint 演示文稿</vt:lpstr>
      <vt:lpstr>Division: </vt:lpstr>
      <vt:lpstr>Aggregate:</vt:lpstr>
      <vt:lpstr>PowerPoint 演示文稿</vt:lpstr>
      <vt:lpstr>PowerPoint 演示文稿</vt:lpstr>
      <vt:lpstr>Grouping</vt:lpstr>
      <vt:lpstr>Grouping</vt:lpstr>
      <vt:lpstr>PowerPoint 演示文稿</vt:lpstr>
      <vt:lpstr>Extended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Kitfox Chen</dc:creator>
  <cp:lastModifiedBy>xunjie</cp:lastModifiedBy>
  <cp:revision>82</cp:revision>
  <dcterms:created xsi:type="dcterms:W3CDTF">2021-07-11T06:54:05Z</dcterms:created>
  <dcterms:modified xsi:type="dcterms:W3CDTF">2021-07-11T06:54:05Z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