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256" r:id="rId3"/>
    <p:sldId id="257" r:id="rId4"/>
    <p:sldId id="311" r:id="rId5"/>
    <p:sldId id="312" r:id="rId6"/>
    <p:sldId id="313" r:id="rId8"/>
    <p:sldId id="262" r:id="rId9"/>
    <p:sldId id="314" r:id="rId10"/>
    <p:sldId id="293" r:id="rId11"/>
    <p:sldId id="261" r:id="rId12"/>
    <p:sldId id="265" r:id="rId13"/>
    <p:sldId id="263" r:id="rId14"/>
    <p:sldId id="267" r:id="rId15"/>
    <p:sldId id="268" r:id="rId16"/>
    <p:sldId id="266" r:id="rId17"/>
    <p:sldId id="269" r:id="rId18"/>
    <p:sldId id="310" r:id="rId19"/>
    <p:sldId id="315" r:id="rId20"/>
    <p:sldId id="270" r:id="rId21"/>
    <p:sldId id="271" r:id="rId22"/>
    <p:sldId id="272" r:id="rId23"/>
    <p:sldId id="276" r:id="rId24"/>
    <p:sldId id="273" r:id="rId25"/>
    <p:sldId id="317" r:id="rId26"/>
    <p:sldId id="275" r:id="rId27"/>
    <p:sldId id="318" r:id="rId28"/>
    <p:sldId id="280" r:id="rId29"/>
    <p:sldId id="279" r:id="rId30"/>
    <p:sldId id="282" r:id="rId31"/>
    <p:sldId id="277" r:id="rId32"/>
    <p:sldId id="283" r:id="rId33"/>
    <p:sldId id="281" r:id="rId34"/>
    <p:sldId id="316" r:id="rId35"/>
    <p:sldId id="284" r:id="rId36"/>
    <p:sldId id="285" r:id="rId37"/>
    <p:sldId id="309" r:id="rId38"/>
    <p:sldId id="286" r:id="rId39"/>
    <p:sldId id="287" r:id="rId40"/>
    <p:sldId id="288" r:id="rId41"/>
    <p:sldId id="289" r:id="rId42"/>
    <p:sldId id="290" r:id="rId43"/>
    <p:sldId id="292" r:id="rId44"/>
    <p:sldId id="291" r:id="rId45"/>
    <p:sldId id="295" r:id="rId46"/>
    <p:sldId id="296" r:id="rId47"/>
    <p:sldId id="294" r:id="rId48"/>
    <p:sldId id="297" r:id="rId49"/>
    <p:sldId id="298" r:id="rId50"/>
    <p:sldId id="303" r:id="rId51"/>
    <p:sldId id="299" r:id="rId52"/>
    <p:sldId id="300" r:id="rId53"/>
    <p:sldId id="305" r:id="rId54"/>
    <p:sldId id="306" r:id="rId55"/>
    <p:sldId id="319" r:id="rId5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æ·±è²æ ·å¼ 1 - å¼ºè°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ä¸­åº¦æ ·å¼ 2 - å¼ºè°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962" autoAdjust="0"/>
    <p:restoredTop sz="81671" autoAdjust="0"/>
  </p:normalViewPr>
  <p:slideViewPr>
    <p:cSldViewPr snapToGrid="0">
      <p:cViewPr varScale="1">
        <p:scale>
          <a:sx n="100" d="100"/>
          <a:sy n="100" d="100"/>
        </p:scale>
        <p:origin x="2112" y="16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25" d="100"/>
        <a:sy n="125"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9" Type="http://schemas.openxmlformats.org/officeDocument/2006/relationships/tableStyles" Target="tableStyles.xml"/><Relationship Id="rId58" Type="http://schemas.openxmlformats.org/officeDocument/2006/relationships/viewProps" Target="viewProps.xml"/><Relationship Id="rId57" Type="http://schemas.openxmlformats.org/officeDocument/2006/relationships/presProps" Target="presProps.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true"/>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true"/>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B91AD0-E7E8-4633-A6D0-B351E019B129}" type="datetimeFigureOut">
              <a:rPr lang="en-GB" smtClean="0"/>
            </a:fld>
            <a:endParaRPr lang="en-GB"/>
          </a:p>
        </p:txBody>
      </p:sp>
      <p:sp>
        <p:nvSpPr>
          <p:cNvPr id="4" name="Slide Image Placeholder 3"/>
          <p:cNvSpPr>
            <a:spLocks noGrp="true" noRot="true" noChangeAspect="true"/>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true"/>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6" name="Footer Placeholder 5"/>
          <p:cNvSpPr>
            <a:spLocks noGrp="true"/>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true"/>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D18612-2CCA-43BF-B3BB-BF935DE79237}" type="slidenum">
              <a:rPr lang="en-GB" smtClean="0"/>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en-US" dirty="0"/>
          </a:p>
        </p:txBody>
      </p:sp>
      <p:sp>
        <p:nvSpPr>
          <p:cNvPr id="4" name="灯片编号占位符 3"/>
          <p:cNvSpPr>
            <a:spLocks noGrp="true"/>
          </p:cNvSpPr>
          <p:nvPr>
            <p:ph type="sldNum" sz="quarter" idx="5"/>
          </p:nvPr>
        </p:nvSpPr>
        <p:spPr/>
        <p:txBody>
          <a:bodyPr/>
          <a:lstStyle/>
          <a:p>
            <a:fld id="{80D18612-2CCA-43BF-B3BB-BF935DE79237}" type="slidenum">
              <a:rPr lang="en-GB" smtClean="0"/>
            </a:fld>
            <a:endParaRPr lang="en-GB"/>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noRot="true" noChangeAspect="true"/>
          </p:cNvSpPr>
          <p:nvPr>
            <p:ph type="sldImg"/>
          </p:nvPr>
        </p:nvSpPr>
        <p:spPr/>
      </p:sp>
      <p:sp>
        <p:nvSpPr>
          <p:cNvPr id="3" name="Notes Placeholder 2"/>
          <p:cNvSpPr>
            <a:spLocks noGrp="true"/>
          </p:cNvSpPr>
          <p:nvPr>
            <p:ph type="body" idx="1"/>
          </p:nvPr>
        </p:nvSpPr>
        <p:spPr/>
        <p:txBody>
          <a:bodyPr/>
          <a:lstStyle/>
          <a:p>
            <a:r>
              <a:rPr lang="en-GB" dirty="0"/>
              <a:t>https://stackoverflow.com/questions/9565996/difference-between-primary-key-and-unique-key</a:t>
            </a:r>
            <a:endParaRPr lang="en-GB" dirty="0"/>
          </a:p>
          <a:p>
            <a:r>
              <a:rPr lang="en-GB" dirty="0"/>
              <a:t>https://www.sqlshack.com/what-is-the-difference-between-clustered-and-non-clustered-indexes-in-sql-server/</a:t>
            </a:r>
            <a:endParaRPr lang="en-GB" dirty="0"/>
          </a:p>
        </p:txBody>
      </p:sp>
      <p:sp>
        <p:nvSpPr>
          <p:cNvPr id="4" name="Slide Number Placeholder 3"/>
          <p:cNvSpPr>
            <a:spLocks noGrp="true"/>
          </p:cNvSpPr>
          <p:nvPr>
            <p:ph type="sldNum" sz="quarter" idx="5"/>
          </p:nvPr>
        </p:nvSpPr>
        <p:spPr/>
        <p:txBody>
          <a:bodyPr/>
          <a:lstStyle/>
          <a:p>
            <a:fld id="{80D18612-2CCA-43BF-B3BB-BF935DE79237}" type="slidenum">
              <a:rPr lang="en-GB" smtClean="0"/>
            </a:fld>
            <a:endParaRPr lang="en-GB"/>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noRot="true" noChangeAspect="true"/>
          </p:cNvSpPr>
          <p:nvPr>
            <p:ph type="sldImg"/>
          </p:nvPr>
        </p:nvSpPr>
        <p:spPr/>
      </p:sp>
      <p:sp>
        <p:nvSpPr>
          <p:cNvPr id="3" name="Notes Placeholder 2"/>
          <p:cNvSpPr>
            <a:spLocks noGrp="true"/>
          </p:cNvSpPr>
          <p:nvPr>
            <p:ph type="body" idx="1"/>
          </p:nvPr>
        </p:nvSpPr>
        <p:spPr/>
        <p:txBody>
          <a:bodyPr/>
          <a:lstStyle/>
          <a:p>
            <a:endParaRPr lang="en-GB" dirty="0"/>
          </a:p>
        </p:txBody>
      </p:sp>
      <p:sp>
        <p:nvSpPr>
          <p:cNvPr id="4" name="Slide Number Placeholder 3"/>
          <p:cNvSpPr>
            <a:spLocks noGrp="true"/>
          </p:cNvSpPr>
          <p:nvPr>
            <p:ph type="sldNum" sz="quarter" idx="5"/>
          </p:nvPr>
        </p:nvSpPr>
        <p:spPr/>
        <p:txBody>
          <a:bodyPr/>
          <a:lstStyle/>
          <a:p>
            <a:fld id="{80D18612-2CCA-43BF-B3BB-BF935DE79237}" type="slidenum">
              <a:rPr lang="en-GB" smtClean="0"/>
            </a:fld>
            <a:endParaRPr lang="en-GB"/>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noRot="true" noChangeAspect="true"/>
          </p:cNvSpPr>
          <p:nvPr>
            <p:ph type="sldImg"/>
          </p:nvPr>
        </p:nvSpPr>
        <p:spPr/>
      </p:sp>
      <p:sp>
        <p:nvSpPr>
          <p:cNvPr id="3" name="Notes Placeholder 2"/>
          <p:cNvSpPr>
            <a:spLocks noGrp="true"/>
          </p:cNvSpPr>
          <p:nvPr>
            <p:ph type="body" idx="1"/>
          </p:nvPr>
        </p:nvSpPr>
        <p:spPr/>
        <p:txBody>
          <a:bodyPr/>
          <a:lstStyle/>
          <a:p>
            <a:endParaRPr lang="en-GB" dirty="0"/>
          </a:p>
        </p:txBody>
      </p:sp>
      <p:sp>
        <p:nvSpPr>
          <p:cNvPr id="4" name="Slide Number Placeholder 3"/>
          <p:cNvSpPr>
            <a:spLocks noGrp="true"/>
          </p:cNvSpPr>
          <p:nvPr>
            <p:ph type="sldNum" sz="quarter" idx="5"/>
          </p:nvPr>
        </p:nvSpPr>
        <p:spPr/>
        <p:txBody>
          <a:bodyPr/>
          <a:lstStyle/>
          <a:p>
            <a:fld id="{80D18612-2CCA-43BF-B3BB-BF935DE79237}" type="slidenum">
              <a:rPr lang="en-GB" smtClean="0"/>
            </a:fld>
            <a:endParaRPr lang="en-GB"/>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noRot="true" noChangeAspect="true"/>
          </p:cNvSpPr>
          <p:nvPr>
            <p:ph type="sldImg"/>
          </p:nvPr>
        </p:nvSpPr>
        <p:spPr/>
      </p:sp>
      <p:sp>
        <p:nvSpPr>
          <p:cNvPr id="3" name="Notes Placeholder 2"/>
          <p:cNvSpPr>
            <a:spLocks noGrp="true"/>
          </p:cNvSpPr>
          <p:nvPr>
            <p:ph type="body" idx="1"/>
          </p:nvPr>
        </p:nvSpPr>
        <p:spPr/>
        <p:txBody>
          <a:bodyPr/>
          <a:lstStyle/>
          <a:p>
            <a:r>
              <a:rPr lang="en-GB" dirty="0"/>
              <a:t>CREATE TABLE Branch (</a:t>
            </a:r>
            <a:endParaRPr lang="en-GB" dirty="0"/>
          </a:p>
          <a:p>
            <a:r>
              <a:rPr lang="en-GB" dirty="0"/>
              <a:t>    </a:t>
            </a:r>
            <a:r>
              <a:rPr lang="en-GB" dirty="0" err="1"/>
              <a:t>branchNo</a:t>
            </a:r>
            <a:r>
              <a:rPr lang="en-GB" dirty="0"/>
              <a:t> CHAR(4),</a:t>
            </a:r>
            <a:endParaRPr lang="en-GB" dirty="0"/>
          </a:p>
          <a:p>
            <a:r>
              <a:rPr lang="en-GB" dirty="0"/>
              <a:t>    street VARCHAR(100),</a:t>
            </a:r>
            <a:endParaRPr lang="en-GB" dirty="0"/>
          </a:p>
          <a:p>
            <a:r>
              <a:rPr lang="en-GB" dirty="0"/>
              <a:t>    city VARCHAR(25),</a:t>
            </a:r>
            <a:endParaRPr lang="en-GB" dirty="0"/>
          </a:p>
          <a:p>
            <a:r>
              <a:rPr lang="en-GB" dirty="0"/>
              <a:t>    postcode VARCHAR(7),</a:t>
            </a:r>
            <a:endParaRPr lang="en-GB" dirty="0"/>
          </a:p>
          <a:p>
            <a:r>
              <a:rPr lang="en-GB" dirty="0"/>
              <a:t>    CONSTRAINT </a:t>
            </a:r>
            <a:r>
              <a:rPr lang="en-GB" dirty="0" err="1"/>
              <a:t>branchPK</a:t>
            </a:r>
            <a:r>
              <a:rPr lang="en-GB" dirty="0"/>
              <a:t> PRIMARY KEY (</a:t>
            </a:r>
            <a:r>
              <a:rPr lang="en-GB" dirty="0" err="1"/>
              <a:t>branchNo</a:t>
            </a:r>
            <a:r>
              <a:rPr lang="en-GB" dirty="0"/>
              <a:t>)</a:t>
            </a:r>
            <a:endParaRPr lang="en-GB" dirty="0"/>
          </a:p>
          <a:p>
            <a:r>
              <a:rPr lang="en-GB" dirty="0"/>
              <a:t>);</a:t>
            </a:r>
            <a:endParaRPr lang="en-GB" dirty="0"/>
          </a:p>
          <a:p>
            <a:endParaRPr lang="en-GB" dirty="0"/>
          </a:p>
          <a:p>
            <a:r>
              <a:rPr lang="en-GB" dirty="0"/>
              <a:t>CREATE TABLE staff (</a:t>
            </a:r>
            <a:endParaRPr lang="en-GB" dirty="0"/>
          </a:p>
          <a:p>
            <a:r>
              <a:rPr lang="en-GB" dirty="0"/>
              <a:t>    </a:t>
            </a:r>
            <a:r>
              <a:rPr lang="en-GB" dirty="0" err="1"/>
              <a:t>staffNo</a:t>
            </a:r>
            <a:r>
              <a:rPr lang="en-GB" dirty="0"/>
              <a:t> VARCHAR(8),</a:t>
            </a:r>
            <a:endParaRPr lang="en-GB" dirty="0"/>
          </a:p>
          <a:p>
            <a:r>
              <a:rPr lang="en-GB" dirty="0"/>
              <a:t>    </a:t>
            </a:r>
            <a:r>
              <a:rPr lang="en-GB" dirty="0" err="1"/>
              <a:t>fName</a:t>
            </a:r>
            <a:r>
              <a:rPr lang="en-GB" dirty="0"/>
              <a:t> VARCHAR(20),</a:t>
            </a:r>
            <a:endParaRPr lang="en-GB" dirty="0"/>
          </a:p>
          <a:p>
            <a:r>
              <a:rPr lang="en-GB" dirty="0"/>
              <a:t>    </a:t>
            </a:r>
            <a:r>
              <a:rPr lang="en-GB" dirty="0" err="1"/>
              <a:t>lName</a:t>
            </a:r>
            <a:r>
              <a:rPr lang="en-GB" dirty="0"/>
              <a:t> VARCHAR(20),</a:t>
            </a:r>
            <a:endParaRPr lang="en-GB" dirty="0"/>
          </a:p>
          <a:p>
            <a:r>
              <a:rPr lang="en-GB" dirty="0"/>
              <a:t>    position VARCHAR(20),</a:t>
            </a:r>
            <a:endParaRPr lang="en-GB" dirty="0"/>
          </a:p>
          <a:p>
            <a:r>
              <a:rPr lang="en-GB" dirty="0"/>
              <a:t>    sex VARCHAR(10),</a:t>
            </a:r>
            <a:endParaRPr lang="en-GB" dirty="0"/>
          </a:p>
          <a:p>
            <a:r>
              <a:rPr lang="en-GB" dirty="0"/>
              <a:t>    DOB DATE,</a:t>
            </a:r>
            <a:endParaRPr lang="en-GB" dirty="0"/>
          </a:p>
          <a:p>
            <a:r>
              <a:rPr lang="en-GB" dirty="0"/>
              <a:t>    salary INTEGER,</a:t>
            </a:r>
            <a:endParaRPr lang="en-GB" dirty="0"/>
          </a:p>
          <a:p>
            <a:r>
              <a:rPr lang="en-GB" dirty="0"/>
              <a:t>    </a:t>
            </a:r>
            <a:r>
              <a:rPr lang="en-GB" dirty="0" err="1"/>
              <a:t>branchNo</a:t>
            </a:r>
            <a:r>
              <a:rPr lang="en-GB" dirty="0"/>
              <a:t> CHAR(4),</a:t>
            </a:r>
            <a:endParaRPr lang="en-GB" dirty="0"/>
          </a:p>
          <a:p>
            <a:r>
              <a:rPr lang="en-GB" dirty="0"/>
              <a:t>    CONSTRAINT </a:t>
            </a:r>
            <a:r>
              <a:rPr lang="en-GB" dirty="0" err="1"/>
              <a:t>staffPK</a:t>
            </a:r>
            <a:r>
              <a:rPr lang="en-GB" dirty="0"/>
              <a:t> PRIMARY KEY (</a:t>
            </a:r>
            <a:r>
              <a:rPr lang="en-GB" dirty="0" err="1"/>
              <a:t>staffNo</a:t>
            </a:r>
            <a:r>
              <a:rPr lang="en-GB" dirty="0"/>
              <a:t>),</a:t>
            </a:r>
            <a:endParaRPr lang="en-GB" dirty="0"/>
          </a:p>
          <a:p>
            <a:r>
              <a:rPr lang="en-GB" dirty="0"/>
              <a:t>    CONSTRAINT </a:t>
            </a:r>
            <a:r>
              <a:rPr lang="en-GB" dirty="0" err="1"/>
              <a:t>staffFK</a:t>
            </a:r>
            <a:r>
              <a:rPr lang="en-GB" dirty="0"/>
              <a:t> FOREIGN KEY (</a:t>
            </a:r>
            <a:r>
              <a:rPr lang="en-GB" dirty="0" err="1"/>
              <a:t>branchNo</a:t>
            </a:r>
            <a:r>
              <a:rPr lang="en-GB" dirty="0"/>
              <a:t>)</a:t>
            </a:r>
            <a:endParaRPr lang="en-GB" dirty="0"/>
          </a:p>
          <a:p>
            <a:r>
              <a:rPr lang="en-GB" dirty="0"/>
              <a:t>        REFERENCES Branch (</a:t>
            </a:r>
            <a:r>
              <a:rPr lang="en-GB" dirty="0" err="1"/>
              <a:t>branchNo</a:t>
            </a:r>
            <a:r>
              <a:rPr lang="en-GB" dirty="0"/>
              <a:t>)</a:t>
            </a:r>
            <a:endParaRPr lang="en-GB" dirty="0"/>
          </a:p>
          <a:p>
            <a:r>
              <a:rPr lang="en-GB" dirty="0"/>
              <a:t>);</a:t>
            </a:r>
            <a:endParaRPr lang="en-GB" dirty="0"/>
          </a:p>
        </p:txBody>
      </p:sp>
      <p:sp>
        <p:nvSpPr>
          <p:cNvPr id="4" name="Slide Number Placeholder 3"/>
          <p:cNvSpPr>
            <a:spLocks noGrp="true"/>
          </p:cNvSpPr>
          <p:nvPr>
            <p:ph type="sldNum" sz="quarter" idx="5"/>
          </p:nvPr>
        </p:nvSpPr>
        <p:spPr/>
        <p:txBody>
          <a:bodyPr/>
          <a:lstStyle/>
          <a:p>
            <a:fld id="{80D18612-2CCA-43BF-B3BB-BF935DE79237}" type="slidenum">
              <a:rPr lang="en-GB" smtClean="0"/>
            </a:fld>
            <a:endParaRPr lang="en-GB"/>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en-US" dirty="0"/>
          </a:p>
        </p:txBody>
      </p:sp>
      <p:sp>
        <p:nvSpPr>
          <p:cNvPr id="4" name="灯片编号占位符 3"/>
          <p:cNvSpPr>
            <a:spLocks noGrp="true"/>
          </p:cNvSpPr>
          <p:nvPr>
            <p:ph type="sldNum" sz="quarter" idx="5"/>
          </p:nvPr>
        </p:nvSpPr>
        <p:spPr/>
        <p:txBody>
          <a:bodyPr/>
          <a:lstStyle/>
          <a:p>
            <a:fld id="{80D18612-2CCA-43BF-B3BB-BF935DE79237}" type="slidenum">
              <a:rPr lang="en-GB" smtClean="0"/>
            </a:fld>
            <a:endParaRPr lang="en-GB"/>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noRot="true" noChangeAspect="true"/>
          </p:cNvSpPr>
          <p:nvPr>
            <p:ph type="sldImg"/>
          </p:nvPr>
        </p:nvSpPr>
        <p:spPr/>
      </p:sp>
      <p:sp>
        <p:nvSpPr>
          <p:cNvPr id="3" name="Notes Placeholder 2"/>
          <p:cNvSpPr>
            <a:spLocks noGrp="true"/>
          </p:cNvSpPr>
          <p:nvPr>
            <p:ph type="body" idx="1"/>
          </p:nvPr>
        </p:nvSpPr>
        <p:spPr/>
        <p:txBody>
          <a:bodyPr/>
          <a:lstStyle/>
          <a:p>
            <a:endParaRPr lang="en-GB" dirty="0"/>
          </a:p>
        </p:txBody>
      </p:sp>
      <p:sp>
        <p:nvSpPr>
          <p:cNvPr id="4" name="Slide Number Placeholder 3"/>
          <p:cNvSpPr>
            <a:spLocks noGrp="true"/>
          </p:cNvSpPr>
          <p:nvPr>
            <p:ph type="sldNum" sz="quarter" idx="5"/>
          </p:nvPr>
        </p:nvSpPr>
        <p:spPr/>
        <p:txBody>
          <a:bodyPr/>
          <a:lstStyle/>
          <a:p>
            <a:fld id="{80D18612-2CCA-43BF-B3BB-BF935DE79237}" type="slidenum">
              <a:rPr lang="en-GB" smtClean="0"/>
            </a:fld>
            <a:endParaRPr lang="en-GB"/>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noRot="true" noChangeAspect="true"/>
          </p:cNvSpPr>
          <p:nvPr>
            <p:ph type="sldImg"/>
          </p:nvPr>
        </p:nvSpPr>
        <p:spPr/>
      </p:sp>
      <p:sp>
        <p:nvSpPr>
          <p:cNvPr id="3" name="Notes Placeholder 2"/>
          <p:cNvSpPr>
            <a:spLocks noGrp="true"/>
          </p:cNvSpPr>
          <p:nvPr>
            <p:ph type="body" idx="1"/>
          </p:nvPr>
        </p:nvSpPr>
        <p:spPr/>
        <p:txBody>
          <a:bodyPr/>
          <a:lstStyle/>
          <a:p>
            <a:endParaRPr lang="en-GB" dirty="0"/>
          </a:p>
        </p:txBody>
      </p:sp>
      <p:sp>
        <p:nvSpPr>
          <p:cNvPr id="4" name="Slide Number Placeholder 3"/>
          <p:cNvSpPr>
            <a:spLocks noGrp="true"/>
          </p:cNvSpPr>
          <p:nvPr>
            <p:ph type="sldNum" sz="quarter" idx="5"/>
          </p:nvPr>
        </p:nvSpPr>
        <p:spPr/>
        <p:txBody>
          <a:bodyPr/>
          <a:lstStyle/>
          <a:p>
            <a:fld id="{80D18612-2CCA-43BF-B3BB-BF935DE79237}" type="slidenum">
              <a:rPr lang="en-GB" smtClean="0"/>
            </a:fld>
            <a:endParaRPr lang="en-GB"/>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en-US" dirty="0"/>
          </a:p>
        </p:txBody>
      </p:sp>
      <p:sp>
        <p:nvSpPr>
          <p:cNvPr id="4" name="灯片编号占位符 3"/>
          <p:cNvSpPr>
            <a:spLocks noGrp="true"/>
          </p:cNvSpPr>
          <p:nvPr>
            <p:ph type="sldNum" sz="quarter" idx="5"/>
          </p:nvPr>
        </p:nvSpPr>
        <p:spPr/>
        <p:txBody>
          <a:bodyPr/>
          <a:lstStyle/>
          <a:p>
            <a:fld id="{80D18612-2CCA-43BF-B3BB-BF935DE79237}" type="slidenum">
              <a:rPr lang="en-GB" smtClean="0"/>
            </a:fld>
            <a:endParaRPr lang="en-GB"/>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noRot="true" noChangeAspect="true"/>
          </p:cNvSpPr>
          <p:nvPr>
            <p:ph type="sldImg"/>
          </p:nvPr>
        </p:nvSpPr>
        <p:spPr/>
      </p:sp>
      <p:sp>
        <p:nvSpPr>
          <p:cNvPr id="3" name="Notes Placeholder 2"/>
          <p:cNvSpPr>
            <a:spLocks noGrp="true"/>
          </p:cNvSpPr>
          <p:nvPr>
            <p:ph type="body" idx="1"/>
          </p:nvPr>
        </p:nvSpPr>
        <p:spPr/>
        <p:txBody>
          <a:bodyPr/>
          <a:lstStyle/>
          <a:p>
            <a:endParaRPr lang="en-GB" dirty="0"/>
          </a:p>
        </p:txBody>
      </p:sp>
      <p:sp>
        <p:nvSpPr>
          <p:cNvPr id="4" name="Slide Number Placeholder 3"/>
          <p:cNvSpPr>
            <a:spLocks noGrp="true"/>
          </p:cNvSpPr>
          <p:nvPr>
            <p:ph type="sldNum" sz="quarter" idx="5"/>
          </p:nvPr>
        </p:nvSpPr>
        <p:spPr/>
        <p:txBody>
          <a:bodyPr/>
          <a:lstStyle/>
          <a:p>
            <a:fld id="{80D18612-2CCA-43BF-B3BB-BF935DE79237}" type="slidenum">
              <a:rPr lang="en-GB" smtClean="0"/>
            </a:fld>
            <a:endParaRPr lang="en-GB"/>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noRot="true" noChangeAspect="true"/>
          </p:cNvSpPr>
          <p:nvPr>
            <p:ph type="sldImg"/>
          </p:nvPr>
        </p:nvSpPr>
        <p:spPr/>
      </p:sp>
      <p:sp>
        <p:nvSpPr>
          <p:cNvPr id="3" name="Notes Placeholder 2"/>
          <p:cNvSpPr>
            <a:spLocks noGrp="true"/>
          </p:cNvSpPr>
          <p:nvPr>
            <p:ph type="body" idx="1"/>
          </p:nvPr>
        </p:nvSpPr>
        <p:spPr/>
        <p:txBody>
          <a:bodyPr/>
          <a:lstStyle/>
          <a:p>
            <a:r>
              <a:rPr lang="en-GB" dirty="0"/>
              <a:t>ALTER TABLE branch </a:t>
            </a:r>
            <a:endParaRPr lang="en-GB" dirty="0"/>
          </a:p>
          <a:p>
            <a:r>
              <a:rPr lang="en-GB" dirty="0"/>
              <a:t>    MODIFY COLUMN</a:t>
            </a:r>
            <a:endParaRPr lang="en-GB" dirty="0"/>
          </a:p>
          <a:p>
            <a:r>
              <a:rPr lang="en-GB" dirty="0"/>
              <a:t>    postcode VARCHAR(12); </a:t>
            </a:r>
            <a:endParaRPr lang="en-GB" dirty="0"/>
          </a:p>
          <a:p>
            <a:endParaRPr lang="en-GB" dirty="0"/>
          </a:p>
          <a:p>
            <a:r>
              <a:rPr lang="en-US" dirty="0"/>
              <a:t>ALTER TABLE branch</a:t>
            </a:r>
            <a:endParaRPr lang="en-US" dirty="0"/>
          </a:p>
          <a:p>
            <a:r>
              <a:rPr lang="en-US" dirty="0"/>
              <a:t>    ADD CONSTRAINT </a:t>
            </a:r>
            <a:r>
              <a:rPr lang="en-US" dirty="0" err="1"/>
              <a:t>ck_branch</a:t>
            </a:r>
            <a:r>
              <a:rPr lang="en-US" dirty="0"/>
              <a:t> UNIQUE (city, postcode);</a:t>
            </a:r>
            <a:endParaRPr lang="en-US" dirty="0"/>
          </a:p>
          <a:p>
            <a:endParaRPr lang="en-US" dirty="0"/>
          </a:p>
          <a:p>
            <a:r>
              <a:rPr lang="en-US" dirty="0"/>
              <a:t>ALTER TABLE branch DROP INDEX </a:t>
            </a:r>
            <a:r>
              <a:rPr lang="en-US" dirty="0" err="1"/>
              <a:t>ck_branch</a:t>
            </a:r>
            <a:r>
              <a:rPr lang="en-US" dirty="0"/>
              <a:t>;</a:t>
            </a:r>
            <a:endParaRPr lang="en-GB" dirty="0"/>
          </a:p>
        </p:txBody>
      </p:sp>
      <p:sp>
        <p:nvSpPr>
          <p:cNvPr id="4" name="Slide Number Placeholder 3"/>
          <p:cNvSpPr>
            <a:spLocks noGrp="true"/>
          </p:cNvSpPr>
          <p:nvPr>
            <p:ph type="sldNum" sz="quarter" idx="5"/>
          </p:nvPr>
        </p:nvSpPr>
        <p:spPr/>
        <p:txBody>
          <a:bodyPr/>
          <a:lstStyle/>
          <a:p>
            <a:fld id="{80D18612-2CCA-43BF-B3BB-BF935DE79237}" type="slidenum">
              <a:rPr lang="en-GB" smtClean="0"/>
            </a:fld>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r>
              <a:rPr lang="en-US" sz="1200" b="0" u="none" dirty="0"/>
              <a:t>Content of the link (In case you cannot access </a:t>
            </a:r>
            <a:r>
              <a:rPr lang="en-US" sz="1200" b="0" u="none" dirty="0" err="1"/>
              <a:t>stackoverflow</a:t>
            </a:r>
            <a:r>
              <a:rPr lang="en-US" sz="1200" b="0" u="none" dirty="0"/>
              <a:t>)</a:t>
            </a:r>
            <a:endParaRPr lang="en-US" sz="1200" b="0" u="none" dirty="0"/>
          </a:p>
          <a:p>
            <a:endParaRPr lang="en-US" sz="1200" b="0" u="none" dirty="0"/>
          </a:p>
          <a:p>
            <a:r>
              <a:rPr lang="en-US" sz="1200" b="1" u="sng" dirty="0"/>
              <a:t>Answer 1:</a:t>
            </a:r>
            <a:endParaRPr lang="en-US" sz="1200" b="1" u="sng" dirty="0"/>
          </a:p>
          <a:p>
            <a:endParaRPr lang="en-US" dirty="0"/>
          </a:p>
          <a:p>
            <a:r>
              <a:rPr lang="en-US" b="1" dirty="0"/>
              <a:t>From the relational point of view :</a:t>
            </a:r>
            <a:endParaRPr lang="en-US" dirty="0"/>
          </a:p>
          <a:p>
            <a:r>
              <a:rPr lang="en-US" dirty="0"/>
              <a:t>“The catalog is the place where--among other things--all of the various schemas (external, conceptual, internal) and all of the corresponding mappings (external/conceptual, conceptual/internal) are kept.</a:t>
            </a:r>
            <a:endParaRPr lang="en-US" dirty="0"/>
          </a:p>
          <a:p>
            <a:r>
              <a:rPr lang="en-US" dirty="0"/>
              <a:t>    In other words, the catalog contains detailed information (sometimes called descriptor information or metadata) regarding the various objects that are of interest to the system itself.</a:t>
            </a:r>
            <a:endParaRPr lang="en-US" dirty="0"/>
          </a:p>
          <a:p>
            <a:r>
              <a:rPr lang="en-US" dirty="0"/>
              <a:t>    For example, the optimizer uses catalog information about indexes and other physical storage structures, as well as much other information, to help it decide how to implement user requests. Likewise, the security subsystem uses catalog information about users and security constraints to grant or deny such requests in the first place. “</a:t>
            </a:r>
            <a:endParaRPr lang="en-US" dirty="0"/>
          </a:p>
          <a:p>
            <a:r>
              <a:rPr lang="en-US" dirty="0"/>
              <a:t>		-----An Introduction to Database Systems, 7th ed., C.J. Date, p 69-70.</a:t>
            </a:r>
            <a:endParaRPr lang="en-US" dirty="0"/>
          </a:p>
          <a:p>
            <a:endParaRPr lang="en-US" dirty="0"/>
          </a:p>
          <a:p>
            <a:r>
              <a:rPr lang="en-US" b="1" dirty="0"/>
              <a:t>From the SQL standard point of view :</a:t>
            </a:r>
            <a:endParaRPr lang="en-US" dirty="0"/>
          </a:p>
          <a:p>
            <a:r>
              <a:rPr lang="en-US" dirty="0"/>
              <a:t>“Catalogs are named collections of schemas in an SQL-environment. An SQL-environment contains zero or more catalogs. A catalog contains one or more schemas, but always contains a schema named INFORMATION_SCHEMA that contains the views and domains of the Information Schema.”</a:t>
            </a:r>
            <a:endParaRPr lang="en-US" dirty="0"/>
          </a:p>
          <a:p>
            <a:r>
              <a:rPr lang="en-US" dirty="0"/>
              <a:t>		----- Database Language SQL, (Proposed revised text of DIS 9075), p 45</a:t>
            </a:r>
            <a:endParaRPr lang="en-US" dirty="0"/>
          </a:p>
          <a:p>
            <a:endParaRPr lang="en-US" dirty="0"/>
          </a:p>
          <a:p>
            <a:r>
              <a:rPr lang="en-US" b="1" dirty="0"/>
              <a:t>From the SQL point of view :</a:t>
            </a:r>
            <a:endParaRPr lang="en-US" dirty="0"/>
          </a:p>
          <a:p>
            <a:r>
              <a:rPr lang="en-US" dirty="0"/>
              <a:t>“A catalog is often synonymous with database. In most SQL </a:t>
            </a:r>
            <a:r>
              <a:rPr lang="en-US" dirty="0" err="1"/>
              <a:t>dbms</a:t>
            </a:r>
            <a:r>
              <a:rPr lang="en-US" dirty="0"/>
              <a:t>, if you query the </a:t>
            </a:r>
            <a:r>
              <a:rPr lang="en-US" dirty="0" err="1"/>
              <a:t>information_schema</a:t>
            </a:r>
            <a:r>
              <a:rPr lang="en-US" dirty="0"/>
              <a:t> views, you'll find that values in the "</a:t>
            </a:r>
            <a:r>
              <a:rPr lang="en-US" dirty="0" err="1"/>
              <a:t>table_catalog</a:t>
            </a:r>
            <a:r>
              <a:rPr lang="en-US" dirty="0"/>
              <a:t>" column map to the name of a database.</a:t>
            </a:r>
            <a:endParaRPr lang="en-US" dirty="0"/>
          </a:p>
          <a:p>
            <a:r>
              <a:rPr lang="en-US" dirty="0"/>
              <a:t>    If you find your platform using catalog in a broader way than any of these three definitions, it might be referring to something broader than a database--a database cluster, a server, or a server cluster. But I kind of doubt that, since you'd have found that easily in your platform's documentation.”</a:t>
            </a:r>
            <a:endParaRPr lang="en-US" dirty="0"/>
          </a:p>
          <a:p>
            <a:endParaRPr lang="en-US" dirty="0"/>
          </a:p>
          <a:p>
            <a:endParaRPr lang="en-US" dirty="0"/>
          </a:p>
          <a:p>
            <a:endParaRPr lang="en-US" dirty="0"/>
          </a:p>
          <a:p>
            <a:r>
              <a:rPr lang="en-US" b="1" u="sng" dirty="0"/>
              <a:t>Answer 2:</a:t>
            </a:r>
            <a:r>
              <a:rPr lang="en-US" b="0" u="none" dirty="0"/>
              <a:t>  Probably from (http://en.wikipedia.org/wiki/PostgreSQL)</a:t>
            </a:r>
            <a:endParaRPr lang="en-US" b="0" u="none" dirty="0"/>
          </a:p>
          <a:p>
            <a:endParaRPr lang="en-US" dirty="0"/>
          </a:p>
          <a:p>
            <a:r>
              <a:rPr lang="en-US" dirty="0"/>
              <a:t>Cluster = A Postgres Installation </a:t>
            </a:r>
            <a:endParaRPr lang="en-US" dirty="0"/>
          </a:p>
          <a:p>
            <a:endParaRPr lang="en-US" dirty="0"/>
          </a:p>
          <a:p>
            <a:r>
              <a:rPr lang="en-US" dirty="0"/>
              <a:t>When you install Postgres on a machine, that installation is called a cluster. ‘Cluster’ here is not meant in the hardware sense of multiple computers working together. In Postgres, cluster refers to the fact that you can have multiple unrelated databases all up and running using the same Postgres server engine.</a:t>
            </a:r>
            <a:endParaRPr lang="en-US" dirty="0"/>
          </a:p>
          <a:p>
            <a:endParaRPr lang="en-US" dirty="0"/>
          </a:p>
          <a:p>
            <a:r>
              <a:rPr lang="en-US" dirty="0"/>
              <a:t>The word cluster is also defined by the SQL Standard in the same way as in Postgres. Closely following the SQL Standard is a primary goal of the Postgres project.</a:t>
            </a:r>
            <a:endParaRPr lang="en-US" dirty="0"/>
          </a:p>
          <a:p>
            <a:endParaRPr lang="en-US" dirty="0"/>
          </a:p>
          <a:p>
            <a:r>
              <a:rPr lang="en-US" dirty="0"/>
              <a:t>The SQL-92 (https://en.wikipedia.org/wiki/SQL-92) specification says:</a:t>
            </a:r>
            <a:endParaRPr lang="en-US" dirty="0"/>
          </a:p>
          <a:p>
            <a:endParaRPr lang="en-US" dirty="0"/>
          </a:p>
          <a:p>
            <a:r>
              <a:rPr lang="en-US" dirty="0"/>
              <a:t>    “A cluster is an implementation-defined collection of catalogs.”</a:t>
            </a:r>
            <a:endParaRPr lang="en-US" dirty="0"/>
          </a:p>
          <a:p>
            <a:endParaRPr lang="en-US" dirty="0"/>
          </a:p>
          <a:p>
            <a:r>
              <a:rPr lang="en-US" dirty="0"/>
              <a:t>and</a:t>
            </a:r>
            <a:endParaRPr lang="en-US" dirty="0"/>
          </a:p>
          <a:p>
            <a:endParaRPr lang="en-US" dirty="0"/>
          </a:p>
          <a:p>
            <a:r>
              <a:rPr lang="en-US" dirty="0"/>
              <a:t>    “Exactly one cluster is associated with an SQL-session”</a:t>
            </a:r>
            <a:endParaRPr lang="en-US" dirty="0"/>
          </a:p>
          <a:p>
            <a:endParaRPr lang="en-US" dirty="0"/>
          </a:p>
          <a:p>
            <a:r>
              <a:rPr lang="en-US" dirty="0"/>
              <a:t>That's an obtuse way of saying a cluster is a database server (each catalog is a database).</a:t>
            </a:r>
            <a:endParaRPr lang="en-US" dirty="0"/>
          </a:p>
          <a:p>
            <a:r>
              <a:rPr lang="en-US" dirty="0"/>
              <a:t>Cluster &gt; Catalog &gt; Schema &gt; Table &gt; Columns &amp; Rows</a:t>
            </a:r>
            <a:endParaRPr lang="en-US" dirty="0"/>
          </a:p>
          <a:p>
            <a:endParaRPr lang="en-US" dirty="0"/>
          </a:p>
          <a:p>
            <a:r>
              <a:rPr lang="en-US" dirty="0"/>
              <a:t>So in both Postgres and the SQL Standard we have this containment hierarchy:</a:t>
            </a:r>
            <a:endParaRPr lang="en-US" dirty="0"/>
          </a:p>
          <a:p>
            <a:endParaRPr lang="en-US" dirty="0"/>
          </a:p>
          <a:p>
            <a:r>
              <a:rPr lang="en-US" dirty="0"/>
              <a:t>    A computer may have one cluster or multiple.</a:t>
            </a:r>
            <a:endParaRPr lang="en-US" dirty="0"/>
          </a:p>
          <a:p>
            <a:r>
              <a:rPr lang="en-US" dirty="0"/>
              <a:t>    A database server is a cluster.</a:t>
            </a:r>
            <a:endParaRPr lang="en-US" dirty="0"/>
          </a:p>
          <a:p>
            <a:r>
              <a:rPr lang="en-US" dirty="0"/>
              <a:t>    A cluster has catalogs. ( Catalog = Database )</a:t>
            </a:r>
            <a:endParaRPr lang="en-US" dirty="0"/>
          </a:p>
          <a:p>
            <a:r>
              <a:rPr lang="en-US" dirty="0"/>
              <a:t>    Catalogs have schemas. (Schema = namespace of tables, and security boundary)</a:t>
            </a:r>
            <a:endParaRPr lang="en-US" dirty="0"/>
          </a:p>
          <a:p>
            <a:r>
              <a:rPr lang="en-US" dirty="0"/>
              <a:t>    Schemas have tables.</a:t>
            </a:r>
            <a:endParaRPr lang="en-US" dirty="0"/>
          </a:p>
          <a:p>
            <a:r>
              <a:rPr lang="en-US" dirty="0"/>
              <a:t>    Tables have rows.</a:t>
            </a:r>
            <a:endParaRPr lang="en-US" dirty="0"/>
          </a:p>
          <a:p>
            <a:r>
              <a:rPr lang="en-US" dirty="0"/>
              <a:t>    Rows have values, defined by columns.</a:t>
            </a:r>
            <a:endParaRPr lang="en-US" dirty="0"/>
          </a:p>
          <a:p>
            <a:r>
              <a:rPr lang="en-US" dirty="0"/>
              <a:t>    Those values are the business data your apps and users care about such as person's name, invoice due date, product price, gamer’s high score. The column defines the data type of the values (text, date, number, and so on).</a:t>
            </a:r>
            <a:endParaRPr lang="en-US" dirty="0"/>
          </a:p>
          <a:p>
            <a:endParaRPr lang="en-US" dirty="0"/>
          </a:p>
        </p:txBody>
      </p:sp>
      <p:sp>
        <p:nvSpPr>
          <p:cNvPr id="4" name="灯片编号占位符 3"/>
          <p:cNvSpPr>
            <a:spLocks noGrp="true"/>
          </p:cNvSpPr>
          <p:nvPr>
            <p:ph type="sldNum" sz="quarter" idx="5"/>
          </p:nvPr>
        </p:nvSpPr>
        <p:spPr/>
        <p:txBody>
          <a:bodyPr/>
          <a:lstStyle/>
          <a:p>
            <a:fld id="{80D18612-2CCA-43BF-B3BB-BF935DE79237}" type="slidenum">
              <a:rPr lang="en-GB" smtClean="0"/>
            </a:fld>
            <a:endParaRPr lang="en-GB"/>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noRot="true" noChangeAspect="true"/>
          </p:cNvSpPr>
          <p:nvPr>
            <p:ph type="sldImg"/>
          </p:nvPr>
        </p:nvSpPr>
        <p:spPr/>
      </p:sp>
      <p:sp>
        <p:nvSpPr>
          <p:cNvPr id="3" name="Notes Placeholder 2"/>
          <p:cNvSpPr>
            <a:spLocks noGrp="true"/>
          </p:cNvSpPr>
          <p:nvPr>
            <p:ph type="body" idx="1"/>
          </p:nvPr>
        </p:nvSpPr>
        <p:spPr/>
        <p:txBody>
          <a:bodyPr/>
          <a:lstStyle/>
          <a:p>
            <a:endParaRPr lang="en-GB" dirty="0"/>
          </a:p>
        </p:txBody>
      </p:sp>
      <p:sp>
        <p:nvSpPr>
          <p:cNvPr id="4" name="Slide Number Placeholder 3"/>
          <p:cNvSpPr>
            <a:spLocks noGrp="true"/>
          </p:cNvSpPr>
          <p:nvPr>
            <p:ph type="sldNum" sz="quarter" idx="5"/>
          </p:nvPr>
        </p:nvSpPr>
        <p:spPr/>
        <p:txBody>
          <a:bodyPr/>
          <a:lstStyle/>
          <a:p>
            <a:fld id="{80D18612-2CCA-43BF-B3BB-BF935DE79237}" type="slidenum">
              <a:rPr lang="en-GB" smtClean="0"/>
            </a:fld>
            <a:endParaRPr lang="en-GB"/>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noRot="true" noChangeAspect="true"/>
          </p:cNvSpPr>
          <p:nvPr>
            <p:ph type="sldImg"/>
          </p:nvPr>
        </p:nvSpPr>
        <p:spPr/>
      </p:sp>
      <p:sp>
        <p:nvSpPr>
          <p:cNvPr id="3" name="Notes Placeholder 2"/>
          <p:cNvSpPr>
            <a:spLocks noGrp="true"/>
          </p:cNvSpPr>
          <p:nvPr>
            <p:ph type="body" idx="1"/>
          </p:nvPr>
        </p:nvSpPr>
        <p:spPr/>
        <p:txBody>
          <a:bodyPr/>
          <a:lstStyle/>
          <a:p>
            <a:r>
              <a:rPr lang="en-GB" dirty="0"/>
              <a:t>INSERT INTO branch (</a:t>
            </a:r>
            <a:r>
              <a:rPr lang="en-GB" dirty="0" err="1"/>
              <a:t>branchNo</a:t>
            </a:r>
            <a:r>
              <a:rPr lang="en-GB" dirty="0"/>
              <a:t>, city, postcode, street)</a:t>
            </a:r>
            <a:endParaRPr lang="en-GB" dirty="0"/>
          </a:p>
          <a:p>
            <a:r>
              <a:rPr lang="en-GB" dirty="0"/>
              <a:t>    VALUES ('B005', '22 Deer Rd', 'London', 'SW1 4EH');</a:t>
            </a:r>
            <a:endParaRPr lang="en-GB" dirty="0"/>
          </a:p>
          <a:p>
            <a:r>
              <a:rPr lang="en-GB" dirty="0"/>
              <a:t>    </a:t>
            </a:r>
            <a:endParaRPr lang="en-GB" dirty="0"/>
          </a:p>
          <a:p>
            <a:r>
              <a:rPr lang="en-GB" dirty="0"/>
              <a:t>INSERT INTO branch VALUES ('B002', '65 Clover Dr', 'London', 'NW10 6EU');</a:t>
            </a:r>
            <a:endParaRPr lang="en-GB" dirty="0"/>
          </a:p>
        </p:txBody>
      </p:sp>
      <p:sp>
        <p:nvSpPr>
          <p:cNvPr id="4" name="Slide Number Placeholder 3"/>
          <p:cNvSpPr>
            <a:spLocks noGrp="true"/>
          </p:cNvSpPr>
          <p:nvPr>
            <p:ph type="sldNum" sz="quarter" idx="5"/>
          </p:nvPr>
        </p:nvSpPr>
        <p:spPr/>
        <p:txBody>
          <a:bodyPr/>
          <a:lstStyle/>
          <a:p>
            <a:fld id="{80D18612-2CCA-43BF-B3BB-BF935DE79237}" type="slidenum">
              <a:rPr lang="en-GB" smtClean="0"/>
            </a:fld>
            <a:endParaRPr lang="en-GB"/>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noRot="true" noChangeAspect="true"/>
          </p:cNvSpPr>
          <p:nvPr>
            <p:ph type="sldImg"/>
          </p:nvPr>
        </p:nvSpPr>
        <p:spPr/>
      </p:sp>
      <p:sp>
        <p:nvSpPr>
          <p:cNvPr id="3" name="Notes Placeholder 2"/>
          <p:cNvSpPr>
            <a:spLocks noGrp="true"/>
          </p:cNvSpPr>
          <p:nvPr>
            <p:ph type="body" idx="1"/>
          </p:nvPr>
        </p:nvSpPr>
        <p:spPr/>
        <p:txBody>
          <a:bodyPr/>
          <a:lstStyle/>
          <a:p>
            <a:endParaRPr lang="en-GB" dirty="0"/>
          </a:p>
        </p:txBody>
      </p:sp>
      <p:sp>
        <p:nvSpPr>
          <p:cNvPr id="4" name="Slide Number Placeholder 3"/>
          <p:cNvSpPr>
            <a:spLocks noGrp="true"/>
          </p:cNvSpPr>
          <p:nvPr>
            <p:ph type="sldNum" sz="quarter" idx="5"/>
          </p:nvPr>
        </p:nvSpPr>
        <p:spPr/>
        <p:txBody>
          <a:bodyPr/>
          <a:lstStyle/>
          <a:p>
            <a:fld id="{80D18612-2CCA-43BF-B3BB-BF935DE79237}" type="slidenum">
              <a:rPr lang="en-GB" smtClean="0"/>
            </a:fld>
            <a:endParaRPr lang="en-GB"/>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noRot="true" noChangeAspect="true"/>
          </p:cNvSpPr>
          <p:nvPr>
            <p:ph type="sldImg"/>
          </p:nvPr>
        </p:nvSpPr>
        <p:spPr/>
      </p:sp>
      <p:sp>
        <p:nvSpPr>
          <p:cNvPr id="3" name="Notes Placeholder 2"/>
          <p:cNvSpPr>
            <a:spLocks noGrp="true"/>
          </p:cNvSpPr>
          <p:nvPr>
            <p:ph type="body" idx="1"/>
          </p:nvPr>
        </p:nvSpPr>
        <p:spPr/>
        <p:txBody>
          <a:bodyPr/>
          <a:lstStyle/>
          <a:p>
            <a:r>
              <a:rPr lang="en-US" dirty="0"/>
              <a:t>UPDATE staff </a:t>
            </a:r>
            <a:endParaRPr lang="en-US" dirty="0"/>
          </a:p>
          <a:p>
            <a:r>
              <a:rPr lang="en-US" dirty="0"/>
              <a:t>SET Salary = 16000 </a:t>
            </a:r>
            <a:endParaRPr lang="en-US" dirty="0"/>
          </a:p>
          <a:p>
            <a:r>
              <a:rPr lang="en-US" dirty="0"/>
              <a:t>WHERE </a:t>
            </a:r>
            <a:r>
              <a:rPr lang="en-US" dirty="0" err="1"/>
              <a:t>staff.salary</a:t>
            </a:r>
            <a:r>
              <a:rPr lang="en-US" dirty="0"/>
              <a:t> &lt; 15000;</a:t>
            </a:r>
            <a:endParaRPr lang="en-US" dirty="0"/>
          </a:p>
          <a:p>
            <a:endParaRPr lang="en-GB" dirty="0"/>
          </a:p>
        </p:txBody>
      </p:sp>
      <p:sp>
        <p:nvSpPr>
          <p:cNvPr id="4" name="Slide Number Placeholder 3"/>
          <p:cNvSpPr>
            <a:spLocks noGrp="true"/>
          </p:cNvSpPr>
          <p:nvPr>
            <p:ph type="sldNum" sz="quarter" idx="5"/>
          </p:nvPr>
        </p:nvSpPr>
        <p:spPr/>
        <p:txBody>
          <a:bodyPr/>
          <a:lstStyle/>
          <a:p>
            <a:fld id="{80D18612-2CCA-43BF-B3BB-BF935DE79237}" type="slidenum">
              <a:rPr lang="en-GB" smtClean="0"/>
            </a:fld>
            <a:endParaRPr lang="en-GB"/>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noRot="true" noChangeAspect="true"/>
          </p:cNvSpPr>
          <p:nvPr>
            <p:ph type="sldImg"/>
          </p:nvPr>
        </p:nvSpPr>
        <p:spPr/>
      </p:sp>
      <p:sp>
        <p:nvSpPr>
          <p:cNvPr id="3" name="Notes Placeholder 2"/>
          <p:cNvSpPr>
            <a:spLocks noGrp="true"/>
          </p:cNvSpPr>
          <p:nvPr>
            <p:ph type="body" idx="1"/>
          </p:nvPr>
        </p:nvSpPr>
        <p:spPr/>
        <p:txBody>
          <a:bodyPr/>
          <a:lstStyle/>
          <a:p>
            <a:endParaRPr lang="en-GB" dirty="0"/>
          </a:p>
        </p:txBody>
      </p:sp>
      <p:sp>
        <p:nvSpPr>
          <p:cNvPr id="4" name="Slide Number Placeholder 3"/>
          <p:cNvSpPr>
            <a:spLocks noGrp="true"/>
          </p:cNvSpPr>
          <p:nvPr>
            <p:ph type="sldNum" sz="quarter" idx="5"/>
          </p:nvPr>
        </p:nvSpPr>
        <p:spPr/>
        <p:txBody>
          <a:bodyPr/>
          <a:lstStyle/>
          <a:p>
            <a:fld id="{80D18612-2CCA-43BF-B3BB-BF935DE79237}" type="slidenum">
              <a:rPr lang="en-GB" smtClean="0"/>
            </a:fld>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noRot="true" noChangeAspect="true"/>
          </p:cNvSpPr>
          <p:nvPr>
            <p:ph type="sldImg"/>
          </p:nvPr>
        </p:nvSpPr>
        <p:spPr/>
      </p:sp>
      <p:sp>
        <p:nvSpPr>
          <p:cNvPr id="3" name="Notes Placeholder 2"/>
          <p:cNvSpPr>
            <a:spLocks noGrp="true"/>
          </p:cNvSpPr>
          <p:nvPr>
            <p:ph type="body" idx="1"/>
          </p:nvPr>
        </p:nvSpPr>
        <p:spPr/>
        <p:txBody>
          <a:bodyPr/>
          <a:lstStyle/>
          <a:p>
            <a:r>
              <a:rPr lang="en-US" dirty="0"/>
              <a:t>XAMPP: must turn on apache as well to use admin functions (</a:t>
            </a:r>
            <a:r>
              <a:rPr lang="en-US" dirty="0" err="1"/>
              <a:t>phpmyadmin</a:t>
            </a:r>
            <a:r>
              <a:rPr lang="en-US" dirty="0"/>
              <a:t>)</a:t>
            </a:r>
            <a:endParaRPr lang="en-US" dirty="0"/>
          </a:p>
          <a:p>
            <a:endParaRPr lang="en-US" dirty="0"/>
          </a:p>
          <a:p>
            <a:r>
              <a:rPr lang="en-GB" dirty="0"/>
              <a:t>http://localhost/phpmyadmin/</a:t>
            </a:r>
            <a:endParaRPr lang="en-GB" dirty="0"/>
          </a:p>
        </p:txBody>
      </p:sp>
      <p:sp>
        <p:nvSpPr>
          <p:cNvPr id="4" name="Slide Number Placeholder 3"/>
          <p:cNvSpPr>
            <a:spLocks noGrp="true"/>
          </p:cNvSpPr>
          <p:nvPr>
            <p:ph type="sldNum" sz="quarter" idx="5"/>
          </p:nvPr>
        </p:nvSpPr>
        <p:spPr/>
        <p:txBody>
          <a:bodyPr/>
          <a:lstStyle/>
          <a:p>
            <a:fld id="{80D18612-2CCA-43BF-B3BB-BF935DE79237}" type="slidenum">
              <a:rPr lang="en-GB" smtClean="0"/>
            </a:fld>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noRot="true" noChangeAspect="true"/>
          </p:cNvSpPr>
          <p:nvPr>
            <p:ph type="sldImg"/>
          </p:nvPr>
        </p:nvSpPr>
        <p:spPr/>
      </p:sp>
      <p:sp>
        <p:nvSpPr>
          <p:cNvPr id="3" name="Notes Placeholder 2"/>
          <p:cNvSpPr>
            <a:spLocks noGrp="true"/>
          </p:cNvSpPr>
          <p:nvPr>
            <p:ph type="body" idx="1"/>
          </p:nvPr>
        </p:nvSpPr>
        <p:spPr/>
        <p:txBody>
          <a:bodyPr/>
          <a:lstStyle/>
          <a:p>
            <a:endParaRPr lang="en-GB" dirty="0"/>
          </a:p>
        </p:txBody>
      </p:sp>
      <p:sp>
        <p:nvSpPr>
          <p:cNvPr id="4" name="Slide Number Placeholder 3"/>
          <p:cNvSpPr>
            <a:spLocks noGrp="true"/>
          </p:cNvSpPr>
          <p:nvPr>
            <p:ph type="sldNum" sz="quarter" idx="5"/>
          </p:nvPr>
        </p:nvSpPr>
        <p:spPr/>
        <p:txBody>
          <a:bodyPr/>
          <a:lstStyle/>
          <a:p>
            <a:fld id="{80D18612-2CCA-43BF-B3BB-BF935DE79237}" type="slidenum">
              <a:rPr lang="en-GB" smtClean="0"/>
            </a:fld>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noRot="true" noChangeAspect="true"/>
          </p:cNvSpPr>
          <p:nvPr>
            <p:ph type="sldImg"/>
          </p:nvPr>
        </p:nvSpPr>
        <p:spPr/>
      </p:sp>
      <p:sp>
        <p:nvSpPr>
          <p:cNvPr id="3" name="Notes Placeholder 2"/>
          <p:cNvSpPr>
            <a:spLocks noGrp="true"/>
          </p:cNvSpPr>
          <p:nvPr>
            <p:ph type="body" idx="1"/>
          </p:nvPr>
        </p:nvSpPr>
        <p:spPr/>
        <p:txBody>
          <a:bodyPr/>
          <a:lstStyle/>
          <a:p>
            <a:endParaRPr lang="en-GB" dirty="0"/>
          </a:p>
        </p:txBody>
      </p:sp>
      <p:sp>
        <p:nvSpPr>
          <p:cNvPr id="4" name="Slide Number Placeholder 3"/>
          <p:cNvSpPr>
            <a:spLocks noGrp="true"/>
          </p:cNvSpPr>
          <p:nvPr>
            <p:ph type="sldNum" sz="quarter" idx="5"/>
          </p:nvPr>
        </p:nvSpPr>
        <p:spPr/>
        <p:txBody>
          <a:bodyPr/>
          <a:lstStyle/>
          <a:p>
            <a:fld id="{80D18612-2CCA-43BF-B3BB-BF935DE79237}" type="slidenum">
              <a:rPr lang="en-GB" smtClean="0"/>
            </a:fld>
            <a:endParaRPr lang="en-GB"/>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en-US" dirty="0"/>
          </a:p>
        </p:txBody>
      </p:sp>
      <p:sp>
        <p:nvSpPr>
          <p:cNvPr id="4" name="灯片编号占位符 3"/>
          <p:cNvSpPr>
            <a:spLocks noGrp="true"/>
          </p:cNvSpPr>
          <p:nvPr>
            <p:ph type="sldNum" sz="quarter" idx="5"/>
          </p:nvPr>
        </p:nvSpPr>
        <p:spPr/>
        <p:txBody>
          <a:bodyPr/>
          <a:lstStyle/>
          <a:p>
            <a:fld id="{80D18612-2CCA-43BF-B3BB-BF935DE79237}" type="slidenum">
              <a:rPr lang="en-GB" smtClean="0"/>
            </a:fld>
            <a:endParaRPr lang="en-GB"/>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en-US" dirty="0"/>
          </a:p>
        </p:txBody>
      </p:sp>
      <p:sp>
        <p:nvSpPr>
          <p:cNvPr id="4" name="灯片编号占位符 3"/>
          <p:cNvSpPr>
            <a:spLocks noGrp="true"/>
          </p:cNvSpPr>
          <p:nvPr>
            <p:ph type="sldNum" sz="quarter" idx="5"/>
          </p:nvPr>
        </p:nvSpPr>
        <p:spPr/>
        <p:txBody>
          <a:bodyPr/>
          <a:lstStyle/>
          <a:p>
            <a:fld id="{80D18612-2CCA-43BF-B3BB-BF935DE79237}" type="slidenum">
              <a:rPr lang="en-GB" smtClean="0"/>
            </a:fld>
            <a:endParaRPr lang="en-GB"/>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noRot="true" noChangeAspect="true"/>
          </p:cNvSpPr>
          <p:nvPr>
            <p:ph type="sldImg"/>
          </p:nvPr>
        </p:nvSpPr>
        <p:spPr/>
      </p:sp>
      <p:sp>
        <p:nvSpPr>
          <p:cNvPr id="3" name="Notes Placeholder 2"/>
          <p:cNvSpPr>
            <a:spLocks noGrp="true"/>
          </p:cNvSpPr>
          <p:nvPr>
            <p:ph type="body" idx="1"/>
          </p:nvPr>
        </p:nvSpPr>
        <p:spPr/>
        <p:txBody>
          <a:bodyPr/>
          <a:lstStyle/>
          <a:p>
            <a:endParaRPr lang="en-GB" dirty="0"/>
          </a:p>
        </p:txBody>
      </p:sp>
      <p:sp>
        <p:nvSpPr>
          <p:cNvPr id="4" name="Slide Number Placeholder 3"/>
          <p:cNvSpPr>
            <a:spLocks noGrp="true"/>
          </p:cNvSpPr>
          <p:nvPr>
            <p:ph type="sldNum" sz="quarter" idx="5"/>
          </p:nvPr>
        </p:nvSpPr>
        <p:spPr/>
        <p:txBody>
          <a:bodyPr/>
          <a:lstStyle/>
          <a:p>
            <a:fld id="{80D18612-2CCA-43BF-B3BB-BF935DE79237}" type="slidenum">
              <a:rPr lang="en-GB" smtClean="0"/>
            </a:fld>
            <a:endParaRPr lang="en-GB"/>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dirty="0"/>
              <a:t>https://stackoverflow.com/questions/2617941/what-is-the-difference-between-check-and-foreign-key</a:t>
            </a:r>
            <a:endParaRPr lang="en-US" dirty="0"/>
          </a:p>
          <a:p>
            <a:endParaRPr lang="en-US" dirty="0"/>
          </a:p>
          <a:p>
            <a:endParaRPr lang="en-US" dirty="0"/>
          </a:p>
          <a:p>
            <a:r>
              <a:rPr lang="en-US" dirty="0"/>
              <a:t>A foreign key constraint is more powerful than a CHECK constraint.</a:t>
            </a:r>
            <a:br>
              <a:rPr lang="en-US" dirty="0"/>
            </a:br>
            <a:r>
              <a:rPr lang="en-US" dirty="0"/>
              <a:t>A foreign key constraint means that the column (in the current table) can only have values that already exist in the column of the foreign table (which can include the be the same table, often done for hierarchical data). This means that as the list of values changes - gets bigger or smaller - there's no need to update the constraint.</a:t>
            </a:r>
            <a:endParaRPr lang="en-US" dirty="0"/>
          </a:p>
          <a:p>
            <a:r>
              <a:rPr lang="en-US" dirty="0"/>
              <a:t>A check constraint can not reference any columns outside of the current table, and can not contain a subquery. Often, the values are hard coded like BETWEEN 100 and 999 or IN (1, 2, 3). This means that as things change, you'll have to update the CHECK constraint every time. Also, a foreign key relationship is visible on an Entity Relationship Diagram (ERD), while a CHECK constraint will never be. The benefit is that someone can read the ERD and construct a query from it without using numerous DESC table commands to know what columns are where and what relates to what to construct proper joins.</a:t>
            </a:r>
            <a:endParaRPr lang="en-US" dirty="0"/>
          </a:p>
          <a:p>
            <a:r>
              <a:rPr lang="en-US" dirty="0"/>
              <a:t>Best practice is to use foreign keys (and supporting tables) first. Use CHECK constraints as a backup for situations where you can't use a foreign key, not as the primary solution to validate data.</a:t>
            </a:r>
            <a:endParaRPr lang="en-US" dirty="0"/>
          </a:p>
          <a:p>
            <a:endParaRPr lang="en-US" dirty="0"/>
          </a:p>
          <a:p>
            <a:endParaRPr lang="en-US" dirty="0"/>
          </a:p>
          <a:p>
            <a:endParaRPr lang="en-US" dirty="0"/>
          </a:p>
        </p:txBody>
      </p:sp>
      <p:sp>
        <p:nvSpPr>
          <p:cNvPr id="4" name="灯片编号占位符 3"/>
          <p:cNvSpPr>
            <a:spLocks noGrp="true"/>
          </p:cNvSpPr>
          <p:nvPr>
            <p:ph type="sldNum" sz="quarter" idx="5"/>
          </p:nvPr>
        </p:nvSpPr>
        <p:spPr/>
        <p:txBody>
          <a:bodyPr/>
          <a:lstStyle/>
          <a:p>
            <a:fld id="{80D18612-2CCA-43BF-B3BB-BF935DE79237}" type="slidenum">
              <a:rPr lang="en-GB" smtClean="0"/>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true"/>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true"/>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true"/>
          </p:cNvSpPr>
          <p:nvPr>
            <p:ph type="dt" sz="half" idx="10"/>
          </p:nvPr>
        </p:nvSpPr>
        <p:spPr/>
        <p:txBody>
          <a:bodyPr/>
          <a:lstStyle/>
          <a:p>
            <a:fld id="{7741171B-FF16-453D-9C66-B7F8953915B3}" type="datetimeFigureOut">
              <a:rPr lang="en-GB" smtClean="0"/>
            </a:fld>
            <a:endParaRPr lang="en-GB"/>
          </a:p>
        </p:txBody>
      </p:sp>
      <p:sp>
        <p:nvSpPr>
          <p:cNvPr id="5" name="Footer Placeholder 4"/>
          <p:cNvSpPr>
            <a:spLocks noGrp="true"/>
          </p:cNvSpPr>
          <p:nvPr>
            <p:ph type="ftr" sz="quarter" idx="11"/>
          </p:nvPr>
        </p:nvSpPr>
        <p:spPr/>
        <p:txBody>
          <a:bodyPr/>
          <a:lstStyle/>
          <a:p>
            <a:endParaRPr lang="en-GB"/>
          </a:p>
        </p:txBody>
      </p:sp>
      <p:sp>
        <p:nvSpPr>
          <p:cNvPr id="6" name="Slide Number Placeholder 5"/>
          <p:cNvSpPr>
            <a:spLocks noGrp="true"/>
          </p:cNvSpPr>
          <p:nvPr>
            <p:ph type="sldNum" sz="quarter" idx="12"/>
          </p:nvPr>
        </p:nvSpPr>
        <p:spPr/>
        <p:txBody>
          <a:bodyPr/>
          <a:lstStyle/>
          <a:p>
            <a:fld id="{B6DED6F8-1A30-4D9B-A322-36B970FBC6CC}" type="slidenum">
              <a:rPr lang="en-GB" smtClean="0"/>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dirty="0"/>
          </a:p>
        </p:txBody>
      </p:sp>
      <p:sp>
        <p:nvSpPr>
          <p:cNvPr id="3" name="Vertical Text Placeholder 2"/>
          <p:cNvSpPr>
            <a:spLocks noGrp="true"/>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true"/>
          </p:cNvSpPr>
          <p:nvPr>
            <p:ph type="dt" sz="half" idx="10"/>
          </p:nvPr>
        </p:nvSpPr>
        <p:spPr/>
        <p:txBody>
          <a:bodyPr/>
          <a:lstStyle/>
          <a:p>
            <a:fld id="{7741171B-FF16-453D-9C66-B7F8953915B3}" type="datetimeFigureOut">
              <a:rPr lang="en-GB" smtClean="0"/>
            </a:fld>
            <a:endParaRPr lang="en-GB"/>
          </a:p>
        </p:txBody>
      </p:sp>
      <p:sp>
        <p:nvSpPr>
          <p:cNvPr id="5" name="Footer Placeholder 4"/>
          <p:cNvSpPr>
            <a:spLocks noGrp="true"/>
          </p:cNvSpPr>
          <p:nvPr>
            <p:ph type="ftr" sz="quarter" idx="11"/>
          </p:nvPr>
        </p:nvSpPr>
        <p:spPr/>
        <p:txBody>
          <a:bodyPr/>
          <a:lstStyle/>
          <a:p>
            <a:endParaRPr lang="en-GB"/>
          </a:p>
        </p:txBody>
      </p:sp>
      <p:sp>
        <p:nvSpPr>
          <p:cNvPr id="6" name="Slide Number Placeholder 5"/>
          <p:cNvSpPr>
            <a:spLocks noGrp="true"/>
          </p:cNvSpPr>
          <p:nvPr>
            <p:ph type="sldNum" sz="quarter" idx="12"/>
          </p:nvPr>
        </p:nvSpPr>
        <p:spPr/>
        <p:txBody>
          <a:bodyPr/>
          <a:lstStyle/>
          <a:p>
            <a:fld id="{B6DED6F8-1A30-4D9B-A322-36B970FBC6CC}" type="slidenum">
              <a:rPr lang="en-GB" smtClean="0"/>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true"/>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true"/>
          </p:cNvSpPr>
          <p:nvPr>
            <p:ph type="body" orient="vert" idx="1"/>
          </p:nvPr>
        </p:nvSpPr>
        <p:spPr>
          <a:xfrm>
            <a:off x="628650" y="365125"/>
            <a:ext cx="5800725"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true"/>
          </p:cNvSpPr>
          <p:nvPr>
            <p:ph type="dt" sz="half" idx="10"/>
          </p:nvPr>
        </p:nvSpPr>
        <p:spPr/>
        <p:txBody>
          <a:bodyPr/>
          <a:lstStyle/>
          <a:p>
            <a:fld id="{7741171B-FF16-453D-9C66-B7F8953915B3}" type="datetimeFigureOut">
              <a:rPr lang="en-GB" smtClean="0"/>
            </a:fld>
            <a:endParaRPr lang="en-GB"/>
          </a:p>
        </p:txBody>
      </p:sp>
      <p:sp>
        <p:nvSpPr>
          <p:cNvPr id="5" name="Footer Placeholder 4"/>
          <p:cNvSpPr>
            <a:spLocks noGrp="true"/>
          </p:cNvSpPr>
          <p:nvPr>
            <p:ph type="ftr" sz="quarter" idx="11"/>
          </p:nvPr>
        </p:nvSpPr>
        <p:spPr/>
        <p:txBody>
          <a:bodyPr/>
          <a:lstStyle/>
          <a:p>
            <a:endParaRPr lang="en-GB"/>
          </a:p>
        </p:txBody>
      </p:sp>
      <p:sp>
        <p:nvSpPr>
          <p:cNvPr id="6" name="Slide Number Placeholder 5"/>
          <p:cNvSpPr>
            <a:spLocks noGrp="true"/>
          </p:cNvSpPr>
          <p:nvPr>
            <p:ph type="sldNum" sz="quarter" idx="12"/>
          </p:nvPr>
        </p:nvSpPr>
        <p:spPr/>
        <p:txBody>
          <a:bodyPr/>
          <a:lstStyle/>
          <a:p>
            <a:fld id="{B6DED6F8-1A30-4D9B-A322-36B970FBC6CC}" type="slidenum">
              <a:rPr lang="en-GB" smtClean="0"/>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dirty="0"/>
          </a:p>
        </p:txBody>
      </p:sp>
      <p:sp>
        <p:nvSpPr>
          <p:cNvPr id="3" name="Content Placeholder 2"/>
          <p:cNvSpPr>
            <a:spLocks noGrp="true"/>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true"/>
          </p:cNvSpPr>
          <p:nvPr>
            <p:ph type="dt" sz="half" idx="10"/>
          </p:nvPr>
        </p:nvSpPr>
        <p:spPr/>
        <p:txBody>
          <a:bodyPr/>
          <a:lstStyle/>
          <a:p>
            <a:fld id="{7741171B-FF16-453D-9C66-B7F8953915B3}" type="datetimeFigureOut">
              <a:rPr lang="en-GB" smtClean="0"/>
            </a:fld>
            <a:endParaRPr lang="en-GB"/>
          </a:p>
        </p:txBody>
      </p:sp>
      <p:sp>
        <p:nvSpPr>
          <p:cNvPr id="5" name="Footer Placeholder 4"/>
          <p:cNvSpPr>
            <a:spLocks noGrp="true"/>
          </p:cNvSpPr>
          <p:nvPr>
            <p:ph type="ftr" sz="quarter" idx="11"/>
          </p:nvPr>
        </p:nvSpPr>
        <p:spPr/>
        <p:txBody>
          <a:bodyPr/>
          <a:lstStyle/>
          <a:p>
            <a:endParaRPr lang="en-GB"/>
          </a:p>
        </p:txBody>
      </p:sp>
      <p:sp>
        <p:nvSpPr>
          <p:cNvPr id="6" name="Slide Number Placeholder 5"/>
          <p:cNvSpPr>
            <a:spLocks noGrp="true"/>
          </p:cNvSpPr>
          <p:nvPr>
            <p:ph type="sldNum" sz="quarter" idx="12"/>
          </p:nvPr>
        </p:nvSpPr>
        <p:spPr/>
        <p:txBody>
          <a:bodyPr/>
          <a:lstStyle/>
          <a:p>
            <a:fld id="{B6DED6F8-1A30-4D9B-A322-36B970FBC6CC}" type="slidenum">
              <a:rPr lang="en-GB" smtClean="0"/>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true"/>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true"/>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true"/>
          </p:cNvSpPr>
          <p:nvPr>
            <p:ph type="dt" sz="half" idx="10"/>
          </p:nvPr>
        </p:nvSpPr>
        <p:spPr/>
        <p:txBody>
          <a:bodyPr/>
          <a:lstStyle/>
          <a:p>
            <a:fld id="{7741171B-FF16-453D-9C66-B7F8953915B3}" type="datetimeFigureOut">
              <a:rPr lang="en-GB" smtClean="0"/>
            </a:fld>
            <a:endParaRPr lang="en-GB"/>
          </a:p>
        </p:txBody>
      </p:sp>
      <p:sp>
        <p:nvSpPr>
          <p:cNvPr id="5" name="Footer Placeholder 4"/>
          <p:cNvSpPr>
            <a:spLocks noGrp="true"/>
          </p:cNvSpPr>
          <p:nvPr>
            <p:ph type="ftr" sz="quarter" idx="11"/>
          </p:nvPr>
        </p:nvSpPr>
        <p:spPr/>
        <p:txBody>
          <a:bodyPr/>
          <a:lstStyle/>
          <a:p>
            <a:endParaRPr lang="en-GB"/>
          </a:p>
        </p:txBody>
      </p:sp>
      <p:sp>
        <p:nvSpPr>
          <p:cNvPr id="6" name="Slide Number Placeholder 5"/>
          <p:cNvSpPr>
            <a:spLocks noGrp="true"/>
          </p:cNvSpPr>
          <p:nvPr>
            <p:ph type="sldNum" sz="quarter" idx="12"/>
          </p:nvPr>
        </p:nvSpPr>
        <p:spPr/>
        <p:txBody>
          <a:bodyPr/>
          <a:lstStyle/>
          <a:p>
            <a:fld id="{B6DED6F8-1A30-4D9B-A322-36B970FBC6CC}" type="slidenum">
              <a:rPr lang="en-GB" smtClean="0"/>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dirty="0"/>
          </a:p>
        </p:txBody>
      </p:sp>
      <p:sp>
        <p:nvSpPr>
          <p:cNvPr id="3" name="Content Placeholder 2"/>
          <p:cNvSpPr>
            <a:spLocks noGrp="true"/>
          </p:cNvSpPr>
          <p:nvPr>
            <p:ph sz="half" idx="1"/>
          </p:nvPr>
        </p:nvSpPr>
        <p:spPr>
          <a:xfrm>
            <a:off x="628650" y="1825625"/>
            <a:ext cx="38862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true"/>
          </p:cNvSpPr>
          <p:nvPr>
            <p:ph sz="half" idx="2"/>
          </p:nvPr>
        </p:nvSpPr>
        <p:spPr>
          <a:xfrm>
            <a:off x="4629150" y="1825625"/>
            <a:ext cx="38862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true"/>
          </p:cNvSpPr>
          <p:nvPr>
            <p:ph type="dt" sz="half" idx="10"/>
          </p:nvPr>
        </p:nvSpPr>
        <p:spPr/>
        <p:txBody>
          <a:bodyPr/>
          <a:lstStyle/>
          <a:p>
            <a:fld id="{7741171B-FF16-453D-9C66-B7F8953915B3}" type="datetimeFigureOut">
              <a:rPr lang="en-GB" smtClean="0"/>
            </a:fld>
            <a:endParaRPr lang="en-GB"/>
          </a:p>
        </p:txBody>
      </p:sp>
      <p:sp>
        <p:nvSpPr>
          <p:cNvPr id="6" name="Footer Placeholder 5"/>
          <p:cNvSpPr>
            <a:spLocks noGrp="true"/>
          </p:cNvSpPr>
          <p:nvPr>
            <p:ph type="ftr" sz="quarter" idx="11"/>
          </p:nvPr>
        </p:nvSpPr>
        <p:spPr/>
        <p:txBody>
          <a:bodyPr/>
          <a:lstStyle/>
          <a:p>
            <a:endParaRPr lang="en-GB"/>
          </a:p>
        </p:txBody>
      </p:sp>
      <p:sp>
        <p:nvSpPr>
          <p:cNvPr id="7" name="Slide Number Placeholder 6"/>
          <p:cNvSpPr>
            <a:spLocks noGrp="true"/>
          </p:cNvSpPr>
          <p:nvPr>
            <p:ph type="sldNum" sz="quarter" idx="12"/>
          </p:nvPr>
        </p:nvSpPr>
        <p:spPr/>
        <p:txBody>
          <a:bodyPr/>
          <a:lstStyle/>
          <a:p>
            <a:fld id="{B6DED6F8-1A30-4D9B-A322-36B970FBC6CC}" type="slidenum">
              <a:rPr lang="en-GB" smtClean="0"/>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true"/>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true"/>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true"/>
          </p:cNvSpPr>
          <p:nvPr>
            <p:ph sz="half" idx="2"/>
          </p:nvPr>
        </p:nvSpPr>
        <p:spPr>
          <a:xfrm>
            <a:off x="629842" y="2505075"/>
            <a:ext cx="3868340"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true"/>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true"/>
          </p:cNvSpPr>
          <p:nvPr>
            <p:ph sz="quarter" idx="4"/>
          </p:nvPr>
        </p:nvSpPr>
        <p:spPr>
          <a:xfrm>
            <a:off x="4629150" y="2505075"/>
            <a:ext cx="3887391"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true"/>
          </p:cNvSpPr>
          <p:nvPr>
            <p:ph type="dt" sz="half" idx="10"/>
          </p:nvPr>
        </p:nvSpPr>
        <p:spPr/>
        <p:txBody>
          <a:bodyPr/>
          <a:lstStyle/>
          <a:p>
            <a:fld id="{7741171B-FF16-453D-9C66-B7F8953915B3}" type="datetimeFigureOut">
              <a:rPr lang="en-GB" smtClean="0"/>
            </a:fld>
            <a:endParaRPr lang="en-GB"/>
          </a:p>
        </p:txBody>
      </p:sp>
      <p:sp>
        <p:nvSpPr>
          <p:cNvPr id="8" name="Footer Placeholder 7"/>
          <p:cNvSpPr>
            <a:spLocks noGrp="true"/>
          </p:cNvSpPr>
          <p:nvPr>
            <p:ph type="ftr" sz="quarter" idx="11"/>
          </p:nvPr>
        </p:nvSpPr>
        <p:spPr/>
        <p:txBody>
          <a:bodyPr/>
          <a:lstStyle/>
          <a:p>
            <a:endParaRPr lang="en-GB"/>
          </a:p>
        </p:txBody>
      </p:sp>
      <p:sp>
        <p:nvSpPr>
          <p:cNvPr id="9" name="Slide Number Placeholder 8"/>
          <p:cNvSpPr>
            <a:spLocks noGrp="true"/>
          </p:cNvSpPr>
          <p:nvPr>
            <p:ph type="sldNum" sz="quarter" idx="12"/>
          </p:nvPr>
        </p:nvSpPr>
        <p:spPr/>
        <p:txBody>
          <a:bodyPr/>
          <a:lstStyle/>
          <a:p>
            <a:fld id="{B6DED6F8-1A30-4D9B-A322-36B970FBC6CC}" type="slidenum">
              <a:rPr lang="en-GB" smtClean="0"/>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dirty="0"/>
          </a:p>
        </p:txBody>
      </p:sp>
      <p:sp>
        <p:nvSpPr>
          <p:cNvPr id="3" name="Date Placeholder 2"/>
          <p:cNvSpPr>
            <a:spLocks noGrp="true"/>
          </p:cNvSpPr>
          <p:nvPr>
            <p:ph type="dt" sz="half" idx="10"/>
          </p:nvPr>
        </p:nvSpPr>
        <p:spPr/>
        <p:txBody>
          <a:bodyPr/>
          <a:lstStyle/>
          <a:p>
            <a:fld id="{7741171B-FF16-453D-9C66-B7F8953915B3}" type="datetimeFigureOut">
              <a:rPr lang="en-GB" smtClean="0"/>
            </a:fld>
            <a:endParaRPr lang="en-GB"/>
          </a:p>
        </p:txBody>
      </p:sp>
      <p:sp>
        <p:nvSpPr>
          <p:cNvPr id="4" name="Footer Placeholder 3"/>
          <p:cNvSpPr>
            <a:spLocks noGrp="true"/>
          </p:cNvSpPr>
          <p:nvPr>
            <p:ph type="ftr" sz="quarter" idx="11"/>
          </p:nvPr>
        </p:nvSpPr>
        <p:spPr/>
        <p:txBody>
          <a:bodyPr/>
          <a:lstStyle/>
          <a:p>
            <a:endParaRPr lang="en-GB"/>
          </a:p>
        </p:txBody>
      </p:sp>
      <p:sp>
        <p:nvSpPr>
          <p:cNvPr id="5" name="Slide Number Placeholder 4"/>
          <p:cNvSpPr>
            <a:spLocks noGrp="true"/>
          </p:cNvSpPr>
          <p:nvPr>
            <p:ph type="sldNum" sz="quarter" idx="12"/>
          </p:nvPr>
        </p:nvSpPr>
        <p:spPr/>
        <p:txBody>
          <a:bodyPr/>
          <a:lstStyle/>
          <a:p>
            <a:fld id="{B6DED6F8-1A30-4D9B-A322-36B970FBC6CC}" type="slidenum">
              <a:rPr lang="en-GB" smtClean="0"/>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true"/>
          </p:cNvSpPr>
          <p:nvPr>
            <p:ph type="dt" sz="half" idx="10"/>
          </p:nvPr>
        </p:nvSpPr>
        <p:spPr/>
        <p:txBody>
          <a:bodyPr/>
          <a:lstStyle/>
          <a:p>
            <a:fld id="{7741171B-FF16-453D-9C66-B7F8953915B3}" type="datetimeFigureOut">
              <a:rPr lang="en-GB" smtClean="0"/>
            </a:fld>
            <a:endParaRPr lang="en-GB"/>
          </a:p>
        </p:txBody>
      </p:sp>
      <p:sp>
        <p:nvSpPr>
          <p:cNvPr id="3" name="Footer Placeholder 2"/>
          <p:cNvSpPr>
            <a:spLocks noGrp="true"/>
          </p:cNvSpPr>
          <p:nvPr>
            <p:ph type="ftr" sz="quarter" idx="11"/>
          </p:nvPr>
        </p:nvSpPr>
        <p:spPr/>
        <p:txBody>
          <a:bodyPr/>
          <a:lstStyle/>
          <a:p>
            <a:endParaRPr lang="en-GB"/>
          </a:p>
        </p:txBody>
      </p:sp>
      <p:sp>
        <p:nvSpPr>
          <p:cNvPr id="4" name="Slide Number Placeholder 3"/>
          <p:cNvSpPr>
            <a:spLocks noGrp="true"/>
          </p:cNvSpPr>
          <p:nvPr>
            <p:ph type="sldNum" sz="quarter" idx="12"/>
          </p:nvPr>
        </p:nvSpPr>
        <p:spPr/>
        <p:txBody>
          <a:bodyPr/>
          <a:lstStyle/>
          <a:p>
            <a:fld id="{B6DED6F8-1A30-4D9B-A322-36B970FBC6CC}" type="slidenum">
              <a:rPr lang="en-GB" smtClean="0"/>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true"/>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true"/>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true"/>
          </p:cNvSpPr>
          <p:nvPr>
            <p:ph type="dt" sz="half" idx="10"/>
          </p:nvPr>
        </p:nvSpPr>
        <p:spPr/>
        <p:txBody>
          <a:bodyPr/>
          <a:lstStyle/>
          <a:p>
            <a:fld id="{7741171B-FF16-453D-9C66-B7F8953915B3}" type="datetimeFigureOut">
              <a:rPr lang="en-GB" smtClean="0"/>
            </a:fld>
            <a:endParaRPr lang="en-GB"/>
          </a:p>
        </p:txBody>
      </p:sp>
      <p:sp>
        <p:nvSpPr>
          <p:cNvPr id="6" name="Footer Placeholder 5"/>
          <p:cNvSpPr>
            <a:spLocks noGrp="true"/>
          </p:cNvSpPr>
          <p:nvPr>
            <p:ph type="ftr" sz="quarter" idx="11"/>
          </p:nvPr>
        </p:nvSpPr>
        <p:spPr/>
        <p:txBody>
          <a:bodyPr/>
          <a:lstStyle/>
          <a:p>
            <a:endParaRPr lang="en-GB"/>
          </a:p>
        </p:txBody>
      </p:sp>
      <p:sp>
        <p:nvSpPr>
          <p:cNvPr id="7" name="Slide Number Placeholder 6"/>
          <p:cNvSpPr>
            <a:spLocks noGrp="true"/>
          </p:cNvSpPr>
          <p:nvPr>
            <p:ph type="sldNum" sz="quarter" idx="12"/>
          </p:nvPr>
        </p:nvSpPr>
        <p:spPr/>
        <p:txBody>
          <a:bodyPr/>
          <a:lstStyle/>
          <a:p>
            <a:fld id="{B6DED6F8-1A30-4D9B-A322-36B970FBC6CC}" type="slidenum">
              <a:rPr lang="en-GB" smtClean="0"/>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true" noChangeAspect="true"/>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true"/>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true"/>
          </p:cNvSpPr>
          <p:nvPr>
            <p:ph type="dt" sz="half" idx="10"/>
          </p:nvPr>
        </p:nvSpPr>
        <p:spPr/>
        <p:txBody>
          <a:bodyPr/>
          <a:lstStyle/>
          <a:p>
            <a:fld id="{7741171B-FF16-453D-9C66-B7F8953915B3}" type="datetimeFigureOut">
              <a:rPr lang="en-GB" smtClean="0"/>
            </a:fld>
            <a:endParaRPr lang="en-GB"/>
          </a:p>
        </p:txBody>
      </p:sp>
      <p:sp>
        <p:nvSpPr>
          <p:cNvPr id="6" name="Footer Placeholder 5"/>
          <p:cNvSpPr>
            <a:spLocks noGrp="true"/>
          </p:cNvSpPr>
          <p:nvPr>
            <p:ph type="ftr" sz="quarter" idx="11"/>
          </p:nvPr>
        </p:nvSpPr>
        <p:spPr/>
        <p:txBody>
          <a:bodyPr/>
          <a:lstStyle/>
          <a:p>
            <a:endParaRPr lang="en-GB"/>
          </a:p>
        </p:txBody>
      </p:sp>
      <p:sp>
        <p:nvSpPr>
          <p:cNvPr id="7" name="Slide Number Placeholder 6"/>
          <p:cNvSpPr>
            <a:spLocks noGrp="true"/>
          </p:cNvSpPr>
          <p:nvPr>
            <p:ph type="sldNum" sz="quarter" idx="12"/>
          </p:nvPr>
        </p:nvSpPr>
        <p:spPr/>
        <p:txBody>
          <a:bodyPr/>
          <a:lstStyle/>
          <a:p>
            <a:fld id="{B6DED6F8-1A30-4D9B-A322-36B970FBC6CC}" type="slidenum">
              <a:rPr lang="en-GB" smtClean="0"/>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true"/>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true"/>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true"/>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41171B-FF16-453D-9C66-B7F8953915B3}" type="datetimeFigureOut">
              <a:rPr lang="en-GB" smtClean="0"/>
            </a:fld>
            <a:endParaRPr lang="en-GB"/>
          </a:p>
        </p:txBody>
      </p:sp>
      <p:sp>
        <p:nvSpPr>
          <p:cNvPr id="5" name="Footer Placeholder 4"/>
          <p:cNvSpPr>
            <a:spLocks noGrp="true"/>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true"/>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DED6F8-1A30-4D9B-A322-36B970FBC6CC}" type="slidenum">
              <a:rPr lang="en-GB" smtClean="0"/>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hyperlink" Target="https://dev.mysql.com/doc/refman/5.7/en/create-table.html"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2.xml"/><Relationship Id="rId2" Type="http://schemas.openxmlformats.org/officeDocument/2006/relationships/hyperlink" Target="https://www.sqlshack.com/what-is-the-difference-between-clustered-and-non-clustered-indexes-in-sql-server/" TargetMode="External"/><Relationship Id="rId1" Type="http://schemas.openxmlformats.org/officeDocument/2006/relationships/hyperlink" Target="https://stackoverflow.com/questions/9565996/difference-between-primary-key-and-unique-key"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4.png"/></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4.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hyperlink" Target="https://dev.mysql.com/doc/refman/8.0/en/multiple-servers.html" TargetMode="Externa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hyperlink" Target="https://stackoverflow.com/questions/7022755/whats-the-difference-between-a-catalog-and-a-schema-in-a-relational-database"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true"/>
          </p:cNvSpPr>
          <p:nvPr>
            <p:ph type="ctrTitle"/>
          </p:nvPr>
        </p:nvSpPr>
        <p:spPr/>
        <p:txBody>
          <a:bodyPr>
            <a:normAutofit/>
          </a:bodyPr>
          <a:lstStyle/>
          <a:p>
            <a:r>
              <a:rPr lang="en-US" dirty="0"/>
              <a:t>SQL 1: Defining &amp; Modifying Tables</a:t>
            </a:r>
            <a:endParaRPr lang="en-GB" dirty="0"/>
          </a:p>
        </p:txBody>
      </p:sp>
      <p:sp>
        <p:nvSpPr>
          <p:cNvPr id="3" name="Subtitle 2"/>
          <p:cNvSpPr>
            <a:spLocks noGrp="true"/>
          </p:cNvSpPr>
          <p:nvPr>
            <p:ph type="subTitle" idx="1"/>
          </p:nvPr>
        </p:nvSpPr>
        <p:spPr/>
        <p:txBody>
          <a:bodyPr/>
          <a:lstStyle/>
          <a:p>
            <a:r>
              <a:rPr lang="en-US" dirty="0"/>
              <a:t>Jianjun Chen</a:t>
            </a:r>
            <a:endParaRPr lang="en-GB"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dirty="0"/>
              <a:t>Common Data Types (MySQL)</a:t>
            </a:r>
            <a:endParaRPr lang="en-GB" dirty="0"/>
          </a:p>
        </p:txBody>
      </p:sp>
      <p:graphicFrame>
        <p:nvGraphicFramePr>
          <p:cNvPr id="5" name="Content Placeholder 4"/>
          <p:cNvGraphicFramePr>
            <a:graphicFrameLocks noGrp="true"/>
          </p:cNvGraphicFramePr>
          <p:nvPr>
            <p:ph idx="1"/>
          </p:nvPr>
        </p:nvGraphicFramePr>
        <p:xfrm>
          <a:off x="628650" y="1825624"/>
          <a:ext cx="7886700" cy="2378385"/>
        </p:xfrm>
        <a:graphic>
          <a:graphicData uri="http://schemas.openxmlformats.org/drawingml/2006/table">
            <a:tbl>
              <a:tblPr firstRow="true" bandRow="true">
                <a:tableStyleId>{5C22544A-7EE6-4342-B048-85BDC9FD1C3A}</a:tableStyleId>
              </a:tblPr>
              <a:tblGrid>
                <a:gridCol w="1590443"/>
                <a:gridCol w="6296257"/>
              </a:tblGrid>
              <a:tr h="475677">
                <a:tc>
                  <a:txBody>
                    <a:bodyPr/>
                    <a:lstStyle/>
                    <a:p>
                      <a:r>
                        <a:rPr lang="en-US" dirty="0" err="1"/>
                        <a:t>DataType</a:t>
                      </a:r>
                      <a:endParaRPr lang="en-GB" dirty="0"/>
                    </a:p>
                  </a:txBody>
                  <a:tcPr/>
                </a:tc>
                <a:tc>
                  <a:txBody>
                    <a:bodyPr/>
                    <a:lstStyle/>
                    <a:p>
                      <a:r>
                        <a:rPr lang="en-US" dirty="0"/>
                        <a:t>keyword</a:t>
                      </a:r>
                      <a:endParaRPr lang="en-GB" dirty="0"/>
                    </a:p>
                  </a:txBody>
                  <a:tcPr/>
                </a:tc>
              </a:tr>
              <a:tr h="475677">
                <a:tc>
                  <a:txBody>
                    <a:bodyPr/>
                    <a:lstStyle/>
                    <a:p>
                      <a:r>
                        <a:rPr lang="en-US" dirty="0"/>
                        <a:t>Boolean</a:t>
                      </a:r>
                      <a:endParaRPr lang="en-GB" dirty="0"/>
                    </a:p>
                  </a:txBody>
                  <a:tcPr/>
                </a:tc>
                <a:tc>
                  <a:txBody>
                    <a:bodyPr/>
                    <a:lstStyle/>
                    <a:p>
                      <a:r>
                        <a:rPr lang="en-US" dirty="0"/>
                        <a:t>BOOLEAN</a:t>
                      </a:r>
                      <a:endParaRPr lang="en-GB" dirty="0"/>
                    </a:p>
                  </a:txBody>
                  <a:tcPr/>
                </a:tc>
              </a:tr>
              <a:tr h="475677">
                <a:tc>
                  <a:txBody>
                    <a:bodyPr/>
                    <a:lstStyle/>
                    <a:p>
                      <a:r>
                        <a:rPr lang="en-US" dirty="0"/>
                        <a:t>Character</a:t>
                      </a:r>
                      <a:endParaRPr lang="en-GB" dirty="0"/>
                    </a:p>
                  </a:txBody>
                  <a:tcPr/>
                </a:tc>
                <a:tc>
                  <a:txBody>
                    <a:bodyPr/>
                    <a:lstStyle/>
                    <a:p>
                      <a:r>
                        <a:rPr lang="en-US" dirty="0"/>
                        <a:t>CHAR(size)    VARCHAR(</a:t>
                      </a:r>
                      <a:r>
                        <a:rPr lang="en-US" dirty="0" err="1"/>
                        <a:t>size_limit</a:t>
                      </a:r>
                      <a:r>
                        <a:rPr lang="en-US" dirty="0"/>
                        <a:t>)    TEXT    TINYTEXT</a:t>
                      </a:r>
                      <a:endParaRPr lang="en-GB" dirty="0"/>
                    </a:p>
                  </a:txBody>
                  <a:tcPr/>
                </a:tc>
              </a:tr>
              <a:tr h="475677">
                <a:tc>
                  <a:txBody>
                    <a:bodyPr/>
                    <a:lstStyle/>
                    <a:p>
                      <a:r>
                        <a:rPr lang="en-US" dirty="0"/>
                        <a:t>Number</a:t>
                      </a:r>
                      <a:endParaRPr lang="en-GB" dirty="0"/>
                    </a:p>
                  </a:txBody>
                  <a:tcPr/>
                </a:tc>
                <a:tc>
                  <a:txBody>
                    <a:bodyPr/>
                    <a:lstStyle/>
                    <a:p>
                      <a:r>
                        <a:rPr lang="en-US" dirty="0"/>
                        <a:t>INTEGER(size)    FLOAT(size, d)    DOUBLE(</a:t>
                      </a:r>
                      <a:r>
                        <a:rPr lang="en-US" dirty="0" err="1"/>
                        <a:t>size,d</a:t>
                      </a:r>
                      <a:r>
                        <a:rPr lang="en-US" dirty="0"/>
                        <a:t>)</a:t>
                      </a:r>
                      <a:endParaRPr lang="en-GB" dirty="0"/>
                    </a:p>
                  </a:txBody>
                  <a:tcPr/>
                </a:tc>
              </a:tr>
              <a:tr h="475677">
                <a:tc>
                  <a:txBody>
                    <a:bodyPr/>
                    <a:lstStyle/>
                    <a:p>
                      <a:r>
                        <a:rPr lang="en-US" dirty="0"/>
                        <a:t>Date</a:t>
                      </a:r>
                      <a:endParaRPr lang="en-GB" dirty="0"/>
                    </a:p>
                  </a:txBody>
                  <a:tcPr/>
                </a:tc>
                <a:tc>
                  <a:txBody>
                    <a:bodyPr/>
                    <a:lstStyle/>
                    <a:p>
                      <a:r>
                        <a:rPr lang="en-US" dirty="0"/>
                        <a:t>DATE    DATETIME    TIME</a:t>
                      </a:r>
                      <a:endParaRPr lang="en-GB" dirty="0"/>
                    </a:p>
                  </a:txBody>
                  <a:tcPr/>
                </a:tc>
              </a:tr>
            </a:tbl>
          </a:graphicData>
        </a:graphic>
      </p:graphicFrame>
      <p:sp>
        <p:nvSpPr>
          <p:cNvPr id="6" name="TextBox 5"/>
          <p:cNvSpPr txBox="true"/>
          <p:nvPr/>
        </p:nvSpPr>
        <p:spPr>
          <a:xfrm>
            <a:off x="735226" y="4583379"/>
            <a:ext cx="2241396" cy="923330"/>
          </a:xfrm>
          <a:prstGeom prst="rect">
            <a:avLst/>
          </a:prstGeom>
          <a:noFill/>
        </p:spPr>
        <p:txBody>
          <a:bodyPr wrap="square" rtlCol="0">
            <a:spAutoFit/>
          </a:bodyPr>
          <a:lstStyle/>
          <a:p>
            <a:r>
              <a:rPr lang="en-US" b="1" dirty="0"/>
              <a:t>FLOAT(</a:t>
            </a:r>
            <a:r>
              <a:rPr lang="en-US" b="1" dirty="0" err="1"/>
              <a:t>size,d</a:t>
            </a:r>
            <a:r>
              <a:rPr lang="en-US" b="1" dirty="0"/>
              <a:t>)</a:t>
            </a:r>
            <a:r>
              <a:rPr lang="en-US" dirty="0"/>
              <a:t>     d             </a:t>
            </a:r>
            <a:endParaRPr lang="en-US" dirty="0"/>
          </a:p>
          <a:p>
            <a:endParaRPr lang="en-US" dirty="0"/>
          </a:p>
          <a:p>
            <a:r>
              <a:rPr lang="en-US" dirty="0"/>
              <a:t>12345666666.7777</a:t>
            </a:r>
            <a:endParaRPr lang="en-GB" dirty="0"/>
          </a:p>
        </p:txBody>
      </p:sp>
      <p:sp>
        <p:nvSpPr>
          <p:cNvPr id="7" name="Right Brace 6"/>
          <p:cNvSpPr/>
          <p:nvPr/>
        </p:nvSpPr>
        <p:spPr>
          <a:xfrm rot="5400000">
            <a:off x="1569533" y="4741398"/>
            <a:ext cx="301083" cy="166710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
        <p:nvSpPr>
          <p:cNvPr id="8" name="TextBox 7"/>
          <p:cNvSpPr txBox="true"/>
          <p:nvPr/>
        </p:nvSpPr>
        <p:spPr>
          <a:xfrm>
            <a:off x="1455610" y="5753819"/>
            <a:ext cx="528927" cy="369332"/>
          </a:xfrm>
          <a:prstGeom prst="rect">
            <a:avLst/>
          </a:prstGeom>
          <a:noFill/>
        </p:spPr>
        <p:txBody>
          <a:bodyPr wrap="none" rtlCol="0">
            <a:spAutoFit/>
          </a:bodyPr>
          <a:lstStyle/>
          <a:p>
            <a:r>
              <a:rPr lang="en-US" dirty="0"/>
              <a:t>size</a:t>
            </a:r>
            <a:endParaRPr lang="en-GB" dirty="0"/>
          </a:p>
        </p:txBody>
      </p:sp>
      <p:sp>
        <p:nvSpPr>
          <p:cNvPr id="9" name="Right Brace 8"/>
          <p:cNvSpPr/>
          <p:nvPr/>
        </p:nvSpPr>
        <p:spPr>
          <a:xfrm rot="16200000">
            <a:off x="2253565" y="4855596"/>
            <a:ext cx="301083" cy="41056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
        <p:nvSpPr>
          <p:cNvPr id="10" name="TextBox 9"/>
          <p:cNvSpPr txBox="true"/>
          <p:nvPr/>
        </p:nvSpPr>
        <p:spPr>
          <a:xfrm>
            <a:off x="3546088" y="4382987"/>
            <a:ext cx="3488584" cy="646331"/>
          </a:xfrm>
          <a:prstGeom prst="rect">
            <a:avLst/>
          </a:prstGeom>
          <a:noFill/>
        </p:spPr>
        <p:txBody>
          <a:bodyPr wrap="none" rtlCol="0">
            <a:spAutoFit/>
          </a:bodyPr>
          <a:lstStyle/>
          <a:p>
            <a:r>
              <a:rPr lang="en-US" b="1" dirty="0"/>
              <a:t>CHAR</a:t>
            </a:r>
            <a:r>
              <a:rPr lang="en-US" dirty="0"/>
              <a:t> has fixed string length</a:t>
            </a:r>
            <a:endParaRPr lang="en-US" dirty="0"/>
          </a:p>
          <a:p>
            <a:r>
              <a:rPr lang="en-US" b="1" dirty="0"/>
              <a:t>VARCHAR</a:t>
            </a:r>
            <a:r>
              <a:rPr lang="en-US" dirty="0"/>
              <a:t> has variable string length</a:t>
            </a:r>
            <a:endParaRPr lang="en-GB" dirty="0"/>
          </a:p>
        </p:txBody>
      </p:sp>
      <p:sp>
        <p:nvSpPr>
          <p:cNvPr id="3" name="TextBox 2"/>
          <p:cNvSpPr txBox="true"/>
          <p:nvPr/>
        </p:nvSpPr>
        <p:spPr>
          <a:xfrm>
            <a:off x="3546088" y="5183543"/>
            <a:ext cx="1763816" cy="646331"/>
          </a:xfrm>
          <a:prstGeom prst="rect">
            <a:avLst/>
          </a:prstGeom>
          <a:noFill/>
        </p:spPr>
        <p:txBody>
          <a:bodyPr wrap="none" rtlCol="0">
            <a:spAutoFit/>
          </a:bodyPr>
          <a:lstStyle/>
          <a:p>
            <a:r>
              <a:rPr lang="en-US" b="1" dirty="0"/>
              <a:t>Date</a:t>
            </a:r>
            <a:r>
              <a:rPr lang="en-US" dirty="0"/>
              <a:t>: 1-oct-2015</a:t>
            </a:r>
            <a:endParaRPr lang="en-US" dirty="0"/>
          </a:p>
          <a:p>
            <a:r>
              <a:rPr lang="en-US" b="1" dirty="0"/>
              <a:t>Time</a:t>
            </a:r>
            <a:r>
              <a:rPr lang="en-US" dirty="0"/>
              <a:t>: 21:05:02</a:t>
            </a:r>
            <a:endParaRPr lang="en-GB" dirty="0"/>
          </a:p>
        </p:txBody>
      </p:sp>
      <p:sp>
        <p:nvSpPr>
          <p:cNvPr id="11" name="矩形 10"/>
          <p:cNvSpPr/>
          <p:nvPr/>
        </p:nvSpPr>
        <p:spPr>
          <a:xfrm>
            <a:off x="2342864" y="6197193"/>
            <a:ext cx="4458272" cy="369332"/>
          </a:xfrm>
          <a:prstGeom prst="rect">
            <a:avLst/>
          </a:prstGeom>
          <a:solidFill>
            <a:schemeClr val="accent4">
              <a:lumMod val="20000"/>
              <a:lumOff val="80000"/>
            </a:schemeClr>
          </a:solidFill>
          <a:ln>
            <a:solidFill>
              <a:schemeClr val="accent1"/>
            </a:solidFill>
          </a:ln>
        </p:spPr>
        <p:txBody>
          <a:bodyPr wrap="none">
            <a:spAutoFit/>
          </a:bodyPr>
          <a:lstStyle/>
          <a:p>
            <a:r>
              <a:rPr lang="en-US" b="1" dirty="0">
                <a:latin typeface="Courier New" panose="02070309020205020404" pitchFamily="49" charset="0"/>
                <a:cs typeface="Courier New" panose="02070309020205020404" pitchFamily="49" charset="0"/>
              </a:rPr>
              <a:t>col-name </a:t>
            </a:r>
            <a:r>
              <a:rPr lang="en-US" b="1" dirty="0">
                <a:solidFill>
                  <a:srgbClr val="FF0000"/>
                </a:solidFill>
                <a:latin typeface="Courier New" panose="02070309020205020404" pitchFamily="49" charset="0"/>
                <a:cs typeface="Courier New" panose="02070309020205020404" pitchFamily="49" charset="0"/>
              </a:rPr>
              <a:t>datatype</a:t>
            </a:r>
            <a:r>
              <a:rPr lang="en-US" b="1" dirty="0">
                <a:latin typeface="Courier New" panose="02070309020205020404" pitchFamily="49" charset="0"/>
                <a:cs typeface="Courier New" panose="02070309020205020404" pitchFamily="49" charset="0"/>
              </a:rPr>
              <a:t> [col-options]</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dirty="0"/>
              <a:t>Strings In SQL</a:t>
            </a:r>
            <a:endParaRPr lang="en-GB" dirty="0"/>
          </a:p>
        </p:txBody>
      </p:sp>
      <p:sp>
        <p:nvSpPr>
          <p:cNvPr id="3" name="Content Placeholder 2"/>
          <p:cNvSpPr>
            <a:spLocks noGrp="true"/>
          </p:cNvSpPr>
          <p:nvPr>
            <p:ph idx="1"/>
          </p:nvPr>
        </p:nvSpPr>
        <p:spPr/>
        <p:txBody>
          <a:bodyPr>
            <a:normAutofit/>
          </a:bodyPr>
          <a:lstStyle/>
          <a:p>
            <a:r>
              <a:rPr lang="en-US" dirty="0"/>
              <a:t>Strings in SQL are surrounded by single quotes: </a:t>
            </a:r>
            <a:endParaRPr lang="en-US" dirty="0"/>
          </a:p>
          <a:p>
            <a:pPr lvl="1"/>
            <a:r>
              <a:rPr lang="en-US" b="1" dirty="0">
                <a:latin typeface="Courier New" panose="02070309020205020404" pitchFamily="49" charset="0"/>
                <a:cs typeface="Courier New" panose="02070309020205020404" pitchFamily="49" charset="0"/>
              </a:rPr>
              <a:t>'I AM A STRING'</a:t>
            </a:r>
            <a:endParaRPr lang="en-US" b="1" dirty="0">
              <a:latin typeface="Courier New" panose="02070309020205020404" pitchFamily="49" charset="0"/>
              <a:cs typeface="Courier New" panose="02070309020205020404" pitchFamily="49" charset="0"/>
            </a:endParaRPr>
          </a:p>
          <a:p>
            <a:r>
              <a:rPr lang="en-US" dirty="0"/>
              <a:t>Single quotes within a string are doubled or escaped using \ </a:t>
            </a:r>
            <a:endParaRPr lang="en-US" dirty="0"/>
          </a:p>
          <a:p>
            <a:pPr lvl="1"/>
            <a:r>
              <a:rPr lang="en-US" b="1" dirty="0">
                <a:latin typeface="Courier New" panose="02070309020205020404" pitchFamily="49" charset="0"/>
                <a:cs typeface="Courier New" panose="02070309020205020404" pitchFamily="49" charset="0"/>
              </a:rPr>
              <a:t>'I''M A STRING'</a:t>
            </a:r>
            <a:endParaRPr lang="en-US" b="1" dirty="0">
              <a:latin typeface="Courier New" panose="02070309020205020404" pitchFamily="49" charset="0"/>
              <a:cs typeface="Courier New" panose="02070309020205020404" pitchFamily="49" charset="0"/>
            </a:endParaRPr>
          </a:p>
          <a:p>
            <a:pPr lvl="1"/>
            <a:r>
              <a:rPr lang="en-US" b="1" dirty="0">
                <a:latin typeface="Courier New" panose="02070309020205020404" pitchFamily="49" charset="0"/>
                <a:cs typeface="Courier New" panose="02070309020205020404" pitchFamily="49" charset="0"/>
              </a:rPr>
              <a:t>'I\'M A STRING'</a:t>
            </a:r>
            <a:endParaRPr lang="en-US" b="1" dirty="0">
              <a:latin typeface="Courier New" panose="02070309020205020404" pitchFamily="49" charset="0"/>
              <a:cs typeface="Courier New" panose="02070309020205020404" pitchFamily="49" charset="0"/>
            </a:endParaRPr>
          </a:p>
          <a:p>
            <a:pPr lvl="1"/>
            <a:r>
              <a:rPr lang="en-US" b="1" dirty="0">
                <a:latin typeface="Courier New" panose="02070309020205020404" pitchFamily="49" charset="0"/>
                <a:cs typeface="Courier New" panose="02070309020205020404" pitchFamily="49" charset="0"/>
              </a:rPr>
              <a:t>'' </a:t>
            </a:r>
            <a:r>
              <a:rPr lang="en-US" dirty="0"/>
              <a:t>- is an empty string </a:t>
            </a:r>
            <a:endParaRPr lang="en-US" b="1" dirty="0">
              <a:latin typeface="Courier New" panose="02070309020205020404" pitchFamily="49" charset="0"/>
              <a:cs typeface="Courier New" panose="02070309020205020404" pitchFamily="49" charset="0"/>
            </a:endParaRPr>
          </a:p>
          <a:p>
            <a:r>
              <a:rPr lang="en-US" dirty="0"/>
              <a:t>In MySQL, double quotes also work (Not a standard)</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dirty="0"/>
              <a:t>Column Options</a:t>
            </a:r>
            <a:endParaRPr lang="en-GB" dirty="0"/>
          </a:p>
        </p:txBody>
      </p:sp>
      <p:sp>
        <p:nvSpPr>
          <p:cNvPr id="3" name="Content Placeholder 2"/>
          <p:cNvSpPr>
            <a:spLocks noGrp="true"/>
          </p:cNvSpPr>
          <p:nvPr>
            <p:ph idx="1"/>
          </p:nvPr>
        </p:nvSpPr>
        <p:spPr/>
        <p:txBody>
          <a:bodyPr>
            <a:normAutofit/>
          </a:bodyPr>
          <a:lstStyle/>
          <a:p>
            <a:endParaRPr lang="en-US" b="1" dirty="0">
              <a:latin typeface="Courier New" panose="02070309020205020404" pitchFamily="49" charset="0"/>
              <a:cs typeface="Courier New" panose="02070309020205020404" pitchFamily="49" charset="0"/>
            </a:endParaRPr>
          </a:p>
          <a:p>
            <a:pPr lvl="1"/>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NOT NULL</a:t>
            </a:r>
            <a:r>
              <a:rPr lang="en-GB" dirty="0"/>
              <a:t>:</a:t>
            </a:r>
            <a:endParaRPr lang="en-GB" dirty="0"/>
          </a:p>
          <a:p>
            <a:pPr lvl="1"/>
            <a:r>
              <a:rPr lang="en-GB" dirty="0"/>
              <a:t>values of this column cannot be null.</a:t>
            </a:r>
            <a:endParaRPr lang="en-GB" dirty="0"/>
          </a:p>
          <a:p>
            <a:r>
              <a:rPr lang="en-GB" b="1" dirty="0">
                <a:latin typeface="Courier New" panose="02070309020205020404" pitchFamily="49" charset="0"/>
                <a:cs typeface="Courier New" panose="02070309020205020404" pitchFamily="49" charset="0"/>
              </a:rPr>
              <a:t>UNIQUE</a:t>
            </a:r>
            <a:r>
              <a:rPr lang="en-GB" dirty="0"/>
              <a:t>:</a:t>
            </a:r>
            <a:endParaRPr lang="en-GB" dirty="0"/>
          </a:p>
          <a:p>
            <a:pPr lvl="1"/>
            <a:r>
              <a:rPr lang="en-GB" dirty="0"/>
              <a:t>each value must be unique (candidate key on a single attribute)</a:t>
            </a:r>
            <a:endParaRPr lang="en-GB" dirty="0"/>
          </a:p>
          <a:p>
            <a:r>
              <a:rPr lang="en-GB" b="1" dirty="0">
                <a:latin typeface="Courier New" panose="02070309020205020404" pitchFamily="49" charset="0"/>
                <a:cs typeface="Courier New" panose="02070309020205020404" pitchFamily="49" charset="0"/>
              </a:rPr>
              <a:t>DEFAULT </a:t>
            </a:r>
            <a:r>
              <a:rPr lang="en-GB" dirty="0">
                <a:latin typeface="Courier New" panose="02070309020205020404" pitchFamily="49" charset="0"/>
                <a:cs typeface="Courier New" panose="02070309020205020404" pitchFamily="49" charset="0"/>
              </a:rPr>
              <a:t>value</a:t>
            </a:r>
            <a:r>
              <a:rPr lang="en-GB" dirty="0"/>
              <a:t>:</a:t>
            </a:r>
            <a:endParaRPr lang="en-GB" dirty="0"/>
          </a:p>
          <a:p>
            <a:pPr lvl="1"/>
            <a:r>
              <a:rPr lang="en-GB" dirty="0"/>
              <a:t>Default value for this column if not specified by the user.</a:t>
            </a:r>
            <a:endParaRPr lang="en-GB" dirty="0"/>
          </a:p>
          <a:p>
            <a:pPr lvl="1"/>
            <a:r>
              <a:rPr lang="en-GB" dirty="0"/>
              <a:t>Does not work in MS Access.</a:t>
            </a:r>
            <a:endParaRPr lang="en-GB" dirty="0"/>
          </a:p>
        </p:txBody>
      </p:sp>
      <p:sp>
        <p:nvSpPr>
          <p:cNvPr id="4" name="矩形 3"/>
          <p:cNvSpPr/>
          <p:nvPr/>
        </p:nvSpPr>
        <p:spPr>
          <a:xfrm>
            <a:off x="1150230" y="1765103"/>
            <a:ext cx="6843540" cy="523220"/>
          </a:xfrm>
          <a:prstGeom prst="rect">
            <a:avLst/>
          </a:prstGeom>
          <a:solidFill>
            <a:schemeClr val="accent4">
              <a:lumMod val="20000"/>
              <a:lumOff val="80000"/>
            </a:schemeClr>
          </a:solidFill>
          <a:ln>
            <a:solidFill>
              <a:schemeClr val="accent1"/>
            </a:solidFill>
          </a:ln>
        </p:spPr>
        <p:txBody>
          <a:bodyPr wrap="none">
            <a:spAutoFit/>
          </a:bodyPr>
          <a:lstStyle/>
          <a:p>
            <a:r>
              <a:rPr lang="en-US" sz="2800" b="1" dirty="0">
                <a:latin typeface="Courier New" panose="02070309020205020404" pitchFamily="49" charset="0"/>
                <a:cs typeface="Courier New" panose="02070309020205020404" pitchFamily="49" charset="0"/>
              </a:rPr>
              <a:t>col-name datatype </a:t>
            </a:r>
            <a:r>
              <a:rPr lang="en-US" sz="2800" b="1" dirty="0">
                <a:solidFill>
                  <a:srgbClr val="FF0000"/>
                </a:solidFill>
                <a:latin typeface="Courier New" panose="02070309020205020404" pitchFamily="49" charset="0"/>
                <a:cs typeface="Courier New" panose="02070309020205020404" pitchFamily="49" charset="0"/>
              </a:rPr>
              <a:t>[col-options]</a:t>
            </a:r>
            <a:endParaRPr lang="en-US" sz="2800" dirty="0">
              <a:solidFill>
                <a:srgbClr val="FF0000"/>
              </a:solidFill>
            </a:endParaRPr>
          </a:p>
        </p:txBody>
      </p:sp>
      <p:sp>
        <p:nvSpPr>
          <p:cNvPr id="5" name="矩形 4"/>
          <p:cNvSpPr/>
          <p:nvPr/>
        </p:nvSpPr>
        <p:spPr>
          <a:xfrm>
            <a:off x="4169618" y="4893518"/>
            <a:ext cx="2977610" cy="369332"/>
          </a:xfrm>
          <a:prstGeom prst="rect">
            <a:avLst/>
          </a:prstGeom>
          <a:solidFill>
            <a:schemeClr val="accent4">
              <a:lumMod val="20000"/>
              <a:lumOff val="80000"/>
            </a:schemeClr>
          </a:solidFill>
          <a:ln>
            <a:solidFill>
              <a:schemeClr val="accent1"/>
            </a:solidFill>
          </a:ln>
        </p:spPr>
        <p:txBody>
          <a:bodyPr wrap="none">
            <a:spAutoFit/>
          </a:bodyPr>
          <a:lstStyle/>
          <a:p>
            <a:r>
              <a:rPr lang="en-US" dirty="0"/>
              <a:t>Example: Age INT DEFAULT 12</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dirty="0"/>
              <a:t>Column Options</a:t>
            </a:r>
            <a:endParaRPr lang="en-GB" dirty="0"/>
          </a:p>
        </p:txBody>
      </p:sp>
      <p:sp>
        <p:nvSpPr>
          <p:cNvPr id="3" name="Content Placeholder 2"/>
          <p:cNvSpPr>
            <a:spLocks noGrp="true"/>
          </p:cNvSpPr>
          <p:nvPr>
            <p:ph idx="1"/>
          </p:nvPr>
        </p:nvSpPr>
        <p:spPr/>
        <p:txBody>
          <a:bodyPr>
            <a:normAutofit/>
          </a:bodyPr>
          <a:lstStyle/>
          <a:p>
            <a:r>
              <a:rPr lang="en-GB" b="1" dirty="0">
                <a:latin typeface="Courier New" panose="02070309020205020404" pitchFamily="49" charset="0"/>
                <a:cs typeface="Courier New" panose="02070309020205020404" pitchFamily="49" charset="0"/>
              </a:rPr>
              <a:t>AUTO_INCREMENT </a:t>
            </a:r>
            <a:r>
              <a:rPr lang="en-GB" dirty="0">
                <a:latin typeface="Courier New" panose="02070309020205020404" pitchFamily="49" charset="0"/>
                <a:cs typeface="Courier New" panose="02070309020205020404" pitchFamily="49" charset="0"/>
              </a:rPr>
              <a:t>= </a:t>
            </a:r>
            <a:r>
              <a:rPr lang="en-GB" dirty="0" err="1">
                <a:latin typeface="Courier New" panose="02070309020205020404" pitchFamily="49" charset="0"/>
                <a:cs typeface="Courier New" panose="02070309020205020404" pitchFamily="49" charset="0"/>
              </a:rPr>
              <a:t>baseValue</a:t>
            </a:r>
            <a:r>
              <a:rPr lang="en-GB" dirty="0"/>
              <a:t>:</a:t>
            </a:r>
            <a:endParaRPr lang="en-GB" dirty="0"/>
          </a:p>
          <a:p>
            <a:pPr lvl="2"/>
            <a:endParaRPr lang="en-US" dirty="0"/>
          </a:p>
          <a:p>
            <a:pPr lvl="3"/>
            <a:endParaRPr lang="en-US" dirty="0"/>
          </a:p>
          <a:p>
            <a:pPr lvl="3"/>
            <a:endParaRPr lang="en-US" dirty="0"/>
          </a:p>
          <a:p>
            <a:pPr lvl="1"/>
            <a:r>
              <a:rPr lang="en-US" dirty="0"/>
              <a:t>a value (usually max(col) + 1) is automatically inserted when data is added.</a:t>
            </a:r>
            <a:endParaRPr lang="en-US" dirty="0"/>
          </a:p>
          <a:p>
            <a:pPr lvl="1"/>
            <a:r>
              <a:rPr lang="en-GB" dirty="0"/>
              <a:t>You can also manually provide values to override this behaviour:</a:t>
            </a:r>
            <a:endParaRPr lang="en-GB" dirty="0"/>
          </a:p>
          <a:p>
            <a:pPr lvl="1"/>
            <a:endParaRPr lang="en-GB" dirty="0"/>
          </a:p>
          <a:p>
            <a:pPr lvl="1"/>
            <a:endParaRPr lang="en-GB" dirty="0"/>
          </a:p>
          <a:p>
            <a:r>
              <a:rPr lang="en-GB" dirty="0"/>
              <a:t>Read the official manual </a:t>
            </a:r>
            <a:r>
              <a:rPr lang="en-GB" dirty="0">
                <a:hlinkClick r:id="rId1"/>
              </a:rPr>
              <a:t>here</a:t>
            </a:r>
            <a:r>
              <a:rPr lang="en-GB" dirty="0"/>
              <a:t>.</a:t>
            </a:r>
            <a:endParaRPr lang="en-GB" dirty="0"/>
          </a:p>
        </p:txBody>
      </p:sp>
      <p:sp>
        <p:nvSpPr>
          <p:cNvPr id="7" name="矩形 6"/>
          <p:cNvSpPr/>
          <p:nvPr/>
        </p:nvSpPr>
        <p:spPr>
          <a:xfrm>
            <a:off x="1371601" y="2318573"/>
            <a:ext cx="3682093" cy="923330"/>
          </a:xfrm>
          <a:prstGeom prst="rect">
            <a:avLst/>
          </a:prstGeom>
          <a:solidFill>
            <a:schemeClr val="accent4">
              <a:lumMod val="20000"/>
              <a:lumOff val="80000"/>
            </a:schemeClr>
          </a:solidFill>
          <a:ln>
            <a:solidFill>
              <a:schemeClr val="accent1"/>
            </a:solidFill>
          </a:ln>
        </p:spPr>
        <p:txBody>
          <a:bodyPr wrap="square">
            <a:spAutoFit/>
          </a:bodyPr>
          <a:lstStyle/>
          <a:p>
            <a:r>
              <a:rPr lang="en-US" b="1" dirty="0">
                <a:latin typeface="Courier New" panose="02070309020205020404" pitchFamily="49" charset="0"/>
                <a:cs typeface="Courier New" panose="02070309020205020404" pitchFamily="49" charset="0"/>
              </a:rPr>
              <a:t>CREATE</a:t>
            </a: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TABLE</a:t>
            </a:r>
            <a:r>
              <a:rPr lang="en-US" dirty="0">
                <a:latin typeface="Courier New" panose="02070309020205020404" pitchFamily="49" charset="0"/>
                <a:cs typeface="Courier New" panose="02070309020205020404" pitchFamily="49" charset="0"/>
              </a:rPr>
              <a:t> Persons (</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Id </a:t>
            </a:r>
            <a:r>
              <a:rPr lang="en-US" b="1" dirty="0">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AUTO_INCREMENT</a:t>
            </a:r>
            <a:r>
              <a:rPr lang="en-US" dirty="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p:txBody>
      </p:sp>
      <p:sp>
        <p:nvSpPr>
          <p:cNvPr id="9" name="矩形 8"/>
          <p:cNvSpPr/>
          <p:nvPr/>
        </p:nvSpPr>
        <p:spPr>
          <a:xfrm>
            <a:off x="1555296" y="4893813"/>
            <a:ext cx="5796643" cy="369332"/>
          </a:xfrm>
          <a:prstGeom prst="rect">
            <a:avLst/>
          </a:prstGeom>
          <a:solidFill>
            <a:schemeClr val="accent4">
              <a:lumMod val="20000"/>
              <a:lumOff val="80000"/>
            </a:schemeClr>
          </a:solidFill>
          <a:ln>
            <a:solidFill>
              <a:schemeClr val="accent1"/>
            </a:solidFill>
          </a:ln>
        </p:spPr>
        <p:txBody>
          <a:bodyPr wrap="square">
            <a:spAutoFit/>
          </a:bodyPr>
          <a:lstStyle/>
          <a:p>
            <a:pPr marL="0" lvl="2"/>
            <a:r>
              <a:rPr lang="en-GB" b="1" dirty="0">
                <a:latin typeface="Courier New" panose="02070309020205020404" pitchFamily="49" charset="0"/>
                <a:cs typeface="Courier New" panose="02070309020205020404" pitchFamily="49" charset="0"/>
              </a:rPr>
              <a:t>ALTER</a:t>
            </a:r>
            <a:r>
              <a:rPr lang="en-GB" dirty="0">
                <a:latin typeface="Courier New" panose="02070309020205020404" pitchFamily="49" charset="0"/>
                <a:cs typeface="Courier New" panose="02070309020205020404" pitchFamily="49" charset="0"/>
              </a:rPr>
              <a:t> </a:t>
            </a:r>
            <a:r>
              <a:rPr lang="en-GB" b="1" dirty="0">
                <a:latin typeface="Courier New" panose="02070309020205020404" pitchFamily="49" charset="0"/>
                <a:cs typeface="Courier New" panose="02070309020205020404" pitchFamily="49" charset="0"/>
              </a:rPr>
              <a:t>TABLE</a:t>
            </a:r>
            <a:r>
              <a:rPr lang="en-GB" dirty="0">
                <a:latin typeface="Courier New" panose="02070309020205020404" pitchFamily="49" charset="0"/>
                <a:cs typeface="Courier New" panose="02070309020205020404" pitchFamily="49" charset="0"/>
              </a:rPr>
              <a:t> Persons </a:t>
            </a:r>
            <a:r>
              <a:rPr lang="en-GB" b="1" dirty="0">
                <a:latin typeface="Courier New" panose="02070309020205020404" pitchFamily="49" charset="0"/>
                <a:cs typeface="Courier New" panose="02070309020205020404" pitchFamily="49" charset="0"/>
              </a:rPr>
              <a:t>AUTO_INCREMENT</a:t>
            </a:r>
            <a:r>
              <a:rPr lang="en-GB" dirty="0">
                <a:latin typeface="Courier New" panose="02070309020205020404" pitchFamily="49" charset="0"/>
                <a:cs typeface="Courier New" panose="02070309020205020404" pitchFamily="49" charset="0"/>
              </a:rPr>
              <a:t> = 100</a:t>
            </a:r>
            <a:r>
              <a:rPr lang="en-GB" dirty="0"/>
              <a:t>;</a:t>
            </a:r>
            <a:endParaRPr lang="en-GB" dirty="0"/>
          </a:p>
        </p:txBody>
      </p:sp>
      <p:sp>
        <p:nvSpPr>
          <p:cNvPr id="10" name="文本框 9"/>
          <p:cNvSpPr txBox="true"/>
          <p:nvPr/>
        </p:nvSpPr>
        <p:spPr>
          <a:xfrm>
            <a:off x="5339444" y="2318573"/>
            <a:ext cx="2596242" cy="923330"/>
          </a:xfrm>
          <a:prstGeom prst="rect">
            <a:avLst/>
          </a:prstGeom>
          <a:noFill/>
        </p:spPr>
        <p:txBody>
          <a:bodyPr wrap="square" rtlCol="0">
            <a:spAutoFit/>
          </a:bodyPr>
          <a:lstStyle/>
          <a:p>
            <a:r>
              <a:rPr lang="en-US" dirty="0">
                <a:solidFill>
                  <a:srgbClr val="FF0000"/>
                </a:solidFill>
              </a:rPr>
              <a:t>You cannot use </a:t>
            </a:r>
            <a:endParaRPr lang="en-US" dirty="0">
              <a:solidFill>
                <a:srgbClr val="FF0000"/>
              </a:solidFill>
            </a:endParaRPr>
          </a:p>
          <a:p>
            <a:r>
              <a:rPr lang="en-US" dirty="0">
                <a:solidFill>
                  <a:srgbClr val="FF0000"/>
                </a:solidFill>
              </a:rPr>
              <a:t>“AUTO_INCREMENT = 2” </a:t>
            </a:r>
            <a:endParaRPr lang="en-US" dirty="0">
              <a:solidFill>
                <a:srgbClr val="FF0000"/>
              </a:solidFill>
            </a:endParaRPr>
          </a:p>
          <a:p>
            <a:r>
              <a:rPr lang="en-US" dirty="0">
                <a:solidFill>
                  <a:srgbClr val="FF0000"/>
                </a:solidFill>
              </a:rPr>
              <a:t>inside CREATE TABLE</a:t>
            </a:r>
            <a:endParaRPr lang="en-US" dirty="0">
              <a:solidFill>
                <a:srgbClr val="FF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dirty="0"/>
              <a:t>Create Tables: Full Example</a:t>
            </a:r>
            <a:endParaRPr lang="en-GB" dirty="0"/>
          </a:p>
        </p:txBody>
      </p:sp>
      <p:sp>
        <p:nvSpPr>
          <p:cNvPr id="3" name="Content Placeholder 2"/>
          <p:cNvSpPr>
            <a:spLocks noGrp="true"/>
          </p:cNvSpPr>
          <p:nvPr>
            <p:ph idx="1"/>
          </p:nvPr>
        </p:nvSpPr>
        <p:spPr/>
        <p:txBody>
          <a:bodyPr/>
          <a:lstStyle/>
          <a:p>
            <a:pPr marL="0" indent="0">
              <a:buNone/>
            </a:pPr>
            <a:r>
              <a:rPr lang="en-US" b="1" dirty="0">
                <a:latin typeface="Courier New" panose="02070309020205020404" pitchFamily="49" charset="0"/>
                <a:cs typeface="Courier New" panose="02070309020205020404" pitchFamily="49" charset="0"/>
              </a:rPr>
              <a:t>CREATE TABLE </a:t>
            </a:r>
            <a:r>
              <a:rPr lang="en-US" dirty="0">
                <a:latin typeface="Courier New" panose="02070309020205020404" pitchFamily="49" charset="0"/>
                <a:cs typeface="Courier New" panose="02070309020205020404" pitchFamily="49" charset="0"/>
              </a:rPr>
              <a:t>Persons (</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ID </a:t>
            </a:r>
            <a:r>
              <a:rPr lang="en-US" b="1" dirty="0">
                <a:latin typeface="Courier New" panose="02070309020205020404" pitchFamily="49" charset="0"/>
                <a:cs typeface="Courier New" panose="02070309020205020404" pitchFamily="49" charset="0"/>
              </a:rPr>
              <a:t>INT UNIQUE NOT NULL</a:t>
            </a:r>
            <a:r>
              <a:rPr lang="en-US" dirty="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LastName</a:t>
            </a: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VARCHAR(255) NOT NULL</a:t>
            </a:r>
            <a:r>
              <a:rPr lang="en-US" dirty="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FirstName </a:t>
            </a:r>
            <a:r>
              <a:rPr lang="en-US" b="1" dirty="0">
                <a:latin typeface="Courier New" panose="02070309020205020404" pitchFamily="49" charset="0"/>
                <a:cs typeface="Courier New" panose="02070309020205020404" pitchFamily="49" charset="0"/>
              </a:rPr>
              <a:t>VARCHAR(255),</a:t>
            </a:r>
            <a:endParaRPr lang="en-US" b="1"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Age </a:t>
            </a:r>
            <a:r>
              <a:rPr lang="en-US" b="1" dirty="0">
                <a:latin typeface="Courier New" panose="02070309020205020404" pitchFamily="49" charset="0"/>
                <a:cs typeface="Courier New" panose="02070309020205020404" pitchFamily="49" charset="0"/>
              </a:rPr>
              <a:t>INT,</a:t>
            </a:r>
            <a:endParaRPr lang="en-US" b="1"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City </a:t>
            </a:r>
            <a:r>
              <a:rPr lang="en-US" b="1" dirty="0">
                <a:latin typeface="Courier New" panose="02070309020205020404" pitchFamily="49" charset="0"/>
                <a:cs typeface="Courier New" panose="02070309020205020404" pitchFamily="49" charset="0"/>
              </a:rPr>
              <a:t>VARCHAR(255)</a:t>
            </a:r>
            <a:endParaRPr lang="en-US" b="1"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a:t>
            </a:r>
            <a:endParaRPr lang="en-GB" dirty="0">
              <a:latin typeface="Courier New" panose="02070309020205020404" pitchFamily="49" charset="0"/>
              <a:cs typeface="Courier New" panose="02070309020205020404" pitchFamily="49"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dirty="0"/>
              <a:t>Try It Yourself</a:t>
            </a:r>
            <a:endParaRPr lang="en-GB" dirty="0"/>
          </a:p>
        </p:txBody>
      </p:sp>
      <p:sp>
        <p:nvSpPr>
          <p:cNvPr id="3" name="Content Placeholder 2"/>
          <p:cNvSpPr>
            <a:spLocks noGrp="true"/>
          </p:cNvSpPr>
          <p:nvPr>
            <p:ph idx="1"/>
          </p:nvPr>
        </p:nvSpPr>
        <p:spPr>
          <a:xfrm>
            <a:off x="628650" y="1825625"/>
            <a:ext cx="7886700" cy="2089150"/>
          </a:xfrm>
        </p:spPr>
        <p:txBody>
          <a:bodyPr/>
          <a:lstStyle/>
          <a:p>
            <a:r>
              <a:rPr lang="en-US" dirty="0"/>
              <a:t>Convert the following relation into SQL query.</a:t>
            </a:r>
            <a:endParaRPr lang="en-US" dirty="0"/>
          </a:p>
          <a:p>
            <a:r>
              <a:rPr lang="en-US" dirty="0"/>
              <a:t>You need to choose appropriate data types as well.</a:t>
            </a:r>
            <a:endParaRPr lang="en-US" dirty="0"/>
          </a:p>
          <a:p>
            <a:r>
              <a:rPr lang="en-US" dirty="0"/>
              <a:t>No need to add tuples right now.</a:t>
            </a:r>
            <a:endParaRPr lang="en-GB" dirty="0"/>
          </a:p>
        </p:txBody>
      </p:sp>
      <p:pic>
        <p:nvPicPr>
          <p:cNvPr id="6" name="Picture 5"/>
          <p:cNvPicPr>
            <a:picLocks noChangeAspect="true"/>
          </p:cNvPicPr>
          <p:nvPr/>
        </p:nvPicPr>
        <p:blipFill>
          <a:blip r:embed="rId1"/>
          <a:stretch>
            <a:fillRect/>
          </a:stretch>
        </p:blipFill>
        <p:spPr>
          <a:xfrm>
            <a:off x="1877267" y="3429000"/>
            <a:ext cx="5389465" cy="3063874"/>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true"/>
          </p:cNvSpPr>
          <p:nvPr>
            <p:ph type="title"/>
          </p:nvPr>
        </p:nvSpPr>
        <p:spPr/>
        <p:txBody>
          <a:bodyPr/>
          <a:lstStyle/>
          <a:p>
            <a:r>
              <a:rPr lang="en-US" dirty="0"/>
              <a:t>Constraints</a:t>
            </a:r>
            <a:endParaRPr lang="en-US" dirty="0"/>
          </a:p>
        </p:txBody>
      </p:sp>
      <p:sp>
        <p:nvSpPr>
          <p:cNvPr id="5" name="文本占位符 4"/>
          <p:cNvSpPr>
            <a:spLocks noGrp="true"/>
          </p:cNvSpPr>
          <p:nvPr>
            <p:ph type="body" idx="1"/>
          </p:nvPr>
        </p:nvSpPr>
        <p:spPr/>
        <p:txBody>
          <a:bodyPr/>
          <a:lstStyle/>
          <a:p>
            <a:r>
              <a:rPr lang="en-US" dirty="0"/>
              <a:t>Domain, Primary key, unique key, foreign key</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true"/>
          </p:cNvSpPr>
          <p:nvPr>
            <p:ph type="title"/>
          </p:nvPr>
        </p:nvSpPr>
        <p:spPr/>
        <p:txBody>
          <a:bodyPr/>
          <a:lstStyle/>
          <a:p>
            <a:r>
              <a:rPr lang="en-US" dirty="0"/>
              <a:t>Domain Constraints</a:t>
            </a:r>
            <a:endParaRPr lang="en-US" dirty="0"/>
          </a:p>
        </p:txBody>
      </p:sp>
      <p:sp>
        <p:nvSpPr>
          <p:cNvPr id="5" name="内容占位符 4"/>
          <p:cNvSpPr>
            <a:spLocks noGrp="true"/>
          </p:cNvSpPr>
          <p:nvPr>
            <p:ph idx="1"/>
          </p:nvPr>
        </p:nvSpPr>
        <p:spPr/>
        <p:txBody>
          <a:bodyPr>
            <a:normAutofit lnSpcReduction="10000"/>
          </a:bodyPr>
          <a:lstStyle/>
          <a:p>
            <a:r>
              <a:rPr lang="en-US" dirty="0"/>
              <a:t>You can limit the possible values of an attribute by adding a </a:t>
            </a:r>
            <a:r>
              <a:rPr lang="en-US" b="1" dirty="0"/>
              <a:t>domain constraint</a:t>
            </a:r>
            <a:r>
              <a:rPr lang="en-US" dirty="0"/>
              <a:t>.</a:t>
            </a:r>
            <a:endParaRPr lang="en-US" dirty="0"/>
          </a:p>
          <a:p>
            <a:r>
              <a:rPr lang="en-US" dirty="0"/>
              <a:t>A domain constraint can be defined along with the column or separately:</a:t>
            </a:r>
            <a:endParaRPr lang="en-US" dirty="0"/>
          </a:p>
          <a:p>
            <a:endParaRPr lang="en-US" dirty="0"/>
          </a:p>
          <a:p>
            <a:endParaRPr lang="en-US" dirty="0"/>
          </a:p>
          <a:p>
            <a:endParaRPr lang="en-US" dirty="0"/>
          </a:p>
          <a:p>
            <a:endParaRPr lang="en-US" dirty="0"/>
          </a:p>
          <a:p>
            <a:r>
              <a:rPr lang="en-US" dirty="0"/>
              <a:t>Unfortunately, </a:t>
            </a:r>
            <a:r>
              <a:rPr lang="en-US" dirty="0">
                <a:solidFill>
                  <a:srgbClr val="FF0000"/>
                </a:solidFill>
              </a:rPr>
              <a:t>MySQL does not support domain constraints</a:t>
            </a:r>
            <a:r>
              <a:rPr lang="en-US" dirty="0"/>
              <a:t>, these constraints will be ignored.</a:t>
            </a:r>
            <a:endParaRPr lang="en-US" dirty="0"/>
          </a:p>
          <a:p>
            <a:endParaRPr lang="en-US" dirty="0"/>
          </a:p>
        </p:txBody>
      </p:sp>
      <p:sp>
        <p:nvSpPr>
          <p:cNvPr id="6" name="矩形 5"/>
          <p:cNvSpPr/>
          <p:nvPr/>
        </p:nvSpPr>
        <p:spPr>
          <a:xfrm>
            <a:off x="893425" y="3608687"/>
            <a:ext cx="6925113" cy="1477328"/>
          </a:xfrm>
          <a:prstGeom prst="rect">
            <a:avLst/>
          </a:prstGeom>
          <a:solidFill>
            <a:schemeClr val="bg1"/>
          </a:solidFill>
          <a:effectLst>
            <a:outerShdw blurRad="63500" sx="102000" sy="102000" algn="ctr" rotWithShape="0">
              <a:prstClr val="black">
                <a:alpha val="40000"/>
              </a:prstClr>
            </a:outerShdw>
          </a:effectLst>
        </p:spPr>
        <p:txBody>
          <a:bodyPr wrap="square">
            <a:spAutoFit/>
          </a:bodyPr>
          <a:lstStyle/>
          <a:p>
            <a:r>
              <a:rPr lang="en-US" b="1" dirty="0">
                <a:latin typeface="Courier New" panose="02070309020205020404" pitchFamily="49" charset="0"/>
                <a:cs typeface="Courier New" panose="02070309020205020404" pitchFamily="49" charset="0"/>
              </a:rPr>
              <a:t>CREATE</a:t>
            </a: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TABLE</a:t>
            </a:r>
            <a:r>
              <a:rPr lang="en-US" dirty="0">
                <a:latin typeface="Courier New" panose="02070309020205020404" pitchFamily="49" charset="0"/>
                <a:cs typeface="Courier New" panose="02070309020205020404" pitchFamily="49" charset="0"/>
              </a:rPr>
              <a:t> People (</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id </a:t>
            </a:r>
            <a:r>
              <a:rPr lang="en-US" b="1" dirty="0">
                <a:latin typeface="Courier New" panose="02070309020205020404" pitchFamily="49" charset="0"/>
                <a:cs typeface="Courier New" panose="02070309020205020404" pitchFamily="49" charset="0"/>
              </a:rPr>
              <a:t>INTEGER</a:t>
            </a: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PRIMARY</a:t>
            </a: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KEY</a:t>
            </a:r>
            <a:r>
              <a:rPr lang="en-US" dirty="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name </a:t>
            </a:r>
            <a:r>
              <a:rPr lang="en-US" b="1" dirty="0">
                <a:latin typeface="Courier New" panose="02070309020205020404" pitchFamily="49" charset="0"/>
                <a:cs typeface="Courier New" panose="02070309020205020404" pitchFamily="49" charset="0"/>
              </a:rPr>
              <a:t>VARCHAR</a:t>
            </a:r>
            <a:r>
              <a:rPr lang="en-US" dirty="0">
                <a:latin typeface="Courier New" panose="02070309020205020404" pitchFamily="49" charset="0"/>
                <a:cs typeface="Courier New" panose="02070309020205020404" pitchFamily="49" charset="0"/>
              </a:rPr>
              <a:t>(100) </a:t>
            </a:r>
            <a:r>
              <a:rPr lang="en-US" b="1" dirty="0">
                <a:latin typeface="Courier New" panose="02070309020205020404" pitchFamily="49" charset="0"/>
                <a:cs typeface="Courier New" panose="02070309020205020404" pitchFamily="49" charset="0"/>
              </a:rPr>
              <a:t>NOT NULL</a:t>
            </a:r>
            <a:r>
              <a:rPr lang="en-US" dirty="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sex </a:t>
            </a:r>
            <a:r>
              <a:rPr lang="en-US" b="1" dirty="0">
                <a:latin typeface="Courier New" panose="02070309020205020404" pitchFamily="49" charset="0"/>
                <a:cs typeface="Courier New" panose="02070309020205020404" pitchFamily="49" charset="0"/>
              </a:rPr>
              <a:t>CHAR NOT NULL CHECK</a:t>
            </a: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sex IN</a:t>
            </a:r>
            <a:r>
              <a:rPr lang="en-US" dirty="0">
                <a:latin typeface="Courier New" panose="02070309020205020404" pitchFamily="49" charset="0"/>
                <a:cs typeface="Courier New" panose="02070309020205020404" pitchFamily="49" charset="0"/>
              </a:rPr>
              <a:t> ('M','F'))</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dirty="0"/>
              <a:t>Constraints</a:t>
            </a:r>
            <a:endParaRPr lang="en-GB" dirty="0"/>
          </a:p>
        </p:txBody>
      </p:sp>
      <p:sp>
        <p:nvSpPr>
          <p:cNvPr id="3" name="Content Placeholder 2"/>
          <p:cNvSpPr>
            <a:spLocks noGrp="true"/>
          </p:cNvSpPr>
          <p:nvPr>
            <p:ph idx="1"/>
          </p:nvPr>
        </p:nvSpPr>
        <p:spPr/>
        <p:txBody>
          <a:bodyPr/>
          <a:lstStyle/>
          <a:p>
            <a:r>
              <a:rPr lang="en-US" dirty="0"/>
              <a:t>General Syntax:</a:t>
            </a:r>
            <a:endParaRPr lang="en-US" dirty="0"/>
          </a:p>
          <a:p>
            <a:pPr lvl="1"/>
            <a:r>
              <a:rPr lang="en-US" b="1" dirty="0">
                <a:latin typeface="Courier New" panose="02070309020205020404" pitchFamily="49" charset="0"/>
                <a:cs typeface="Courier New" panose="02070309020205020404" pitchFamily="49" charset="0"/>
              </a:rPr>
              <a:t>CONSTRAINT</a:t>
            </a:r>
            <a:r>
              <a:rPr lang="en-US" dirty="0">
                <a:latin typeface="Courier New" panose="02070309020205020404" pitchFamily="49" charset="0"/>
                <a:cs typeface="Courier New" panose="02070309020205020404" pitchFamily="49" charset="0"/>
              </a:rPr>
              <a:t> name </a:t>
            </a:r>
            <a:r>
              <a:rPr lang="en-US" b="1" dirty="0">
                <a:latin typeface="Courier New" panose="02070309020205020404" pitchFamily="49" charset="0"/>
                <a:cs typeface="Courier New" panose="02070309020205020404" pitchFamily="49" charset="0"/>
              </a:rPr>
              <a:t>TYPE</a:t>
            </a: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details;</a:t>
            </a:r>
            <a:endParaRPr lang="en-US" b="1" dirty="0">
              <a:latin typeface="Courier New" panose="02070309020205020404" pitchFamily="49" charset="0"/>
              <a:cs typeface="Courier New" panose="02070309020205020404" pitchFamily="49" charset="0"/>
            </a:endParaRPr>
          </a:p>
          <a:p>
            <a:pPr lvl="1"/>
            <a:r>
              <a:rPr lang="en-US" dirty="0"/>
              <a:t>If you don’t provide a name, one will be generated</a:t>
            </a:r>
            <a:endParaRPr lang="en-US" dirty="0"/>
          </a:p>
          <a:p>
            <a:endParaRPr lang="en-US" dirty="0"/>
          </a:p>
          <a:p>
            <a:r>
              <a:rPr lang="en-US" dirty="0"/>
              <a:t>MySQL provides following constraint types</a:t>
            </a:r>
            <a:endParaRPr lang="en-US" dirty="0"/>
          </a:p>
          <a:p>
            <a:pPr lvl="1"/>
            <a:r>
              <a:rPr lang="en-US" b="1" dirty="0">
                <a:latin typeface="Courier New" panose="02070309020205020404" pitchFamily="49" charset="0"/>
                <a:cs typeface="Courier New" panose="02070309020205020404" pitchFamily="49" charset="0"/>
              </a:rPr>
              <a:t>PRIMARY KEY </a:t>
            </a:r>
            <a:endParaRPr lang="en-US" b="1" dirty="0">
              <a:latin typeface="Courier New" panose="02070309020205020404" pitchFamily="49" charset="0"/>
              <a:cs typeface="Courier New" panose="02070309020205020404" pitchFamily="49" charset="0"/>
            </a:endParaRPr>
          </a:p>
          <a:p>
            <a:pPr lvl="1"/>
            <a:r>
              <a:rPr lang="en-US" b="1" dirty="0">
                <a:latin typeface="Courier New" panose="02070309020205020404" pitchFamily="49" charset="0"/>
                <a:cs typeface="Courier New" panose="02070309020205020404" pitchFamily="49" charset="0"/>
              </a:rPr>
              <a:t>UNIQUE </a:t>
            </a:r>
            <a:endParaRPr lang="en-US" b="1" dirty="0">
              <a:latin typeface="Courier New" panose="02070309020205020404" pitchFamily="49" charset="0"/>
              <a:cs typeface="Courier New" panose="02070309020205020404" pitchFamily="49" charset="0"/>
            </a:endParaRPr>
          </a:p>
          <a:p>
            <a:pPr lvl="1"/>
            <a:r>
              <a:rPr lang="en-US" b="1" dirty="0">
                <a:latin typeface="Courier New" panose="02070309020205020404" pitchFamily="49" charset="0"/>
                <a:cs typeface="Courier New" panose="02070309020205020404" pitchFamily="49" charset="0"/>
              </a:rPr>
              <a:t>FOREIGN KEY </a:t>
            </a:r>
            <a:endParaRPr lang="en-US" b="1" dirty="0">
              <a:latin typeface="Courier New" panose="02070309020205020404" pitchFamily="49" charset="0"/>
              <a:cs typeface="Courier New" panose="02070309020205020404" pitchFamily="49" charset="0"/>
            </a:endParaRPr>
          </a:p>
          <a:p>
            <a:pPr lvl="1"/>
            <a:r>
              <a:rPr lang="en-US" b="1" dirty="0">
                <a:latin typeface="Courier New" panose="02070309020205020404" pitchFamily="49" charset="0"/>
                <a:cs typeface="Courier New" panose="02070309020205020404" pitchFamily="49" charset="0"/>
              </a:rPr>
              <a:t>INDEX</a:t>
            </a:r>
            <a:endParaRPr lang="en-US" b="1" dirty="0">
              <a:latin typeface="Courier New" panose="02070309020205020404" pitchFamily="49" charset="0"/>
              <a:cs typeface="Courier New" panose="02070309020205020404" pitchFamily="49"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dirty="0"/>
              <a:t>UNIQUE</a:t>
            </a:r>
            <a:endParaRPr lang="en-GB" dirty="0"/>
          </a:p>
        </p:txBody>
      </p:sp>
      <p:sp>
        <p:nvSpPr>
          <p:cNvPr id="3" name="Content Placeholder 2"/>
          <p:cNvSpPr>
            <a:spLocks noGrp="true"/>
          </p:cNvSpPr>
          <p:nvPr>
            <p:ph idx="1"/>
          </p:nvPr>
        </p:nvSpPr>
        <p:spPr/>
        <p:txBody>
          <a:bodyPr/>
          <a:lstStyle/>
          <a:p>
            <a:r>
              <a:rPr lang="en-US" dirty="0"/>
              <a:t>Usage:</a:t>
            </a:r>
            <a:endParaRPr lang="en-US" dirty="0"/>
          </a:p>
          <a:p>
            <a:pPr lvl="1"/>
            <a:r>
              <a:rPr lang="en-US" b="1" dirty="0">
                <a:latin typeface="Courier New" panose="02070309020205020404" pitchFamily="49" charset="0"/>
                <a:cs typeface="Courier New" panose="02070309020205020404" pitchFamily="49" charset="0"/>
              </a:rPr>
              <a:t>CONSTRAINT </a:t>
            </a:r>
            <a:r>
              <a:rPr lang="en-US" dirty="0">
                <a:latin typeface="Courier New" panose="02070309020205020404" pitchFamily="49" charset="0"/>
                <a:cs typeface="Courier New" panose="02070309020205020404" pitchFamily="49" charset="0"/>
              </a:rPr>
              <a:t>name</a:t>
            </a:r>
            <a:r>
              <a:rPr lang="en-US" b="1" dirty="0">
                <a:latin typeface="Courier New" panose="02070309020205020404" pitchFamily="49" charset="0"/>
                <a:cs typeface="Courier New" panose="02070309020205020404" pitchFamily="49" charset="0"/>
              </a:rPr>
              <a:t> UNIQUE </a:t>
            </a:r>
            <a:r>
              <a:rPr lang="en-US" dirty="0">
                <a:latin typeface="Courier New" panose="02070309020205020404" pitchFamily="49" charset="0"/>
                <a:cs typeface="Courier New" panose="02070309020205020404" pitchFamily="49" charset="0"/>
              </a:rPr>
              <a:t>(col1, col2, …)</a:t>
            </a:r>
            <a:endParaRPr lang="en-US" dirty="0">
              <a:latin typeface="Courier New" panose="02070309020205020404" pitchFamily="49" charset="0"/>
              <a:cs typeface="Courier New" panose="02070309020205020404" pitchFamily="49" charset="0"/>
            </a:endParaRPr>
          </a:p>
          <a:p>
            <a:r>
              <a:rPr lang="en-US" dirty="0"/>
              <a:t>Same effect as the one specified with column options but can be applied to multiple columns and make them one candidate key.</a:t>
            </a:r>
            <a:endParaRPr lang="en-US" dirty="0"/>
          </a:p>
          <a:p>
            <a:r>
              <a:rPr lang="en-US" dirty="0"/>
              <a:t>The following candidate keys are different</a:t>
            </a:r>
            <a:endParaRPr lang="en-US" dirty="0"/>
          </a:p>
          <a:p>
            <a:pPr lvl="1"/>
            <a:r>
              <a:rPr lang="en-US" dirty="0"/>
              <a:t>One candidate key (a, b, c):</a:t>
            </a:r>
            <a:endParaRPr lang="en-US" dirty="0"/>
          </a:p>
          <a:p>
            <a:pPr lvl="2"/>
            <a:r>
              <a:rPr lang="en-US" dirty="0"/>
              <a:t>Tuples (1, 2, 3) and (1, 2, 2) are allowed</a:t>
            </a:r>
            <a:endParaRPr lang="en-US" dirty="0"/>
          </a:p>
          <a:p>
            <a:pPr lvl="1"/>
            <a:r>
              <a:rPr lang="en-US" dirty="0"/>
              <a:t>Separate candidate keys (a) (b) (c):</a:t>
            </a:r>
            <a:endParaRPr lang="en-US" dirty="0"/>
          </a:p>
          <a:p>
            <a:pPr lvl="2"/>
            <a:r>
              <a:rPr lang="en-US" dirty="0"/>
              <a:t>Tuples (1, 2, 3) and (1, 2, 2) are NOT allowed</a:t>
            </a:r>
            <a:endParaRPr lang="en-GB"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dirty="0"/>
              <a:t>Contents</a:t>
            </a:r>
            <a:endParaRPr lang="en-GB" dirty="0"/>
          </a:p>
        </p:txBody>
      </p:sp>
      <p:sp>
        <p:nvSpPr>
          <p:cNvPr id="3" name="Content Placeholder 2"/>
          <p:cNvSpPr>
            <a:spLocks noGrp="true"/>
          </p:cNvSpPr>
          <p:nvPr>
            <p:ph idx="1"/>
          </p:nvPr>
        </p:nvSpPr>
        <p:spPr/>
        <p:txBody>
          <a:bodyPr/>
          <a:lstStyle/>
          <a:p>
            <a:r>
              <a:rPr lang="en-US" dirty="0"/>
              <a:t>SQL stands for “Structured Query Language”.</a:t>
            </a:r>
            <a:endParaRPr lang="en-US" dirty="0"/>
          </a:p>
          <a:p>
            <a:r>
              <a:rPr lang="en-US" dirty="0"/>
              <a:t>SQL consists of two parts:</a:t>
            </a:r>
            <a:endParaRPr lang="en-US" dirty="0"/>
          </a:p>
          <a:p>
            <a:pPr lvl="1"/>
            <a:r>
              <a:rPr lang="en-US" dirty="0"/>
              <a:t>Data definition language (DDL).</a:t>
            </a:r>
            <a:endParaRPr lang="en-US" dirty="0"/>
          </a:p>
          <a:p>
            <a:pPr lvl="1"/>
            <a:r>
              <a:rPr lang="en-US" dirty="0"/>
              <a:t>Data manipulation language (DML).</a:t>
            </a:r>
            <a:endParaRPr lang="en-US" dirty="0"/>
          </a:p>
          <a:p>
            <a:r>
              <a:rPr lang="en-US" dirty="0"/>
              <a:t>Today, we will cover the DDL and a small portion of DML:</a:t>
            </a:r>
            <a:endParaRPr lang="en-US" dirty="0"/>
          </a:p>
          <a:p>
            <a:pPr lvl="1"/>
            <a:r>
              <a:rPr lang="en-US" dirty="0"/>
              <a:t>Create tables and their constraints.</a:t>
            </a:r>
            <a:endParaRPr lang="en-US" dirty="0"/>
          </a:p>
          <a:p>
            <a:pPr lvl="1"/>
            <a:r>
              <a:rPr lang="en-US" dirty="0"/>
              <a:t>Changing columns/constraints of tables.</a:t>
            </a:r>
            <a:endParaRPr lang="en-US" dirty="0"/>
          </a:p>
          <a:p>
            <a:pPr lvl="1"/>
            <a:r>
              <a:rPr lang="en-US" dirty="0"/>
              <a:t>Adding/Updating/Removing tuples.</a:t>
            </a:r>
            <a:endParaRPr lang="en-GB" dirty="0"/>
          </a:p>
          <a:p>
            <a:endParaRPr lang="en-GB"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dirty="0"/>
              <a:t>Primary Key</a:t>
            </a:r>
            <a:endParaRPr lang="en-GB" dirty="0"/>
          </a:p>
        </p:txBody>
      </p:sp>
      <p:sp>
        <p:nvSpPr>
          <p:cNvPr id="3" name="Content Placeholder 2"/>
          <p:cNvSpPr>
            <a:spLocks noGrp="true"/>
          </p:cNvSpPr>
          <p:nvPr>
            <p:ph idx="1"/>
          </p:nvPr>
        </p:nvSpPr>
        <p:spPr/>
        <p:txBody>
          <a:bodyPr>
            <a:normAutofit/>
          </a:bodyPr>
          <a:lstStyle/>
          <a:p>
            <a:r>
              <a:rPr lang="en-US" dirty="0"/>
              <a:t>Usage:</a:t>
            </a:r>
            <a:endParaRPr lang="en-US" dirty="0"/>
          </a:p>
          <a:p>
            <a:pPr lvl="1"/>
            <a:r>
              <a:rPr lang="en-US" sz="2000" b="1" dirty="0">
                <a:latin typeface="Courier New" panose="02070309020205020404" pitchFamily="49" charset="0"/>
                <a:cs typeface="Courier New" panose="02070309020205020404" pitchFamily="49" charset="0"/>
              </a:rPr>
              <a:t>CONSTRAINT </a:t>
            </a:r>
            <a:r>
              <a:rPr lang="en-US" sz="2000" dirty="0">
                <a:latin typeface="Courier New" panose="02070309020205020404" pitchFamily="49" charset="0"/>
                <a:cs typeface="Courier New" panose="02070309020205020404" pitchFamily="49" charset="0"/>
              </a:rPr>
              <a:t>name</a:t>
            </a:r>
            <a:r>
              <a:rPr lang="en-US" sz="2000" b="1" dirty="0">
                <a:latin typeface="Courier New" panose="02070309020205020404" pitchFamily="49" charset="0"/>
                <a:cs typeface="Courier New" panose="02070309020205020404" pitchFamily="49" charset="0"/>
              </a:rPr>
              <a:t> PRIMARY KEY </a:t>
            </a:r>
            <a:r>
              <a:rPr lang="en-US" sz="2000" dirty="0">
                <a:latin typeface="Courier New" panose="02070309020205020404" pitchFamily="49" charset="0"/>
                <a:cs typeface="Courier New" panose="02070309020205020404" pitchFamily="49" charset="0"/>
              </a:rPr>
              <a:t>(col1, col2, …)</a:t>
            </a:r>
            <a:endParaRPr lang="en-US" sz="2000" dirty="0">
              <a:latin typeface="Courier New" panose="02070309020205020404" pitchFamily="49" charset="0"/>
              <a:cs typeface="Courier New" panose="02070309020205020404" pitchFamily="49" charset="0"/>
            </a:endParaRPr>
          </a:p>
          <a:p>
            <a:endParaRPr lang="en-US" dirty="0"/>
          </a:p>
          <a:p>
            <a:r>
              <a:rPr lang="en-US" b="1" dirty="0">
                <a:latin typeface="Courier New"/>
                <a:ea typeface="Courier New"/>
                <a:cs typeface="Courier New"/>
                <a:sym typeface="Courier New"/>
              </a:rPr>
              <a:t>PRIMARY KEY</a:t>
            </a:r>
            <a:r>
              <a:rPr lang="en-US" dirty="0"/>
              <a:t> also automatically adds </a:t>
            </a:r>
            <a:r>
              <a:rPr lang="en-US" b="1" dirty="0">
                <a:latin typeface="Courier New"/>
                <a:ea typeface="Courier New"/>
                <a:cs typeface="Courier New"/>
                <a:sym typeface="Courier New"/>
              </a:rPr>
              <a:t>UNIQUE</a:t>
            </a:r>
            <a:r>
              <a:rPr lang="en-US" dirty="0"/>
              <a:t> and </a:t>
            </a:r>
            <a:r>
              <a:rPr lang="en-US" b="1" dirty="0">
                <a:latin typeface="Courier New"/>
                <a:ea typeface="Courier New"/>
                <a:cs typeface="Courier New"/>
                <a:sym typeface="Courier New"/>
              </a:rPr>
              <a:t>NOT NULL</a:t>
            </a:r>
            <a:r>
              <a:rPr lang="en-US" dirty="0"/>
              <a:t> to the relevant column definition</a:t>
            </a:r>
            <a:endParaRPr lang="en-US" dirty="0"/>
          </a:p>
          <a:p>
            <a:endParaRPr lang="en-US" dirty="0"/>
          </a:p>
          <a:p>
            <a:r>
              <a:rPr lang="en-US" dirty="0"/>
              <a:t>Extended reading:</a:t>
            </a:r>
            <a:endParaRPr lang="en-US" dirty="0"/>
          </a:p>
          <a:p>
            <a:pPr lvl="1"/>
            <a:r>
              <a:rPr lang="en-GB" dirty="0">
                <a:hlinkClick r:id="rId1"/>
              </a:rPr>
              <a:t>Difference</a:t>
            </a:r>
            <a:r>
              <a:rPr lang="en-GB" dirty="0"/>
              <a:t> between Primary Key and Unique.</a:t>
            </a:r>
            <a:endParaRPr lang="en-GB" dirty="0"/>
          </a:p>
          <a:p>
            <a:pPr lvl="1"/>
            <a:r>
              <a:rPr lang="en-US" dirty="0"/>
              <a:t>More </a:t>
            </a:r>
            <a:r>
              <a:rPr lang="en-US" dirty="0">
                <a:hlinkClick r:id="rId2"/>
              </a:rPr>
              <a:t>underlying mechanism</a:t>
            </a:r>
            <a:r>
              <a:rPr lang="en-US" dirty="0"/>
              <a:t>.</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dirty="0"/>
              <a:t>Primary Key: Example</a:t>
            </a:r>
            <a:endParaRPr lang="en-GB" dirty="0"/>
          </a:p>
        </p:txBody>
      </p:sp>
      <p:sp>
        <p:nvSpPr>
          <p:cNvPr id="3" name="Content Placeholder 2"/>
          <p:cNvSpPr>
            <a:spLocks noGrp="true"/>
          </p:cNvSpPr>
          <p:nvPr>
            <p:ph idx="1"/>
          </p:nvPr>
        </p:nvSpPr>
        <p:spPr/>
        <p:txBody>
          <a:bodyPr>
            <a:normAutofit/>
          </a:bodyPr>
          <a:lstStyle/>
          <a:p>
            <a:pPr marL="0" indent="0">
              <a:buNone/>
            </a:pPr>
            <a:r>
              <a:rPr lang="en-GB" b="1" dirty="0">
                <a:latin typeface="Courier New" panose="02070309020205020404" pitchFamily="49" charset="0"/>
                <a:cs typeface="Courier New" panose="02070309020205020404" pitchFamily="49" charset="0"/>
              </a:rPr>
              <a:t>CREATE</a:t>
            </a:r>
            <a:r>
              <a:rPr lang="en-GB" dirty="0">
                <a:latin typeface="Courier New" panose="02070309020205020404" pitchFamily="49" charset="0"/>
                <a:cs typeface="Courier New" panose="02070309020205020404" pitchFamily="49" charset="0"/>
              </a:rPr>
              <a:t> </a:t>
            </a:r>
            <a:r>
              <a:rPr lang="en-GB" b="1" dirty="0">
                <a:latin typeface="Courier New" panose="02070309020205020404" pitchFamily="49" charset="0"/>
                <a:cs typeface="Courier New" panose="02070309020205020404" pitchFamily="49" charset="0"/>
              </a:rPr>
              <a:t>TABLE</a:t>
            </a:r>
            <a:r>
              <a:rPr lang="en-GB" dirty="0">
                <a:latin typeface="Courier New" panose="02070309020205020404" pitchFamily="49" charset="0"/>
                <a:cs typeface="Courier New" panose="02070309020205020404" pitchFamily="49" charset="0"/>
              </a:rPr>
              <a:t> Branch (</a:t>
            </a:r>
            <a:endParaRPr lang="en-GB" dirty="0">
              <a:latin typeface="Courier New" panose="02070309020205020404" pitchFamily="49" charset="0"/>
              <a:cs typeface="Courier New" panose="02070309020205020404" pitchFamily="49" charset="0"/>
            </a:endParaRPr>
          </a:p>
          <a:p>
            <a:pPr marL="0" indent="0">
              <a:buNone/>
            </a:pPr>
            <a:r>
              <a:rPr lang="en-GB" dirty="0">
                <a:latin typeface="Courier New" panose="02070309020205020404" pitchFamily="49" charset="0"/>
                <a:cs typeface="Courier New" panose="02070309020205020404" pitchFamily="49" charset="0"/>
              </a:rPr>
              <a:t>    </a:t>
            </a:r>
            <a:r>
              <a:rPr lang="en-GB" dirty="0" err="1">
                <a:latin typeface="Courier New" panose="02070309020205020404" pitchFamily="49" charset="0"/>
                <a:cs typeface="Courier New" panose="02070309020205020404" pitchFamily="49" charset="0"/>
              </a:rPr>
              <a:t>branchNo</a:t>
            </a:r>
            <a:r>
              <a:rPr lang="en-GB" dirty="0">
                <a:latin typeface="Courier New" panose="02070309020205020404" pitchFamily="49" charset="0"/>
                <a:cs typeface="Courier New" panose="02070309020205020404" pitchFamily="49" charset="0"/>
              </a:rPr>
              <a:t> </a:t>
            </a:r>
            <a:r>
              <a:rPr lang="en-GB" b="1" dirty="0">
                <a:latin typeface="Courier New" panose="02070309020205020404" pitchFamily="49" charset="0"/>
                <a:cs typeface="Courier New" panose="02070309020205020404" pitchFamily="49" charset="0"/>
              </a:rPr>
              <a:t>CHAR</a:t>
            </a:r>
            <a:r>
              <a:rPr lang="en-GB" dirty="0">
                <a:latin typeface="Courier New" panose="02070309020205020404" pitchFamily="49" charset="0"/>
                <a:cs typeface="Courier New" panose="02070309020205020404" pitchFamily="49" charset="0"/>
              </a:rPr>
              <a:t>(4),</a:t>
            </a:r>
            <a:endParaRPr lang="en-GB" dirty="0">
              <a:latin typeface="Courier New" panose="02070309020205020404" pitchFamily="49" charset="0"/>
              <a:cs typeface="Courier New" panose="02070309020205020404" pitchFamily="49" charset="0"/>
            </a:endParaRPr>
          </a:p>
          <a:p>
            <a:pPr marL="0" indent="0">
              <a:buNone/>
            </a:pPr>
            <a:r>
              <a:rPr lang="en-GB" dirty="0">
                <a:latin typeface="Courier New" panose="02070309020205020404" pitchFamily="49" charset="0"/>
                <a:cs typeface="Courier New" panose="02070309020205020404" pitchFamily="49" charset="0"/>
              </a:rPr>
              <a:t>    street </a:t>
            </a:r>
            <a:r>
              <a:rPr lang="en-GB" b="1" dirty="0">
                <a:latin typeface="Courier New" panose="02070309020205020404" pitchFamily="49" charset="0"/>
                <a:cs typeface="Courier New" panose="02070309020205020404" pitchFamily="49" charset="0"/>
              </a:rPr>
              <a:t>VARCHAR</a:t>
            </a:r>
            <a:r>
              <a:rPr lang="en-GB" dirty="0">
                <a:latin typeface="Courier New" panose="02070309020205020404" pitchFamily="49" charset="0"/>
                <a:cs typeface="Courier New" panose="02070309020205020404" pitchFamily="49" charset="0"/>
              </a:rPr>
              <a:t>(100),</a:t>
            </a:r>
            <a:endParaRPr lang="en-GB" dirty="0">
              <a:latin typeface="Courier New" panose="02070309020205020404" pitchFamily="49" charset="0"/>
              <a:cs typeface="Courier New" panose="02070309020205020404" pitchFamily="49" charset="0"/>
            </a:endParaRPr>
          </a:p>
          <a:p>
            <a:pPr marL="0" indent="0">
              <a:buNone/>
            </a:pPr>
            <a:r>
              <a:rPr lang="en-GB" dirty="0">
                <a:latin typeface="Courier New" panose="02070309020205020404" pitchFamily="49" charset="0"/>
                <a:cs typeface="Courier New" panose="02070309020205020404" pitchFamily="49" charset="0"/>
              </a:rPr>
              <a:t>    city </a:t>
            </a:r>
            <a:r>
              <a:rPr lang="en-GB" b="1" dirty="0">
                <a:latin typeface="Courier New" panose="02070309020205020404" pitchFamily="49" charset="0"/>
                <a:cs typeface="Courier New" panose="02070309020205020404" pitchFamily="49" charset="0"/>
              </a:rPr>
              <a:t>VARCHAR</a:t>
            </a:r>
            <a:r>
              <a:rPr lang="en-GB" dirty="0">
                <a:latin typeface="Courier New" panose="02070309020205020404" pitchFamily="49" charset="0"/>
                <a:cs typeface="Courier New" panose="02070309020205020404" pitchFamily="49" charset="0"/>
              </a:rPr>
              <a:t>(25),</a:t>
            </a:r>
            <a:endParaRPr lang="en-GB" dirty="0">
              <a:latin typeface="Courier New" panose="02070309020205020404" pitchFamily="49" charset="0"/>
              <a:cs typeface="Courier New" panose="02070309020205020404" pitchFamily="49" charset="0"/>
            </a:endParaRPr>
          </a:p>
          <a:p>
            <a:pPr marL="0" indent="0">
              <a:buNone/>
            </a:pPr>
            <a:r>
              <a:rPr lang="en-GB" dirty="0">
                <a:latin typeface="Courier New" panose="02070309020205020404" pitchFamily="49" charset="0"/>
                <a:cs typeface="Courier New" panose="02070309020205020404" pitchFamily="49" charset="0"/>
              </a:rPr>
              <a:t>    postcode </a:t>
            </a:r>
            <a:r>
              <a:rPr lang="en-GB" b="1" dirty="0">
                <a:latin typeface="Courier New" panose="02070309020205020404" pitchFamily="49" charset="0"/>
                <a:cs typeface="Courier New" panose="02070309020205020404" pitchFamily="49" charset="0"/>
              </a:rPr>
              <a:t>VARCHAR</a:t>
            </a:r>
            <a:r>
              <a:rPr lang="en-GB" dirty="0">
                <a:latin typeface="Courier New" panose="02070309020205020404" pitchFamily="49" charset="0"/>
                <a:cs typeface="Courier New" panose="02070309020205020404" pitchFamily="49" charset="0"/>
              </a:rPr>
              <a:t>(7),</a:t>
            </a:r>
            <a:endParaRPr lang="en-GB" dirty="0">
              <a:latin typeface="Courier New" panose="02070309020205020404" pitchFamily="49" charset="0"/>
              <a:cs typeface="Courier New" panose="02070309020205020404" pitchFamily="49" charset="0"/>
            </a:endParaRPr>
          </a:p>
          <a:p>
            <a:pPr marL="0" indent="0">
              <a:buNone/>
            </a:pPr>
            <a:r>
              <a:rPr lang="en-GB" dirty="0">
                <a:latin typeface="Courier New" panose="02070309020205020404" pitchFamily="49" charset="0"/>
                <a:cs typeface="Courier New" panose="02070309020205020404" pitchFamily="49" charset="0"/>
              </a:rPr>
              <a:t>    </a:t>
            </a:r>
            <a:r>
              <a:rPr lang="en-GB" b="1" dirty="0">
                <a:latin typeface="Courier New" panose="02070309020205020404" pitchFamily="49" charset="0"/>
                <a:cs typeface="Courier New" panose="02070309020205020404" pitchFamily="49" charset="0"/>
              </a:rPr>
              <a:t>CONSTRAINT</a:t>
            </a:r>
            <a:r>
              <a:rPr lang="en-GB" dirty="0">
                <a:latin typeface="Courier New" panose="02070309020205020404" pitchFamily="49" charset="0"/>
                <a:cs typeface="Courier New" panose="02070309020205020404" pitchFamily="49" charset="0"/>
              </a:rPr>
              <a:t> </a:t>
            </a:r>
            <a:r>
              <a:rPr lang="en-GB" dirty="0" err="1">
                <a:latin typeface="Courier New" panose="02070309020205020404" pitchFamily="49" charset="0"/>
                <a:cs typeface="Courier New" panose="02070309020205020404" pitchFamily="49" charset="0"/>
              </a:rPr>
              <a:t>branchPK</a:t>
            </a:r>
            <a:endParaRPr lang="en-GB" dirty="0">
              <a:latin typeface="Courier New" panose="02070309020205020404" pitchFamily="49" charset="0"/>
              <a:cs typeface="Courier New" panose="02070309020205020404" pitchFamily="49" charset="0"/>
            </a:endParaRPr>
          </a:p>
          <a:p>
            <a:pPr marL="0" indent="0">
              <a:buNone/>
            </a:pPr>
            <a:r>
              <a:rPr lang="en-GB" dirty="0">
                <a:latin typeface="Courier New" panose="02070309020205020404" pitchFamily="49" charset="0"/>
                <a:cs typeface="Courier New" panose="02070309020205020404" pitchFamily="49" charset="0"/>
              </a:rPr>
              <a:t>         </a:t>
            </a:r>
            <a:r>
              <a:rPr lang="en-GB" b="1" dirty="0">
                <a:latin typeface="Courier New" panose="02070309020205020404" pitchFamily="49" charset="0"/>
                <a:cs typeface="Courier New" panose="02070309020205020404" pitchFamily="49" charset="0"/>
              </a:rPr>
              <a:t>PRIMARY</a:t>
            </a:r>
            <a:r>
              <a:rPr lang="en-GB" dirty="0">
                <a:latin typeface="Courier New" panose="02070309020205020404" pitchFamily="49" charset="0"/>
                <a:cs typeface="Courier New" panose="02070309020205020404" pitchFamily="49" charset="0"/>
              </a:rPr>
              <a:t> </a:t>
            </a:r>
            <a:r>
              <a:rPr lang="en-GB" b="1" dirty="0">
                <a:latin typeface="Courier New" panose="02070309020205020404" pitchFamily="49" charset="0"/>
                <a:cs typeface="Courier New" panose="02070309020205020404" pitchFamily="49" charset="0"/>
              </a:rPr>
              <a:t>KEY</a:t>
            </a:r>
            <a:r>
              <a:rPr lang="en-GB" dirty="0">
                <a:latin typeface="Courier New" panose="02070309020205020404" pitchFamily="49" charset="0"/>
                <a:cs typeface="Courier New" panose="02070309020205020404" pitchFamily="49" charset="0"/>
              </a:rPr>
              <a:t> (</a:t>
            </a:r>
            <a:r>
              <a:rPr lang="en-GB" dirty="0" err="1">
                <a:latin typeface="Courier New" panose="02070309020205020404" pitchFamily="49" charset="0"/>
                <a:cs typeface="Courier New" panose="02070309020205020404" pitchFamily="49" charset="0"/>
              </a:rPr>
              <a:t>branchNo</a:t>
            </a:r>
            <a:r>
              <a:rPr lang="en-GB" dirty="0">
                <a:latin typeface="Courier New" panose="02070309020205020404" pitchFamily="49" charset="0"/>
                <a:cs typeface="Courier New" panose="02070309020205020404" pitchFamily="49" charset="0"/>
              </a:rPr>
              <a:t>)</a:t>
            </a:r>
            <a:endParaRPr lang="en-GB" dirty="0">
              <a:latin typeface="Courier New" panose="02070309020205020404" pitchFamily="49" charset="0"/>
              <a:cs typeface="Courier New" panose="02070309020205020404" pitchFamily="49" charset="0"/>
            </a:endParaRPr>
          </a:p>
          <a:p>
            <a:pPr marL="0" indent="0">
              <a:buNone/>
            </a:pPr>
            <a:r>
              <a:rPr lang="en-GB" dirty="0">
                <a:latin typeface="Courier New" panose="02070309020205020404" pitchFamily="49" charset="0"/>
                <a:cs typeface="Courier New" panose="02070309020205020404" pitchFamily="49" charset="0"/>
              </a:rPr>
              <a:t>)</a:t>
            </a:r>
            <a:endParaRPr lang="en-GB" dirty="0">
              <a:latin typeface="Courier New" panose="02070309020205020404" pitchFamily="49" charset="0"/>
              <a:cs typeface="Courier New" panose="02070309020205020404" pitchFamily="49"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dirty="0"/>
              <a:t>Foreign Key</a:t>
            </a:r>
            <a:endParaRPr lang="en-GB" dirty="0"/>
          </a:p>
        </p:txBody>
      </p:sp>
      <p:sp>
        <p:nvSpPr>
          <p:cNvPr id="3" name="Content Placeholder 2"/>
          <p:cNvSpPr>
            <a:spLocks noGrp="true"/>
          </p:cNvSpPr>
          <p:nvPr>
            <p:ph idx="1"/>
          </p:nvPr>
        </p:nvSpPr>
        <p:spPr>
          <a:xfrm>
            <a:off x="628650" y="1825625"/>
            <a:ext cx="3943350" cy="4351338"/>
          </a:xfrm>
        </p:spPr>
        <p:txBody>
          <a:bodyPr/>
          <a:lstStyle/>
          <a:p>
            <a:r>
              <a:rPr lang="en-US" dirty="0"/>
              <a:t>To apply a foreign key, you need to provide </a:t>
            </a:r>
            <a:endParaRPr lang="en-US" dirty="0"/>
          </a:p>
          <a:p>
            <a:pPr lvl="1"/>
            <a:r>
              <a:rPr lang="en-US" dirty="0"/>
              <a:t>The columns which make up the foreign key</a:t>
            </a:r>
            <a:endParaRPr lang="en-US" dirty="0"/>
          </a:p>
          <a:p>
            <a:pPr lvl="1"/>
            <a:r>
              <a:rPr lang="en-US" dirty="0"/>
              <a:t>The referenced table </a:t>
            </a:r>
            <a:endParaRPr lang="en-US" dirty="0"/>
          </a:p>
          <a:p>
            <a:pPr lvl="1"/>
            <a:r>
              <a:rPr lang="en-US" dirty="0"/>
              <a:t>The columns which are referenced by the foreign key </a:t>
            </a:r>
            <a:endParaRPr lang="en-US" dirty="0"/>
          </a:p>
          <a:p>
            <a:pPr lvl="1"/>
            <a:r>
              <a:rPr lang="en-US" dirty="0"/>
              <a:t>You can optionally provide reference options</a:t>
            </a:r>
            <a:endParaRPr lang="en-US" dirty="0"/>
          </a:p>
        </p:txBody>
      </p:sp>
      <p:sp>
        <p:nvSpPr>
          <p:cNvPr id="4" name="Google Shape;440;p42"/>
          <p:cNvSpPr txBox="true"/>
          <p:nvPr/>
        </p:nvSpPr>
        <p:spPr>
          <a:xfrm>
            <a:off x="4572000" y="1825625"/>
            <a:ext cx="3999900" cy="4486274"/>
          </a:xfrm>
          <a:prstGeom prst="rect">
            <a:avLst/>
          </a:prstGeom>
        </p:spPr>
        <p:txBody>
          <a:bodyPr spcFirstLastPara="1" wrap="square" lIns="91425" tIns="91425" rIns="91425" bIns="91425" anchor="t" anchorCtr="false">
            <a:noAutofit/>
          </a:bodyPr>
          <a:lstStyle>
            <a:lvl1pPr marL="228600" indent="-228600" algn="l" defTabSz="914400" rtl="0" eaLnBrk="1" latinLnBrk="0" hangingPunct="1">
              <a:lnSpc>
                <a:spcPct val="90000"/>
              </a:lnSpc>
              <a:spcBef>
                <a:spcPts val="1000"/>
              </a:spcBef>
              <a:buFont typeface="Arial" panose="0208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a:lstStyle>
          <a:p>
            <a:pPr marL="0" indent="0">
              <a:spcBef>
                <a:spcPts val="0"/>
              </a:spcBef>
              <a:buFont typeface="Arial" panose="02080604020202020204" pitchFamily="34" charset="0"/>
              <a:buNone/>
            </a:pPr>
            <a:r>
              <a:rPr lang="en-GB" dirty="0">
                <a:sym typeface="Courier New"/>
              </a:rPr>
              <a:t>Usage:</a:t>
            </a:r>
            <a:endParaRPr lang="en-GB" dirty="0">
              <a:sym typeface="Courier New"/>
            </a:endParaRPr>
          </a:p>
          <a:p>
            <a:pPr marL="0" indent="0">
              <a:spcBef>
                <a:spcPts val="0"/>
              </a:spcBef>
              <a:buFont typeface="Arial" panose="02080604020202020204" pitchFamily="34" charset="0"/>
              <a:buNone/>
            </a:pPr>
            <a:endParaRPr lang="en-GB" sz="2000" b="1" dirty="0">
              <a:latin typeface="Courier New"/>
              <a:ea typeface="Courier New"/>
              <a:cs typeface="Courier New"/>
              <a:sym typeface="Courier New"/>
            </a:endParaRPr>
          </a:p>
          <a:p>
            <a:pPr marL="0" indent="0">
              <a:spcBef>
                <a:spcPts val="0"/>
              </a:spcBef>
              <a:buFont typeface="Arial" panose="02080604020202020204" pitchFamily="34" charset="0"/>
              <a:buNone/>
            </a:pPr>
            <a:r>
              <a:rPr lang="en-GB" sz="2000" b="1" dirty="0">
                <a:latin typeface="Courier New"/>
                <a:ea typeface="Courier New"/>
                <a:cs typeface="Courier New"/>
                <a:sym typeface="Courier New"/>
              </a:rPr>
              <a:t>CONSTRAINT </a:t>
            </a:r>
            <a:r>
              <a:rPr lang="en-GB" sz="2000" dirty="0">
                <a:latin typeface="Courier New"/>
                <a:ea typeface="Courier New"/>
                <a:cs typeface="Courier New"/>
                <a:sym typeface="Courier New"/>
              </a:rPr>
              <a:t>name</a:t>
            </a:r>
            <a:r>
              <a:rPr lang="en-GB" sz="2000" b="1" dirty="0">
                <a:latin typeface="Courier New"/>
                <a:ea typeface="Courier New"/>
                <a:cs typeface="Courier New"/>
                <a:sym typeface="Courier New"/>
              </a:rPr>
              <a:t> </a:t>
            </a:r>
            <a:endParaRPr lang="en-GB" sz="2000" b="1" dirty="0">
              <a:latin typeface="Courier New"/>
              <a:ea typeface="Courier New"/>
              <a:cs typeface="Courier New"/>
              <a:sym typeface="Courier New"/>
            </a:endParaRPr>
          </a:p>
          <a:p>
            <a:pPr marL="0" indent="457200">
              <a:spcBef>
                <a:spcPts val="0"/>
              </a:spcBef>
              <a:buFont typeface="Arial" panose="02080604020202020204" pitchFamily="34" charset="0"/>
              <a:buNone/>
            </a:pPr>
            <a:r>
              <a:rPr lang="en-GB" sz="2000" b="1" dirty="0">
                <a:latin typeface="Courier New"/>
                <a:ea typeface="Courier New"/>
                <a:cs typeface="Courier New"/>
                <a:sym typeface="Courier New"/>
              </a:rPr>
              <a:t>FOREIGN KEY </a:t>
            </a:r>
            <a:endParaRPr lang="en-GB" sz="2000" b="1" dirty="0">
              <a:latin typeface="Courier New"/>
              <a:ea typeface="Courier New"/>
              <a:cs typeface="Courier New"/>
              <a:sym typeface="Courier New"/>
            </a:endParaRPr>
          </a:p>
          <a:p>
            <a:pPr marL="457200" indent="457200">
              <a:spcBef>
                <a:spcPts val="0"/>
              </a:spcBef>
              <a:buFont typeface="Arial" panose="02080604020202020204" pitchFamily="34" charset="0"/>
              <a:buNone/>
            </a:pPr>
            <a:r>
              <a:rPr lang="en-GB" sz="2000" dirty="0">
                <a:latin typeface="Courier New"/>
                <a:ea typeface="Courier New"/>
                <a:cs typeface="Courier New"/>
                <a:sym typeface="Courier New"/>
              </a:rPr>
              <a:t>(col1, col2, ...)</a:t>
            </a:r>
            <a:endParaRPr lang="en-GB" sz="2000" dirty="0">
              <a:latin typeface="Courier New"/>
              <a:ea typeface="Courier New"/>
              <a:cs typeface="Courier New"/>
              <a:sym typeface="Courier New"/>
            </a:endParaRPr>
          </a:p>
          <a:p>
            <a:pPr marL="457200" indent="0">
              <a:spcBef>
                <a:spcPts val="0"/>
              </a:spcBef>
              <a:buFont typeface="Arial" panose="02080604020202020204" pitchFamily="34" charset="0"/>
              <a:buNone/>
            </a:pPr>
            <a:r>
              <a:rPr lang="en-GB" sz="2000" b="1" dirty="0">
                <a:latin typeface="Courier New"/>
                <a:ea typeface="Courier New"/>
                <a:cs typeface="Courier New"/>
                <a:sym typeface="Courier New"/>
              </a:rPr>
              <a:t>REFERENCES </a:t>
            </a:r>
            <a:endParaRPr lang="en-GB" sz="2000" b="1" dirty="0">
              <a:latin typeface="Courier New"/>
              <a:ea typeface="Courier New"/>
              <a:cs typeface="Courier New"/>
              <a:sym typeface="Courier New"/>
            </a:endParaRPr>
          </a:p>
          <a:p>
            <a:pPr marL="457200" indent="0">
              <a:spcBef>
                <a:spcPts val="0"/>
              </a:spcBef>
              <a:buFont typeface="Arial" panose="02080604020202020204" pitchFamily="34" charset="0"/>
              <a:buNone/>
            </a:pPr>
            <a:r>
              <a:rPr lang="en-GB" sz="2000" dirty="0">
                <a:latin typeface="Courier New"/>
                <a:ea typeface="Courier New"/>
                <a:cs typeface="Courier New"/>
                <a:sym typeface="Courier New"/>
              </a:rPr>
              <a:t>table-name</a:t>
            </a:r>
            <a:endParaRPr lang="en-GB" sz="2000" dirty="0">
              <a:latin typeface="Courier New"/>
              <a:ea typeface="Courier New"/>
              <a:cs typeface="Courier New"/>
              <a:sym typeface="Courier New"/>
            </a:endParaRPr>
          </a:p>
          <a:p>
            <a:pPr marL="457200" indent="457200">
              <a:spcBef>
                <a:spcPts val="0"/>
              </a:spcBef>
              <a:buFont typeface="Arial" panose="02080604020202020204" pitchFamily="34" charset="0"/>
              <a:buNone/>
            </a:pPr>
            <a:r>
              <a:rPr lang="en-GB" sz="2000" dirty="0">
                <a:latin typeface="Courier New"/>
                <a:ea typeface="Courier New"/>
                <a:cs typeface="Courier New"/>
                <a:sym typeface="Courier New"/>
              </a:rPr>
              <a:t>(col1, col2, ...)</a:t>
            </a:r>
            <a:r>
              <a:rPr lang="en-GB" sz="2000" b="1" dirty="0">
                <a:latin typeface="Courier New"/>
                <a:ea typeface="Courier New"/>
                <a:cs typeface="Courier New"/>
                <a:sym typeface="Courier New"/>
              </a:rPr>
              <a:t> </a:t>
            </a:r>
            <a:endParaRPr lang="en-GB" sz="2000" b="1" dirty="0">
              <a:latin typeface="Courier New"/>
              <a:ea typeface="Courier New"/>
              <a:cs typeface="Courier New"/>
              <a:sym typeface="Courier New"/>
            </a:endParaRPr>
          </a:p>
          <a:p>
            <a:pPr marL="457200" indent="0">
              <a:spcBef>
                <a:spcPts val="0"/>
              </a:spcBef>
              <a:buFont typeface="Arial" panose="02080604020202020204" pitchFamily="34" charset="0"/>
              <a:buNone/>
            </a:pPr>
            <a:r>
              <a:rPr lang="en-GB" sz="2000" b="1" dirty="0">
                <a:latin typeface="Courier New"/>
                <a:ea typeface="Courier New"/>
                <a:cs typeface="Courier New"/>
                <a:sym typeface="Courier New"/>
              </a:rPr>
              <a:t>[ON UPDATE </a:t>
            </a:r>
            <a:r>
              <a:rPr lang="en-GB" sz="2000" b="1" dirty="0" err="1">
                <a:latin typeface="Courier New"/>
                <a:ea typeface="Courier New"/>
                <a:cs typeface="Courier New"/>
                <a:sym typeface="Courier New"/>
              </a:rPr>
              <a:t>ref_opt</a:t>
            </a:r>
            <a:r>
              <a:rPr lang="en-GB" sz="2000" b="1" dirty="0">
                <a:latin typeface="Courier New"/>
                <a:ea typeface="Courier New"/>
                <a:cs typeface="Courier New"/>
                <a:sym typeface="Courier New"/>
              </a:rPr>
              <a:t> </a:t>
            </a:r>
            <a:endParaRPr lang="en-GB" sz="2000" b="1" dirty="0">
              <a:latin typeface="Courier New"/>
              <a:ea typeface="Courier New"/>
              <a:cs typeface="Courier New"/>
              <a:sym typeface="Courier New"/>
            </a:endParaRPr>
          </a:p>
          <a:p>
            <a:pPr marL="457200" indent="0">
              <a:spcBef>
                <a:spcPts val="0"/>
              </a:spcBef>
              <a:buFont typeface="Arial" panose="02080604020202020204" pitchFamily="34" charset="0"/>
              <a:buNone/>
            </a:pPr>
            <a:r>
              <a:rPr lang="en-GB" sz="2000" b="1" dirty="0">
                <a:latin typeface="Courier New"/>
                <a:ea typeface="Courier New"/>
                <a:cs typeface="Courier New"/>
                <a:sym typeface="Courier New"/>
              </a:rPr>
              <a:t>ON DELETE </a:t>
            </a:r>
            <a:r>
              <a:rPr lang="en-GB" sz="2000" b="1" dirty="0" err="1">
                <a:latin typeface="Courier New"/>
                <a:ea typeface="Courier New"/>
                <a:cs typeface="Courier New"/>
                <a:sym typeface="Courier New"/>
              </a:rPr>
              <a:t>ref_opt</a:t>
            </a:r>
            <a:r>
              <a:rPr lang="en-GB" sz="2000" b="1" dirty="0">
                <a:latin typeface="Courier New"/>
                <a:ea typeface="Courier New"/>
                <a:cs typeface="Courier New"/>
                <a:sym typeface="Courier New"/>
              </a:rPr>
              <a:t>]</a:t>
            </a:r>
            <a:endParaRPr lang="en-GB" sz="2000" b="1" dirty="0">
              <a:latin typeface="Courier New"/>
              <a:ea typeface="Courier New"/>
              <a:cs typeface="Courier New"/>
              <a:sym typeface="Courier New"/>
            </a:endParaRPr>
          </a:p>
          <a:p>
            <a:pPr marL="457200" indent="0">
              <a:spcBef>
                <a:spcPts val="0"/>
              </a:spcBef>
              <a:buFont typeface="Arial" panose="02080604020202020204" pitchFamily="34" charset="0"/>
              <a:buNone/>
            </a:pPr>
            <a:endParaRPr lang="en-GB" sz="2000" b="1" dirty="0">
              <a:latin typeface="Courier New"/>
              <a:ea typeface="Courier New"/>
              <a:cs typeface="Courier New"/>
              <a:sym typeface="Courier New"/>
            </a:endParaRPr>
          </a:p>
          <a:p>
            <a:pPr marL="457200" indent="0">
              <a:spcBef>
                <a:spcPts val="0"/>
              </a:spcBef>
              <a:buFont typeface="Arial" panose="02080604020202020204" pitchFamily="34" charset="0"/>
              <a:buNone/>
            </a:pPr>
            <a:r>
              <a:rPr lang="en-GB" sz="2000" b="1" dirty="0" err="1">
                <a:latin typeface="Courier New"/>
                <a:ea typeface="Courier New"/>
                <a:cs typeface="Courier New"/>
                <a:sym typeface="Courier New"/>
              </a:rPr>
              <a:t>ref_opt</a:t>
            </a:r>
            <a:r>
              <a:rPr lang="en-GB" sz="2000" b="1" dirty="0">
                <a:latin typeface="Courier New"/>
                <a:ea typeface="Courier New"/>
                <a:cs typeface="Courier New"/>
                <a:sym typeface="Courier New"/>
              </a:rPr>
              <a:t>: RESTRICT | CASCADE | SET NULL | SET DEFAULT</a:t>
            </a:r>
            <a:endParaRPr lang="en-GB" sz="2000" b="1" dirty="0">
              <a:latin typeface="Courier New"/>
              <a:ea typeface="Courier New"/>
              <a:cs typeface="Courier New"/>
              <a:sym typeface="Courier New"/>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GB" dirty="0"/>
              <a:t>Foreign Key</a:t>
            </a:r>
            <a:endParaRPr lang="en-GB" dirty="0"/>
          </a:p>
        </p:txBody>
      </p:sp>
      <p:sp>
        <p:nvSpPr>
          <p:cNvPr id="3" name="Content Placeholder 2"/>
          <p:cNvSpPr>
            <a:spLocks noGrp="true"/>
          </p:cNvSpPr>
          <p:nvPr>
            <p:ph idx="1"/>
          </p:nvPr>
        </p:nvSpPr>
        <p:spPr>
          <a:xfrm>
            <a:off x="628650" y="1560061"/>
            <a:ext cx="7886700" cy="4351338"/>
          </a:xfrm>
        </p:spPr>
        <p:txBody>
          <a:bodyPr/>
          <a:lstStyle/>
          <a:p>
            <a:r>
              <a:rPr lang="en-GB" dirty="0"/>
              <a:t>Important:</a:t>
            </a:r>
            <a:endParaRPr lang="en-GB" dirty="0"/>
          </a:p>
          <a:p>
            <a:pPr lvl="1"/>
            <a:r>
              <a:rPr lang="en-GB" dirty="0"/>
              <a:t>When a foreign key is applied, the value must either reference the other table or set to NULL.</a:t>
            </a:r>
            <a:endParaRPr lang="en-GB" dirty="0"/>
          </a:p>
          <a:p>
            <a:pPr lvl="1"/>
            <a:r>
              <a:rPr lang="en-GB" dirty="0"/>
              <a:t>In the following tables, the </a:t>
            </a:r>
            <a:r>
              <a:rPr lang="en-GB" dirty="0" err="1">
                <a:latin typeface="Courier New" panose="02070309020205020404" pitchFamily="49" charset="0"/>
                <a:cs typeface="Courier New" panose="02070309020205020404" pitchFamily="49" charset="0"/>
              </a:rPr>
              <a:t>Staff.branchNo</a:t>
            </a:r>
            <a:r>
              <a:rPr lang="en-GB" dirty="0"/>
              <a:t> must either use a value from the branch table or set to null.</a:t>
            </a:r>
            <a:endParaRPr lang="en-GB" dirty="0"/>
          </a:p>
          <a:p>
            <a:pPr lvl="1"/>
            <a:r>
              <a:rPr lang="en-GB" dirty="0">
                <a:solidFill>
                  <a:srgbClr val="FF0000"/>
                </a:solidFill>
              </a:rPr>
              <a:t>The referenced column must be a candidate key (or primary key)</a:t>
            </a:r>
            <a:endParaRPr lang="en-GB" dirty="0">
              <a:solidFill>
                <a:srgbClr val="FF0000"/>
              </a:solidFill>
            </a:endParaRPr>
          </a:p>
        </p:txBody>
      </p:sp>
      <p:pic>
        <p:nvPicPr>
          <p:cNvPr id="7" name="Picture 6"/>
          <p:cNvPicPr>
            <a:picLocks noChangeAspect="true"/>
          </p:cNvPicPr>
          <p:nvPr/>
        </p:nvPicPr>
        <p:blipFill>
          <a:blip r:embed="rId1"/>
          <a:stretch>
            <a:fillRect/>
          </a:stretch>
        </p:blipFill>
        <p:spPr>
          <a:xfrm>
            <a:off x="136112" y="4340476"/>
            <a:ext cx="5283159" cy="2152398"/>
          </a:xfrm>
          <a:prstGeom prst="rect">
            <a:avLst/>
          </a:prstGeom>
        </p:spPr>
      </p:pic>
      <p:pic>
        <p:nvPicPr>
          <p:cNvPr id="8" name="Picture 7"/>
          <p:cNvPicPr>
            <a:picLocks noChangeAspect="true"/>
          </p:cNvPicPr>
          <p:nvPr/>
        </p:nvPicPr>
        <p:blipFill>
          <a:blip r:embed="rId2"/>
          <a:stretch>
            <a:fillRect/>
          </a:stretch>
        </p:blipFill>
        <p:spPr>
          <a:xfrm>
            <a:off x="5477097" y="4340476"/>
            <a:ext cx="3666903" cy="2084609"/>
          </a:xfrm>
          <a:prstGeom prst="rect">
            <a:avLst/>
          </a:prstGeom>
        </p:spPr>
      </p:pic>
      <p:cxnSp>
        <p:nvCxnSpPr>
          <p:cNvPr id="9" name="Straight Connector 8"/>
          <p:cNvCxnSpPr/>
          <p:nvPr/>
        </p:nvCxnSpPr>
        <p:spPr>
          <a:xfrm flipV="true">
            <a:off x="4889209" y="3988888"/>
            <a:ext cx="0" cy="6096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882121" y="3988888"/>
            <a:ext cx="119879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6093038" y="3978728"/>
            <a:ext cx="0" cy="6096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true"/>
          </p:cNvSpPr>
          <p:nvPr>
            <p:ph idx="1"/>
          </p:nvPr>
        </p:nvSpPr>
        <p:spPr>
          <a:xfrm>
            <a:off x="448630" y="300574"/>
            <a:ext cx="4962270" cy="2991798"/>
          </a:xfrm>
        </p:spPr>
        <p:txBody>
          <a:bodyPr>
            <a:normAutofit/>
          </a:bodyPr>
          <a:lstStyle/>
          <a:p>
            <a:pPr marL="0" indent="0">
              <a:buNone/>
            </a:pPr>
            <a:r>
              <a:rPr lang="en-US" dirty="0"/>
              <a:t>Try it Yourself:</a:t>
            </a:r>
            <a:endParaRPr lang="en-US" dirty="0"/>
          </a:p>
          <a:p>
            <a:r>
              <a:rPr lang="en-US" dirty="0"/>
              <a:t>Write a SQL query to create the table for Staff. (optional)</a:t>
            </a:r>
            <a:endParaRPr lang="en-US" dirty="0"/>
          </a:p>
          <a:p>
            <a:r>
              <a:rPr lang="en-US" dirty="0"/>
              <a:t>Create a foreign key for </a:t>
            </a:r>
            <a:r>
              <a:rPr lang="en-US" dirty="0" err="1"/>
              <a:t>Staff.branchNo</a:t>
            </a:r>
            <a:r>
              <a:rPr lang="en-US" dirty="0"/>
              <a:t> that references </a:t>
            </a:r>
            <a:r>
              <a:rPr lang="en-US" dirty="0" err="1"/>
              <a:t>Branch.branchNo</a:t>
            </a:r>
            <a:r>
              <a:rPr lang="en-US" dirty="0"/>
              <a:t>.</a:t>
            </a:r>
            <a:endParaRPr lang="en-GB" dirty="0"/>
          </a:p>
        </p:txBody>
      </p:sp>
      <p:pic>
        <p:nvPicPr>
          <p:cNvPr id="5" name="Picture 4"/>
          <p:cNvPicPr>
            <a:picLocks noChangeAspect="true"/>
          </p:cNvPicPr>
          <p:nvPr/>
        </p:nvPicPr>
        <p:blipFill>
          <a:blip r:embed="rId1"/>
          <a:stretch>
            <a:fillRect/>
          </a:stretch>
        </p:blipFill>
        <p:spPr>
          <a:xfrm>
            <a:off x="69915" y="4009188"/>
            <a:ext cx="5283159" cy="2152398"/>
          </a:xfrm>
          <a:prstGeom prst="rect">
            <a:avLst/>
          </a:prstGeom>
        </p:spPr>
      </p:pic>
      <p:sp>
        <p:nvSpPr>
          <p:cNvPr id="6" name="Rectangle 5"/>
          <p:cNvSpPr/>
          <p:nvPr/>
        </p:nvSpPr>
        <p:spPr>
          <a:xfrm>
            <a:off x="5410900" y="1443362"/>
            <a:ext cx="3550002" cy="1754326"/>
          </a:xfrm>
          <a:prstGeom prst="rect">
            <a:avLst/>
          </a:prstGeom>
        </p:spPr>
        <p:txBody>
          <a:bodyPr wrap="square">
            <a:spAutoFit/>
          </a:bodyPr>
          <a:lstStyle/>
          <a:p>
            <a:r>
              <a:rPr lang="en-GB" b="1" dirty="0">
                <a:latin typeface="Courier New"/>
                <a:ea typeface="Courier New"/>
                <a:cs typeface="Courier New"/>
                <a:sym typeface="Courier New"/>
              </a:rPr>
              <a:t>CONSTRAINT name </a:t>
            </a:r>
            <a:endParaRPr lang="en-GB" b="1" dirty="0">
              <a:latin typeface="Courier New"/>
              <a:ea typeface="Courier New"/>
              <a:cs typeface="Courier New"/>
              <a:sym typeface="Courier New"/>
            </a:endParaRPr>
          </a:p>
          <a:p>
            <a:pPr indent="457200"/>
            <a:r>
              <a:rPr lang="en-GB" b="1" dirty="0">
                <a:latin typeface="Courier New"/>
                <a:ea typeface="Courier New"/>
                <a:cs typeface="Courier New"/>
                <a:sym typeface="Courier New"/>
              </a:rPr>
              <a:t>FOREIGN KEY </a:t>
            </a:r>
            <a:endParaRPr lang="en-GB" b="1" dirty="0">
              <a:latin typeface="Courier New"/>
              <a:ea typeface="Courier New"/>
              <a:cs typeface="Courier New"/>
              <a:sym typeface="Courier New"/>
            </a:endParaRPr>
          </a:p>
          <a:p>
            <a:pPr marL="457200" indent="457200">
              <a:spcBef>
                <a:spcPts val="0"/>
              </a:spcBef>
              <a:buFont typeface="Arial" panose="02080604020202020204" pitchFamily="34" charset="0"/>
              <a:buNone/>
            </a:pPr>
            <a:r>
              <a:rPr lang="en-GB" b="1" dirty="0">
                <a:latin typeface="Courier New"/>
                <a:ea typeface="Courier New"/>
                <a:cs typeface="Courier New"/>
                <a:sym typeface="Courier New"/>
              </a:rPr>
              <a:t>(col1, col2, ...)</a:t>
            </a:r>
            <a:endParaRPr lang="en-GB" b="1" dirty="0">
              <a:latin typeface="Courier New"/>
              <a:ea typeface="Courier New"/>
              <a:cs typeface="Courier New"/>
              <a:sym typeface="Courier New"/>
            </a:endParaRPr>
          </a:p>
          <a:p>
            <a:pPr marL="457200" indent="0">
              <a:spcBef>
                <a:spcPts val="0"/>
              </a:spcBef>
              <a:buFont typeface="Arial" panose="02080604020202020204" pitchFamily="34" charset="0"/>
              <a:buNone/>
            </a:pPr>
            <a:r>
              <a:rPr lang="en-GB" b="1" dirty="0">
                <a:latin typeface="Courier New"/>
                <a:ea typeface="Courier New"/>
                <a:cs typeface="Courier New"/>
                <a:sym typeface="Courier New"/>
              </a:rPr>
              <a:t>REFERENCES </a:t>
            </a:r>
            <a:endParaRPr lang="en-GB" b="1" dirty="0">
              <a:latin typeface="Courier New"/>
              <a:ea typeface="Courier New"/>
              <a:cs typeface="Courier New"/>
              <a:sym typeface="Courier New"/>
            </a:endParaRPr>
          </a:p>
          <a:p>
            <a:pPr marL="457200" indent="0">
              <a:spcBef>
                <a:spcPts val="0"/>
              </a:spcBef>
              <a:buFont typeface="Arial" panose="02080604020202020204" pitchFamily="34" charset="0"/>
              <a:buNone/>
            </a:pPr>
            <a:r>
              <a:rPr lang="en-GB" b="1" dirty="0">
                <a:latin typeface="Courier New"/>
                <a:ea typeface="Courier New"/>
                <a:cs typeface="Courier New"/>
                <a:sym typeface="Courier New"/>
              </a:rPr>
              <a:t>table-name</a:t>
            </a:r>
            <a:endParaRPr lang="en-GB" b="1" dirty="0">
              <a:latin typeface="Courier New"/>
              <a:ea typeface="Courier New"/>
              <a:cs typeface="Courier New"/>
              <a:sym typeface="Courier New"/>
            </a:endParaRPr>
          </a:p>
          <a:p>
            <a:pPr marL="457200" indent="457200">
              <a:spcBef>
                <a:spcPts val="0"/>
              </a:spcBef>
              <a:buFont typeface="Arial" panose="02080604020202020204" pitchFamily="34" charset="0"/>
              <a:buNone/>
            </a:pPr>
            <a:r>
              <a:rPr lang="en-GB" b="1" dirty="0">
                <a:latin typeface="Courier New"/>
                <a:ea typeface="Courier New"/>
                <a:cs typeface="Courier New"/>
                <a:sym typeface="Courier New"/>
              </a:rPr>
              <a:t>(col1, col2, ...)</a:t>
            </a:r>
            <a:endParaRPr lang="en-GB" dirty="0"/>
          </a:p>
        </p:txBody>
      </p:sp>
      <p:pic>
        <p:nvPicPr>
          <p:cNvPr id="7" name="Picture 6"/>
          <p:cNvPicPr>
            <a:picLocks noChangeAspect="true"/>
          </p:cNvPicPr>
          <p:nvPr/>
        </p:nvPicPr>
        <p:blipFill>
          <a:blip r:embed="rId2"/>
          <a:stretch>
            <a:fillRect/>
          </a:stretch>
        </p:blipFill>
        <p:spPr>
          <a:xfrm>
            <a:off x="5410900" y="4009188"/>
            <a:ext cx="3666903" cy="2084609"/>
          </a:xfrm>
          <a:prstGeom prst="rect">
            <a:avLst/>
          </a:prstGeom>
        </p:spPr>
      </p:pic>
      <p:cxnSp>
        <p:nvCxnSpPr>
          <p:cNvPr id="14" name="Straight Connector 13"/>
          <p:cNvCxnSpPr/>
          <p:nvPr/>
        </p:nvCxnSpPr>
        <p:spPr>
          <a:xfrm flipV="true">
            <a:off x="4823012" y="3657600"/>
            <a:ext cx="0" cy="6096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815924" y="3657600"/>
            <a:ext cx="119879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6026841" y="3647440"/>
            <a:ext cx="0" cy="6096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r>
              <a:rPr lang="en-GB" dirty="0"/>
              <a:t>Foreign Key</a:t>
            </a:r>
            <a:endParaRPr lang="en-US" dirty="0"/>
          </a:p>
        </p:txBody>
      </p:sp>
      <p:sp>
        <p:nvSpPr>
          <p:cNvPr id="3" name="内容占位符 2"/>
          <p:cNvSpPr>
            <a:spLocks noGrp="true"/>
          </p:cNvSpPr>
          <p:nvPr>
            <p:ph idx="1"/>
          </p:nvPr>
        </p:nvSpPr>
        <p:spPr/>
        <p:txBody>
          <a:bodyPr/>
          <a:lstStyle/>
          <a:p>
            <a:r>
              <a:rPr lang="en-US" dirty="0"/>
              <a:t>The referenced column </a:t>
            </a:r>
            <a:r>
              <a:rPr lang="en-US" b="1" dirty="0"/>
              <a:t>must be </a:t>
            </a:r>
            <a:r>
              <a:rPr lang="en-US" dirty="0"/>
              <a:t>a candidate key (or primary key)</a:t>
            </a:r>
            <a:endParaRPr lang="en-US" dirty="0"/>
          </a:p>
          <a:p>
            <a:endParaRPr lang="en-US" dirty="0"/>
          </a:p>
        </p:txBody>
      </p:sp>
      <p:sp>
        <p:nvSpPr>
          <p:cNvPr id="5" name="矩形 4"/>
          <p:cNvSpPr/>
          <p:nvPr/>
        </p:nvSpPr>
        <p:spPr>
          <a:xfrm>
            <a:off x="334735" y="2790948"/>
            <a:ext cx="5298621" cy="3693319"/>
          </a:xfrm>
          <a:prstGeom prst="rect">
            <a:avLst/>
          </a:prstGeom>
          <a:solidFill>
            <a:schemeClr val="bg1"/>
          </a:solidFill>
          <a:effectLst>
            <a:outerShdw blurRad="63500" sx="102000" sy="102000" algn="ctr" rotWithShape="0">
              <a:prstClr val="black">
                <a:alpha val="40000"/>
              </a:prstClr>
            </a:outerShdw>
          </a:effectLst>
        </p:spPr>
        <p:txBody>
          <a:bodyPr wrap="square">
            <a:spAutoFit/>
          </a:bodyPr>
          <a:lstStyle/>
          <a:p>
            <a:r>
              <a:rPr lang="en-GB" dirty="0"/>
              <a:t>CREATE TABLE staff (</a:t>
            </a:r>
            <a:endParaRPr lang="en-GB" dirty="0"/>
          </a:p>
          <a:p>
            <a:r>
              <a:rPr lang="en-GB" dirty="0"/>
              <a:t>    </a:t>
            </a:r>
            <a:r>
              <a:rPr lang="en-GB" dirty="0" err="1"/>
              <a:t>staffNo</a:t>
            </a:r>
            <a:r>
              <a:rPr lang="en-GB" dirty="0"/>
              <a:t> VARCHAR(8),</a:t>
            </a:r>
            <a:endParaRPr lang="en-GB" dirty="0"/>
          </a:p>
          <a:p>
            <a:r>
              <a:rPr lang="en-GB" dirty="0"/>
              <a:t>    </a:t>
            </a:r>
            <a:r>
              <a:rPr lang="en-GB" dirty="0" err="1"/>
              <a:t>fName</a:t>
            </a:r>
            <a:r>
              <a:rPr lang="en-GB" dirty="0"/>
              <a:t> VARCHAR(20),</a:t>
            </a:r>
            <a:endParaRPr lang="en-GB" dirty="0"/>
          </a:p>
          <a:p>
            <a:r>
              <a:rPr lang="en-GB" dirty="0"/>
              <a:t>    </a:t>
            </a:r>
            <a:r>
              <a:rPr lang="en-GB" dirty="0" err="1"/>
              <a:t>lName</a:t>
            </a:r>
            <a:r>
              <a:rPr lang="en-GB" dirty="0"/>
              <a:t> VARCHAR(20),</a:t>
            </a:r>
            <a:endParaRPr lang="en-GB" dirty="0"/>
          </a:p>
          <a:p>
            <a:r>
              <a:rPr lang="en-GB" dirty="0"/>
              <a:t>    position VARCHAR(20),</a:t>
            </a:r>
            <a:endParaRPr lang="en-GB" dirty="0"/>
          </a:p>
          <a:p>
            <a:r>
              <a:rPr lang="en-GB" dirty="0"/>
              <a:t>    sex VARCHAR(10),</a:t>
            </a:r>
            <a:endParaRPr lang="en-GB" dirty="0"/>
          </a:p>
          <a:p>
            <a:r>
              <a:rPr lang="en-GB" dirty="0"/>
              <a:t>    DOB DATE,</a:t>
            </a:r>
            <a:endParaRPr lang="en-GB" dirty="0"/>
          </a:p>
          <a:p>
            <a:r>
              <a:rPr lang="en-GB" dirty="0"/>
              <a:t>    salary INTEGER,</a:t>
            </a:r>
            <a:endParaRPr lang="en-GB" dirty="0"/>
          </a:p>
          <a:p>
            <a:r>
              <a:rPr lang="en-GB" dirty="0"/>
              <a:t>    </a:t>
            </a:r>
            <a:r>
              <a:rPr lang="en-GB" dirty="0" err="1"/>
              <a:t>branchNo</a:t>
            </a:r>
            <a:r>
              <a:rPr lang="en-GB" dirty="0"/>
              <a:t> CHAR(4),</a:t>
            </a:r>
            <a:endParaRPr lang="en-GB" dirty="0"/>
          </a:p>
          <a:p>
            <a:r>
              <a:rPr lang="en-GB" dirty="0"/>
              <a:t>    CONSTRAINT </a:t>
            </a:r>
            <a:r>
              <a:rPr lang="en-GB" dirty="0" err="1"/>
              <a:t>staffPK</a:t>
            </a:r>
            <a:r>
              <a:rPr lang="en-GB" dirty="0"/>
              <a:t> PRIMARY KEY (</a:t>
            </a:r>
            <a:r>
              <a:rPr lang="en-GB" dirty="0" err="1"/>
              <a:t>staffNo</a:t>
            </a:r>
            <a:r>
              <a:rPr lang="en-GB" dirty="0"/>
              <a:t>),</a:t>
            </a:r>
            <a:endParaRPr lang="en-GB" dirty="0"/>
          </a:p>
          <a:p>
            <a:r>
              <a:rPr lang="en-GB" dirty="0"/>
              <a:t>    CONSTRAINT </a:t>
            </a:r>
            <a:r>
              <a:rPr lang="en-GB" dirty="0" err="1"/>
              <a:t>staffFK</a:t>
            </a:r>
            <a:r>
              <a:rPr lang="en-GB" dirty="0"/>
              <a:t> FOREIGN KEY (</a:t>
            </a:r>
            <a:r>
              <a:rPr lang="en-GB" dirty="0" err="1"/>
              <a:t>branchNo</a:t>
            </a:r>
            <a:r>
              <a:rPr lang="en-GB" dirty="0"/>
              <a:t>)</a:t>
            </a:r>
            <a:endParaRPr lang="en-GB" dirty="0"/>
          </a:p>
          <a:p>
            <a:r>
              <a:rPr lang="en-GB" dirty="0"/>
              <a:t>        REFERENCES Branch (</a:t>
            </a:r>
            <a:r>
              <a:rPr lang="en-GB" dirty="0" err="1"/>
              <a:t>branchNo</a:t>
            </a:r>
            <a:r>
              <a:rPr lang="en-GB" dirty="0"/>
              <a:t>)</a:t>
            </a:r>
            <a:endParaRPr lang="en-GB" dirty="0"/>
          </a:p>
          <a:p>
            <a:r>
              <a:rPr lang="en-GB" dirty="0"/>
              <a:t>);</a:t>
            </a:r>
            <a:endParaRPr lang="en-US" dirty="0"/>
          </a:p>
        </p:txBody>
      </p:sp>
      <p:sp>
        <p:nvSpPr>
          <p:cNvPr id="4" name="矩形 3"/>
          <p:cNvSpPr/>
          <p:nvPr/>
        </p:nvSpPr>
        <p:spPr>
          <a:xfrm>
            <a:off x="4857751" y="2508605"/>
            <a:ext cx="4049485" cy="2308324"/>
          </a:xfrm>
          <a:prstGeom prst="rect">
            <a:avLst/>
          </a:prstGeom>
          <a:solidFill>
            <a:schemeClr val="bg1"/>
          </a:solidFill>
          <a:effectLst>
            <a:outerShdw blurRad="63500" sx="102000" sy="102000" algn="ctr" rotWithShape="0">
              <a:prstClr val="black">
                <a:alpha val="40000"/>
              </a:prstClr>
            </a:outerShdw>
          </a:effectLst>
        </p:spPr>
        <p:txBody>
          <a:bodyPr wrap="square">
            <a:spAutoFit/>
          </a:bodyPr>
          <a:lstStyle/>
          <a:p>
            <a:r>
              <a:rPr lang="en-GB" dirty="0"/>
              <a:t>CREATE TABLE Branch (</a:t>
            </a:r>
            <a:endParaRPr lang="en-GB" dirty="0"/>
          </a:p>
          <a:p>
            <a:r>
              <a:rPr lang="en-GB" dirty="0"/>
              <a:t>    </a:t>
            </a:r>
            <a:r>
              <a:rPr lang="en-GB" dirty="0" err="1"/>
              <a:t>branchNo</a:t>
            </a:r>
            <a:r>
              <a:rPr lang="en-GB" dirty="0"/>
              <a:t> CHAR(4),</a:t>
            </a:r>
            <a:endParaRPr lang="en-GB" dirty="0"/>
          </a:p>
          <a:p>
            <a:r>
              <a:rPr lang="en-GB" dirty="0"/>
              <a:t>    street VARCHAR(100),</a:t>
            </a:r>
            <a:endParaRPr lang="en-GB" dirty="0"/>
          </a:p>
          <a:p>
            <a:r>
              <a:rPr lang="en-GB" dirty="0"/>
              <a:t>    city VARCHAR(25),</a:t>
            </a:r>
            <a:endParaRPr lang="en-GB" dirty="0"/>
          </a:p>
          <a:p>
            <a:r>
              <a:rPr lang="en-GB" dirty="0"/>
              <a:t>    postcode VARCHAR(7),</a:t>
            </a:r>
            <a:endParaRPr lang="en-GB" dirty="0"/>
          </a:p>
          <a:p>
            <a:r>
              <a:rPr lang="en-GB" dirty="0"/>
              <a:t>    </a:t>
            </a:r>
            <a:r>
              <a:rPr lang="en-GB" b="1" dirty="0">
                <a:solidFill>
                  <a:srgbClr val="FF0000"/>
                </a:solidFill>
              </a:rPr>
              <a:t>CONSTRAINT </a:t>
            </a:r>
            <a:r>
              <a:rPr lang="en-GB" b="1" dirty="0" err="1">
                <a:solidFill>
                  <a:srgbClr val="FF0000"/>
                </a:solidFill>
              </a:rPr>
              <a:t>branchPK</a:t>
            </a:r>
            <a:r>
              <a:rPr lang="en-GB" b="1" dirty="0">
                <a:solidFill>
                  <a:srgbClr val="FF0000"/>
                </a:solidFill>
              </a:rPr>
              <a:t> PRIMARY KEY (</a:t>
            </a:r>
            <a:r>
              <a:rPr lang="en-GB" b="1" dirty="0" err="1">
                <a:solidFill>
                  <a:srgbClr val="FF0000"/>
                </a:solidFill>
              </a:rPr>
              <a:t>branchNo</a:t>
            </a:r>
            <a:r>
              <a:rPr lang="en-GB" b="1" dirty="0">
                <a:solidFill>
                  <a:srgbClr val="FF0000"/>
                </a:solidFill>
              </a:rPr>
              <a:t>)</a:t>
            </a:r>
            <a:endParaRPr lang="en-GB" b="1" dirty="0">
              <a:solidFill>
                <a:srgbClr val="FF0000"/>
              </a:solidFill>
            </a:endParaRPr>
          </a:p>
          <a:p>
            <a:r>
              <a:rPr lang="en-GB" dirty="0"/>
              <a:t>);</a:t>
            </a:r>
            <a:endParaRPr lang="en-US" dirty="0"/>
          </a:p>
        </p:txBody>
      </p:sp>
      <p:cxnSp>
        <p:nvCxnSpPr>
          <p:cNvPr id="7" name="直接箭头连接符 6"/>
          <p:cNvCxnSpPr/>
          <p:nvPr/>
        </p:nvCxnSpPr>
        <p:spPr>
          <a:xfrm flipV="true">
            <a:off x="4972050" y="4615204"/>
            <a:ext cx="767442" cy="116704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538843" y="5633357"/>
            <a:ext cx="0" cy="54360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dirty="0"/>
              <a:t>Foreign Keys and Tuple Updates</a:t>
            </a:r>
            <a:endParaRPr lang="en-GB" dirty="0"/>
          </a:p>
        </p:txBody>
      </p:sp>
      <p:sp>
        <p:nvSpPr>
          <p:cNvPr id="3" name="Content Placeholder 2"/>
          <p:cNvSpPr>
            <a:spLocks noGrp="true"/>
          </p:cNvSpPr>
          <p:nvPr>
            <p:ph idx="1"/>
          </p:nvPr>
        </p:nvSpPr>
        <p:spPr/>
        <p:txBody>
          <a:bodyPr/>
          <a:lstStyle/>
          <a:p>
            <a:r>
              <a:rPr lang="en-US" dirty="0"/>
              <a:t>We know that adding non-existing </a:t>
            </a:r>
            <a:r>
              <a:rPr lang="en-US" dirty="0" err="1">
                <a:latin typeface="Courier New" panose="02070309020205020404" pitchFamily="49" charset="0"/>
                <a:cs typeface="Courier New" panose="02070309020205020404" pitchFamily="49" charset="0"/>
              </a:rPr>
              <a:t>branchNo</a:t>
            </a:r>
            <a:r>
              <a:rPr lang="en-US" dirty="0"/>
              <a:t> to </a:t>
            </a:r>
            <a:r>
              <a:rPr lang="en-US" dirty="0">
                <a:latin typeface="Courier New" panose="02070309020205020404" pitchFamily="49" charset="0"/>
                <a:cs typeface="Courier New" panose="02070309020205020404" pitchFamily="49" charset="0"/>
              </a:rPr>
              <a:t>Staff</a:t>
            </a:r>
            <a:r>
              <a:rPr lang="en-US" dirty="0"/>
              <a:t> will be rejected by DBMS.</a:t>
            </a:r>
            <a:endParaRPr lang="en-US" dirty="0"/>
          </a:p>
          <a:p>
            <a:endParaRPr lang="en-US" dirty="0"/>
          </a:p>
          <a:p>
            <a:r>
              <a:rPr lang="en-US" dirty="0"/>
              <a:t>But what happens when we change/delete existing </a:t>
            </a:r>
            <a:r>
              <a:rPr lang="en-US" dirty="0" err="1">
                <a:latin typeface="Courier New" panose="02070309020205020404" pitchFamily="49" charset="0"/>
                <a:cs typeface="Courier New" panose="02070309020205020404" pitchFamily="49" charset="0"/>
              </a:rPr>
              <a:t>branchNo</a:t>
            </a:r>
            <a:r>
              <a:rPr lang="en-US" dirty="0"/>
              <a:t> in Branch that are being referenced by </a:t>
            </a:r>
            <a:r>
              <a:rPr lang="en-US" dirty="0">
                <a:latin typeface="Courier New" panose="02070309020205020404" pitchFamily="49" charset="0"/>
                <a:cs typeface="Courier New" panose="02070309020205020404" pitchFamily="49" charset="0"/>
              </a:rPr>
              <a:t>Staff</a:t>
            </a:r>
            <a:r>
              <a:rPr lang="en-US" dirty="0"/>
              <a:t>?</a:t>
            </a:r>
            <a:endParaRPr lang="en-US" dirty="0"/>
          </a:p>
          <a:p>
            <a:endParaRPr lang="en-US" dirty="0"/>
          </a:p>
          <a:p>
            <a:r>
              <a:rPr lang="en-US" dirty="0"/>
              <a:t>What strategies can you think of if you were the designer?</a:t>
            </a:r>
            <a:endParaRPr lang="en-GB"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dirty="0"/>
              <a:t>Reference Options</a:t>
            </a:r>
            <a:endParaRPr lang="en-GB" dirty="0"/>
          </a:p>
        </p:txBody>
      </p:sp>
      <p:sp>
        <p:nvSpPr>
          <p:cNvPr id="3" name="Content Placeholder 2"/>
          <p:cNvSpPr>
            <a:spLocks noGrp="true"/>
          </p:cNvSpPr>
          <p:nvPr>
            <p:ph idx="1"/>
          </p:nvPr>
        </p:nvSpPr>
        <p:spPr/>
        <p:txBody>
          <a:bodyPr>
            <a:normAutofit lnSpcReduction="10000"/>
          </a:bodyPr>
          <a:lstStyle/>
          <a:p>
            <a:r>
              <a:rPr lang="en-US" dirty="0"/>
              <a:t>There are several options when this occurs: </a:t>
            </a:r>
            <a:endParaRPr lang="en-US" dirty="0"/>
          </a:p>
          <a:p>
            <a:pPr lvl="1"/>
            <a:r>
              <a:rPr lang="en-US" b="1" dirty="0">
                <a:latin typeface="Courier New" panose="02070309020205020404" pitchFamily="49" charset="0"/>
                <a:cs typeface="Courier New" panose="02070309020205020404" pitchFamily="49" charset="0"/>
              </a:rPr>
              <a:t>RESTRICT</a:t>
            </a:r>
            <a:r>
              <a:rPr lang="en-US" dirty="0"/>
              <a:t> – stop the user from doing it </a:t>
            </a:r>
            <a:endParaRPr lang="en-US" dirty="0"/>
          </a:p>
          <a:p>
            <a:pPr lvl="2"/>
            <a:r>
              <a:rPr lang="en-US" dirty="0"/>
              <a:t>The default option</a:t>
            </a:r>
            <a:endParaRPr lang="en-US" dirty="0"/>
          </a:p>
          <a:p>
            <a:pPr lvl="1"/>
            <a:r>
              <a:rPr lang="en-US" b="1" dirty="0">
                <a:latin typeface="Courier New" panose="02070309020205020404" pitchFamily="49" charset="0"/>
                <a:cs typeface="Courier New" panose="02070309020205020404" pitchFamily="49" charset="0"/>
              </a:rPr>
              <a:t>CASCADE</a:t>
            </a:r>
            <a:r>
              <a:rPr lang="en-US" dirty="0"/>
              <a:t> – let the changes flow on </a:t>
            </a:r>
            <a:endParaRPr lang="en-US" dirty="0"/>
          </a:p>
          <a:p>
            <a:pPr lvl="1"/>
            <a:r>
              <a:rPr lang="en-US" b="1" dirty="0">
                <a:latin typeface="Courier New" panose="02070309020205020404" pitchFamily="49" charset="0"/>
                <a:cs typeface="Courier New" panose="02070309020205020404" pitchFamily="49" charset="0"/>
              </a:rPr>
              <a:t>SET NULL</a:t>
            </a:r>
            <a:r>
              <a:rPr lang="en-US" dirty="0"/>
              <a:t> – make referencing values null </a:t>
            </a:r>
            <a:endParaRPr lang="en-US" dirty="0"/>
          </a:p>
          <a:p>
            <a:pPr lvl="1"/>
            <a:r>
              <a:rPr lang="en-US" b="1" dirty="0">
                <a:latin typeface="Courier New" panose="02070309020205020404" pitchFamily="49" charset="0"/>
                <a:cs typeface="Courier New" panose="02070309020205020404" pitchFamily="49" charset="0"/>
              </a:rPr>
              <a:t>SET DEFAULT</a:t>
            </a:r>
            <a:r>
              <a:rPr lang="en-US" b="1" dirty="0"/>
              <a:t> </a:t>
            </a:r>
            <a:r>
              <a:rPr lang="en-US" dirty="0"/>
              <a:t>– make referencing values the default for their column</a:t>
            </a:r>
            <a:endParaRPr lang="en-US" dirty="0"/>
          </a:p>
          <a:p>
            <a:r>
              <a:rPr lang="en-US" dirty="0"/>
              <a:t>These options can be applied to one or both kinds of the table updates:</a:t>
            </a:r>
            <a:endParaRPr lang="en-US" dirty="0"/>
          </a:p>
          <a:p>
            <a:pPr lvl="1"/>
            <a:r>
              <a:rPr lang="en-US" b="1" dirty="0">
                <a:latin typeface="Courier New" panose="02070309020205020404" pitchFamily="49" charset="0"/>
                <a:cs typeface="Courier New" panose="02070309020205020404" pitchFamily="49" charset="0"/>
              </a:rPr>
              <a:t>ON</a:t>
            </a: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DELETE</a:t>
            </a:r>
            <a:endParaRPr lang="en-US" b="1" dirty="0">
              <a:latin typeface="Courier New" panose="02070309020205020404" pitchFamily="49" charset="0"/>
              <a:cs typeface="Courier New" panose="02070309020205020404" pitchFamily="49" charset="0"/>
            </a:endParaRPr>
          </a:p>
          <a:p>
            <a:pPr lvl="1"/>
            <a:r>
              <a:rPr lang="en-US" b="1" dirty="0">
                <a:latin typeface="Courier New" panose="02070309020205020404" pitchFamily="49" charset="0"/>
                <a:cs typeface="Courier New" panose="02070309020205020404" pitchFamily="49" charset="0"/>
              </a:rPr>
              <a:t>ON</a:t>
            </a: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UPDATE</a:t>
            </a:r>
            <a:endParaRPr lang="en-US" b="1" dirty="0">
              <a:latin typeface="Courier New" panose="02070309020205020404" pitchFamily="49" charset="0"/>
              <a:cs typeface="Courier New" panose="02070309020205020404" pitchFamily="49"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dirty="0"/>
              <a:t>On Update/Delete Set NULL</a:t>
            </a:r>
            <a:endParaRPr lang="en-GB" dirty="0"/>
          </a:p>
        </p:txBody>
      </p:sp>
      <p:sp>
        <p:nvSpPr>
          <p:cNvPr id="3" name="Content Placeholder 2"/>
          <p:cNvSpPr>
            <a:spLocks noGrp="true"/>
          </p:cNvSpPr>
          <p:nvPr>
            <p:ph idx="1"/>
          </p:nvPr>
        </p:nvSpPr>
        <p:spPr>
          <a:xfrm>
            <a:off x="628649" y="1825624"/>
            <a:ext cx="8071597" cy="1931213"/>
          </a:xfrm>
        </p:spPr>
        <p:txBody>
          <a:bodyPr>
            <a:normAutofit/>
          </a:bodyPr>
          <a:lstStyle/>
          <a:p>
            <a:r>
              <a:rPr lang="en-US" dirty="0"/>
              <a:t>Assume we delete in Branch table.</a:t>
            </a:r>
            <a:endParaRPr lang="en-US" dirty="0"/>
          </a:p>
          <a:p>
            <a:pPr lvl="1"/>
            <a:r>
              <a:rPr lang="en-US" dirty="0"/>
              <a:t>All ‘B005’ in the Staff table will</a:t>
            </a:r>
            <a:r>
              <a:rPr lang="zh-CN" altLang="en-US" dirty="0"/>
              <a:t> </a:t>
            </a:r>
            <a:r>
              <a:rPr lang="en-US" altLang="zh-CN" dirty="0"/>
              <a:t>be</a:t>
            </a:r>
            <a:r>
              <a:rPr lang="en-US" dirty="0"/>
              <a:t> set to null.</a:t>
            </a:r>
            <a:endParaRPr lang="en-US" dirty="0"/>
          </a:p>
          <a:p>
            <a:r>
              <a:rPr lang="en-GB" dirty="0"/>
              <a:t>If we change ‘B005’ to ‘B006’.</a:t>
            </a:r>
            <a:endParaRPr lang="en-GB" dirty="0"/>
          </a:p>
          <a:p>
            <a:pPr lvl="1"/>
            <a:r>
              <a:rPr lang="en-US" dirty="0"/>
              <a:t>All ‘B005’ will</a:t>
            </a:r>
            <a:r>
              <a:rPr lang="zh-CN" altLang="en-US" dirty="0"/>
              <a:t> </a:t>
            </a:r>
            <a:r>
              <a:rPr lang="en-US" altLang="zh-CN" dirty="0"/>
              <a:t>be</a:t>
            </a:r>
            <a:r>
              <a:rPr lang="en-US" dirty="0"/>
              <a:t> set to null…Good decision?</a:t>
            </a:r>
            <a:endParaRPr lang="en-US" dirty="0"/>
          </a:p>
        </p:txBody>
      </p:sp>
      <p:pic>
        <p:nvPicPr>
          <p:cNvPr id="4" name="Picture 3"/>
          <p:cNvPicPr>
            <a:picLocks noChangeAspect="true"/>
          </p:cNvPicPr>
          <p:nvPr/>
        </p:nvPicPr>
        <p:blipFill>
          <a:blip r:embed="rId1"/>
          <a:stretch>
            <a:fillRect/>
          </a:stretch>
        </p:blipFill>
        <p:spPr>
          <a:xfrm>
            <a:off x="1042302" y="3756837"/>
            <a:ext cx="6429375" cy="2619375"/>
          </a:xfrm>
          <a:prstGeom prst="rect">
            <a:avLst/>
          </a:prstGeom>
        </p:spPr>
      </p:pic>
      <p:sp>
        <p:nvSpPr>
          <p:cNvPr id="5" name="TextBox 4"/>
          <p:cNvSpPr txBox="true"/>
          <p:nvPr/>
        </p:nvSpPr>
        <p:spPr>
          <a:xfrm>
            <a:off x="7831769" y="5185140"/>
            <a:ext cx="676788" cy="369332"/>
          </a:xfrm>
          <a:prstGeom prst="rect">
            <a:avLst/>
          </a:prstGeom>
          <a:noFill/>
        </p:spPr>
        <p:txBody>
          <a:bodyPr wrap="none" rtlCol="0">
            <a:spAutoFit/>
          </a:bodyPr>
          <a:lstStyle/>
          <a:p>
            <a:r>
              <a:rPr lang="en-US" dirty="0"/>
              <a:t>NULL</a:t>
            </a:r>
            <a:endParaRPr lang="en-GB" dirty="0"/>
          </a:p>
        </p:txBody>
      </p:sp>
      <p:cxnSp>
        <p:nvCxnSpPr>
          <p:cNvPr id="7" name="Straight Arrow Connector 6"/>
          <p:cNvCxnSpPr>
            <a:stCxn id="5" idx="1"/>
          </p:cNvCxnSpPr>
          <p:nvPr/>
        </p:nvCxnSpPr>
        <p:spPr>
          <a:xfrm flipH="true" flipV="true">
            <a:off x="6953925" y="4785090"/>
            <a:ext cx="877844" cy="584716"/>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stCxn id="5" idx="1"/>
          </p:cNvCxnSpPr>
          <p:nvPr/>
        </p:nvCxnSpPr>
        <p:spPr>
          <a:xfrm flipH="true">
            <a:off x="6953925" y="5369806"/>
            <a:ext cx="877844" cy="697171"/>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dirty="0"/>
              <a:t>On Update/Delete Cascade</a:t>
            </a:r>
            <a:endParaRPr lang="en-GB" dirty="0"/>
          </a:p>
        </p:txBody>
      </p:sp>
      <p:sp>
        <p:nvSpPr>
          <p:cNvPr id="3" name="Content Placeholder 2"/>
          <p:cNvSpPr>
            <a:spLocks noGrp="true"/>
          </p:cNvSpPr>
          <p:nvPr>
            <p:ph idx="1"/>
          </p:nvPr>
        </p:nvSpPr>
        <p:spPr/>
        <p:txBody>
          <a:bodyPr/>
          <a:lstStyle/>
          <a:p>
            <a:r>
              <a:rPr lang="en-GB" dirty="0"/>
              <a:t>Assume we change ‘B005’ to ‘B006’ in Branch table</a:t>
            </a:r>
            <a:endParaRPr lang="en-GB" dirty="0"/>
          </a:p>
          <a:p>
            <a:pPr lvl="1"/>
            <a:r>
              <a:rPr lang="en-GB" dirty="0"/>
              <a:t>All ‘</a:t>
            </a:r>
            <a:r>
              <a:rPr lang="en-US" dirty="0"/>
              <a:t>B005</a:t>
            </a:r>
            <a:r>
              <a:rPr lang="en-GB" dirty="0"/>
              <a:t>’ in Staff table will be changed to ‘B006’.</a:t>
            </a:r>
            <a:endParaRPr lang="en-GB" dirty="0"/>
          </a:p>
          <a:p>
            <a:pPr lvl="1"/>
            <a:r>
              <a:rPr lang="en-GB" dirty="0"/>
              <a:t>Seems reasonable</a:t>
            </a:r>
            <a:endParaRPr lang="en-GB" dirty="0"/>
          </a:p>
          <a:p>
            <a:endParaRPr lang="en-US" dirty="0"/>
          </a:p>
          <a:p>
            <a:r>
              <a:rPr lang="en-US" dirty="0"/>
              <a:t>Assume we delete ‘B005’ in Branch table.</a:t>
            </a:r>
            <a:endParaRPr lang="en-US" dirty="0"/>
          </a:p>
          <a:p>
            <a:pPr lvl="1"/>
            <a:r>
              <a:rPr lang="en-US" dirty="0"/>
              <a:t>All tuples with ‘B005’ in Staff table will also be deleted!</a:t>
            </a:r>
            <a:endParaRPr lang="en-US" dirty="0"/>
          </a:p>
          <a:p>
            <a:pPr lvl="1"/>
            <a:r>
              <a:rPr lang="en-GB" dirty="0"/>
              <a:t>Good decision?</a:t>
            </a:r>
            <a:endParaRPr lang="en-GB"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r>
              <a:rPr lang="en-US" dirty="0"/>
              <a:t>SQL Format in the Slides</a:t>
            </a:r>
            <a:endParaRPr lang="en-US" dirty="0"/>
          </a:p>
        </p:txBody>
      </p:sp>
      <p:sp>
        <p:nvSpPr>
          <p:cNvPr id="3" name="内容占位符 2"/>
          <p:cNvSpPr>
            <a:spLocks noGrp="true"/>
          </p:cNvSpPr>
          <p:nvPr>
            <p:ph idx="1"/>
          </p:nvPr>
        </p:nvSpPr>
        <p:spPr/>
        <p:txBody>
          <a:bodyPr/>
          <a:lstStyle/>
          <a:p>
            <a:r>
              <a:rPr lang="en-US" dirty="0"/>
              <a:t>SQL statements will be written in </a:t>
            </a:r>
            <a:endParaRPr lang="en-US" dirty="0"/>
          </a:p>
          <a:p>
            <a:pPr lvl="1"/>
            <a:r>
              <a:rPr lang="en-US" b="1" dirty="0">
                <a:latin typeface="Courier New" panose="02070309020205020404" pitchFamily="49" charset="0"/>
                <a:cs typeface="Courier New" panose="02070309020205020404" pitchFamily="49" charset="0"/>
              </a:rPr>
              <a:t>BOLD COURIER FONT</a:t>
            </a:r>
            <a:r>
              <a:rPr lang="en-US" dirty="0"/>
              <a:t> </a:t>
            </a:r>
            <a:endParaRPr lang="en-US" dirty="0"/>
          </a:p>
          <a:p>
            <a:r>
              <a:rPr lang="en-US" dirty="0"/>
              <a:t>SQL keywords are not case-sensitive, but we’ll write SQL keywords in uppercase for clarity.</a:t>
            </a:r>
            <a:endParaRPr lang="en-US" dirty="0"/>
          </a:p>
          <a:p>
            <a:r>
              <a:rPr lang="en-US" dirty="0"/>
              <a:t>However, table names, column names etc. are case sensitive. For example: </a:t>
            </a:r>
            <a:endParaRPr lang="en-US" dirty="0"/>
          </a:p>
          <a:p>
            <a:pPr lvl="1"/>
            <a:r>
              <a:rPr lang="en-US" b="1" dirty="0">
                <a:latin typeface="Courier New" panose="02070309020205020404" pitchFamily="49" charset="0"/>
                <a:cs typeface="Courier New" panose="02070309020205020404" pitchFamily="49" charset="0"/>
              </a:rPr>
              <a:t>SELECT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sName</a:t>
            </a: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FROM</a:t>
            </a:r>
            <a:r>
              <a:rPr lang="en-US" dirty="0">
                <a:latin typeface="Courier New" panose="02070309020205020404" pitchFamily="49" charset="0"/>
                <a:cs typeface="Courier New" panose="02070309020205020404" pitchFamily="49" charset="0"/>
              </a:rPr>
              <a:t> Student;</a:t>
            </a:r>
            <a:endParaRPr lang="en-US" dirty="0">
              <a:latin typeface="Courier New" panose="02070309020205020404" pitchFamily="49" charset="0"/>
              <a:cs typeface="Courier New" panose="02070309020205020404" pitchFamily="49" charset="0"/>
            </a:endParaRPr>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dirty="0"/>
              <a:t>On Update/Delete Set Default</a:t>
            </a:r>
            <a:endParaRPr lang="en-GB" dirty="0"/>
          </a:p>
        </p:txBody>
      </p:sp>
      <p:sp>
        <p:nvSpPr>
          <p:cNvPr id="3" name="Content Placeholder 2"/>
          <p:cNvSpPr>
            <a:spLocks noGrp="true"/>
          </p:cNvSpPr>
          <p:nvPr>
            <p:ph idx="1"/>
          </p:nvPr>
        </p:nvSpPr>
        <p:spPr/>
        <p:txBody>
          <a:bodyPr/>
          <a:lstStyle/>
          <a:p>
            <a:r>
              <a:rPr lang="en-US" dirty="0"/>
              <a:t>Assume we delete or change ‘B005’ in Branch table.</a:t>
            </a:r>
            <a:endParaRPr lang="en-GB" dirty="0"/>
          </a:p>
          <a:p>
            <a:r>
              <a:rPr lang="en-GB" dirty="0"/>
              <a:t>All ‘B005’ in Staff table will be changed to the default value of </a:t>
            </a:r>
            <a:r>
              <a:rPr lang="en-GB" dirty="0" err="1"/>
              <a:t>Staff.branchNo</a:t>
            </a:r>
            <a:r>
              <a:rPr lang="en-GB" dirty="0"/>
              <a:t>.</a:t>
            </a:r>
            <a:endParaRPr lang="en-GB" dirty="0"/>
          </a:p>
          <a:p>
            <a:endParaRPr lang="en-GB" dirty="0"/>
          </a:p>
          <a:p>
            <a:r>
              <a:rPr lang="en-GB" dirty="0"/>
              <a:t>This feature is not available in MySQL.</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dirty="0"/>
              <a:t>Final FK Definition in Staff Table</a:t>
            </a:r>
            <a:endParaRPr lang="en-GB" dirty="0"/>
          </a:p>
        </p:txBody>
      </p:sp>
      <p:sp>
        <p:nvSpPr>
          <p:cNvPr id="3" name="Content Placeholder 2"/>
          <p:cNvSpPr>
            <a:spLocks noGrp="true"/>
          </p:cNvSpPr>
          <p:nvPr>
            <p:ph idx="1"/>
          </p:nvPr>
        </p:nvSpPr>
        <p:spPr/>
        <p:txBody>
          <a:bodyPr/>
          <a:lstStyle/>
          <a:p>
            <a:pPr marL="0" indent="0">
              <a:buNone/>
            </a:pPr>
            <a:r>
              <a:rPr lang="en-US" b="1" dirty="0">
                <a:latin typeface="Courier New" panose="02070309020205020404" pitchFamily="49" charset="0"/>
                <a:cs typeface="Courier New" panose="02070309020205020404" pitchFamily="49" charset="0"/>
              </a:rPr>
              <a:t>CONSTRAINT </a:t>
            </a:r>
            <a:r>
              <a:rPr lang="en-US" dirty="0" err="1">
                <a:latin typeface="Courier New" panose="02070309020205020404" pitchFamily="49" charset="0"/>
                <a:cs typeface="Courier New" panose="02070309020205020404" pitchFamily="49" charset="0"/>
              </a:rPr>
              <a:t>staffFK</a:t>
            </a:r>
            <a:r>
              <a:rPr lang="en-US" b="1" dirty="0">
                <a:latin typeface="Courier New" panose="02070309020205020404" pitchFamily="49" charset="0"/>
                <a:cs typeface="Courier New" panose="02070309020205020404" pitchFamily="49" charset="0"/>
              </a:rPr>
              <a:t> </a:t>
            </a:r>
            <a:endParaRPr lang="en-US" b="1" dirty="0">
              <a:latin typeface="Courier New" panose="02070309020205020404" pitchFamily="49" charset="0"/>
              <a:cs typeface="Courier New" panose="02070309020205020404" pitchFamily="49" charset="0"/>
            </a:endParaRPr>
          </a:p>
          <a:p>
            <a:pPr marL="0" indent="0">
              <a:buNone/>
            </a:pPr>
            <a:r>
              <a:rPr lang="en-US" b="1" dirty="0">
                <a:latin typeface="Courier New" panose="02070309020205020404" pitchFamily="49" charset="0"/>
                <a:cs typeface="Courier New" panose="02070309020205020404" pitchFamily="49" charset="0"/>
              </a:rPr>
              <a:t>    FOREIGN KEY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branchNo</a:t>
            </a:r>
            <a:r>
              <a:rPr lang="en-US" dirty="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pPr marL="0" indent="0">
              <a:buNone/>
            </a:pPr>
            <a:r>
              <a:rPr lang="en-US" b="1" dirty="0">
                <a:latin typeface="Courier New" panose="02070309020205020404" pitchFamily="49" charset="0"/>
                <a:cs typeface="Courier New" panose="02070309020205020404" pitchFamily="49" charset="0"/>
              </a:rPr>
              <a:t>    REFERENCES </a:t>
            </a:r>
            <a:r>
              <a:rPr lang="en-US" dirty="0">
                <a:latin typeface="Courier New" panose="02070309020205020404" pitchFamily="49" charset="0"/>
                <a:cs typeface="Courier New" panose="02070309020205020404" pitchFamily="49" charset="0"/>
              </a:rPr>
              <a:t>Branch</a:t>
            </a:r>
            <a:r>
              <a:rPr lang="en-US" b="1" dirty="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branchNo</a:t>
            </a:r>
            <a:r>
              <a:rPr lang="en-US" dirty="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pPr marL="0" indent="0">
              <a:buNone/>
            </a:pPr>
            <a:r>
              <a:rPr lang="en-US" b="1" dirty="0">
                <a:latin typeface="Courier New" panose="02070309020205020404" pitchFamily="49" charset="0"/>
                <a:cs typeface="Courier New" panose="02070309020205020404" pitchFamily="49" charset="0"/>
              </a:rPr>
              <a:t>        ON DELETE SET NULL</a:t>
            </a:r>
            <a:endParaRPr lang="en-US" b="1" dirty="0">
              <a:latin typeface="Courier New" panose="02070309020205020404" pitchFamily="49" charset="0"/>
              <a:cs typeface="Courier New" panose="02070309020205020404" pitchFamily="49" charset="0"/>
            </a:endParaRPr>
          </a:p>
          <a:p>
            <a:pPr marL="0" indent="0">
              <a:buNone/>
            </a:pPr>
            <a:r>
              <a:rPr lang="en-US" b="1" dirty="0">
                <a:latin typeface="Courier New" panose="02070309020205020404" pitchFamily="49" charset="0"/>
                <a:cs typeface="Courier New" panose="02070309020205020404" pitchFamily="49" charset="0"/>
              </a:rPr>
              <a:t>        ON UPDATE CASCADE</a:t>
            </a:r>
            <a:endParaRPr lang="en-US" b="1" dirty="0">
              <a:latin typeface="Courier New" panose="02070309020205020404" pitchFamily="49" charset="0"/>
              <a:cs typeface="Courier New" panose="02070309020205020404" pitchFamily="49"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r>
              <a:rPr lang="en-US" dirty="0"/>
              <a:t>Alternative Ways of Writing</a:t>
            </a:r>
            <a:endParaRPr lang="en-US" dirty="0"/>
          </a:p>
        </p:txBody>
      </p:sp>
      <p:sp>
        <p:nvSpPr>
          <p:cNvPr id="3" name="内容占位符 2"/>
          <p:cNvSpPr>
            <a:spLocks noGrp="true"/>
          </p:cNvSpPr>
          <p:nvPr>
            <p:ph idx="1"/>
          </p:nvPr>
        </p:nvSpPr>
        <p:spPr/>
        <p:txBody>
          <a:bodyPr/>
          <a:lstStyle/>
          <a:p>
            <a:r>
              <a:rPr lang="en-US" dirty="0"/>
              <a:t>Primary keys, unique keys and foreign keys can also be directly defined along with attributes.</a:t>
            </a:r>
            <a:endParaRPr lang="en-US" dirty="0"/>
          </a:p>
          <a:p>
            <a:r>
              <a:rPr lang="en-US" dirty="0"/>
              <a:t>But this form has some limitations. </a:t>
            </a:r>
            <a:r>
              <a:rPr lang="en-US" dirty="0">
                <a:solidFill>
                  <a:srgbClr val="FF0000"/>
                </a:solidFill>
              </a:rPr>
              <a:t>You should find them out</a:t>
            </a:r>
            <a:r>
              <a:rPr lang="en-US" dirty="0"/>
              <a:t>.</a:t>
            </a:r>
            <a:endParaRPr lang="en-US" dirty="0"/>
          </a:p>
        </p:txBody>
      </p:sp>
      <p:sp>
        <p:nvSpPr>
          <p:cNvPr id="4" name="矩形 3"/>
          <p:cNvSpPr/>
          <p:nvPr/>
        </p:nvSpPr>
        <p:spPr>
          <a:xfrm>
            <a:off x="897359" y="3764776"/>
            <a:ext cx="7349281" cy="2862322"/>
          </a:xfrm>
          <a:prstGeom prst="rect">
            <a:avLst/>
          </a:prstGeom>
          <a:solidFill>
            <a:schemeClr val="bg1"/>
          </a:solidFill>
          <a:effectLst>
            <a:outerShdw blurRad="63500" sx="102000" sy="102000" algn="ctr" rotWithShape="0">
              <a:prstClr val="black">
                <a:alpha val="40000"/>
              </a:prstClr>
            </a:outerShdw>
          </a:effectLst>
        </p:spPr>
        <p:txBody>
          <a:bodyPr wrap="square">
            <a:spAutoFit/>
          </a:bodyPr>
          <a:lstStyle/>
          <a:p>
            <a:r>
              <a:rPr lang="en-US" b="1" dirty="0">
                <a:latin typeface="Courier New" panose="02070309020205020404" pitchFamily="49" charset="0"/>
                <a:cs typeface="Courier New" panose="02070309020205020404" pitchFamily="49" charset="0"/>
              </a:rPr>
              <a:t>CREATE</a:t>
            </a: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TABLE</a:t>
            </a:r>
            <a:r>
              <a:rPr lang="en-US" dirty="0">
                <a:latin typeface="Courier New" panose="02070309020205020404" pitchFamily="49" charset="0"/>
                <a:cs typeface="Courier New" panose="02070309020205020404" pitchFamily="49" charset="0"/>
              </a:rPr>
              <a:t> majors (</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majorID</a:t>
            </a: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VARCHAR</a:t>
            </a:r>
            <a:r>
              <a:rPr lang="en-US" dirty="0">
                <a:latin typeface="Courier New" panose="02070309020205020404" pitchFamily="49" charset="0"/>
                <a:cs typeface="Courier New" panose="02070309020205020404" pitchFamily="49" charset="0"/>
              </a:rPr>
              <a:t>(5) </a:t>
            </a:r>
            <a:r>
              <a:rPr lang="en-US" b="1" dirty="0">
                <a:latin typeface="Courier New" panose="02070309020205020404" pitchFamily="49" charset="0"/>
                <a:cs typeface="Courier New" panose="02070309020205020404" pitchFamily="49" charset="0"/>
              </a:rPr>
              <a:t>PRIMARY KEY</a:t>
            </a:r>
            <a:endParaRPr lang="en-US" b="1"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CREATE TABLE Students (</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id </a:t>
            </a:r>
            <a:r>
              <a:rPr lang="en-US" b="1" dirty="0">
                <a:latin typeface="Courier New" panose="02070309020205020404" pitchFamily="49" charset="0"/>
                <a:cs typeface="Courier New" panose="02070309020205020404" pitchFamily="49" charset="0"/>
              </a:rPr>
              <a:t>INTEGER PRIMARY KEY</a:t>
            </a:r>
            <a:r>
              <a:rPr lang="en-US" dirty="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pPr lvl="1"/>
            <a:r>
              <a:rPr lang="en-US" dirty="0">
                <a:latin typeface="Courier New" panose="02070309020205020404" pitchFamily="49" charset="0"/>
                <a:cs typeface="Courier New" panose="02070309020205020404" pitchFamily="49" charset="0"/>
              </a:rPr>
              <a:t>name </a:t>
            </a:r>
            <a:r>
              <a:rPr lang="en-US" b="1" dirty="0">
                <a:latin typeface="Courier New" panose="02070309020205020404" pitchFamily="49" charset="0"/>
                <a:cs typeface="Courier New" panose="02070309020205020404" pitchFamily="49" charset="0"/>
              </a:rPr>
              <a:t>VARCHAR</a:t>
            </a:r>
            <a:r>
              <a:rPr lang="en-US" dirty="0">
                <a:latin typeface="Courier New" panose="02070309020205020404" pitchFamily="49" charset="0"/>
                <a:cs typeface="Courier New" panose="02070309020205020404" pitchFamily="49" charset="0"/>
              </a:rPr>
              <a:t>(100) </a:t>
            </a:r>
            <a:r>
              <a:rPr lang="en-US" b="1" dirty="0">
                <a:latin typeface="Courier New" panose="02070309020205020404" pitchFamily="49" charset="0"/>
                <a:cs typeface="Courier New" panose="02070309020205020404" pitchFamily="49" charset="0"/>
              </a:rPr>
              <a:t>NOT</a:t>
            </a: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NULL</a:t>
            </a:r>
            <a:r>
              <a:rPr lang="en-US" dirty="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majorID</a:t>
            </a: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VARCHAR</a:t>
            </a:r>
            <a:r>
              <a:rPr lang="en-US" dirty="0">
                <a:latin typeface="Courier New" panose="02070309020205020404" pitchFamily="49" charset="0"/>
                <a:cs typeface="Courier New" panose="02070309020205020404" pitchFamily="49" charset="0"/>
              </a:rPr>
              <a:t>(5) </a:t>
            </a:r>
            <a:r>
              <a:rPr lang="en-US" b="1" dirty="0">
                <a:latin typeface="Courier New" panose="02070309020205020404" pitchFamily="49" charset="0"/>
                <a:cs typeface="Courier New" panose="02070309020205020404" pitchFamily="49" charset="0"/>
              </a:rPr>
              <a:t>REFERENCES</a:t>
            </a:r>
            <a:r>
              <a:rPr lang="en-US" dirty="0">
                <a:latin typeface="Courier New" panose="02070309020205020404" pitchFamily="49" charset="0"/>
                <a:cs typeface="Courier New" panose="02070309020205020404" pitchFamily="49" charset="0"/>
              </a:rPr>
              <a:t> majors(</a:t>
            </a:r>
            <a:r>
              <a:rPr lang="en-US" dirty="0" err="1">
                <a:latin typeface="Courier New" panose="02070309020205020404" pitchFamily="49" charset="0"/>
                <a:cs typeface="Courier New" panose="02070309020205020404" pitchFamily="49" charset="0"/>
              </a:rPr>
              <a:t>majorID</a:t>
            </a:r>
            <a:r>
              <a:rPr lang="en-US" dirty="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sex </a:t>
            </a:r>
            <a:r>
              <a:rPr lang="en-US" b="1" dirty="0">
                <a:latin typeface="Courier New" panose="02070309020205020404" pitchFamily="49" charset="0"/>
                <a:cs typeface="Courier New" panose="02070309020205020404" pitchFamily="49" charset="0"/>
              </a:rPr>
              <a:t>CHAR NOT NULL CHECK</a:t>
            </a:r>
            <a:r>
              <a:rPr lang="en-US" dirty="0">
                <a:latin typeface="Courier New" panose="02070309020205020404" pitchFamily="49" charset="0"/>
                <a:cs typeface="Courier New" panose="02070309020205020404" pitchFamily="49" charset="0"/>
              </a:rPr>
              <a:t> (sex </a:t>
            </a:r>
            <a:r>
              <a:rPr lang="en-US" b="1" dirty="0">
                <a:latin typeface="Courier New" panose="02070309020205020404" pitchFamily="49" charset="0"/>
                <a:cs typeface="Courier New" panose="02070309020205020404" pitchFamily="49" charset="0"/>
              </a:rPr>
              <a:t>IN</a:t>
            </a:r>
            <a:r>
              <a:rPr lang="en-US" dirty="0">
                <a:latin typeface="Courier New" panose="02070309020205020404" pitchFamily="49" charset="0"/>
                <a:cs typeface="Courier New" panose="02070309020205020404" pitchFamily="49" charset="0"/>
              </a:rPr>
              <a:t> ('M','F'))</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dirty="0"/>
              <a:t>Deleting Tables</a:t>
            </a:r>
            <a:endParaRPr lang="en-GB" dirty="0"/>
          </a:p>
        </p:txBody>
      </p:sp>
      <p:sp>
        <p:nvSpPr>
          <p:cNvPr id="3" name="Content Placeholder 2"/>
          <p:cNvSpPr>
            <a:spLocks noGrp="true"/>
          </p:cNvSpPr>
          <p:nvPr>
            <p:ph idx="1"/>
          </p:nvPr>
        </p:nvSpPr>
        <p:spPr/>
        <p:txBody>
          <a:bodyPr>
            <a:normAutofit/>
          </a:bodyPr>
          <a:lstStyle/>
          <a:p>
            <a:r>
              <a:rPr lang="en-US" dirty="0"/>
              <a:t>You can delete tables with the DROP keyword </a:t>
            </a:r>
            <a:endParaRPr lang="en-US" dirty="0"/>
          </a:p>
          <a:p>
            <a:pPr lvl="1"/>
            <a:r>
              <a:rPr lang="en-US" b="1" dirty="0">
                <a:latin typeface="Courier New" panose="02070309020205020404" pitchFamily="49" charset="0"/>
                <a:cs typeface="Courier New" panose="02070309020205020404" pitchFamily="49" charset="0"/>
              </a:rPr>
              <a:t>DROP TABLE [IF EXISTS] </a:t>
            </a:r>
            <a:r>
              <a:rPr lang="en-US" dirty="0">
                <a:latin typeface="Courier New" panose="02070309020205020404" pitchFamily="49" charset="0"/>
                <a:cs typeface="Courier New" panose="02070309020205020404" pitchFamily="49" charset="0"/>
              </a:rPr>
              <a:t>table-name1</a:t>
            </a:r>
            <a:r>
              <a:rPr lang="en-US" b="1" dirty="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table-name2</a:t>
            </a:r>
            <a:r>
              <a:rPr lang="en-US"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a:p>
            <a:pPr lvl="1"/>
            <a:endParaRPr lang="en-US" dirty="0"/>
          </a:p>
          <a:p>
            <a:r>
              <a:rPr lang="en-GB" dirty="0"/>
              <a:t>All tuples will be deleted as well.</a:t>
            </a:r>
            <a:endParaRPr lang="en-GB" dirty="0"/>
          </a:p>
          <a:p>
            <a:r>
              <a:rPr lang="en-GB" dirty="0"/>
              <a:t>Undoing is sometimes impossible.</a:t>
            </a:r>
            <a:endParaRPr lang="en-GB" dirty="0"/>
          </a:p>
          <a:p>
            <a:r>
              <a:rPr lang="en-US" dirty="0"/>
              <a:t>Foreign Key constraints will prevent DROPS under the default RESTRICT option </a:t>
            </a:r>
            <a:endParaRPr lang="en-US" dirty="0"/>
          </a:p>
          <a:p>
            <a:pPr lvl="1"/>
            <a:r>
              <a:rPr lang="en-US" dirty="0"/>
              <a:t>To overcome this, either remove the constraint or drop the tables in the correct order (referencing table first)</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dirty="0"/>
              <a:t>Try It!</a:t>
            </a:r>
            <a:endParaRPr lang="en-GB" dirty="0"/>
          </a:p>
        </p:txBody>
      </p:sp>
      <p:sp>
        <p:nvSpPr>
          <p:cNvPr id="3" name="Content Placeholder 2"/>
          <p:cNvSpPr>
            <a:spLocks noGrp="true"/>
          </p:cNvSpPr>
          <p:nvPr>
            <p:ph idx="1"/>
          </p:nvPr>
        </p:nvSpPr>
        <p:spPr/>
        <p:txBody>
          <a:bodyPr/>
          <a:lstStyle/>
          <a:p>
            <a:r>
              <a:rPr lang="en-US" dirty="0"/>
              <a:t>Try deleting our previously created tables (Branch, Staff)</a:t>
            </a:r>
            <a:endParaRPr lang="en-US" dirty="0"/>
          </a:p>
          <a:p>
            <a:endParaRPr lang="en-US" dirty="0"/>
          </a:p>
          <a:p>
            <a:r>
              <a:rPr lang="en-US" dirty="0"/>
              <a:t>Try both:</a:t>
            </a:r>
            <a:endParaRPr lang="en-US" dirty="0"/>
          </a:p>
          <a:p>
            <a:pPr lvl="1"/>
            <a:r>
              <a:rPr lang="en-US" b="1" dirty="0">
                <a:latin typeface="Courier New" panose="02070309020205020404" pitchFamily="49" charset="0"/>
                <a:cs typeface="Courier New" panose="02070309020205020404" pitchFamily="49" charset="0"/>
              </a:rPr>
              <a:t>DROP</a:t>
            </a: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TABLE</a:t>
            </a: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IF EXISTS</a:t>
            </a:r>
            <a:r>
              <a:rPr lang="en-US" dirty="0">
                <a:latin typeface="Courier New" panose="02070309020205020404" pitchFamily="49" charset="0"/>
                <a:cs typeface="Courier New" panose="02070309020205020404" pitchFamily="49" charset="0"/>
              </a:rPr>
              <a:t> Branch, Staff;</a:t>
            </a:r>
            <a:endParaRPr lang="en-US" dirty="0">
              <a:latin typeface="Courier New" panose="02070309020205020404" pitchFamily="49" charset="0"/>
              <a:cs typeface="Courier New" panose="02070309020205020404" pitchFamily="49" charset="0"/>
            </a:endParaRPr>
          </a:p>
          <a:p>
            <a:pPr lvl="1"/>
            <a:r>
              <a:rPr lang="en-US" b="1" dirty="0">
                <a:latin typeface="Courier New" panose="02070309020205020404" pitchFamily="49" charset="0"/>
                <a:cs typeface="Courier New" panose="02070309020205020404" pitchFamily="49" charset="0"/>
              </a:rPr>
              <a:t>DROP</a:t>
            </a: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TABLE</a:t>
            </a: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IF EXISTS</a:t>
            </a:r>
            <a:r>
              <a:rPr lang="en-US" dirty="0">
                <a:latin typeface="Courier New" panose="02070309020205020404" pitchFamily="49" charset="0"/>
                <a:cs typeface="Courier New" panose="02070309020205020404" pitchFamily="49" charset="0"/>
              </a:rPr>
              <a:t> Staff, Branch;</a:t>
            </a:r>
            <a:endParaRPr lang="en-GB" dirty="0">
              <a:latin typeface="Courier New" panose="02070309020205020404" pitchFamily="49" charset="0"/>
              <a:cs typeface="Courier New" panose="02070309020205020404" pitchFamily="49"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true"/>
          </p:cNvSpPr>
          <p:nvPr>
            <p:ph type="title"/>
          </p:nvPr>
        </p:nvSpPr>
        <p:spPr/>
        <p:txBody>
          <a:bodyPr/>
          <a:lstStyle/>
          <a:p>
            <a:r>
              <a:rPr lang="en-US" dirty="0"/>
              <a:t>Altering Tables</a:t>
            </a:r>
            <a:endParaRPr lang="en-US" dirty="0"/>
          </a:p>
        </p:txBody>
      </p:sp>
      <p:sp>
        <p:nvSpPr>
          <p:cNvPr id="5" name="文本占位符 4"/>
          <p:cNvSpPr>
            <a:spLocks noGrp="true"/>
          </p:cNvSpPr>
          <p:nvPr>
            <p:ph type="body" idx="1"/>
          </p:nvPr>
        </p:nvSpPr>
        <p:spPr/>
        <p:txBody>
          <a:bodyPr/>
          <a:lstStyle/>
          <a:p>
            <a:r>
              <a:rPr lang="en-US" dirty="0"/>
              <a:t>Keyword ALTER</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dirty="0"/>
              <a:t>Change Tables: ALTER</a:t>
            </a:r>
            <a:endParaRPr lang="en-GB" dirty="0"/>
          </a:p>
        </p:txBody>
      </p:sp>
      <p:sp>
        <p:nvSpPr>
          <p:cNvPr id="3" name="Content Placeholder 2"/>
          <p:cNvSpPr>
            <a:spLocks noGrp="true"/>
          </p:cNvSpPr>
          <p:nvPr>
            <p:ph idx="1"/>
          </p:nvPr>
        </p:nvSpPr>
        <p:spPr/>
        <p:txBody>
          <a:bodyPr>
            <a:normAutofit/>
          </a:bodyPr>
          <a:lstStyle/>
          <a:p>
            <a:r>
              <a:rPr lang="en-US" dirty="0"/>
              <a:t>ALTER is used to add, delete, or modify columns in an existing table.</a:t>
            </a:r>
            <a:endParaRPr lang="en-US" dirty="0"/>
          </a:p>
          <a:p>
            <a:endParaRPr lang="en-US" dirty="0"/>
          </a:p>
          <a:p>
            <a:r>
              <a:rPr lang="en-GB" dirty="0"/>
              <a:t>Add column:</a:t>
            </a:r>
            <a:endParaRPr lang="en-GB" dirty="0"/>
          </a:p>
          <a:p>
            <a:pPr marL="0" indent="0">
              <a:lnSpc>
                <a:spcPct val="100000"/>
              </a:lnSpc>
              <a:buNone/>
            </a:pPr>
            <a:r>
              <a:rPr lang="en-US" sz="2000" b="1" dirty="0">
                <a:latin typeface="Courier New" panose="02070309020205020404" pitchFamily="49" charset="0"/>
                <a:cs typeface="Courier New" panose="02070309020205020404" pitchFamily="49" charset="0"/>
              </a:rPr>
              <a:t>ALTER TABLE </a:t>
            </a:r>
            <a:r>
              <a:rPr lang="en-US" sz="2000" dirty="0" err="1">
                <a:latin typeface="Courier New" panose="02070309020205020404" pitchFamily="49" charset="0"/>
                <a:cs typeface="Courier New" panose="02070309020205020404" pitchFamily="49" charset="0"/>
              </a:rPr>
              <a:t>table_name</a:t>
            </a:r>
            <a:r>
              <a:rPr lang="en-US" sz="2000" b="1" dirty="0">
                <a:latin typeface="Courier New" panose="02070309020205020404" pitchFamily="49" charset="0"/>
                <a:cs typeface="Courier New" panose="02070309020205020404" pitchFamily="49" charset="0"/>
              </a:rPr>
              <a:t> ADD </a:t>
            </a:r>
            <a:r>
              <a:rPr lang="en-US" sz="2000" dirty="0" err="1">
                <a:latin typeface="Courier New" panose="02070309020205020404" pitchFamily="49" charset="0"/>
                <a:cs typeface="Courier New" panose="02070309020205020404" pitchFamily="49" charset="0"/>
              </a:rPr>
              <a:t>column_name</a:t>
            </a:r>
            <a:r>
              <a:rPr lang="en-US" sz="2000" dirty="0">
                <a:latin typeface="Courier New" panose="02070309020205020404" pitchFamily="49" charset="0"/>
                <a:cs typeface="Courier New" panose="02070309020205020404" pitchFamily="49" charset="0"/>
              </a:rPr>
              <a:t> datatype [options like UNIQUE …]</a:t>
            </a:r>
            <a:r>
              <a:rPr lang="en-US" sz="2000" b="1" dirty="0">
                <a:latin typeface="Courier New" panose="02070309020205020404" pitchFamily="49" charset="0"/>
                <a:cs typeface="Courier New" panose="02070309020205020404" pitchFamily="49" charset="0"/>
              </a:rPr>
              <a:t>; </a:t>
            </a:r>
            <a:endParaRPr lang="en-US" sz="2000" b="1" dirty="0">
              <a:latin typeface="Courier New" panose="02070309020205020404" pitchFamily="49" charset="0"/>
              <a:cs typeface="Courier New" panose="02070309020205020404" pitchFamily="49" charset="0"/>
            </a:endParaRPr>
          </a:p>
          <a:p>
            <a:r>
              <a:rPr lang="en-US" dirty="0"/>
              <a:t>Drop column:</a:t>
            </a:r>
            <a:endParaRPr lang="en-US" dirty="0"/>
          </a:p>
          <a:p>
            <a:pPr marL="0" indent="0">
              <a:buNone/>
            </a:pPr>
            <a:r>
              <a:rPr lang="en-US" sz="2000" b="1" dirty="0">
                <a:latin typeface="Courier New" panose="02070309020205020404" pitchFamily="49" charset="0"/>
                <a:cs typeface="Courier New" panose="02070309020205020404" pitchFamily="49" charset="0"/>
              </a:rPr>
              <a:t>ALTER TABLE </a:t>
            </a:r>
            <a:r>
              <a:rPr lang="en-US" sz="2000" dirty="0" err="1">
                <a:latin typeface="Courier New" panose="02070309020205020404" pitchFamily="49" charset="0"/>
                <a:cs typeface="Courier New" panose="02070309020205020404" pitchFamily="49" charset="0"/>
              </a:rPr>
              <a:t>table_name</a:t>
            </a:r>
            <a:r>
              <a:rPr lang="en-US" sz="2000" b="1" dirty="0">
                <a:latin typeface="Courier New" panose="02070309020205020404" pitchFamily="49" charset="0"/>
                <a:cs typeface="Courier New" panose="02070309020205020404" pitchFamily="49" charset="0"/>
              </a:rPr>
              <a:t> DROP COLUMN </a:t>
            </a:r>
            <a:r>
              <a:rPr lang="en-US" sz="2000" dirty="0" err="1">
                <a:latin typeface="Courier New" panose="02070309020205020404" pitchFamily="49" charset="0"/>
                <a:cs typeface="Courier New" panose="02070309020205020404" pitchFamily="49" charset="0"/>
              </a:rPr>
              <a:t>column_name</a:t>
            </a:r>
            <a:r>
              <a:rPr lang="en-US" sz="2000" b="1" dirty="0">
                <a:latin typeface="Courier New" panose="02070309020205020404" pitchFamily="49" charset="0"/>
                <a:cs typeface="Courier New" panose="02070309020205020404" pitchFamily="49" charset="0"/>
              </a:rPr>
              <a:t>;</a:t>
            </a:r>
            <a:endParaRPr lang="en-US" sz="2400" b="1" dirty="0">
              <a:latin typeface="Courier New" panose="02070309020205020404" pitchFamily="49" charset="0"/>
              <a:cs typeface="Courier New" panose="02070309020205020404" pitchFamily="49"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dirty="0"/>
              <a:t>ALTER: Modify Columns</a:t>
            </a:r>
            <a:endParaRPr lang="en-GB" dirty="0"/>
          </a:p>
        </p:txBody>
      </p:sp>
      <p:sp>
        <p:nvSpPr>
          <p:cNvPr id="3" name="Content Placeholder 2"/>
          <p:cNvSpPr>
            <a:spLocks noGrp="true"/>
          </p:cNvSpPr>
          <p:nvPr>
            <p:ph idx="1"/>
          </p:nvPr>
        </p:nvSpPr>
        <p:spPr/>
        <p:txBody>
          <a:bodyPr>
            <a:normAutofit/>
          </a:bodyPr>
          <a:lstStyle/>
          <a:p>
            <a:r>
              <a:rPr lang="en-US" dirty="0"/>
              <a:t>Modify column name and definition:</a:t>
            </a:r>
            <a:endParaRPr lang="en-US" dirty="0"/>
          </a:p>
          <a:p>
            <a:pPr marL="0" indent="0">
              <a:buNone/>
            </a:pPr>
            <a:r>
              <a:rPr lang="en-US" sz="2000" b="1" dirty="0">
                <a:latin typeface="Courier New" panose="02070309020205020404" pitchFamily="49" charset="0"/>
                <a:cs typeface="Courier New" panose="02070309020205020404" pitchFamily="49" charset="0"/>
              </a:rPr>
              <a:t>ALTER TABLE </a:t>
            </a:r>
            <a:r>
              <a:rPr lang="en-US" sz="2000" dirty="0" err="1">
                <a:latin typeface="Courier New" panose="02070309020205020404" pitchFamily="49" charset="0"/>
                <a:cs typeface="Courier New" panose="02070309020205020404" pitchFamily="49" charset="0"/>
              </a:rPr>
              <a:t>table_name</a:t>
            </a:r>
            <a:r>
              <a:rPr lang="en-US" sz="2000" b="1" dirty="0">
                <a:latin typeface="Courier New" panose="02070309020205020404" pitchFamily="49" charset="0"/>
                <a:cs typeface="Courier New" panose="02070309020205020404" pitchFamily="49" charset="0"/>
              </a:rPr>
              <a:t> </a:t>
            </a:r>
            <a:endParaRPr lang="en-US" sz="2000" b="1" dirty="0">
              <a:latin typeface="Courier New" panose="02070309020205020404" pitchFamily="49" charset="0"/>
              <a:cs typeface="Courier New" panose="02070309020205020404" pitchFamily="49" charset="0"/>
            </a:endParaRPr>
          </a:p>
          <a:p>
            <a:pPr marL="0" indent="0">
              <a:buNone/>
            </a:pPr>
            <a:r>
              <a:rPr lang="en-US" sz="2000" b="1" dirty="0">
                <a:latin typeface="Courier New" panose="02070309020205020404" pitchFamily="49" charset="0"/>
                <a:cs typeface="Courier New" panose="02070309020205020404" pitchFamily="49" charset="0"/>
              </a:rPr>
              <a:t>    CHANGE COLUMN</a:t>
            </a:r>
            <a:endParaRPr lang="en-US" sz="2000" b="1" dirty="0">
              <a:latin typeface="Courier New" panose="02070309020205020404" pitchFamily="49" charset="0"/>
              <a:cs typeface="Courier New" panose="02070309020205020404" pitchFamily="49" charset="0"/>
            </a:endParaRPr>
          </a:p>
          <a:p>
            <a:pPr marL="0" indent="0">
              <a:buNone/>
            </a:pPr>
            <a:r>
              <a:rPr lang="en-US" sz="2000" b="1"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col_name</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new_col_name</a:t>
            </a:r>
            <a:r>
              <a:rPr lang="en-US" sz="2000" dirty="0">
                <a:latin typeface="Courier New" panose="02070309020205020404" pitchFamily="49" charset="0"/>
                <a:cs typeface="Courier New" panose="02070309020205020404" pitchFamily="49" charset="0"/>
              </a:rPr>
              <a:t> datatype [</a:t>
            </a:r>
            <a:r>
              <a:rPr lang="en-US" sz="2000" dirty="0" err="1">
                <a:latin typeface="Courier New" panose="02070309020205020404" pitchFamily="49" charset="0"/>
                <a:cs typeface="Courier New" panose="02070309020205020404" pitchFamily="49" charset="0"/>
              </a:rPr>
              <a:t>col_options</a:t>
            </a:r>
            <a:r>
              <a:rPr lang="en-US" sz="2000" dirty="0">
                <a:latin typeface="Courier New" panose="02070309020205020404" pitchFamily="49" charset="0"/>
                <a:cs typeface="Courier New" panose="02070309020205020404" pitchFamily="49" charset="0"/>
              </a:rPr>
              <a:t>];</a:t>
            </a:r>
            <a:endParaRPr lang="en-GB" sz="2000" dirty="0"/>
          </a:p>
          <a:p>
            <a:pPr marL="0" indent="0">
              <a:buNone/>
            </a:pPr>
            <a:endParaRPr lang="en-GB" sz="3200" b="1" dirty="0">
              <a:latin typeface="Courier New" panose="02070309020205020404" pitchFamily="49" charset="0"/>
              <a:cs typeface="Courier New" panose="02070309020205020404" pitchFamily="49" charset="0"/>
            </a:endParaRPr>
          </a:p>
          <a:p>
            <a:r>
              <a:rPr lang="en-US" dirty="0"/>
              <a:t>Modify column definition only:</a:t>
            </a:r>
            <a:endParaRPr lang="en-US" sz="2000" b="1" dirty="0">
              <a:solidFill>
                <a:prstClr val="black"/>
              </a:solidFill>
              <a:latin typeface="Courier New" panose="02070309020205020404" pitchFamily="49" charset="0"/>
              <a:cs typeface="Courier New" panose="02070309020205020404" pitchFamily="49" charset="0"/>
            </a:endParaRPr>
          </a:p>
          <a:p>
            <a:pPr marL="0" lvl="0" indent="0">
              <a:buNone/>
            </a:pPr>
            <a:r>
              <a:rPr lang="en-US" sz="2000" b="1" dirty="0">
                <a:solidFill>
                  <a:prstClr val="black"/>
                </a:solidFill>
                <a:latin typeface="Courier New" panose="02070309020205020404" pitchFamily="49" charset="0"/>
                <a:cs typeface="Courier New" panose="02070309020205020404" pitchFamily="49" charset="0"/>
              </a:rPr>
              <a:t>ALTER TABLE </a:t>
            </a:r>
            <a:r>
              <a:rPr lang="en-US" sz="2000" dirty="0" err="1">
                <a:solidFill>
                  <a:prstClr val="black"/>
                </a:solidFill>
                <a:latin typeface="Courier New" panose="02070309020205020404" pitchFamily="49" charset="0"/>
                <a:cs typeface="Courier New" panose="02070309020205020404" pitchFamily="49" charset="0"/>
              </a:rPr>
              <a:t>table_name</a:t>
            </a:r>
            <a:r>
              <a:rPr lang="en-US" sz="2000" dirty="0">
                <a:solidFill>
                  <a:prstClr val="black"/>
                </a:solidFill>
                <a:latin typeface="Courier New" panose="02070309020205020404" pitchFamily="49" charset="0"/>
                <a:cs typeface="Courier New" panose="02070309020205020404" pitchFamily="49" charset="0"/>
              </a:rPr>
              <a:t> </a:t>
            </a:r>
            <a:endParaRPr lang="en-US" sz="2000" dirty="0">
              <a:solidFill>
                <a:prstClr val="black"/>
              </a:solidFill>
              <a:latin typeface="Courier New" panose="02070309020205020404" pitchFamily="49" charset="0"/>
              <a:cs typeface="Courier New" panose="02070309020205020404" pitchFamily="49" charset="0"/>
            </a:endParaRPr>
          </a:p>
          <a:p>
            <a:pPr marL="0" lvl="0" indent="0">
              <a:buNone/>
            </a:pPr>
            <a:r>
              <a:rPr lang="en-US" sz="2000" b="1" dirty="0">
                <a:solidFill>
                  <a:prstClr val="black"/>
                </a:solidFill>
                <a:latin typeface="Courier New" panose="02070309020205020404" pitchFamily="49" charset="0"/>
                <a:cs typeface="Courier New" panose="02070309020205020404" pitchFamily="49" charset="0"/>
              </a:rPr>
              <a:t>    MODIFY COLUMN</a:t>
            </a:r>
            <a:endParaRPr lang="en-US" sz="2000" b="1" dirty="0">
              <a:solidFill>
                <a:prstClr val="black"/>
              </a:solidFill>
              <a:latin typeface="Courier New" panose="02070309020205020404" pitchFamily="49" charset="0"/>
              <a:cs typeface="Courier New" panose="02070309020205020404" pitchFamily="49" charset="0"/>
            </a:endParaRPr>
          </a:p>
          <a:p>
            <a:pPr marL="0" lvl="0" indent="0">
              <a:buNone/>
            </a:pPr>
            <a:r>
              <a:rPr lang="en-US" sz="2000" b="1" dirty="0">
                <a:solidFill>
                  <a:prstClr val="black"/>
                </a:solidFill>
                <a:latin typeface="Courier New" panose="02070309020205020404" pitchFamily="49" charset="0"/>
                <a:cs typeface="Courier New" panose="02070309020205020404" pitchFamily="49" charset="0"/>
              </a:rPr>
              <a:t>    </a:t>
            </a:r>
            <a:r>
              <a:rPr lang="en-US" sz="2000" dirty="0" err="1">
                <a:solidFill>
                  <a:prstClr val="black"/>
                </a:solidFill>
                <a:latin typeface="Courier New" panose="02070309020205020404" pitchFamily="49" charset="0"/>
                <a:cs typeface="Courier New" panose="02070309020205020404" pitchFamily="49" charset="0"/>
              </a:rPr>
              <a:t>column_name</a:t>
            </a:r>
            <a:r>
              <a:rPr lang="en-US" sz="2000" dirty="0">
                <a:solidFill>
                  <a:prstClr val="black"/>
                </a:solidFill>
                <a:latin typeface="Courier New" panose="02070309020205020404" pitchFamily="49" charset="0"/>
                <a:cs typeface="Courier New" panose="02070309020205020404" pitchFamily="49" charset="0"/>
              </a:rPr>
              <a:t> datatype </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col_options</a:t>
            </a:r>
            <a:r>
              <a:rPr lang="en-US" sz="2000" dirty="0">
                <a:latin typeface="Courier New" panose="02070309020205020404" pitchFamily="49" charset="0"/>
                <a:cs typeface="Courier New" panose="02070309020205020404" pitchFamily="49" charset="0"/>
              </a:rPr>
              <a:t>]</a:t>
            </a:r>
            <a:r>
              <a:rPr lang="en-US" sz="2000" dirty="0">
                <a:solidFill>
                  <a:prstClr val="black"/>
                </a:solidFill>
                <a:latin typeface="Courier New" panose="02070309020205020404" pitchFamily="49" charset="0"/>
                <a:cs typeface="Courier New" panose="02070309020205020404" pitchFamily="49" charset="0"/>
              </a:rPr>
              <a:t>; </a:t>
            </a:r>
            <a:endParaRPr lang="en-US" sz="2000" dirty="0">
              <a:solidFill>
                <a:prstClr val="black"/>
              </a:solidFill>
              <a:latin typeface="Courier New" panose="02070309020205020404" pitchFamily="49" charset="0"/>
              <a:cs typeface="Courier New" panose="02070309020205020404" pitchFamily="49" charset="0"/>
            </a:endParaRPr>
          </a:p>
          <a:p>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dirty="0"/>
              <a:t>ALTER: Add Constraints</a:t>
            </a:r>
            <a:endParaRPr lang="en-GB" dirty="0"/>
          </a:p>
        </p:txBody>
      </p:sp>
      <p:sp>
        <p:nvSpPr>
          <p:cNvPr id="3" name="Content Placeholder 2"/>
          <p:cNvSpPr>
            <a:spLocks noGrp="true"/>
          </p:cNvSpPr>
          <p:nvPr>
            <p:ph idx="1"/>
          </p:nvPr>
        </p:nvSpPr>
        <p:spPr/>
        <p:txBody>
          <a:bodyPr/>
          <a:lstStyle/>
          <a:p>
            <a:r>
              <a:rPr lang="en-GB" dirty="0"/>
              <a:t>To add a constraint:</a:t>
            </a:r>
            <a:endParaRPr lang="en-GB" dirty="0"/>
          </a:p>
          <a:p>
            <a:pPr marL="0" indent="0">
              <a:buNone/>
            </a:pPr>
            <a:r>
              <a:rPr lang="en-US" sz="2000" b="1" dirty="0">
                <a:latin typeface="Courier New" panose="02070309020205020404" pitchFamily="49" charset="0"/>
                <a:cs typeface="Courier New" panose="02070309020205020404" pitchFamily="49" charset="0"/>
              </a:rPr>
              <a:t>ALTER TABLE </a:t>
            </a:r>
            <a:r>
              <a:rPr lang="en-US" sz="2000" dirty="0">
                <a:latin typeface="Courier New" panose="02070309020205020404" pitchFamily="49" charset="0"/>
                <a:cs typeface="Courier New" panose="02070309020205020404" pitchFamily="49" charset="0"/>
              </a:rPr>
              <a:t>table-name </a:t>
            </a:r>
            <a:endParaRPr lang="en-US" sz="2000" dirty="0">
              <a:latin typeface="Courier New" panose="02070309020205020404" pitchFamily="49" charset="0"/>
              <a:cs typeface="Courier New" panose="02070309020205020404" pitchFamily="49" charset="0"/>
            </a:endParaRPr>
          </a:p>
          <a:p>
            <a:pPr marL="0" indent="0">
              <a:buNone/>
            </a:pPr>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ADD CONSTRAINT</a:t>
            </a:r>
            <a:r>
              <a:rPr lang="en-US" sz="2000" dirty="0">
                <a:latin typeface="Courier New" panose="02070309020205020404" pitchFamily="49" charset="0"/>
                <a:cs typeface="Courier New" panose="02070309020205020404" pitchFamily="49" charset="0"/>
              </a:rPr>
              <a:t> name definition;</a:t>
            </a:r>
            <a:endParaRPr lang="en-US" dirty="0">
              <a:latin typeface="Courier New" panose="02070309020205020404" pitchFamily="49" charset="0"/>
              <a:cs typeface="Courier New" panose="02070309020205020404" pitchFamily="49" charset="0"/>
            </a:endParaRPr>
          </a:p>
          <a:p>
            <a:endParaRPr lang="en-GB" dirty="0"/>
          </a:p>
          <a:p>
            <a:r>
              <a:rPr lang="en-GB" dirty="0"/>
              <a:t>For instance:</a:t>
            </a:r>
            <a:endParaRPr lang="en-GB" dirty="0"/>
          </a:p>
          <a:p>
            <a:pPr marL="0" indent="0">
              <a:buNone/>
            </a:pPr>
            <a:r>
              <a:rPr lang="en-US" sz="2000" b="1" dirty="0">
                <a:latin typeface="Courier New" panose="02070309020205020404" pitchFamily="49" charset="0"/>
                <a:cs typeface="Courier New" panose="02070309020205020404" pitchFamily="49" charset="0"/>
              </a:rPr>
              <a:t>ALTER TABLE </a:t>
            </a:r>
            <a:r>
              <a:rPr lang="en-US" sz="2000" dirty="0">
                <a:latin typeface="Courier New" panose="02070309020205020404" pitchFamily="49" charset="0"/>
                <a:cs typeface="Courier New" panose="02070309020205020404" pitchFamily="49" charset="0"/>
              </a:rPr>
              <a:t>branch </a:t>
            </a:r>
            <a:endParaRPr lang="en-US" sz="2000" dirty="0">
              <a:latin typeface="Courier New" panose="02070309020205020404" pitchFamily="49" charset="0"/>
              <a:cs typeface="Courier New" panose="02070309020205020404" pitchFamily="49" charset="0"/>
            </a:endParaRPr>
          </a:p>
          <a:p>
            <a:pPr marL="0" indent="0">
              <a:buNone/>
            </a:pPr>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ADD CONSTRAINT </a:t>
            </a:r>
            <a:r>
              <a:rPr lang="en-US" sz="2000" dirty="0" err="1">
                <a:latin typeface="Courier New" panose="02070309020205020404" pitchFamily="49" charset="0"/>
                <a:cs typeface="Courier New" panose="02070309020205020404" pitchFamily="49" charset="0"/>
              </a:rPr>
              <a:t>ck_branch</a:t>
            </a:r>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UNIQUE</a:t>
            </a:r>
            <a:r>
              <a:rPr lang="en-US" sz="2000" dirty="0">
                <a:latin typeface="Courier New" panose="02070309020205020404" pitchFamily="49" charset="0"/>
                <a:cs typeface="Courier New" panose="02070309020205020404" pitchFamily="49" charset="0"/>
              </a:rPr>
              <a:t> (street);</a:t>
            </a:r>
            <a:endParaRPr lang="en-US" sz="2000" dirty="0">
              <a:latin typeface="Courier New" panose="02070309020205020404" pitchFamily="49" charset="0"/>
              <a:cs typeface="Courier New" panose="02070309020205020404" pitchFamily="49" charset="0"/>
            </a:endParaRPr>
          </a:p>
          <a:p>
            <a:pPr marL="0" indent="0">
              <a:buNone/>
            </a:pPr>
            <a:r>
              <a:rPr lang="en-GB" dirty="0"/>
              <a:t>Changes street column of Branch to a candidate key.</a:t>
            </a:r>
            <a:endParaRPr lang="en-GB"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dirty="0"/>
              <a:t>ALTER: Remove Constraints</a:t>
            </a:r>
            <a:endParaRPr lang="en-GB" dirty="0"/>
          </a:p>
        </p:txBody>
      </p:sp>
      <p:sp>
        <p:nvSpPr>
          <p:cNvPr id="3" name="Content Placeholder 2"/>
          <p:cNvSpPr>
            <a:spLocks noGrp="true"/>
          </p:cNvSpPr>
          <p:nvPr>
            <p:ph idx="1"/>
          </p:nvPr>
        </p:nvSpPr>
        <p:spPr/>
        <p:txBody>
          <a:bodyPr/>
          <a:lstStyle/>
          <a:p>
            <a:r>
              <a:rPr lang="en-US" dirty="0"/>
              <a:t>To remove a constraint:</a:t>
            </a:r>
            <a:endParaRPr lang="en-US" dirty="0"/>
          </a:p>
          <a:p>
            <a:pPr marL="0" indent="0">
              <a:buNone/>
            </a:pPr>
            <a:r>
              <a:rPr lang="en-US" sz="2400" b="1" dirty="0">
                <a:latin typeface="Courier New" panose="02070309020205020404" pitchFamily="49" charset="0"/>
                <a:cs typeface="Courier New" panose="02070309020205020404" pitchFamily="49" charset="0"/>
              </a:rPr>
              <a:t>ALTER</a:t>
            </a:r>
            <a:r>
              <a:rPr lang="en-US" sz="2400" dirty="0">
                <a:latin typeface="Courier New" panose="02070309020205020404" pitchFamily="49" charset="0"/>
                <a:cs typeface="Courier New" panose="02070309020205020404" pitchFamily="49" charset="0"/>
              </a:rPr>
              <a:t> </a:t>
            </a:r>
            <a:r>
              <a:rPr lang="en-US" sz="2400" b="1" dirty="0">
                <a:latin typeface="Courier New" panose="02070309020205020404" pitchFamily="49" charset="0"/>
                <a:cs typeface="Courier New" panose="02070309020205020404" pitchFamily="49" charset="0"/>
              </a:rPr>
              <a:t>TABLE</a:t>
            </a:r>
            <a:r>
              <a:rPr lang="en-US" sz="2400" dirty="0">
                <a:latin typeface="Courier New" panose="02070309020205020404" pitchFamily="49" charset="0"/>
                <a:cs typeface="Courier New" panose="02070309020205020404" pitchFamily="49" charset="0"/>
              </a:rPr>
              <a:t> table-name </a:t>
            </a:r>
            <a:endParaRPr lang="en-US" sz="2400" dirty="0">
              <a:latin typeface="Courier New" panose="02070309020205020404" pitchFamily="49" charset="0"/>
              <a:cs typeface="Courier New" panose="02070309020205020404" pitchFamily="49" charset="0"/>
            </a:endParaRPr>
          </a:p>
          <a:p>
            <a:pPr marL="0" indent="0">
              <a:buNone/>
            </a:pPr>
            <a:r>
              <a:rPr lang="en-US" sz="2400" dirty="0">
                <a:latin typeface="Courier New" panose="02070309020205020404" pitchFamily="49" charset="0"/>
                <a:cs typeface="Courier New" panose="02070309020205020404" pitchFamily="49" charset="0"/>
              </a:rPr>
              <a:t>    </a:t>
            </a:r>
            <a:r>
              <a:rPr lang="en-US" sz="2400" b="1" dirty="0">
                <a:latin typeface="Courier New" panose="02070309020205020404" pitchFamily="49" charset="0"/>
                <a:cs typeface="Courier New" panose="02070309020205020404" pitchFamily="49" charset="0"/>
              </a:rPr>
              <a:t>DROP</a:t>
            </a:r>
            <a:r>
              <a:rPr lang="en-US" sz="2400" dirty="0">
                <a:latin typeface="Courier New" panose="02070309020205020404" pitchFamily="49" charset="0"/>
                <a:cs typeface="Courier New" panose="02070309020205020404" pitchFamily="49" charset="0"/>
              </a:rPr>
              <a:t> </a:t>
            </a:r>
            <a:r>
              <a:rPr lang="en-US" sz="2400" b="1" dirty="0">
                <a:latin typeface="Courier New" panose="02070309020205020404" pitchFamily="49" charset="0"/>
                <a:cs typeface="Courier New" panose="02070309020205020404" pitchFamily="49" charset="0"/>
              </a:rPr>
              <a:t>INDEX</a:t>
            </a:r>
            <a:r>
              <a:rPr lang="en-US" sz="2400" dirty="0">
                <a:latin typeface="Courier New" panose="02070309020205020404" pitchFamily="49" charset="0"/>
                <a:cs typeface="Courier New" panose="02070309020205020404" pitchFamily="49" charset="0"/>
              </a:rPr>
              <a:t> name | </a:t>
            </a:r>
            <a:r>
              <a:rPr lang="en-US" sz="2400" b="1" dirty="0">
                <a:latin typeface="Courier New" panose="02070309020205020404" pitchFamily="49" charset="0"/>
                <a:cs typeface="Courier New" panose="02070309020205020404" pitchFamily="49" charset="0"/>
              </a:rPr>
              <a:t>DROP</a:t>
            </a:r>
            <a:r>
              <a:rPr lang="en-US" sz="2400" dirty="0">
                <a:latin typeface="Courier New" panose="02070309020205020404" pitchFamily="49" charset="0"/>
                <a:cs typeface="Courier New" panose="02070309020205020404" pitchFamily="49" charset="0"/>
              </a:rPr>
              <a:t> </a:t>
            </a:r>
            <a:r>
              <a:rPr lang="en-US" sz="2400" b="1" dirty="0">
                <a:latin typeface="Courier New" panose="02070309020205020404" pitchFamily="49" charset="0"/>
                <a:cs typeface="Courier New" panose="02070309020205020404" pitchFamily="49" charset="0"/>
              </a:rPr>
              <a:t>FOREIGN</a:t>
            </a:r>
            <a:r>
              <a:rPr lang="en-US" sz="2400" dirty="0">
                <a:latin typeface="Courier New" panose="02070309020205020404" pitchFamily="49" charset="0"/>
                <a:cs typeface="Courier New" panose="02070309020205020404" pitchFamily="49" charset="0"/>
              </a:rPr>
              <a:t> </a:t>
            </a:r>
            <a:r>
              <a:rPr lang="en-US" sz="2400" b="1" dirty="0">
                <a:latin typeface="Courier New" panose="02070309020205020404" pitchFamily="49" charset="0"/>
                <a:cs typeface="Courier New" panose="02070309020205020404" pitchFamily="49" charset="0"/>
              </a:rPr>
              <a:t>KEY</a:t>
            </a:r>
            <a:r>
              <a:rPr lang="en-US" sz="2400" dirty="0">
                <a:latin typeface="Courier New" panose="02070309020205020404" pitchFamily="49" charset="0"/>
                <a:cs typeface="Courier New" panose="02070309020205020404" pitchFamily="49" charset="0"/>
              </a:rPr>
              <a:t> name | </a:t>
            </a:r>
            <a:r>
              <a:rPr lang="en-US" sz="2400" b="1" dirty="0">
                <a:latin typeface="Courier New" panose="02070309020205020404" pitchFamily="49" charset="0"/>
                <a:cs typeface="Courier New" panose="02070309020205020404" pitchFamily="49" charset="0"/>
              </a:rPr>
              <a:t>DROP</a:t>
            </a:r>
            <a:r>
              <a:rPr lang="en-US" sz="2400" dirty="0">
                <a:latin typeface="Courier New" panose="02070309020205020404" pitchFamily="49" charset="0"/>
                <a:cs typeface="Courier New" panose="02070309020205020404" pitchFamily="49" charset="0"/>
              </a:rPr>
              <a:t> </a:t>
            </a:r>
            <a:r>
              <a:rPr lang="en-US" sz="2400" b="1" dirty="0">
                <a:latin typeface="Courier New" panose="02070309020205020404" pitchFamily="49" charset="0"/>
                <a:cs typeface="Courier New" panose="02070309020205020404" pitchFamily="49" charset="0"/>
              </a:rPr>
              <a:t>PRIMARY KEY</a:t>
            </a:r>
            <a:endParaRPr lang="en-US" b="1" dirty="0"/>
          </a:p>
          <a:p>
            <a:r>
              <a:rPr lang="en-GB" dirty="0"/>
              <a:t>Separator | means OR</a:t>
            </a:r>
            <a:endParaRPr lang="en-GB" dirty="0"/>
          </a:p>
          <a:p>
            <a:endParaRPr lang="en-GB" dirty="0"/>
          </a:p>
          <a:p>
            <a:r>
              <a:rPr lang="en-GB" dirty="0"/>
              <a:t>For example:</a:t>
            </a:r>
            <a:endParaRPr lang="en-US" sz="2400" dirty="0">
              <a:latin typeface="Courier New" panose="02070309020205020404" pitchFamily="49" charset="0"/>
              <a:cs typeface="Courier New" panose="02070309020205020404" pitchFamily="49" charset="0"/>
            </a:endParaRPr>
          </a:p>
          <a:p>
            <a:pPr marL="0" indent="0">
              <a:buNone/>
            </a:pPr>
            <a:r>
              <a:rPr lang="en-US" sz="2400" b="1" dirty="0">
                <a:latin typeface="Courier New" panose="02070309020205020404" pitchFamily="49" charset="0"/>
                <a:cs typeface="Courier New" panose="02070309020205020404" pitchFamily="49" charset="0"/>
              </a:rPr>
              <a:t>ALTER</a:t>
            </a:r>
            <a:r>
              <a:rPr lang="en-US" sz="2400" dirty="0">
                <a:latin typeface="Courier New" panose="02070309020205020404" pitchFamily="49" charset="0"/>
                <a:cs typeface="Courier New" panose="02070309020205020404" pitchFamily="49" charset="0"/>
              </a:rPr>
              <a:t> </a:t>
            </a:r>
            <a:r>
              <a:rPr lang="en-US" sz="2400" b="1" dirty="0">
                <a:latin typeface="Courier New" panose="02070309020205020404" pitchFamily="49" charset="0"/>
                <a:cs typeface="Courier New" panose="02070309020205020404" pitchFamily="49" charset="0"/>
              </a:rPr>
              <a:t>TABLE</a:t>
            </a:r>
            <a:r>
              <a:rPr lang="en-US" sz="2400" dirty="0">
                <a:latin typeface="Courier New" panose="02070309020205020404" pitchFamily="49" charset="0"/>
                <a:cs typeface="Courier New" panose="02070309020205020404" pitchFamily="49" charset="0"/>
              </a:rPr>
              <a:t> staff </a:t>
            </a:r>
            <a:r>
              <a:rPr lang="en-US" sz="2400" b="1" dirty="0">
                <a:latin typeface="Courier New" panose="02070309020205020404" pitchFamily="49" charset="0"/>
                <a:cs typeface="Courier New" panose="02070309020205020404" pitchFamily="49" charset="0"/>
              </a:rPr>
              <a:t>DROP</a:t>
            </a:r>
            <a:r>
              <a:rPr lang="en-US" sz="2400" dirty="0">
                <a:latin typeface="Courier New" panose="02070309020205020404" pitchFamily="49" charset="0"/>
                <a:cs typeface="Courier New" panose="02070309020205020404" pitchFamily="49" charset="0"/>
              </a:rPr>
              <a:t> </a:t>
            </a:r>
            <a:r>
              <a:rPr lang="en-US" sz="2400" b="1" dirty="0">
                <a:latin typeface="Courier New" panose="02070309020205020404" pitchFamily="49" charset="0"/>
                <a:cs typeface="Courier New" panose="02070309020205020404" pitchFamily="49" charset="0"/>
              </a:rPr>
              <a:t>PRIMARY</a:t>
            </a:r>
            <a:r>
              <a:rPr lang="en-US" sz="2400" dirty="0">
                <a:latin typeface="Courier New" panose="02070309020205020404" pitchFamily="49" charset="0"/>
                <a:cs typeface="Courier New" panose="02070309020205020404" pitchFamily="49" charset="0"/>
              </a:rPr>
              <a:t> </a:t>
            </a:r>
            <a:r>
              <a:rPr lang="en-US" sz="2400" b="1" dirty="0">
                <a:latin typeface="Courier New" panose="02070309020205020404" pitchFamily="49" charset="0"/>
                <a:cs typeface="Courier New" panose="02070309020205020404" pitchFamily="49" charset="0"/>
              </a:rPr>
              <a:t>KEY</a:t>
            </a:r>
            <a:r>
              <a:rPr lang="en-US" sz="2400" dirty="0">
                <a:latin typeface="Courier New" panose="02070309020205020404" pitchFamily="49" charset="0"/>
                <a:cs typeface="Courier New" panose="02070309020205020404" pitchFamily="49" charset="0"/>
              </a:rPr>
              <a:t>;</a:t>
            </a:r>
            <a:endParaRPr lang="en-GB" sz="2400" dirty="0">
              <a:latin typeface="Courier New" panose="02070309020205020404" pitchFamily="49" charset="0"/>
              <a:cs typeface="Courier New" panose="02070309020205020404" pitchFamily="49" charset="0"/>
            </a:endParaRPr>
          </a:p>
          <a:p>
            <a:pPr marL="0" indent="0">
              <a:buNone/>
            </a:pPr>
            <a:r>
              <a:rPr lang="en-GB" dirty="0"/>
              <a:t>Removes the primary key of staff</a:t>
            </a:r>
            <a:endParaRPr lang="en-GB"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r>
              <a:rPr lang="en-US" dirty="0"/>
              <a:t>Database Containment Hierarchy</a:t>
            </a:r>
            <a:endParaRPr lang="en-US" dirty="0"/>
          </a:p>
        </p:txBody>
      </p:sp>
      <p:sp>
        <p:nvSpPr>
          <p:cNvPr id="3" name="内容占位符 2"/>
          <p:cNvSpPr>
            <a:spLocks noGrp="true"/>
          </p:cNvSpPr>
          <p:nvPr>
            <p:ph idx="1"/>
          </p:nvPr>
        </p:nvSpPr>
        <p:spPr/>
        <p:txBody>
          <a:bodyPr>
            <a:normAutofit fontScale="92500" lnSpcReduction="20000"/>
          </a:bodyPr>
          <a:lstStyle/>
          <a:p>
            <a:r>
              <a:rPr lang="en-US" dirty="0"/>
              <a:t>A computer may have one or more </a:t>
            </a:r>
            <a:r>
              <a:rPr lang="en-US" b="1" dirty="0"/>
              <a:t>clusters</a:t>
            </a:r>
            <a:r>
              <a:rPr lang="en-US" dirty="0"/>
              <a:t>.</a:t>
            </a:r>
            <a:endParaRPr lang="en-US" dirty="0"/>
          </a:p>
          <a:p>
            <a:pPr lvl="1"/>
            <a:r>
              <a:rPr lang="en-US" dirty="0"/>
              <a:t>A cluster is a database server.</a:t>
            </a:r>
            <a:endParaRPr lang="en-US" dirty="0"/>
          </a:p>
          <a:p>
            <a:pPr lvl="1"/>
            <a:r>
              <a:rPr lang="en-US" dirty="0"/>
              <a:t>= a computer can </a:t>
            </a:r>
            <a:r>
              <a:rPr lang="en-US" dirty="0">
                <a:hlinkClick r:id="rId1"/>
              </a:rPr>
              <a:t>run multiple database servers</a:t>
            </a:r>
            <a:r>
              <a:rPr lang="en-US" dirty="0"/>
              <a:t>.</a:t>
            </a:r>
            <a:endParaRPr lang="en-US" dirty="0"/>
          </a:p>
          <a:p>
            <a:pPr lvl="3"/>
            <a:endParaRPr lang="en-US" dirty="0"/>
          </a:p>
          <a:p>
            <a:r>
              <a:rPr lang="en-US" dirty="0"/>
              <a:t>Each cluster contains one or more </a:t>
            </a:r>
            <a:r>
              <a:rPr lang="en-US" b="1" dirty="0"/>
              <a:t>catalogs</a:t>
            </a:r>
            <a:r>
              <a:rPr lang="en-US" dirty="0"/>
              <a:t>.</a:t>
            </a:r>
            <a:endParaRPr lang="en-US" dirty="0"/>
          </a:p>
          <a:p>
            <a:pPr lvl="1"/>
            <a:r>
              <a:rPr lang="en-US" dirty="0"/>
              <a:t>Catalog is just another name for “database”.</a:t>
            </a:r>
            <a:endParaRPr lang="en-US" dirty="0"/>
          </a:p>
          <a:p>
            <a:pPr lvl="3"/>
            <a:endParaRPr lang="en-US" dirty="0"/>
          </a:p>
          <a:p>
            <a:r>
              <a:rPr lang="en-US" dirty="0"/>
              <a:t>Each catalog consists of set of </a:t>
            </a:r>
            <a:r>
              <a:rPr lang="en-US" b="1" dirty="0"/>
              <a:t>schemas</a:t>
            </a:r>
            <a:r>
              <a:rPr lang="en-US" dirty="0"/>
              <a:t>. </a:t>
            </a:r>
            <a:endParaRPr lang="en-US" dirty="0"/>
          </a:p>
          <a:p>
            <a:pPr lvl="1"/>
            <a:r>
              <a:rPr lang="en-US" dirty="0"/>
              <a:t>Schema is a namespace of tables, and security boundary.</a:t>
            </a:r>
            <a:endParaRPr lang="en-US" dirty="0"/>
          </a:p>
          <a:p>
            <a:pPr lvl="3"/>
            <a:endParaRPr lang="en-US" dirty="0"/>
          </a:p>
          <a:p>
            <a:r>
              <a:rPr lang="en-US" dirty="0"/>
              <a:t>A schema consists of tables, views, domains, assertions, collations, translations, and character sets. All have same owner. </a:t>
            </a:r>
            <a:endParaRPr lang="en-US" dirty="0"/>
          </a:p>
          <a:p>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dirty="0"/>
              <a:t>Try It Yourself</a:t>
            </a:r>
            <a:endParaRPr lang="en-GB" dirty="0"/>
          </a:p>
        </p:txBody>
      </p:sp>
      <p:sp>
        <p:nvSpPr>
          <p:cNvPr id="3" name="Content Placeholder 2"/>
          <p:cNvSpPr>
            <a:spLocks noGrp="true"/>
          </p:cNvSpPr>
          <p:nvPr>
            <p:ph idx="1"/>
          </p:nvPr>
        </p:nvSpPr>
        <p:spPr/>
        <p:txBody>
          <a:bodyPr/>
          <a:lstStyle/>
          <a:p>
            <a:r>
              <a:rPr lang="en-US" dirty="0"/>
              <a:t>Change the data type of </a:t>
            </a:r>
            <a:r>
              <a:rPr lang="en-US" dirty="0" err="1"/>
              <a:t>Branch.postcode</a:t>
            </a:r>
            <a:r>
              <a:rPr lang="en-US" dirty="0"/>
              <a:t> to VARCHAR(12).</a:t>
            </a:r>
            <a:endParaRPr lang="en-US" dirty="0"/>
          </a:p>
          <a:p>
            <a:endParaRPr lang="en-US" dirty="0"/>
          </a:p>
          <a:p>
            <a:r>
              <a:rPr lang="en-US" dirty="0"/>
              <a:t>And then set (city, postcode) as a candidate key.</a:t>
            </a:r>
            <a:endParaRPr lang="en-US" dirty="0"/>
          </a:p>
          <a:p>
            <a:endParaRPr lang="en-US" dirty="0"/>
          </a:p>
          <a:p>
            <a:r>
              <a:rPr lang="en-US" dirty="0"/>
              <a:t>And then remove the previously added candidate key.</a:t>
            </a:r>
            <a:endParaRPr lang="en-US" dirty="0"/>
          </a:p>
          <a:p>
            <a:pPr lvl="1"/>
            <a:r>
              <a:rPr lang="en-US" dirty="0"/>
              <a:t>Hint: use </a:t>
            </a:r>
            <a:r>
              <a:rPr lang="en-US" b="1" dirty="0">
                <a:latin typeface="Courier New" panose="02070309020205020404" pitchFamily="49" charset="0"/>
                <a:cs typeface="Courier New" panose="02070309020205020404" pitchFamily="49" charset="0"/>
              </a:rPr>
              <a:t>drop index</a:t>
            </a:r>
            <a:endParaRPr lang="en-GB" b="1" dirty="0">
              <a:latin typeface="Courier New" panose="02070309020205020404" pitchFamily="49" charset="0"/>
              <a:cs typeface="Courier New" panose="02070309020205020404" pitchFamily="49"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true"/>
          </p:cNvSpPr>
          <p:nvPr>
            <p:ph type="title"/>
          </p:nvPr>
        </p:nvSpPr>
        <p:spPr>
          <a:xfrm>
            <a:off x="628650" y="2766218"/>
            <a:ext cx="7886700" cy="1325563"/>
          </a:xfrm>
        </p:spPr>
        <p:txBody>
          <a:bodyPr/>
          <a:lstStyle/>
          <a:p>
            <a:pPr algn="ctr"/>
            <a:r>
              <a:rPr lang="en-US" dirty="0"/>
              <a:t>SQL: Tuple Operations</a:t>
            </a:r>
            <a:endParaRPr lang="en-GB"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GB" dirty="0"/>
              <a:t>INSERT</a:t>
            </a:r>
            <a:endParaRPr lang="en-GB" dirty="0"/>
          </a:p>
        </p:txBody>
      </p:sp>
      <p:sp>
        <p:nvSpPr>
          <p:cNvPr id="3" name="Content Placeholder 2"/>
          <p:cNvSpPr>
            <a:spLocks noGrp="true"/>
          </p:cNvSpPr>
          <p:nvPr>
            <p:ph idx="1"/>
          </p:nvPr>
        </p:nvSpPr>
        <p:spPr/>
        <p:txBody>
          <a:bodyPr>
            <a:normAutofit fontScale="92500" lnSpcReduction="10000"/>
          </a:bodyPr>
          <a:lstStyle/>
          <a:p>
            <a:pPr marL="0" indent="0">
              <a:buNone/>
            </a:pPr>
            <a:r>
              <a:rPr lang="en-GB" sz="2400" dirty="0"/>
              <a:t>Inserts rows into the database with the specified values:</a:t>
            </a:r>
            <a:endParaRPr lang="en-GB" sz="2400" dirty="0"/>
          </a:p>
          <a:p>
            <a:pPr marL="0" indent="0">
              <a:buNone/>
            </a:pPr>
            <a:r>
              <a:rPr lang="en-US" sz="2000" b="1" dirty="0">
                <a:latin typeface="Courier New" panose="02070309020205020404" pitchFamily="49" charset="0"/>
                <a:cs typeface="Courier New" panose="02070309020205020404" pitchFamily="49" charset="0"/>
              </a:rPr>
              <a:t>INSERT INTO </a:t>
            </a:r>
            <a:r>
              <a:rPr lang="en-US" sz="2000" dirty="0">
                <a:latin typeface="Courier New" panose="02070309020205020404" pitchFamily="49" charset="0"/>
                <a:cs typeface="Courier New" panose="02070309020205020404" pitchFamily="49" charset="0"/>
              </a:rPr>
              <a:t>table-name (col1, col2, …)</a:t>
            </a:r>
            <a:endParaRPr lang="en-US" sz="2000" dirty="0">
              <a:latin typeface="Courier New" panose="02070309020205020404" pitchFamily="49" charset="0"/>
              <a:cs typeface="Courier New" panose="02070309020205020404" pitchFamily="49" charset="0"/>
            </a:endParaRPr>
          </a:p>
          <a:p>
            <a:pPr marL="0" indent="0">
              <a:buNone/>
            </a:pPr>
            <a:r>
              <a:rPr lang="en-US" sz="2000" b="1" dirty="0">
                <a:latin typeface="Courier New" panose="02070309020205020404" pitchFamily="49" charset="0"/>
                <a:cs typeface="Courier New" panose="02070309020205020404" pitchFamily="49" charset="0"/>
              </a:rPr>
              <a:t>    VALUES </a:t>
            </a:r>
            <a:r>
              <a:rPr lang="en-US" sz="2000" dirty="0">
                <a:latin typeface="Courier New" panose="02070309020205020404" pitchFamily="49" charset="0"/>
                <a:cs typeface="Courier New" panose="02070309020205020404" pitchFamily="49" charset="0"/>
              </a:rPr>
              <a:t>(val1, val2, …),</a:t>
            </a:r>
            <a:endParaRPr lang="en-US" sz="2000" dirty="0">
              <a:latin typeface="Courier New" panose="02070309020205020404" pitchFamily="49" charset="0"/>
              <a:cs typeface="Courier New" panose="02070309020205020404" pitchFamily="49" charset="0"/>
            </a:endParaRPr>
          </a:p>
          <a:p>
            <a:pPr marL="0" indent="0">
              <a:buNone/>
            </a:pPr>
            <a:r>
              <a:rPr lang="en-US" sz="2000" dirty="0">
                <a:latin typeface="Courier New" panose="02070309020205020404" pitchFamily="49" charset="0"/>
                <a:cs typeface="Courier New" panose="02070309020205020404" pitchFamily="49" charset="0"/>
              </a:rPr>
              <a:t>           :</a:t>
            </a:r>
            <a:endParaRPr lang="en-US" sz="2000" dirty="0">
              <a:latin typeface="Courier New" panose="02070309020205020404" pitchFamily="49" charset="0"/>
              <a:cs typeface="Courier New" panose="02070309020205020404" pitchFamily="49" charset="0"/>
            </a:endParaRPr>
          </a:p>
          <a:p>
            <a:pPr marL="0" indent="0">
              <a:buNone/>
            </a:pPr>
            <a:r>
              <a:rPr lang="en-US" sz="2000" dirty="0">
                <a:latin typeface="Courier New" panose="02070309020205020404" pitchFamily="49" charset="0"/>
                <a:cs typeface="Courier New" panose="02070309020205020404" pitchFamily="49" charset="0"/>
              </a:rPr>
              <a:t>           (val1,val2,val3);</a:t>
            </a:r>
            <a:endParaRPr lang="en-US" sz="2000" dirty="0">
              <a:latin typeface="Courier New" panose="02070309020205020404" pitchFamily="49" charset="0"/>
              <a:cs typeface="Courier New" panose="02070309020205020404" pitchFamily="49" charset="0"/>
            </a:endParaRPr>
          </a:p>
          <a:p>
            <a:endParaRPr lang="en-US" sz="2400" dirty="0"/>
          </a:p>
          <a:p>
            <a:pPr marL="0" indent="0">
              <a:buNone/>
            </a:pPr>
            <a:r>
              <a:rPr lang="en-US" sz="2400" dirty="0"/>
              <a:t>If you are adding a value to every column, you don’t have to list them:</a:t>
            </a:r>
            <a:endParaRPr lang="en-US" sz="2400" dirty="0"/>
          </a:p>
          <a:p>
            <a:pPr marL="0" indent="0">
              <a:buNone/>
            </a:pPr>
            <a:r>
              <a:rPr lang="en-US" sz="2000" b="1" dirty="0">
                <a:latin typeface="Courier New" panose="02070309020205020404" pitchFamily="49" charset="0"/>
                <a:cs typeface="Courier New" panose="02070309020205020404" pitchFamily="49" charset="0"/>
              </a:rPr>
              <a:t>INSERT INTO </a:t>
            </a:r>
            <a:r>
              <a:rPr lang="en-US" sz="2000" dirty="0">
                <a:latin typeface="Courier New" panose="02070309020205020404" pitchFamily="49" charset="0"/>
                <a:cs typeface="Courier New" panose="02070309020205020404" pitchFamily="49" charset="0"/>
              </a:rPr>
              <a:t>table-name</a:t>
            </a:r>
            <a:r>
              <a:rPr lang="en-US" sz="2000" b="1" dirty="0">
                <a:latin typeface="Courier New" panose="02070309020205020404" pitchFamily="49" charset="0"/>
                <a:cs typeface="Courier New" panose="02070309020205020404" pitchFamily="49" charset="0"/>
              </a:rPr>
              <a:t> VALUES </a:t>
            </a:r>
            <a:r>
              <a:rPr lang="en-US" sz="2000" dirty="0">
                <a:latin typeface="Courier New" panose="02070309020205020404" pitchFamily="49" charset="0"/>
                <a:cs typeface="Courier New" panose="02070309020205020404" pitchFamily="49" charset="0"/>
              </a:rPr>
              <a:t>(val1, val2, …)</a:t>
            </a:r>
            <a:r>
              <a:rPr lang="en-US" sz="2000" b="1" dirty="0">
                <a:latin typeface="Courier New" panose="02070309020205020404" pitchFamily="49" charset="0"/>
                <a:cs typeface="Courier New" panose="02070309020205020404" pitchFamily="49" charset="0"/>
              </a:rPr>
              <a:t>;</a:t>
            </a:r>
            <a:endParaRPr lang="en-US" sz="2400" b="1" dirty="0">
              <a:latin typeface="Courier New" panose="02070309020205020404" pitchFamily="49" charset="0"/>
              <a:cs typeface="Courier New" panose="02070309020205020404" pitchFamily="49" charset="0"/>
            </a:endParaRPr>
          </a:p>
          <a:p>
            <a:endParaRPr lang="en-US" sz="2400" dirty="0"/>
          </a:p>
          <a:p>
            <a:pPr marL="0" indent="0">
              <a:buNone/>
            </a:pPr>
            <a:r>
              <a:rPr lang="en-GB" sz="2400" dirty="0"/>
              <a:t>But then the ordering of values must match the ordering of attributes in the table.</a:t>
            </a:r>
            <a:endParaRPr lang="en-GB" sz="240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GB" dirty="0"/>
              <a:t>INSERT: Example</a:t>
            </a:r>
            <a:endParaRPr lang="en-GB" dirty="0"/>
          </a:p>
        </p:txBody>
      </p:sp>
      <p:graphicFrame>
        <p:nvGraphicFramePr>
          <p:cNvPr id="5" name="Google Shape;678;p65"/>
          <p:cNvGraphicFramePr>
            <a:graphicFrameLocks noGrp="true"/>
          </p:cNvGraphicFramePr>
          <p:nvPr>
            <p:ph sz="half" idx="2"/>
          </p:nvPr>
        </p:nvGraphicFramePr>
        <p:xfrm>
          <a:off x="5128180" y="2332612"/>
          <a:ext cx="3402825" cy="2192775"/>
        </p:xfrm>
        <a:graphic>
          <a:graphicData uri="http://schemas.openxmlformats.org/drawingml/2006/table">
            <a:tbl>
              <a:tblPr>
                <a:noFill/>
              </a:tblPr>
              <a:tblGrid>
                <a:gridCol w="1134275"/>
                <a:gridCol w="1134275"/>
                <a:gridCol w="1134275"/>
              </a:tblGrid>
              <a:tr h="730925">
                <a:tc gridSpan="3">
                  <a:txBody>
                    <a:bodyPr/>
                    <a:lstStyle/>
                    <a:p>
                      <a:pPr marL="0" lvl="0" indent="0" algn="l" rtl="0">
                        <a:spcBef>
                          <a:spcPts val="0"/>
                        </a:spcBef>
                        <a:spcAft>
                          <a:spcPts val="0"/>
                        </a:spcAft>
                        <a:buNone/>
                      </a:pPr>
                      <a:r>
                        <a:rPr lang="en-GB" sz="2400" dirty="0"/>
                        <a:t>Employee</a:t>
                      </a:r>
                      <a:endParaRPr sz="2400" dirty="0"/>
                    </a:p>
                  </a:txBody>
                  <a:tcPr marL="91425" marR="91425" marT="91425" marB="91425"/>
                </a:tc>
                <a:tc hMerge="true">
                  <a:tcPr/>
                </a:tc>
                <a:tc hMerge="true">
                  <a:tcPr/>
                </a:tc>
              </a:tr>
              <a:tr h="730925">
                <a:tc>
                  <a:txBody>
                    <a:bodyPr/>
                    <a:lstStyle/>
                    <a:p>
                      <a:pPr marL="0" lvl="0" indent="0" algn="l" rtl="0">
                        <a:spcBef>
                          <a:spcPts val="0"/>
                        </a:spcBef>
                        <a:spcAft>
                          <a:spcPts val="0"/>
                        </a:spcAft>
                        <a:buNone/>
                      </a:pPr>
                      <a:r>
                        <a:rPr lang="en-GB" sz="2400"/>
                        <a:t>ID</a:t>
                      </a:r>
                      <a:endParaRPr sz="2400"/>
                    </a:p>
                  </a:txBody>
                  <a:tcPr marL="91425" marR="91425" marT="91425" marB="91425"/>
                </a:tc>
                <a:tc>
                  <a:txBody>
                    <a:bodyPr/>
                    <a:lstStyle/>
                    <a:p>
                      <a:pPr marL="0" lvl="0" indent="0" algn="l" rtl="0">
                        <a:spcBef>
                          <a:spcPts val="0"/>
                        </a:spcBef>
                        <a:spcAft>
                          <a:spcPts val="0"/>
                        </a:spcAft>
                        <a:buNone/>
                      </a:pPr>
                      <a:r>
                        <a:rPr lang="en-GB" sz="2400"/>
                        <a:t>Name</a:t>
                      </a:r>
                      <a:endParaRPr sz="2400"/>
                    </a:p>
                  </a:txBody>
                  <a:tcPr marL="91425" marR="91425" marT="91425" marB="91425"/>
                </a:tc>
                <a:tc>
                  <a:txBody>
                    <a:bodyPr/>
                    <a:lstStyle/>
                    <a:p>
                      <a:pPr marL="0" lvl="0" indent="0" algn="l" rtl="0">
                        <a:spcBef>
                          <a:spcPts val="0"/>
                        </a:spcBef>
                        <a:spcAft>
                          <a:spcPts val="0"/>
                        </a:spcAft>
                        <a:buNone/>
                      </a:pPr>
                      <a:r>
                        <a:rPr lang="en-GB" sz="2400"/>
                        <a:t>Salary</a:t>
                      </a:r>
                      <a:endParaRPr sz="2400"/>
                    </a:p>
                  </a:txBody>
                  <a:tcPr marL="91425" marR="91425" marT="91425" marB="91425"/>
                </a:tc>
              </a:tr>
              <a:tr h="730925">
                <a:tc>
                  <a:txBody>
                    <a:bodyPr/>
                    <a:lstStyle/>
                    <a:p>
                      <a:pPr marL="0" lvl="0" indent="0" algn="l" rtl="0">
                        <a:spcBef>
                          <a:spcPts val="0"/>
                        </a:spcBef>
                        <a:spcAft>
                          <a:spcPts val="0"/>
                        </a:spcAft>
                        <a:buNone/>
                      </a:pPr>
                      <a:endParaRPr sz="2400" dirty="0"/>
                    </a:p>
                  </a:txBody>
                  <a:tcPr marL="91425" marR="91425" marT="91425" marB="91425"/>
                </a:tc>
                <a:tc>
                  <a:txBody>
                    <a:bodyPr/>
                    <a:lstStyle/>
                    <a:p>
                      <a:pPr marL="0" lvl="0" indent="0" algn="l" rtl="0">
                        <a:spcBef>
                          <a:spcPts val="0"/>
                        </a:spcBef>
                        <a:spcAft>
                          <a:spcPts val="0"/>
                        </a:spcAft>
                        <a:buNone/>
                      </a:pPr>
                      <a:endParaRPr sz="2400" dirty="0"/>
                    </a:p>
                  </a:txBody>
                  <a:tcPr marL="91425" marR="91425" marT="91425" marB="91425"/>
                </a:tc>
                <a:tc>
                  <a:txBody>
                    <a:bodyPr/>
                    <a:lstStyle/>
                    <a:p>
                      <a:pPr marL="0" lvl="0" indent="0" algn="l" rtl="0">
                        <a:spcBef>
                          <a:spcPts val="0"/>
                        </a:spcBef>
                        <a:spcAft>
                          <a:spcPts val="0"/>
                        </a:spcAft>
                        <a:buNone/>
                      </a:pPr>
                      <a:endParaRPr sz="2400" dirty="0"/>
                    </a:p>
                  </a:txBody>
                  <a:tcPr marL="91425" marR="91425" marT="91425" marB="91425"/>
                </a:tc>
              </a:tr>
            </a:tbl>
          </a:graphicData>
        </a:graphic>
      </p:graphicFrame>
      <p:sp>
        <p:nvSpPr>
          <p:cNvPr id="9" name="Content Placeholder 2"/>
          <p:cNvSpPr txBox="true"/>
          <p:nvPr/>
        </p:nvSpPr>
        <p:spPr>
          <a:xfrm>
            <a:off x="612995" y="1690689"/>
            <a:ext cx="4659787"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8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a:lstStyle>
          <a:p>
            <a:pPr marL="0" indent="0">
              <a:spcBef>
                <a:spcPts val="0"/>
              </a:spcBef>
              <a:buFont typeface="Arial" panose="02080604020202020204" pitchFamily="34" charset="0"/>
              <a:buNone/>
            </a:pPr>
            <a:r>
              <a:rPr lang="en-US" sz="2000" b="1" dirty="0">
                <a:latin typeface="Courier New"/>
                <a:ea typeface="Courier New"/>
                <a:cs typeface="Courier New"/>
                <a:sym typeface="Courier New"/>
              </a:rPr>
              <a:t>INSERT INTO </a:t>
            </a:r>
            <a:r>
              <a:rPr lang="en-US" sz="2000" dirty="0">
                <a:latin typeface="Courier New"/>
                <a:ea typeface="Courier New"/>
                <a:cs typeface="Courier New"/>
                <a:sym typeface="Courier New"/>
              </a:rPr>
              <a:t>Employee </a:t>
            </a:r>
            <a:endParaRPr lang="en-US" sz="2000" dirty="0">
              <a:latin typeface="Courier New"/>
              <a:ea typeface="Courier New"/>
              <a:cs typeface="Courier New"/>
              <a:sym typeface="Courier New"/>
            </a:endParaRPr>
          </a:p>
          <a:p>
            <a:pPr marL="0" indent="457200">
              <a:spcBef>
                <a:spcPts val="0"/>
              </a:spcBef>
              <a:buFont typeface="Arial" panose="02080604020202020204" pitchFamily="34" charset="0"/>
              <a:buNone/>
            </a:pPr>
            <a:r>
              <a:rPr lang="en-US" sz="2000" dirty="0">
                <a:latin typeface="Courier New"/>
                <a:ea typeface="Courier New"/>
                <a:cs typeface="Courier New"/>
                <a:sym typeface="Courier New"/>
              </a:rPr>
              <a:t>(ID, Name, Salary)</a:t>
            </a:r>
            <a:endParaRPr lang="en-US" sz="2000" dirty="0">
              <a:latin typeface="Courier New"/>
              <a:ea typeface="Courier New"/>
              <a:cs typeface="Courier New"/>
              <a:sym typeface="Courier New"/>
            </a:endParaRPr>
          </a:p>
          <a:p>
            <a:pPr marL="0" indent="457200">
              <a:spcBef>
                <a:spcPts val="0"/>
              </a:spcBef>
              <a:buFont typeface="Arial" panose="02080604020202020204" pitchFamily="34" charset="0"/>
              <a:buNone/>
            </a:pPr>
            <a:r>
              <a:rPr lang="en-US" sz="2000" b="1" dirty="0">
                <a:latin typeface="Courier New"/>
                <a:ea typeface="Courier New"/>
                <a:cs typeface="Courier New"/>
                <a:sym typeface="Courier New"/>
              </a:rPr>
              <a:t>VALUES </a:t>
            </a:r>
            <a:r>
              <a:rPr lang="en-US" sz="2000" dirty="0">
                <a:latin typeface="Courier New"/>
                <a:ea typeface="Courier New"/>
                <a:cs typeface="Courier New"/>
                <a:sym typeface="Courier New"/>
              </a:rPr>
              <a:t>(2, ‘Mary’, 26000)</a:t>
            </a:r>
            <a:r>
              <a:rPr lang="en-US" sz="2000" b="1" dirty="0">
                <a:latin typeface="Courier New"/>
                <a:ea typeface="Courier New"/>
                <a:cs typeface="Courier New"/>
                <a:sym typeface="Courier New"/>
              </a:rPr>
              <a:t>;</a:t>
            </a:r>
            <a:endParaRPr lang="en-US" sz="2000" b="1" dirty="0">
              <a:latin typeface="Courier New"/>
              <a:ea typeface="Courier New"/>
              <a:cs typeface="Courier New"/>
              <a:sym typeface="Courier New"/>
            </a:endParaRPr>
          </a:p>
          <a:p>
            <a:pPr marL="0" indent="457200">
              <a:spcBef>
                <a:spcPts val="0"/>
              </a:spcBef>
              <a:buFont typeface="Arial" panose="02080604020202020204" pitchFamily="34" charset="0"/>
              <a:buNone/>
            </a:pPr>
            <a:endParaRPr lang="en-US" sz="2000" b="1" dirty="0">
              <a:latin typeface="Courier New"/>
              <a:ea typeface="Courier New"/>
              <a:cs typeface="Courier New"/>
              <a:sym typeface="Courier New"/>
            </a:endParaRPr>
          </a:p>
          <a:p>
            <a:pPr marL="0" indent="457200">
              <a:spcBef>
                <a:spcPts val="0"/>
              </a:spcBef>
              <a:buFont typeface="Arial" panose="02080604020202020204" pitchFamily="34" charset="0"/>
              <a:buNone/>
            </a:pPr>
            <a:endParaRPr lang="en-US" sz="2000" b="1" dirty="0">
              <a:latin typeface="Courier New"/>
              <a:ea typeface="Courier New"/>
              <a:cs typeface="Courier New"/>
              <a:sym typeface="Courier New"/>
            </a:endParaRPr>
          </a:p>
          <a:p>
            <a:pPr marL="0" indent="457200">
              <a:spcBef>
                <a:spcPts val="0"/>
              </a:spcBef>
              <a:buFont typeface="Arial" panose="02080604020202020204" pitchFamily="34" charset="0"/>
              <a:buNone/>
            </a:pPr>
            <a:endParaRPr lang="en-US" sz="2000" b="1" dirty="0">
              <a:latin typeface="Courier New"/>
              <a:ea typeface="Courier New"/>
              <a:cs typeface="Courier New"/>
              <a:sym typeface="Courier New"/>
            </a:endParaRPr>
          </a:p>
          <a:p>
            <a:pPr marL="0" indent="0">
              <a:spcBef>
                <a:spcPts val="0"/>
              </a:spcBef>
              <a:buFont typeface="Arial" panose="02080604020202020204" pitchFamily="34" charset="0"/>
              <a:buNone/>
            </a:pPr>
            <a:r>
              <a:rPr lang="en-US" sz="2000" b="1" dirty="0">
                <a:latin typeface="Courier New"/>
                <a:ea typeface="Courier New"/>
                <a:cs typeface="Courier New"/>
                <a:sym typeface="Courier New"/>
              </a:rPr>
              <a:t>INSERT INTO </a:t>
            </a:r>
            <a:r>
              <a:rPr lang="en-US" sz="2000" dirty="0">
                <a:latin typeface="Courier New"/>
                <a:ea typeface="Courier New"/>
                <a:cs typeface="Courier New"/>
                <a:sym typeface="Courier New"/>
              </a:rPr>
              <a:t>Employee </a:t>
            </a:r>
            <a:endParaRPr lang="en-US" sz="2000" dirty="0">
              <a:latin typeface="Courier New"/>
              <a:ea typeface="Courier New"/>
              <a:cs typeface="Courier New"/>
              <a:sym typeface="Courier New"/>
            </a:endParaRPr>
          </a:p>
          <a:p>
            <a:pPr marL="0" indent="457200">
              <a:spcBef>
                <a:spcPts val="0"/>
              </a:spcBef>
              <a:buFont typeface="Arial" panose="02080604020202020204" pitchFamily="34" charset="0"/>
              <a:buNone/>
            </a:pPr>
            <a:r>
              <a:rPr lang="en-US" sz="2000" dirty="0">
                <a:latin typeface="Courier New"/>
                <a:ea typeface="Courier New"/>
                <a:cs typeface="Courier New"/>
                <a:sym typeface="Courier New"/>
              </a:rPr>
              <a:t>(Name, ID)</a:t>
            </a:r>
            <a:r>
              <a:rPr lang="en-US" sz="2000" b="1" dirty="0">
                <a:latin typeface="Courier New"/>
                <a:ea typeface="Courier New"/>
                <a:cs typeface="Courier New"/>
                <a:sym typeface="Courier New"/>
              </a:rPr>
              <a:t> </a:t>
            </a:r>
            <a:endParaRPr lang="en-US" sz="2000" b="1" dirty="0">
              <a:latin typeface="Courier New"/>
              <a:ea typeface="Courier New"/>
              <a:cs typeface="Courier New"/>
              <a:sym typeface="Courier New"/>
            </a:endParaRPr>
          </a:p>
          <a:p>
            <a:pPr marL="0" indent="457200">
              <a:spcBef>
                <a:spcPts val="0"/>
              </a:spcBef>
              <a:buFont typeface="Arial" panose="02080604020202020204" pitchFamily="34" charset="0"/>
              <a:buNone/>
            </a:pPr>
            <a:r>
              <a:rPr lang="en-US" sz="2000" b="1" dirty="0">
                <a:latin typeface="Courier New"/>
                <a:ea typeface="Courier New"/>
                <a:cs typeface="Courier New"/>
                <a:sym typeface="Courier New"/>
              </a:rPr>
              <a:t>VALUES </a:t>
            </a:r>
            <a:r>
              <a:rPr lang="en-US" sz="2000" dirty="0">
                <a:latin typeface="Courier New"/>
                <a:ea typeface="Courier New"/>
                <a:cs typeface="Courier New"/>
                <a:sym typeface="Courier New"/>
              </a:rPr>
              <a:t>(‘Mary’, 2)</a:t>
            </a:r>
            <a:r>
              <a:rPr lang="en-US" sz="2000" b="1" dirty="0">
                <a:latin typeface="Courier New"/>
                <a:ea typeface="Courier New"/>
                <a:cs typeface="Courier New"/>
                <a:sym typeface="Courier New"/>
              </a:rPr>
              <a:t>;</a:t>
            </a:r>
            <a:endParaRPr lang="en-US" sz="2000" b="1" dirty="0">
              <a:latin typeface="Courier New"/>
              <a:ea typeface="Courier New"/>
              <a:cs typeface="Courier New"/>
              <a:sym typeface="Courier New"/>
            </a:endParaRPr>
          </a:p>
          <a:p>
            <a:pPr marL="0" indent="0">
              <a:spcBef>
                <a:spcPts val="0"/>
              </a:spcBef>
              <a:buFont typeface="Arial" panose="02080604020202020204" pitchFamily="34" charset="0"/>
              <a:buNone/>
            </a:pPr>
            <a:endParaRPr lang="en-US" sz="2000" b="1" dirty="0">
              <a:latin typeface="Courier New"/>
              <a:ea typeface="Courier New"/>
              <a:cs typeface="Courier New"/>
              <a:sym typeface="Courier New"/>
            </a:endParaRPr>
          </a:p>
          <a:p>
            <a:pPr marL="0" indent="0">
              <a:spcBef>
                <a:spcPts val="0"/>
              </a:spcBef>
              <a:buFont typeface="Arial" panose="02080604020202020204" pitchFamily="34" charset="0"/>
              <a:buNone/>
            </a:pPr>
            <a:endParaRPr lang="en-US" sz="2000" b="1" dirty="0">
              <a:latin typeface="Courier New"/>
              <a:ea typeface="Courier New"/>
              <a:cs typeface="Courier New"/>
              <a:sym typeface="Courier New"/>
            </a:endParaRPr>
          </a:p>
          <a:p>
            <a:pPr marL="0" indent="0">
              <a:spcBef>
                <a:spcPts val="0"/>
              </a:spcBef>
              <a:buFont typeface="Arial" panose="02080604020202020204" pitchFamily="34" charset="0"/>
              <a:buNone/>
            </a:pPr>
            <a:r>
              <a:rPr lang="en-US" sz="2000" b="1" dirty="0">
                <a:latin typeface="Courier New"/>
                <a:ea typeface="Courier New"/>
                <a:cs typeface="Courier New"/>
                <a:sym typeface="Courier New"/>
              </a:rPr>
              <a:t>INSERT INTO </a:t>
            </a:r>
            <a:r>
              <a:rPr lang="en-US" sz="2000" dirty="0">
                <a:latin typeface="Courier New"/>
                <a:ea typeface="Courier New"/>
                <a:cs typeface="Courier New"/>
                <a:sym typeface="Courier New"/>
              </a:rPr>
              <a:t>Employee</a:t>
            </a:r>
            <a:endParaRPr lang="en-US" sz="2000" dirty="0">
              <a:latin typeface="Courier New"/>
              <a:ea typeface="Courier New"/>
              <a:cs typeface="Courier New"/>
              <a:sym typeface="Courier New"/>
            </a:endParaRPr>
          </a:p>
          <a:p>
            <a:pPr marL="0" indent="0">
              <a:spcBef>
                <a:spcPts val="0"/>
              </a:spcBef>
              <a:buFont typeface="Arial" panose="02080604020202020204" pitchFamily="34" charset="0"/>
              <a:buNone/>
            </a:pPr>
            <a:r>
              <a:rPr lang="en-US" sz="2000" b="1" dirty="0">
                <a:latin typeface="Courier New"/>
                <a:ea typeface="Courier New"/>
                <a:cs typeface="Courier New"/>
                <a:sym typeface="Courier New"/>
              </a:rPr>
              <a:t>VALUES </a:t>
            </a:r>
            <a:r>
              <a:rPr lang="en-US" sz="2000" dirty="0">
                <a:latin typeface="Courier New"/>
                <a:ea typeface="Courier New"/>
                <a:cs typeface="Courier New"/>
                <a:sym typeface="Courier New"/>
              </a:rPr>
              <a:t>(2, ‘Mary’, 26000),</a:t>
            </a:r>
            <a:endParaRPr lang="en-US" sz="2000" dirty="0">
              <a:latin typeface="Courier New"/>
              <a:ea typeface="Courier New"/>
              <a:cs typeface="Courier New"/>
              <a:sym typeface="Courier New"/>
            </a:endParaRPr>
          </a:p>
          <a:p>
            <a:pPr marL="0" indent="0">
              <a:spcBef>
                <a:spcPts val="0"/>
              </a:spcBef>
              <a:buFont typeface="Arial" panose="02080604020202020204" pitchFamily="34" charset="0"/>
              <a:buNone/>
            </a:pPr>
            <a:r>
              <a:rPr lang="en-US" sz="2000" dirty="0">
                <a:latin typeface="Courier New"/>
                <a:ea typeface="Courier New"/>
                <a:cs typeface="Courier New"/>
                <a:sym typeface="Courier New"/>
              </a:rPr>
              <a:t>       (3, ‘Max’, 233333)</a:t>
            </a:r>
            <a:r>
              <a:rPr lang="en-US" sz="2000" b="1" dirty="0">
                <a:latin typeface="Courier New"/>
                <a:ea typeface="Courier New"/>
                <a:cs typeface="Courier New"/>
                <a:sym typeface="Courier New"/>
              </a:rPr>
              <a:t>;</a:t>
            </a:r>
            <a:endParaRPr lang="en-US" sz="2000" b="1" dirty="0">
              <a:latin typeface="Courier New"/>
              <a:ea typeface="Courier New"/>
              <a:cs typeface="Courier New"/>
              <a:sym typeface="Courier New"/>
            </a:endParaRPr>
          </a:p>
          <a:p>
            <a:endParaRPr lang="en-GB" sz="200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GB" dirty="0"/>
              <a:t>INSERT: Example</a:t>
            </a:r>
            <a:endParaRPr lang="en-GB" dirty="0"/>
          </a:p>
        </p:txBody>
      </p:sp>
      <p:sp>
        <p:nvSpPr>
          <p:cNvPr id="3" name="Content Placeholder 2"/>
          <p:cNvSpPr>
            <a:spLocks noGrp="true"/>
          </p:cNvSpPr>
          <p:nvPr>
            <p:ph sz="half" idx="1"/>
          </p:nvPr>
        </p:nvSpPr>
        <p:spPr>
          <a:xfrm>
            <a:off x="628649" y="1825625"/>
            <a:ext cx="4659787" cy="4351338"/>
          </a:xfrm>
        </p:spPr>
        <p:txBody>
          <a:bodyPr>
            <a:normAutofit/>
          </a:bodyPr>
          <a:lstStyle/>
          <a:p>
            <a:pPr marL="0" lvl="0" indent="0">
              <a:spcBef>
                <a:spcPts val="0"/>
              </a:spcBef>
              <a:buNone/>
            </a:pPr>
            <a:r>
              <a:rPr lang="en-US" sz="2000" b="1" dirty="0">
                <a:latin typeface="Courier New"/>
                <a:ea typeface="Courier New"/>
                <a:cs typeface="Courier New"/>
                <a:sym typeface="Courier New"/>
              </a:rPr>
              <a:t>INSERT INTO </a:t>
            </a:r>
            <a:r>
              <a:rPr lang="en-US" sz="2000" dirty="0">
                <a:latin typeface="Courier New"/>
                <a:ea typeface="Courier New"/>
                <a:cs typeface="Courier New"/>
                <a:sym typeface="Courier New"/>
              </a:rPr>
              <a:t>Employee </a:t>
            </a:r>
            <a:endParaRPr lang="en-US" sz="2000" dirty="0">
              <a:latin typeface="Courier New"/>
              <a:ea typeface="Courier New"/>
              <a:cs typeface="Courier New"/>
              <a:sym typeface="Courier New"/>
            </a:endParaRPr>
          </a:p>
          <a:p>
            <a:pPr marL="0" lvl="0" indent="457200">
              <a:spcBef>
                <a:spcPts val="0"/>
              </a:spcBef>
              <a:buNone/>
            </a:pPr>
            <a:r>
              <a:rPr lang="en-US" sz="2000" dirty="0">
                <a:latin typeface="Courier New"/>
                <a:ea typeface="Courier New"/>
                <a:cs typeface="Courier New"/>
                <a:sym typeface="Courier New"/>
              </a:rPr>
              <a:t>(ID, Name, Salary)</a:t>
            </a:r>
            <a:endParaRPr lang="en-US" sz="2000" dirty="0">
              <a:latin typeface="Courier New"/>
              <a:ea typeface="Courier New"/>
              <a:cs typeface="Courier New"/>
              <a:sym typeface="Courier New"/>
            </a:endParaRPr>
          </a:p>
          <a:p>
            <a:pPr marL="0" lvl="0" indent="457200">
              <a:spcBef>
                <a:spcPts val="0"/>
              </a:spcBef>
              <a:buNone/>
            </a:pPr>
            <a:r>
              <a:rPr lang="en-US" sz="2000" b="1" dirty="0">
                <a:latin typeface="Courier New"/>
                <a:ea typeface="Courier New"/>
                <a:cs typeface="Courier New"/>
                <a:sym typeface="Courier New"/>
              </a:rPr>
              <a:t>VALUES </a:t>
            </a:r>
            <a:r>
              <a:rPr lang="en-US" sz="2000" dirty="0">
                <a:latin typeface="Courier New"/>
                <a:ea typeface="Courier New"/>
                <a:cs typeface="Courier New"/>
                <a:sym typeface="Courier New"/>
              </a:rPr>
              <a:t>(2, ‘Mary’, 26000)</a:t>
            </a:r>
            <a:r>
              <a:rPr lang="en-US" sz="2000" b="1" dirty="0">
                <a:latin typeface="Courier New"/>
                <a:ea typeface="Courier New"/>
                <a:cs typeface="Courier New"/>
                <a:sym typeface="Courier New"/>
              </a:rPr>
              <a:t>;</a:t>
            </a:r>
            <a:endParaRPr lang="en-US" sz="2000" b="1" dirty="0">
              <a:latin typeface="Courier New"/>
              <a:ea typeface="Courier New"/>
              <a:cs typeface="Courier New"/>
              <a:sym typeface="Courier New"/>
            </a:endParaRPr>
          </a:p>
          <a:p>
            <a:pPr marL="0" lvl="0" indent="457200">
              <a:spcBef>
                <a:spcPts val="0"/>
              </a:spcBef>
              <a:buNone/>
            </a:pPr>
            <a:endParaRPr lang="en-US" sz="2000" b="1" dirty="0">
              <a:latin typeface="Courier New"/>
              <a:ea typeface="Courier New"/>
              <a:cs typeface="Courier New"/>
              <a:sym typeface="Courier New"/>
            </a:endParaRPr>
          </a:p>
          <a:p>
            <a:pPr marL="0" lvl="0" indent="457200">
              <a:spcBef>
                <a:spcPts val="0"/>
              </a:spcBef>
              <a:buNone/>
            </a:pPr>
            <a:endParaRPr lang="en-US" sz="2000" b="1" dirty="0">
              <a:latin typeface="Courier New"/>
              <a:ea typeface="Courier New"/>
              <a:cs typeface="Courier New"/>
              <a:sym typeface="Courier New"/>
            </a:endParaRPr>
          </a:p>
          <a:p>
            <a:pPr marL="0" lvl="0" indent="457200">
              <a:spcBef>
                <a:spcPts val="0"/>
              </a:spcBef>
              <a:buNone/>
            </a:pPr>
            <a:endParaRPr lang="en-US" sz="2000" b="1" dirty="0">
              <a:latin typeface="Courier New"/>
              <a:ea typeface="Courier New"/>
              <a:cs typeface="Courier New"/>
              <a:sym typeface="Courier New"/>
            </a:endParaRPr>
          </a:p>
          <a:p>
            <a:pPr marL="0" lvl="0" indent="0">
              <a:spcBef>
                <a:spcPts val="0"/>
              </a:spcBef>
              <a:buNone/>
            </a:pPr>
            <a:r>
              <a:rPr lang="en-US" sz="2000" b="1" dirty="0">
                <a:latin typeface="Courier New"/>
                <a:ea typeface="Courier New"/>
                <a:cs typeface="Courier New"/>
                <a:sym typeface="Courier New"/>
              </a:rPr>
              <a:t>INSERT INTO </a:t>
            </a:r>
            <a:r>
              <a:rPr lang="en-US" sz="2000" dirty="0">
                <a:latin typeface="Courier New"/>
                <a:ea typeface="Courier New"/>
                <a:cs typeface="Courier New"/>
                <a:sym typeface="Courier New"/>
              </a:rPr>
              <a:t>Employee </a:t>
            </a:r>
            <a:endParaRPr lang="en-US" sz="2000" dirty="0">
              <a:latin typeface="Courier New"/>
              <a:ea typeface="Courier New"/>
              <a:cs typeface="Courier New"/>
              <a:sym typeface="Courier New"/>
            </a:endParaRPr>
          </a:p>
          <a:p>
            <a:pPr marL="0" lvl="0" indent="457200">
              <a:spcBef>
                <a:spcPts val="0"/>
              </a:spcBef>
              <a:buNone/>
            </a:pPr>
            <a:r>
              <a:rPr lang="en-US" sz="2000" dirty="0">
                <a:latin typeface="Courier New"/>
                <a:ea typeface="Courier New"/>
                <a:cs typeface="Courier New"/>
                <a:sym typeface="Courier New"/>
              </a:rPr>
              <a:t>(Name, ID)</a:t>
            </a:r>
            <a:r>
              <a:rPr lang="en-US" sz="2000" b="1" dirty="0">
                <a:latin typeface="Courier New"/>
                <a:ea typeface="Courier New"/>
                <a:cs typeface="Courier New"/>
                <a:sym typeface="Courier New"/>
              </a:rPr>
              <a:t> </a:t>
            </a:r>
            <a:endParaRPr lang="en-US" sz="2000" b="1" dirty="0">
              <a:latin typeface="Courier New"/>
              <a:ea typeface="Courier New"/>
              <a:cs typeface="Courier New"/>
              <a:sym typeface="Courier New"/>
            </a:endParaRPr>
          </a:p>
          <a:p>
            <a:pPr marL="0" lvl="0" indent="457200">
              <a:spcBef>
                <a:spcPts val="0"/>
              </a:spcBef>
              <a:buNone/>
            </a:pPr>
            <a:r>
              <a:rPr lang="en-US" sz="2000" b="1" dirty="0">
                <a:latin typeface="Courier New"/>
                <a:ea typeface="Courier New"/>
                <a:cs typeface="Courier New"/>
                <a:sym typeface="Courier New"/>
              </a:rPr>
              <a:t>VALUES </a:t>
            </a:r>
            <a:r>
              <a:rPr lang="en-US" sz="2000" dirty="0">
                <a:latin typeface="Courier New"/>
                <a:ea typeface="Courier New"/>
                <a:cs typeface="Courier New"/>
                <a:sym typeface="Courier New"/>
              </a:rPr>
              <a:t>(‘Mary’, 2)</a:t>
            </a:r>
            <a:r>
              <a:rPr lang="en-US" sz="2000" b="1" dirty="0">
                <a:latin typeface="Courier New"/>
                <a:ea typeface="Courier New"/>
                <a:cs typeface="Courier New"/>
                <a:sym typeface="Courier New"/>
              </a:rPr>
              <a:t>;</a:t>
            </a:r>
            <a:endParaRPr lang="en-US" sz="2000" b="1" dirty="0">
              <a:latin typeface="Courier New"/>
              <a:ea typeface="Courier New"/>
              <a:cs typeface="Courier New"/>
              <a:sym typeface="Courier New"/>
            </a:endParaRPr>
          </a:p>
          <a:p>
            <a:pPr marL="0" lvl="0" indent="0">
              <a:spcBef>
                <a:spcPts val="0"/>
              </a:spcBef>
              <a:buNone/>
            </a:pPr>
            <a:endParaRPr lang="en-US" sz="2000" b="1" dirty="0">
              <a:latin typeface="Courier New"/>
              <a:ea typeface="Courier New"/>
              <a:cs typeface="Courier New"/>
              <a:sym typeface="Courier New"/>
            </a:endParaRPr>
          </a:p>
          <a:p>
            <a:pPr marL="0" lvl="0" indent="0">
              <a:spcBef>
                <a:spcPts val="0"/>
              </a:spcBef>
              <a:buNone/>
            </a:pPr>
            <a:endParaRPr lang="en-US" sz="2000" b="1" dirty="0">
              <a:latin typeface="Courier New"/>
              <a:ea typeface="Courier New"/>
              <a:cs typeface="Courier New"/>
              <a:sym typeface="Courier New"/>
            </a:endParaRPr>
          </a:p>
          <a:p>
            <a:pPr marL="0" lvl="0" indent="0">
              <a:spcBef>
                <a:spcPts val="0"/>
              </a:spcBef>
              <a:buNone/>
            </a:pPr>
            <a:r>
              <a:rPr lang="en-US" sz="2000" b="1" dirty="0">
                <a:latin typeface="Courier New"/>
                <a:ea typeface="Courier New"/>
                <a:cs typeface="Courier New"/>
                <a:sym typeface="Courier New"/>
              </a:rPr>
              <a:t>INSERT INTO </a:t>
            </a:r>
            <a:r>
              <a:rPr lang="en-US" sz="2000" dirty="0">
                <a:latin typeface="Courier New"/>
                <a:ea typeface="Courier New"/>
                <a:cs typeface="Courier New"/>
                <a:sym typeface="Courier New"/>
              </a:rPr>
              <a:t>Employee</a:t>
            </a:r>
            <a:endParaRPr lang="en-US" sz="2000" dirty="0">
              <a:latin typeface="Courier New"/>
              <a:ea typeface="Courier New"/>
              <a:cs typeface="Courier New"/>
              <a:sym typeface="Courier New"/>
            </a:endParaRPr>
          </a:p>
          <a:p>
            <a:pPr marL="0" lvl="0" indent="0">
              <a:spcBef>
                <a:spcPts val="0"/>
              </a:spcBef>
              <a:buNone/>
            </a:pPr>
            <a:r>
              <a:rPr lang="en-US" sz="2000" b="1" dirty="0">
                <a:latin typeface="Courier New"/>
                <a:ea typeface="Courier New"/>
                <a:cs typeface="Courier New"/>
                <a:sym typeface="Courier New"/>
              </a:rPr>
              <a:t>VALUES </a:t>
            </a:r>
            <a:r>
              <a:rPr lang="en-US" sz="2000" dirty="0">
                <a:latin typeface="Courier New"/>
                <a:ea typeface="Courier New"/>
                <a:cs typeface="Courier New"/>
                <a:sym typeface="Courier New"/>
              </a:rPr>
              <a:t>(2, ‘Mary’, 26000),</a:t>
            </a:r>
            <a:endParaRPr lang="en-US" sz="2000" dirty="0">
              <a:latin typeface="Courier New"/>
              <a:ea typeface="Courier New"/>
              <a:cs typeface="Courier New"/>
              <a:sym typeface="Courier New"/>
            </a:endParaRPr>
          </a:p>
          <a:p>
            <a:pPr marL="0" lvl="0" indent="0">
              <a:spcBef>
                <a:spcPts val="0"/>
              </a:spcBef>
              <a:buNone/>
            </a:pPr>
            <a:r>
              <a:rPr lang="en-US" sz="2000" dirty="0">
                <a:latin typeface="Courier New"/>
                <a:ea typeface="Courier New"/>
                <a:cs typeface="Courier New"/>
                <a:sym typeface="Courier New"/>
              </a:rPr>
              <a:t>       (3, ‘Max’, 233333)</a:t>
            </a:r>
            <a:r>
              <a:rPr lang="en-US" sz="2000" b="1" dirty="0">
                <a:latin typeface="Courier New"/>
                <a:ea typeface="Courier New"/>
                <a:cs typeface="Courier New"/>
                <a:sym typeface="Courier New"/>
              </a:rPr>
              <a:t>;</a:t>
            </a:r>
            <a:endParaRPr lang="en-US" sz="2000" b="1" dirty="0">
              <a:latin typeface="Courier New"/>
              <a:ea typeface="Courier New"/>
              <a:cs typeface="Courier New"/>
              <a:sym typeface="Courier New"/>
            </a:endParaRPr>
          </a:p>
          <a:p>
            <a:endParaRPr lang="en-GB" sz="2000" dirty="0"/>
          </a:p>
        </p:txBody>
      </p:sp>
      <p:graphicFrame>
        <p:nvGraphicFramePr>
          <p:cNvPr id="5" name="Google Shape;678;p65"/>
          <p:cNvGraphicFramePr>
            <a:graphicFrameLocks noGrp="true"/>
          </p:cNvGraphicFramePr>
          <p:nvPr>
            <p:ph sz="half" idx="2"/>
          </p:nvPr>
        </p:nvGraphicFramePr>
        <p:xfrm>
          <a:off x="5288436" y="2033015"/>
          <a:ext cx="3402825" cy="4385550"/>
        </p:xfrm>
        <a:graphic>
          <a:graphicData uri="http://schemas.openxmlformats.org/drawingml/2006/table">
            <a:tbl>
              <a:tblPr>
                <a:noFill/>
              </a:tblPr>
              <a:tblGrid>
                <a:gridCol w="1134275"/>
                <a:gridCol w="1134275"/>
                <a:gridCol w="1134275"/>
              </a:tblGrid>
              <a:tr h="730925">
                <a:tc gridSpan="3">
                  <a:txBody>
                    <a:bodyPr/>
                    <a:lstStyle/>
                    <a:p>
                      <a:pPr marL="0" lvl="0" indent="0" algn="l" rtl="0">
                        <a:spcBef>
                          <a:spcPts val="0"/>
                        </a:spcBef>
                        <a:spcAft>
                          <a:spcPts val="0"/>
                        </a:spcAft>
                        <a:buNone/>
                      </a:pPr>
                      <a:r>
                        <a:rPr lang="en-GB" sz="2400" dirty="0"/>
                        <a:t>Employee</a:t>
                      </a:r>
                      <a:endParaRPr sz="2400" dirty="0"/>
                    </a:p>
                  </a:txBody>
                  <a:tcPr marL="91425" marR="91425" marT="91425" marB="91425"/>
                </a:tc>
                <a:tc hMerge="true">
                  <a:tcPr/>
                </a:tc>
                <a:tc hMerge="true">
                  <a:tcPr/>
                </a:tc>
              </a:tr>
              <a:tr h="730925">
                <a:tc>
                  <a:txBody>
                    <a:bodyPr/>
                    <a:lstStyle/>
                    <a:p>
                      <a:pPr marL="0" lvl="0" indent="0" algn="l" rtl="0">
                        <a:spcBef>
                          <a:spcPts val="0"/>
                        </a:spcBef>
                        <a:spcAft>
                          <a:spcPts val="0"/>
                        </a:spcAft>
                        <a:buNone/>
                      </a:pPr>
                      <a:r>
                        <a:rPr lang="en-GB" sz="2400"/>
                        <a:t>ID</a:t>
                      </a:r>
                      <a:endParaRPr sz="2400"/>
                    </a:p>
                  </a:txBody>
                  <a:tcPr marL="91425" marR="91425" marT="91425" marB="91425"/>
                </a:tc>
                <a:tc>
                  <a:txBody>
                    <a:bodyPr/>
                    <a:lstStyle/>
                    <a:p>
                      <a:pPr marL="0" lvl="0" indent="0" algn="l" rtl="0">
                        <a:spcBef>
                          <a:spcPts val="0"/>
                        </a:spcBef>
                        <a:spcAft>
                          <a:spcPts val="0"/>
                        </a:spcAft>
                        <a:buNone/>
                      </a:pPr>
                      <a:r>
                        <a:rPr lang="en-GB" sz="2400"/>
                        <a:t>Name</a:t>
                      </a:r>
                      <a:endParaRPr sz="2400"/>
                    </a:p>
                  </a:txBody>
                  <a:tcPr marL="91425" marR="91425" marT="91425" marB="91425"/>
                </a:tc>
                <a:tc>
                  <a:txBody>
                    <a:bodyPr/>
                    <a:lstStyle/>
                    <a:p>
                      <a:pPr marL="0" lvl="0" indent="0" algn="l" rtl="0">
                        <a:spcBef>
                          <a:spcPts val="0"/>
                        </a:spcBef>
                        <a:spcAft>
                          <a:spcPts val="0"/>
                        </a:spcAft>
                        <a:buNone/>
                      </a:pPr>
                      <a:r>
                        <a:rPr lang="en-GB" sz="2400"/>
                        <a:t>Salary</a:t>
                      </a:r>
                      <a:endParaRPr sz="2400"/>
                    </a:p>
                  </a:txBody>
                  <a:tcPr marL="91425" marR="91425" marT="91425" marB="91425"/>
                </a:tc>
              </a:tr>
              <a:tr h="730925">
                <a:tc>
                  <a:txBody>
                    <a:bodyPr/>
                    <a:lstStyle/>
                    <a:p>
                      <a:pPr marL="0" lvl="0" indent="0" algn="l" rtl="0">
                        <a:spcBef>
                          <a:spcPts val="0"/>
                        </a:spcBef>
                        <a:spcAft>
                          <a:spcPts val="0"/>
                        </a:spcAft>
                        <a:buNone/>
                      </a:pPr>
                      <a:r>
                        <a:rPr lang="en-GB" sz="2400" dirty="0"/>
                        <a:t>2</a:t>
                      </a:r>
                      <a:endParaRPr sz="2400" dirty="0"/>
                    </a:p>
                  </a:txBody>
                  <a:tcPr marL="91425" marR="91425" marT="91425" marB="91425"/>
                </a:tc>
                <a:tc>
                  <a:txBody>
                    <a:bodyPr/>
                    <a:lstStyle/>
                    <a:p>
                      <a:pPr marL="0" lvl="0" indent="0" algn="l" rtl="0">
                        <a:spcBef>
                          <a:spcPts val="0"/>
                        </a:spcBef>
                        <a:spcAft>
                          <a:spcPts val="0"/>
                        </a:spcAft>
                        <a:buNone/>
                      </a:pPr>
                      <a:r>
                        <a:rPr lang="en-GB" sz="2400"/>
                        <a:t>Mary</a:t>
                      </a:r>
                      <a:endParaRPr sz="2400"/>
                    </a:p>
                  </a:txBody>
                  <a:tcPr marL="91425" marR="91425" marT="91425" marB="91425"/>
                </a:tc>
                <a:tc>
                  <a:txBody>
                    <a:bodyPr/>
                    <a:lstStyle/>
                    <a:p>
                      <a:pPr marL="0" lvl="0" indent="0" algn="l" rtl="0">
                        <a:spcBef>
                          <a:spcPts val="0"/>
                        </a:spcBef>
                        <a:spcAft>
                          <a:spcPts val="0"/>
                        </a:spcAft>
                        <a:buNone/>
                      </a:pPr>
                      <a:r>
                        <a:rPr lang="en-GB" sz="2400" dirty="0"/>
                        <a:t>26000</a:t>
                      </a:r>
                      <a:endParaRPr sz="2400" dirty="0"/>
                    </a:p>
                  </a:txBody>
                  <a:tcPr marL="91425" marR="91425" marT="91425" marB="91425"/>
                </a:tc>
              </a:tr>
              <a:tr h="730925">
                <a:tc>
                  <a:txBody>
                    <a:bodyPr/>
                    <a:lstStyle/>
                    <a:p>
                      <a:pPr marL="0" lvl="0" indent="0" algn="l" rtl="0">
                        <a:spcBef>
                          <a:spcPts val="0"/>
                        </a:spcBef>
                        <a:spcAft>
                          <a:spcPts val="0"/>
                        </a:spcAft>
                        <a:buNone/>
                      </a:pPr>
                      <a:r>
                        <a:rPr lang="en-GB" sz="2400" dirty="0"/>
                        <a:t>2</a:t>
                      </a:r>
                      <a:endParaRPr sz="2400" dirty="0"/>
                    </a:p>
                  </a:txBody>
                  <a:tcPr marL="91425" marR="91425" marT="91425" marB="91425"/>
                </a:tc>
                <a:tc>
                  <a:txBody>
                    <a:bodyPr/>
                    <a:lstStyle/>
                    <a:p>
                      <a:pPr marL="0" lvl="0" indent="0" algn="l" rtl="0">
                        <a:spcBef>
                          <a:spcPts val="0"/>
                        </a:spcBef>
                        <a:spcAft>
                          <a:spcPts val="0"/>
                        </a:spcAft>
                        <a:buNone/>
                      </a:pPr>
                      <a:r>
                        <a:rPr lang="en-GB" sz="2400" dirty="0"/>
                        <a:t>Mary</a:t>
                      </a:r>
                      <a:endParaRPr sz="2400" dirty="0"/>
                    </a:p>
                  </a:txBody>
                  <a:tcPr marL="91425" marR="91425" marT="91425" marB="91425"/>
                </a:tc>
                <a:tc>
                  <a:txBody>
                    <a:bodyPr/>
                    <a:lstStyle/>
                    <a:p>
                      <a:pPr marL="0" lvl="0" indent="0" algn="l" rtl="0">
                        <a:spcBef>
                          <a:spcPts val="0"/>
                        </a:spcBef>
                        <a:spcAft>
                          <a:spcPts val="0"/>
                        </a:spcAft>
                        <a:buNone/>
                      </a:pPr>
                      <a:endParaRPr sz="2400" dirty="0"/>
                    </a:p>
                  </a:txBody>
                  <a:tcPr marL="91425" marR="91425" marT="91425" marB="91425"/>
                </a:tc>
              </a:tr>
              <a:tr h="730925">
                <a:tc>
                  <a:txBody>
                    <a:bodyPr/>
                    <a:lstStyle/>
                    <a:p>
                      <a:pPr marL="0" lvl="0" indent="0" algn="l" rtl="0">
                        <a:spcBef>
                          <a:spcPts val="0"/>
                        </a:spcBef>
                        <a:spcAft>
                          <a:spcPts val="0"/>
                        </a:spcAft>
                        <a:buNone/>
                      </a:pPr>
                      <a:r>
                        <a:rPr lang="en-GB" sz="2400" dirty="0"/>
                        <a:t>2</a:t>
                      </a:r>
                      <a:endParaRPr sz="2400" dirty="0"/>
                    </a:p>
                  </a:txBody>
                  <a:tcPr marL="91425" marR="91425" marT="91425" marB="91425"/>
                </a:tc>
                <a:tc>
                  <a:txBody>
                    <a:bodyPr/>
                    <a:lstStyle/>
                    <a:p>
                      <a:pPr marL="0" lvl="0" indent="0" algn="l" rtl="0">
                        <a:spcBef>
                          <a:spcPts val="0"/>
                        </a:spcBef>
                        <a:spcAft>
                          <a:spcPts val="0"/>
                        </a:spcAft>
                        <a:buNone/>
                      </a:pPr>
                      <a:r>
                        <a:rPr lang="en-GB" sz="2400" dirty="0"/>
                        <a:t>Mary</a:t>
                      </a:r>
                      <a:endParaRPr sz="2400" dirty="0"/>
                    </a:p>
                  </a:txBody>
                  <a:tcPr marL="91425" marR="91425" marT="91425" marB="91425"/>
                </a:tc>
                <a:tc>
                  <a:txBody>
                    <a:bodyPr/>
                    <a:lstStyle/>
                    <a:p>
                      <a:pPr marL="0" lvl="0" indent="0" algn="l" rtl="0">
                        <a:spcBef>
                          <a:spcPts val="0"/>
                        </a:spcBef>
                        <a:spcAft>
                          <a:spcPts val="0"/>
                        </a:spcAft>
                        <a:buNone/>
                      </a:pPr>
                      <a:r>
                        <a:rPr lang="en-GB" sz="2400" dirty="0"/>
                        <a:t>26000</a:t>
                      </a:r>
                      <a:endParaRPr sz="2400" dirty="0"/>
                    </a:p>
                  </a:txBody>
                  <a:tcPr marL="91425" marR="91425" marT="91425" marB="91425"/>
                </a:tc>
              </a:tr>
              <a:tr h="730925">
                <a:tc>
                  <a:txBody>
                    <a:bodyPr/>
                    <a:lstStyle/>
                    <a:p>
                      <a:pPr marL="0" lvl="0" indent="0" algn="l" rtl="0">
                        <a:spcBef>
                          <a:spcPts val="0"/>
                        </a:spcBef>
                        <a:spcAft>
                          <a:spcPts val="0"/>
                        </a:spcAft>
                        <a:buNone/>
                      </a:pPr>
                      <a:r>
                        <a:rPr lang="en-US" sz="2400" dirty="0"/>
                        <a:t>3</a:t>
                      </a:r>
                      <a:endParaRPr sz="2400" dirty="0"/>
                    </a:p>
                  </a:txBody>
                  <a:tcPr marL="91425" marR="91425" marT="91425" marB="91425"/>
                </a:tc>
                <a:tc>
                  <a:txBody>
                    <a:bodyPr/>
                    <a:lstStyle/>
                    <a:p>
                      <a:pPr marL="0" lvl="0" indent="0" algn="l" rtl="0">
                        <a:spcBef>
                          <a:spcPts val="0"/>
                        </a:spcBef>
                        <a:spcAft>
                          <a:spcPts val="0"/>
                        </a:spcAft>
                        <a:buNone/>
                      </a:pPr>
                      <a:r>
                        <a:rPr lang="en-US" sz="2400" dirty="0"/>
                        <a:t>Max</a:t>
                      </a:r>
                      <a:endParaRPr sz="2400" dirty="0"/>
                    </a:p>
                  </a:txBody>
                  <a:tcPr marL="91425" marR="91425" marT="91425" marB="91425"/>
                </a:tc>
                <a:tc>
                  <a:txBody>
                    <a:bodyPr/>
                    <a:lstStyle/>
                    <a:p>
                      <a:pPr marL="0" lvl="0" indent="0" algn="l" rtl="0">
                        <a:spcBef>
                          <a:spcPts val="0"/>
                        </a:spcBef>
                        <a:spcAft>
                          <a:spcPts val="0"/>
                        </a:spcAft>
                        <a:buNone/>
                      </a:pPr>
                      <a:r>
                        <a:rPr lang="en-US" sz="2400" dirty="0"/>
                        <a:t>233333</a:t>
                      </a:r>
                      <a:endParaRPr sz="2400" dirty="0"/>
                    </a:p>
                  </a:txBody>
                  <a:tcPr marL="91425" marR="91425" marT="91425" marB="91425"/>
                </a:tc>
              </a:tr>
            </a:tbl>
          </a:graphicData>
        </a:graphic>
      </p:graphicFrame>
      <p:cxnSp>
        <p:nvCxnSpPr>
          <p:cNvPr id="6" name="Straight Arrow Connector 5"/>
          <p:cNvCxnSpPr/>
          <p:nvPr/>
        </p:nvCxnSpPr>
        <p:spPr>
          <a:xfrm>
            <a:off x="4314825" y="2861035"/>
            <a:ext cx="973611" cy="896457"/>
          </a:xfrm>
          <a:prstGeom prst="straightConnector1">
            <a:avLst/>
          </a:prstGeom>
          <a:ln w="47625">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4198620" y="4198620"/>
            <a:ext cx="1089816" cy="326246"/>
          </a:xfrm>
          <a:prstGeom prst="straightConnector1">
            <a:avLst/>
          </a:prstGeom>
          <a:ln w="47625">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4714875" y="5279010"/>
            <a:ext cx="573561" cy="0"/>
          </a:xfrm>
          <a:prstGeom prst="straightConnector1">
            <a:avLst/>
          </a:prstGeom>
          <a:ln w="47625">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4714875" y="5684520"/>
            <a:ext cx="573561" cy="297180"/>
          </a:xfrm>
          <a:prstGeom prst="straightConnector1">
            <a:avLst/>
          </a:prstGeom>
          <a:ln w="47625">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dirty="0"/>
              <a:t>Exercise:</a:t>
            </a:r>
            <a:endParaRPr lang="en-GB" dirty="0"/>
          </a:p>
        </p:txBody>
      </p:sp>
      <p:sp>
        <p:nvSpPr>
          <p:cNvPr id="3" name="Content Placeholder 2"/>
          <p:cNvSpPr>
            <a:spLocks noGrp="true"/>
          </p:cNvSpPr>
          <p:nvPr>
            <p:ph idx="1"/>
          </p:nvPr>
        </p:nvSpPr>
        <p:spPr>
          <a:xfrm>
            <a:off x="628650" y="1825626"/>
            <a:ext cx="7886700" cy="1810764"/>
          </a:xfrm>
        </p:spPr>
        <p:txBody>
          <a:bodyPr/>
          <a:lstStyle/>
          <a:p>
            <a:r>
              <a:rPr lang="en-US" dirty="0"/>
              <a:t>Add ‘B005’ and ‘B002’ to Branch table</a:t>
            </a:r>
            <a:endParaRPr lang="en-US" dirty="0"/>
          </a:p>
          <a:p>
            <a:pPr lvl="1"/>
            <a:r>
              <a:rPr lang="en-US" dirty="0"/>
              <a:t>List columns when inserting ‘B005’.</a:t>
            </a:r>
            <a:endParaRPr lang="en-US" dirty="0"/>
          </a:p>
          <a:p>
            <a:pPr lvl="1"/>
            <a:r>
              <a:rPr lang="en-US" dirty="0"/>
              <a:t>Skip columns when inserting ‘B002’.</a:t>
            </a:r>
            <a:endParaRPr lang="en-US" dirty="0"/>
          </a:p>
          <a:p>
            <a:pPr lvl="1"/>
            <a:r>
              <a:rPr lang="en-GB" dirty="0"/>
              <a:t>Can you add a tuple WITHOUT a </a:t>
            </a:r>
            <a:r>
              <a:rPr lang="en-GB" dirty="0" err="1"/>
              <a:t>branchNo</a:t>
            </a:r>
            <a:r>
              <a:rPr lang="en-GB" dirty="0"/>
              <a:t>?</a:t>
            </a:r>
            <a:endParaRPr lang="en-GB" dirty="0"/>
          </a:p>
        </p:txBody>
      </p:sp>
      <p:pic>
        <p:nvPicPr>
          <p:cNvPr id="6" name="Picture 5"/>
          <p:cNvPicPr>
            <a:picLocks noChangeAspect="true"/>
          </p:cNvPicPr>
          <p:nvPr/>
        </p:nvPicPr>
        <p:blipFill>
          <a:blip r:embed="rId1"/>
          <a:stretch>
            <a:fillRect/>
          </a:stretch>
        </p:blipFill>
        <p:spPr>
          <a:xfrm>
            <a:off x="1877267" y="3636389"/>
            <a:ext cx="5389465" cy="3063874"/>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dirty="0"/>
              <a:t>UPDATE</a:t>
            </a:r>
            <a:endParaRPr lang="en-GB" dirty="0"/>
          </a:p>
        </p:txBody>
      </p:sp>
      <p:sp>
        <p:nvSpPr>
          <p:cNvPr id="3" name="Content Placeholder 2"/>
          <p:cNvSpPr>
            <a:spLocks noGrp="true"/>
          </p:cNvSpPr>
          <p:nvPr>
            <p:ph idx="1"/>
          </p:nvPr>
        </p:nvSpPr>
        <p:spPr/>
        <p:txBody>
          <a:bodyPr>
            <a:normAutofit lnSpcReduction="10000"/>
          </a:bodyPr>
          <a:lstStyle/>
          <a:p>
            <a:r>
              <a:rPr lang="en-US" dirty="0"/>
              <a:t>Changes values in specified rows based on WHERE conditions</a:t>
            </a:r>
            <a:endParaRPr lang="en-US" dirty="0"/>
          </a:p>
          <a:p>
            <a:pPr marL="0" indent="0">
              <a:buNone/>
            </a:pPr>
            <a:r>
              <a:rPr lang="en-US" sz="2400" b="1" dirty="0">
                <a:latin typeface="Courier New" panose="02070309020205020404" pitchFamily="49" charset="0"/>
                <a:cs typeface="Courier New" panose="02070309020205020404" pitchFamily="49" charset="0"/>
              </a:rPr>
              <a:t>UPDATE</a:t>
            </a:r>
            <a:r>
              <a:rPr lang="en-US" sz="2400" dirty="0">
                <a:latin typeface="Courier New" panose="02070309020205020404" pitchFamily="49" charset="0"/>
                <a:cs typeface="Courier New" panose="02070309020205020404" pitchFamily="49" charset="0"/>
              </a:rPr>
              <a:t> table-name </a:t>
            </a:r>
            <a:endParaRPr lang="en-US" sz="2400" dirty="0">
              <a:latin typeface="Courier New" panose="02070309020205020404" pitchFamily="49" charset="0"/>
              <a:cs typeface="Courier New" panose="02070309020205020404" pitchFamily="49" charset="0"/>
            </a:endParaRPr>
          </a:p>
          <a:p>
            <a:pPr marL="0" indent="0">
              <a:buNone/>
            </a:pPr>
            <a:r>
              <a:rPr lang="en-US" sz="2400" dirty="0">
                <a:latin typeface="Courier New" panose="02070309020205020404" pitchFamily="49" charset="0"/>
                <a:cs typeface="Courier New" panose="02070309020205020404" pitchFamily="49" charset="0"/>
              </a:rPr>
              <a:t>  </a:t>
            </a:r>
            <a:r>
              <a:rPr lang="en-US" sz="2400" b="1" dirty="0">
                <a:latin typeface="Courier New" panose="02070309020205020404" pitchFamily="49" charset="0"/>
                <a:cs typeface="Courier New" panose="02070309020205020404" pitchFamily="49" charset="0"/>
              </a:rPr>
              <a:t>SET</a:t>
            </a:r>
            <a:r>
              <a:rPr lang="en-US" sz="2400" dirty="0">
                <a:latin typeface="Courier New" panose="02070309020205020404" pitchFamily="49" charset="0"/>
                <a:cs typeface="Courier New" panose="02070309020205020404" pitchFamily="49" charset="0"/>
              </a:rPr>
              <a:t> col1 = val1 [,col2 = val2…]</a:t>
            </a:r>
            <a:endParaRPr lang="en-US" sz="2400" dirty="0">
              <a:latin typeface="Courier New" panose="02070309020205020404" pitchFamily="49" charset="0"/>
              <a:cs typeface="Courier New" panose="02070309020205020404" pitchFamily="49" charset="0"/>
            </a:endParaRPr>
          </a:p>
          <a:p>
            <a:pPr marL="0" indent="0">
              <a:buNone/>
            </a:pPr>
            <a:r>
              <a:rPr lang="en-US" sz="2400" dirty="0">
                <a:latin typeface="Courier New" panose="02070309020205020404" pitchFamily="49" charset="0"/>
                <a:cs typeface="Courier New" panose="02070309020205020404" pitchFamily="49" charset="0"/>
              </a:rPr>
              <a:t>  [</a:t>
            </a:r>
            <a:r>
              <a:rPr lang="en-US" sz="2400" b="1" dirty="0">
                <a:latin typeface="Courier New" panose="02070309020205020404" pitchFamily="49" charset="0"/>
                <a:cs typeface="Courier New" panose="02070309020205020404" pitchFamily="49" charset="0"/>
              </a:rPr>
              <a:t>WHERE</a:t>
            </a:r>
            <a:r>
              <a:rPr lang="en-US" sz="2400" dirty="0">
                <a:latin typeface="Courier New" panose="02070309020205020404" pitchFamily="49" charset="0"/>
                <a:cs typeface="Courier New" panose="02070309020205020404" pitchFamily="49" charset="0"/>
              </a:rPr>
              <a:t> condition]</a:t>
            </a:r>
            <a:endParaRPr lang="en-US" sz="2400" dirty="0">
              <a:latin typeface="Courier New" panose="02070309020205020404" pitchFamily="49" charset="0"/>
              <a:cs typeface="Courier New" panose="02070309020205020404" pitchFamily="49" charset="0"/>
            </a:endParaRPr>
          </a:p>
          <a:p>
            <a:pPr marL="0" indent="0">
              <a:buNone/>
            </a:pPr>
            <a:endParaRPr lang="en-US" sz="2400" dirty="0">
              <a:latin typeface="Courier New" panose="02070309020205020404" pitchFamily="49" charset="0"/>
              <a:cs typeface="Courier New" panose="02070309020205020404" pitchFamily="49" charset="0"/>
            </a:endParaRPr>
          </a:p>
          <a:p>
            <a:pPr marL="457200" lvl="0" indent="-381000">
              <a:spcBef>
                <a:spcPts val="0"/>
              </a:spcBef>
              <a:buSzPts val="2400"/>
              <a:buChar char="●"/>
            </a:pPr>
            <a:r>
              <a:rPr lang="en-US" dirty="0"/>
              <a:t>All rows where the condition is true have the columns set to the given values </a:t>
            </a:r>
            <a:endParaRPr lang="en-US" dirty="0"/>
          </a:p>
          <a:p>
            <a:pPr marL="457200" lvl="0" indent="-381000">
              <a:spcBef>
                <a:spcPts val="0"/>
              </a:spcBef>
              <a:buSzPts val="2400"/>
              <a:buChar char="●"/>
            </a:pPr>
            <a:r>
              <a:rPr lang="en-US" dirty="0"/>
              <a:t>If no condition is given </a:t>
            </a:r>
            <a:r>
              <a:rPr lang="en-US" u="sng" dirty="0"/>
              <a:t>all rows</a:t>
            </a:r>
            <a:r>
              <a:rPr lang="en-US" dirty="0"/>
              <a:t> are changed.</a:t>
            </a:r>
            <a:endParaRPr lang="en-US" dirty="0"/>
          </a:p>
          <a:p>
            <a:pPr marL="457200" lvl="0" indent="-381000">
              <a:spcBef>
                <a:spcPts val="0"/>
              </a:spcBef>
              <a:buSzPts val="2400"/>
              <a:buChar char="●"/>
            </a:pPr>
            <a:r>
              <a:rPr lang="en-US" dirty="0"/>
              <a:t>Values are constants or can be computed from columns</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true"/>
          </p:cNvSpPr>
          <p:nvPr>
            <p:ph type="title"/>
          </p:nvPr>
        </p:nvSpPr>
        <p:spPr>
          <a:xfrm>
            <a:off x="217050" y="249954"/>
            <a:ext cx="4527812" cy="1325563"/>
          </a:xfrm>
        </p:spPr>
        <p:txBody>
          <a:bodyPr/>
          <a:lstStyle/>
          <a:p>
            <a:r>
              <a:rPr lang="en-US" dirty="0"/>
              <a:t>UPDATE: Example</a:t>
            </a:r>
            <a:endParaRPr lang="en-GB" dirty="0"/>
          </a:p>
        </p:txBody>
      </p:sp>
      <p:graphicFrame>
        <p:nvGraphicFramePr>
          <p:cNvPr id="4" name="Google Shape;744;p73"/>
          <p:cNvGraphicFramePr/>
          <p:nvPr/>
        </p:nvGraphicFramePr>
        <p:xfrm>
          <a:off x="217050" y="2211533"/>
          <a:ext cx="2431500" cy="3070950"/>
        </p:xfrm>
        <a:graphic>
          <a:graphicData uri="http://schemas.openxmlformats.org/drawingml/2006/table">
            <a:tbl>
              <a:tblPr>
                <a:noFill/>
              </a:tblPr>
              <a:tblGrid>
                <a:gridCol w="810500"/>
                <a:gridCol w="810500"/>
                <a:gridCol w="810500"/>
              </a:tblGrid>
              <a:tr h="511825">
                <a:tc gridSpan="3">
                  <a:txBody>
                    <a:bodyPr/>
                    <a:lstStyle/>
                    <a:p>
                      <a:pPr marL="0" lvl="0" indent="0" algn="l" rtl="0">
                        <a:spcBef>
                          <a:spcPts val="0"/>
                        </a:spcBef>
                        <a:spcAft>
                          <a:spcPts val="0"/>
                        </a:spcAft>
                        <a:buNone/>
                      </a:pPr>
                      <a:r>
                        <a:rPr lang="en-GB" sz="1800"/>
                        <a:t>Employee</a:t>
                      </a:r>
                      <a:endParaRPr sz="1800"/>
                    </a:p>
                  </a:txBody>
                  <a:tcPr marL="91425" marR="91425" marT="91425" marB="91425"/>
                </a:tc>
                <a:tc hMerge="true">
                  <a:tcPr/>
                </a:tc>
                <a:tc hMerge="true">
                  <a:tcPr/>
                </a:tc>
              </a:tr>
              <a:tr h="511825">
                <a:tc>
                  <a:txBody>
                    <a:bodyPr/>
                    <a:lstStyle/>
                    <a:p>
                      <a:pPr marL="0" lvl="0" indent="0" algn="l" rtl="0">
                        <a:spcBef>
                          <a:spcPts val="0"/>
                        </a:spcBef>
                        <a:spcAft>
                          <a:spcPts val="0"/>
                        </a:spcAft>
                        <a:buNone/>
                      </a:pPr>
                      <a:r>
                        <a:rPr lang="en-GB" b="1"/>
                        <a:t>ID</a:t>
                      </a:r>
                      <a:endParaRPr b="1"/>
                    </a:p>
                  </a:txBody>
                  <a:tcPr marL="91425" marR="91425" marT="91425" marB="91425"/>
                </a:tc>
                <a:tc>
                  <a:txBody>
                    <a:bodyPr/>
                    <a:lstStyle/>
                    <a:p>
                      <a:pPr marL="0" lvl="0" indent="0" algn="l" rtl="0">
                        <a:spcBef>
                          <a:spcPts val="0"/>
                        </a:spcBef>
                        <a:spcAft>
                          <a:spcPts val="0"/>
                        </a:spcAft>
                        <a:buNone/>
                      </a:pPr>
                      <a:r>
                        <a:rPr lang="en-GB" b="1"/>
                        <a:t>Name</a:t>
                      </a:r>
                      <a:endParaRPr b="1"/>
                    </a:p>
                  </a:txBody>
                  <a:tcPr marL="91425" marR="91425" marT="91425" marB="91425"/>
                </a:tc>
                <a:tc>
                  <a:txBody>
                    <a:bodyPr/>
                    <a:lstStyle/>
                    <a:p>
                      <a:pPr marL="0" lvl="0" indent="0" algn="l" rtl="0">
                        <a:spcBef>
                          <a:spcPts val="0"/>
                        </a:spcBef>
                        <a:spcAft>
                          <a:spcPts val="0"/>
                        </a:spcAft>
                        <a:buNone/>
                      </a:pPr>
                      <a:r>
                        <a:rPr lang="en-GB" b="1"/>
                        <a:t>Salary</a:t>
                      </a:r>
                      <a:endParaRPr b="1"/>
                    </a:p>
                  </a:txBody>
                  <a:tcPr marL="91425" marR="91425" marT="91425" marB="91425"/>
                </a:tc>
              </a:tr>
              <a:tr h="511825">
                <a:tc>
                  <a:txBody>
                    <a:bodyPr/>
                    <a:lstStyle/>
                    <a:p>
                      <a:pPr marL="0" lvl="0" indent="0" algn="l" rtl="0">
                        <a:spcBef>
                          <a:spcPts val="0"/>
                        </a:spcBef>
                        <a:spcAft>
                          <a:spcPts val="0"/>
                        </a:spcAft>
                        <a:buNone/>
                      </a:pPr>
                      <a:r>
                        <a:rPr lang="en-GB"/>
                        <a:t>1</a:t>
                      </a:r>
                      <a:endParaRPr lang="en-GB"/>
                    </a:p>
                  </a:txBody>
                  <a:tcPr marL="91425" marR="91425" marT="91425" marB="91425"/>
                </a:tc>
                <a:tc>
                  <a:txBody>
                    <a:bodyPr/>
                    <a:lstStyle/>
                    <a:p>
                      <a:pPr marL="0" lvl="0" indent="0" algn="l" rtl="0">
                        <a:spcBef>
                          <a:spcPts val="0"/>
                        </a:spcBef>
                        <a:spcAft>
                          <a:spcPts val="0"/>
                        </a:spcAft>
                        <a:buNone/>
                      </a:pPr>
                      <a:r>
                        <a:rPr lang="en-GB"/>
                        <a:t>John</a:t>
                      </a:r>
                      <a:endParaRPr lang="en-GB"/>
                    </a:p>
                  </a:txBody>
                  <a:tcPr marL="91425" marR="91425" marT="91425" marB="91425"/>
                </a:tc>
                <a:tc>
                  <a:txBody>
                    <a:bodyPr/>
                    <a:lstStyle/>
                    <a:p>
                      <a:pPr marL="0" lvl="0" indent="0" algn="l" rtl="0">
                        <a:spcBef>
                          <a:spcPts val="0"/>
                        </a:spcBef>
                        <a:spcAft>
                          <a:spcPts val="0"/>
                        </a:spcAft>
                        <a:buNone/>
                      </a:pPr>
                      <a:r>
                        <a:rPr lang="en-GB"/>
                        <a:t>25000</a:t>
                      </a:r>
                      <a:endParaRPr lang="en-GB"/>
                    </a:p>
                  </a:txBody>
                  <a:tcPr marL="91425" marR="91425" marT="91425" marB="91425"/>
                </a:tc>
              </a:tr>
              <a:tr h="511825">
                <a:tc>
                  <a:txBody>
                    <a:bodyPr/>
                    <a:lstStyle/>
                    <a:p>
                      <a:pPr marL="0" lvl="0" indent="0" algn="l" rtl="0">
                        <a:spcBef>
                          <a:spcPts val="0"/>
                        </a:spcBef>
                        <a:spcAft>
                          <a:spcPts val="0"/>
                        </a:spcAft>
                        <a:buNone/>
                      </a:pPr>
                      <a:r>
                        <a:rPr lang="en-GB"/>
                        <a:t>2</a:t>
                      </a:r>
                      <a:endParaRPr lang="en-GB"/>
                    </a:p>
                  </a:txBody>
                  <a:tcPr marL="91425" marR="91425" marT="91425" marB="91425"/>
                </a:tc>
                <a:tc>
                  <a:txBody>
                    <a:bodyPr/>
                    <a:lstStyle/>
                    <a:p>
                      <a:pPr marL="0" lvl="0" indent="0" algn="l" rtl="0">
                        <a:spcBef>
                          <a:spcPts val="0"/>
                        </a:spcBef>
                        <a:spcAft>
                          <a:spcPts val="0"/>
                        </a:spcAft>
                        <a:buNone/>
                      </a:pPr>
                      <a:r>
                        <a:rPr lang="en-GB"/>
                        <a:t>Mary</a:t>
                      </a:r>
                      <a:endParaRPr lang="en-GB"/>
                    </a:p>
                  </a:txBody>
                  <a:tcPr marL="91425" marR="91425" marT="91425" marB="91425"/>
                </a:tc>
                <a:tc>
                  <a:txBody>
                    <a:bodyPr/>
                    <a:lstStyle/>
                    <a:p>
                      <a:pPr marL="0" lvl="0" indent="0" algn="l" rtl="0">
                        <a:spcBef>
                          <a:spcPts val="0"/>
                        </a:spcBef>
                        <a:spcAft>
                          <a:spcPts val="0"/>
                        </a:spcAft>
                        <a:buNone/>
                      </a:pPr>
                      <a:r>
                        <a:rPr lang="en-GB"/>
                        <a:t>26000</a:t>
                      </a:r>
                      <a:endParaRPr lang="en-GB"/>
                    </a:p>
                  </a:txBody>
                  <a:tcPr marL="91425" marR="91425" marT="91425" marB="91425"/>
                </a:tc>
              </a:tr>
              <a:tr h="511825">
                <a:tc>
                  <a:txBody>
                    <a:bodyPr/>
                    <a:lstStyle/>
                    <a:p>
                      <a:pPr marL="0" lvl="0" indent="0" algn="l" rtl="0">
                        <a:spcBef>
                          <a:spcPts val="0"/>
                        </a:spcBef>
                        <a:spcAft>
                          <a:spcPts val="0"/>
                        </a:spcAft>
                        <a:buNone/>
                      </a:pPr>
                      <a:r>
                        <a:rPr lang="en-GB"/>
                        <a:t>3</a:t>
                      </a:r>
                      <a:endParaRPr lang="en-GB"/>
                    </a:p>
                  </a:txBody>
                  <a:tcPr marL="91425" marR="91425" marT="91425" marB="91425"/>
                </a:tc>
                <a:tc>
                  <a:txBody>
                    <a:bodyPr/>
                    <a:lstStyle/>
                    <a:p>
                      <a:pPr marL="0" lvl="0" indent="0" algn="l" rtl="0">
                        <a:spcBef>
                          <a:spcPts val="0"/>
                        </a:spcBef>
                        <a:spcAft>
                          <a:spcPts val="0"/>
                        </a:spcAft>
                        <a:buNone/>
                      </a:pPr>
                      <a:r>
                        <a:rPr lang="en-GB"/>
                        <a:t>Mark</a:t>
                      </a:r>
                      <a:endParaRPr lang="en-GB"/>
                    </a:p>
                  </a:txBody>
                  <a:tcPr marL="91425" marR="91425" marT="91425" marB="91425"/>
                </a:tc>
                <a:tc>
                  <a:txBody>
                    <a:bodyPr/>
                    <a:lstStyle/>
                    <a:p>
                      <a:pPr marL="0" lvl="0" indent="0" algn="l" rtl="0">
                        <a:spcBef>
                          <a:spcPts val="0"/>
                        </a:spcBef>
                        <a:spcAft>
                          <a:spcPts val="0"/>
                        </a:spcAft>
                        <a:buNone/>
                      </a:pPr>
                      <a:r>
                        <a:rPr lang="en-GB"/>
                        <a:t>18000</a:t>
                      </a:r>
                      <a:endParaRPr lang="en-GB"/>
                    </a:p>
                  </a:txBody>
                  <a:tcPr marL="91425" marR="91425" marT="91425" marB="91425"/>
                </a:tc>
              </a:tr>
              <a:tr h="511825">
                <a:tc>
                  <a:txBody>
                    <a:bodyPr/>
                    <a:lstStyle/>
                    <a:p>
                      <a:pPr marL="0" lvl="0" indent="0" algn="l" rtl="0">
                        <a:spcBef>
                          <a:spcPts val="0"/>
                        </a:spcBef>
                        <a:spcAft>
                          <a:spcPts val="0"/>
                        </a:spcAft>
                        <a:buNone/>
                      </a:pPr>
                      <a:r>
                        <a:rPr lang="en-GB"/>
                        <a:t>4</a:t>
                      </a:r>
                      <a:endParaRPr lang="en-GB"/>
                    </a:p>
                  </a:txBody>
                  <a:tcPr marL="91425" marR="91425" marT="91425" marB="91425"/>
                </a:tc>
                <a:tc>
                  <a:txBody>
                    <a:bodyPr/>
                    <a:lstStyle/>
                    <a:p>
                      <a:pPr marL="0" lvl="0" indent="0" algn="l" rtl="0">
                        <a:spcBef>
                          <a:spcPts val="0"/>
                        </a:spcBef>
                        <a:spcAft>
                          <a:spcPts val="0"/>
                        </a:spcAft>
                        <a:buNone/>
                      </a:pPr>
                      <a:r>
                        <a:rPr lang="en-GB"/>
                        <a:t>Anne</a:t>
                      </a:r>
                      <a:endParaRPr lang="en-GB"/>
                    </a:p>
                  </a:txBody>
                  <a:tcPr marL="91425" marR="91425" marT="91425" marB="91425"/>
                </a:tc>
                <a:tc>
                  <a:txBody>
                    <a:bodyPr/>
                    <a:lstStyle/>
                    <a:p>
                      <a:pPr marL="0" lvl="0" indent="0" algn="l" rtl="0">
                        <a:spcBef>
                          <a:spcPts val="0"/>
                        </a:spcBef>
                        <a:spcAft>
                          <a:spcPts val="0"/>
                        </a:spcAft>
                        <a:buNone/>
                      </a:pPr>
                      <a:r>
                        <a:rPr lang="en-GB" dirty="0"/>
                        <a:t>22000</a:t>
                      </a:r>
                      <a:endParaRPr dirty="0"/>
                    </a:p>
                  </a:txBody>
                  <a:tcPr marL="91425" marR="91425" marT="91425" marB="91425"/>
                </a:tc>
              </a:tr>
            </a:tbl>
          </a:graphicData>
        </a:graphic>
      </p:graphicFrame>
      <p:sp>
        <p:nvSpPr>
          <p:cNvPr id="5" name="Google Shape;745;p73"/>
          <p:cNvSpPr txBox="true"/>
          <p:nvPr/>
        </p:nvSpPr>
        <p:spPr>
          <a:xfrm>
            <a:off x="3274777" y="2171316"/>
            <a:ext cx="2599795" cy="1325563"/>
          </a:xfrm>
          <a:prstGeom prst="rect">
            <a:avLst/>
          </a:prstGeom>
          <a:noFill/>
          <a:ln>
            <a:noFill/>
          </a:ln>
        </p:spPr>
        <p:txBody>
          <a:bodyPr spcFirstLastPara="1" wrap="square" lIns="91425" tIns="91425" rIns="91425" bIns="91425" anchor="t" anchorCtr="false">
            <a:noAutofit/>
          </a:bodyPr>
          <a:lstStyle/>
          <a:p>
            <a:pPr marL="0" lvl="0" indent="0" algn="l" rtl="0">
              <a:spcBef>
                <a:spcPts val="0"/>
              </a:spcBef>
              <a:spcAft>
                <a:spcPts val="0"/>
              </a:spcAft>
              <a:buNone/>
            </a:pPr>
            <a:r>
              <a:rPr lang="en-GB" sz="1600" b="1" dirty="0">
                <a:latin typeface="Courier New"/>
                <a:ea typeface="Courier New"/>
                <a:cs typeface="Courier New"/>
                <a:sym typeface="Courier New"/>
              </a:rPr>
              <a:t>UPDATE </a:t>
            </a:r>
            <a:r>
              <a:rPr lang="en-GB" sz="1600" dirty="0">
                <a:latin typeface="Courier New"/>
                <a:ea typeface="Courier New"/>
                <a:cs typeface="Courier New"/>
                <a:sym typeface="Courier New"/>
              </a:rPr>
              <a:t>Employee</a:t>
            </a:r>
            <a:r>
              <a:rPr lang="en-GB" sz="1600" b="1" dirty="0">
                <a:latin typeface="Courier New"/>
                <a:ea typeface="Courier New"/>
                <a:cs typeface="Courier New"/>
                <a:sym typeface="Courier New"/>
              </a:rPr>
              <a:t> </a:t>
            </a:r>
            <a:endParaRPr sz="1600" b="1" dirty="0">
              <a:latin typeface="Courier New"/>
              <a:ea typeface="Courier New"/>
              <a:cs typeface="Courier New"/>
              <a:sym typeface="Courier New"/>
            </a:endParaRPr>
          </a:p>
          <a:p>
            <a:pPr marL="0" lvl="0" indent="0" algn="l" rtl="0">
              <a:spcBef>
                <a:spcPts val="0"/>
              </a:spcBef>
              <a:spcAft>
                <a:spcPts val="0"/>
              </a:spcAft>
              <a:buNone/>
            </a:pPr>
            <a:r>
              <a:rPr lang="en-GB" sz="1600" b="1" dirty="0">
                <a:latin typeface="Courier New"/>
                <a:ea typeface="Courier New"/>
                <a:cs typeface="Courier New"/>
                <a:sym typeface="Courier New"/>
              </a:rPr>
              <a:t>SET</a:t>
            </a:r>
            <a:endParaRPr lang="en-GB" sz="1600" b="1" dirty="0">
              <a:latin typeface="Courier New"/>
              <a:ea typeface="Courier New"/>
              <a:cs typeface="Courier New"/>
              <a:sym typeface="Courier New"/>
            </a:endParaRPr>
          </a:p>
          <a:p>
            <a:pPr marL="0" lvl="0" indent="0" algn="l" rtl="0">
              <a:spcBef>
                <a:spcPts val="0"/>
              </a:spcBef>
              <a:spcAft>
                <a:spcPts val="0"/>
              </a:spcAft>
              <a:buNone/>
            </a:pPr>
            <a:r>
              <a:rPr lang="en-GB" sz="1600" b="1" dirty="0">
                <a:latin typeface="Courier New"/>
                <a:ea typeface="Courier New"/>
                <a:cs typeface="Courier New"/>
                <a:sym typeface="Courier New"/>
              </a:rPr>
              <a:t>	</a:t>
            </a:r>
            <a:r>
              <a:rPr lang="en-GB" sz="1600" dirty="0">
                <a:latin typeface="Courier New"/>
                <a:ea typeface="Courier New"/>
                <a:cs typeface="Courier New"/>
                <a:sym typeface="Courier New"/>
              </a:rPr>
              <a:t>Salary = 15000, 	Name = ‘Jane’</a:t>
            </a:r>
            <a:r>
              <a:rPr lang="en-GB" sz="1600" b="1" dirty="0">
                <a:latin typeface="Courier New"/>
                <a:ea typeface="Courier New"/>
                <a:cs typeface="Courier New"/>
                <a:sym typeface="Courier New"/>
              </a:rPr>
              <a:t> </a:t>
            </a:r>
            <a:endParaRPr sz="1600" b="1" dirty="0">
              <a:latin typeface="Courier New"/>
              <a:ea typeface="Courier New"/>
              <a:cs typeface="Courier New"/>
              <a:sym typeface="Courier New"/>
            </a:endParaRPr>
          </a:p>
          <a:p>
            <a:pPr marL="0" lvl="0" indent="0" algn="l" rtl="0">
              <a:spcBef>
                <a:spcPts val="0"/>
              </a:spcBef>
              <a:spcAft>
                <a:spcPts val="0"/>
              </a:spcAft>
              <a:buNone/>
            </a:pPr>
            <a:r>
              <a:rPr lang="en-GB" sz="1600" b="1" dirty="0">
                <a:latin typeface="Courier New"/>
                <a:ea typeface="Courier New"/>
                <a:cs typeface="Courier New"/>
                <a:sym typeface="Courier New"/>
              </a:rPr>
              <a:t>WHERE </a:t>
            </a:r>
            <a:r>
              <a:rPr lang="en-GB" sz="1600" dirty="0">
                <a:latin typeface="Courier New"/>
                <a:ea typeface="Courier New"/>
                <a:cs typeface="Courier New"/>
                <a:sym typeface="Courier New"/>
              </a:rPr>
              <a:t>ID = 4</a:t>
            </a:r>
            <a:r>
              <a:rPr lang="en-GB" sz="1600" b="1" dirty="0">
                <a:latin typeface="Courier New"/>
                <a:ea typeface="Courier New"/>
                <a:cs typeface="Courier New"/>
                <a:sym typeface="Courier New"/>
              </a:rPr>
              <a:t>;</a:t>
            </a:r>
            <a:endParaRPr sz="1600" b="1" dirty="0">
              <a:latin typeface="Courier New"/>
              <a:ea typeface="Courier New"/>
              <a:cs typeface="Courier New"/>
              <a:sym typeface="Courier New"/>
            </a:endParaRPr>
          </a:p>
        </p:txBody>
      </p:sp>
      <p:sp>
        <p:nvSpPr>
          <p:cNvPr id="6" name="Google Shape;746;p73"/>
          <p:cNvSpPr txBox="true"/>
          <p:nvPr/>
        </p:nvSpPr>
        <p:spPr>
          <a:xfrm>
            <a:off x="3322498" y="4386305"/>
            <a:ext cx="2431500" cy="958385"/>
          </a:xfrm>
          <a:prstGeom prst="rect">
            <a:avLst/>
          </a:prstGeom>
          <a:noFill/>
          <a:ln>
            <a:noFill/>
          </a:ln>
        </p:spPr>
        <p:txBody>
          <a:bodyPr spcFirstLastPara="1" wrap="square" lIns="91425" tIns="91425" rIns="91425" bIns="91425" anchor="t" anchorCtr="false">
            <a:noAutofit/>
          </a:bodyPr>
          <a:lstStyle/>
          <a:p>
            <a:pPr marL="0" lvl="0" indent="0" algn="l" rtl="0">
              <a:spcBef>
                <a:spcPts val="0"/>
              </a:spcBef>
              <a:spcAft>
                <a:spcPts val="0"/>
              </a:spcAft>
              <a:buNone/>
            </a:pPr>
            <a:r>
              <a:rPr lang="en-GB" sz="1600" b="1" dirty="0">
                <a:latin typeface="Courier New"/>
                <a:ea typeface="Courier New"/>
                <a:cs typeface="Courier New"/>
                <a:sym typeface="Courier New"/>
              </a:rPr>
              <a:t>UPDATE </a:t>
            </a:r>
            <a:r>
              <a:rPr lang="en-GB" sz="1600" dirty="0">
                <a:latin typeface="Courier New"/>
                <a:ea typeface="Courier New"/>
                <a:cs typeface="Courier New"/>
                <a:sym typeface="Courier New"/>
              </a:rPr>
              <a:t>Employee</a:t>
            </a:r>
            <a:r>
              <a:rPr lang="en-GB" sz="1600" b="1" dirty="0">
                <a:latin typeface="Courier New"/>
                <a:ea typeface="Courier New"/>
                <a:cs typeface="Courier New"/>
                <a:sym typeface="Courier New"/>
              </a:rPr>
              <a:t> </a:t>
            </a:r>
            <a:endParaRPr sz="1600" b="1" dirty="0">
              <a:latin typeface="Courier New"/>
              <a:ea typeface="Courier New"/>
              <a:cs typeface="Courier New"/>
              <a:sym typeface="Courier New"/>
            </a:endParaRPr>
          </a:p>
          <a:p>
            <a:pPr marL="0" lvl="0" indent="0" algn="l" rtl="0">
              <a:spcBef>
                <a:spcPts val="0"/>
              </a:spcBef>
              <a:spcAft>
                <a:spcPts val="0"/>
              </a:spcAft>
              <a:buNone/>
            </a:pPr>
            <a:r>
              <a:rPr lang="en-GB" sz="1600" b="1" dirty="0">
                <a:latin typeface="Courier New"/>
                <a:ea typeface="Courier New"/>
                <a:cs typeface="Courier New"/>
                <a:sym typeface="Courier New"/>
              </a:rPr>
              <a:t>SET </a:t>
            </a:r>
            <a:r>
              <a:rPr lang="en-GB" sz="1600" dirty="0">
                <a:latin typeface="Courier New"/>
                <a:ea typeface="Courier New"/>
                <a:cs typeface="Courier New"/>
                <a:sym typeface="Courier New"/>
              </a:rPr>
              <a:t>Salary = </a:t>
            </a:r>
            <a:endParaRPr sz="1600" dirty="0">
              <a:latin typeface="Courier New"/>
              <a:ea typeface="Courier New"/>
              <a:cs typeface="Courier New"/>
              <a:sym typeface="Courier New"/>
            </a:endParaRPr>
          </a:p>
          <a:p>
            <a:pPr marL="0" lvl="0" indent="457200" algn="l" rtl="0">
              <a:spcBef>
                <a:spcPts val="0"/>
              </a:spcBef>
              <a:spcAft>
                <a:spcPts val="0"/>
              </a:spcAft>
              <a:buNone/>
            </a:pPr>
            <a:r>
              <a:rPr lang="en-GB" sz="1600" dirty="0">
                <a:latin typeface="Courier New"/>
                <a:ea typeface="Courier New"/>
                <a:cs typeface="Courier New"/>
                <a:sym typeface="Courier New"/>
              </a:rPr>
              <a:t>Salary * 1.05</a:t>
            </a:r>
            <a:r>
              <a:rPr lang="en-GB" sz="1600" b="1" dirty="0">
                <a:latin typeface="Courier New"/>
                <a:ea typeface="Courier New"/>
                <a:cs typeface="Courier New"/>
                <a:sym typeface="Courier New"/>
              </a:rPr>
              <a:t>;</a:t>
            </a:r>
            <a:endParaRPr sz="1600" b="1" dirty="0">
              <a:latin typeface="Courier New"/>
              <a:ea typeface="Courier New"/>
              <a:cs typeface="Courier New"/>
              <a:sym typeface="Courier New"/>
            </a:endParaRPr>
          </a:p>
        </p:txBody>
      </p:sp>
      <p:cxnSp>
        <p:nvCxnSpPr>
          <p:cNvPr id="7" name="Google Shape;747;p73"/>
          <p:cNvCxnSpPr/>
          <p:nvPr/>
        </p:nvCxnSpPr>
        <p:spPr>
          <a:xfrm flipV="true">
            <a:off x="2717612" y="2875175"/>
            <a:ext cx="615847" cy="211472"/>
          </a:xfrm>
          <a:prstGeom prst="straightConnector1">
            <a:avLst/>
          </a:prstGeom>
          <a:noFill/>
          <a:ln w="28575" cap="flat" cmpd="sng">
            <a:solidFill>
              <a:schemeClr val="dk2"/>
            </a:solidFill>
            <a:prstDash val="solid"/>
            <a:round/>
            <a:headEnd type="none" w="med" len="med"/>
            <a:tailEnd type="triangle" w="med" len="med"/>
          </a:ln>
        </p:spPr>
      </p:cxnSp>
      <p:cxnSp>
        <p:nvCxnSpPr>
          <p:cNvPr id="8" name="Google Shape;748;p73"/>
          <p:cNvCxnSpPr>
            <a:endCxn id="6" idx="1"/>
          </p:cNvCxnSpPr>
          <p:nvPr/>
        </p:nvCxnSpPr>
        <p:spPr>
          <a:xfrm>
            <a:off x="2717612" y="4865498"/>
            <a:ext cx="604886" cy="0"/>
          </a:xfrm>
          <a:prstGeom prst="straightConnector1">
            <a:avLst/>
          </a:prstGeom>
          <a:noFill/>
          <a:ln w="28575" cap="flat" cmpd="sng">
            <a:solidFill>
              <a:schemeClr val="dk2"/>
            </a:solidFill>
            <a:prstDash val="solid"/>
            <a:round/>
            <a:headEnd type="none" w="med" len="med"/>
            <a:tailEnd type="triangle" w="med" len="med"/>
          </a:ln>
        </p:spPr>
      </p:cxnSp>
      <p:graphicFrame>
        <p:nvGraphicFramePr>
          <p:cNvPr id="9" name="Google Shape;749;p73"/>
          <p:cNvGraphicFramePr/>
          <p:nvPr/>
        </p:nvGraphicFramePr>
        <p:xfrm>
          <a:off x="6380225" y="1240775"/>
          <a:ext cx="2362800" cy="2194380"/>
        </p:xfrm>
        <a:graphic>
          <a:graphicData uri="http://schemas.openxmlformats.org/drawingml/2006/table">
            <a:tbl>
              <a:tblPr>
                <a:noFill/>
              </a:tblPr>
              <a:tblGrid>
                <a:gridCol w="787600"/>
                <a:gridCol w="787600"/>
                <a:gridCol w="787600"/>
              </a:tblGrid>
              <a:tr h="332850">
                <a:tc gridSpan="3">
                  <a:txBody>
                    <a:bodyPr/>
                    <a:lstStyle/>
                    <a:p>
                      <a:pPr marL="0" lvl="0" indent="0" algn="l" rtl="0">
                        <a:spcBef>
                          <a:spcPts val="0"/>
                        </a:spcBef>
                        <a:spcAft>
                          <a:spcPts val="0"/>
                        </a:spcAft>
                        <a:buNone/>
                      </a:pPr>
                      <a:r>
                        <a:rPr lang="en-GB" sz="1200"/>
                        <a:t>Employee</a:t>
                      </a:r>
                      <a:endParaRPr sz="1200"/>
                    </a:p>
                  </a:txBody>
                  <a:tcPr marL="91425" marR="91425" marT="91425" marB="91425"/>
                </a:tc>
                <a:tc hMerge="true">
                  <a:tcPr/>
                </a:tc>
                <a:tc hMerge="true">
                  <a:tcPr/>
                </a:tc>
              </a:tr>
              <a:tr h="307375">
                <a:tc>
                  <a:txBody>
                    <a:bodyPr/>
                    <a:lstStyle/>
                    <a:p>
                      <a:pPr marL="0" lvl="0" indent="0" algn="l" rtl="0">
                        <a:spcBef>
                          <a:spcPts val="0"/>
                        </a:spcBef>
                        <a:spcAft>
                          <a:spcPts val="0"/>
                        </a:spcAft>
                        <a:buNone/>
                      </a:pPr>
                      <a:r>
                        <a:rPr lang="en-GB" sz="1200" b="1"/>
                        <a:t>ID</a:t>
                      </a:r>
                      <a:endParaRPr sz="1200" b="1"/>
                    </a:p>
                  </a:txBody>
                  <a:tcPr marL="91425" marR="91425" marT="91425" marB="91425"/>
                </a:tc>
                <a:tc>
                  <a:txBody>
                    <a:bodyPr/>
                    <a:lstStyle/>
                    <a:p>
                      <a:pPr marL="0" lvl="0" indent="0" algn="l" rtl="0">
                        <a:spcBef>
                          <a:spcPts val="0"/>
                        </a:spcBef>
                        <a:spcAft>
                          <a:spcPts val="0"/>
                        </a:spcAft>
                        <a:buNone/>
                      </a:pPr>
                      <a:r>
                        <a:rPr lang="en-GB" sz="1200" b="1"/>
                        <a:t>Name</a:t>
                      </a:r>
                      <a:endParaRPr sz="1200" b="1"/>
                    </a:p>
                  </a:txBody>
                  <a:tcPr marL="91425" marR="91425" marT="91425" marB="91425"/>
                </a:tc>
                <a:tc>
                  <a:txBody>
                    <a:bodyPr/>
                    <a:lstStyle/>
                    <a:p>
                      <a:pPr marL="0" lvl="0" indent="0" algn="l" rtl="0">
                        <a:spcBef>
                          <a:spcPts val="0"/>
                        </a:spcBef>
                        <a:spcAft>
                          <a:spcPts val="0"/>
                        </a:spcAft>
                        <a:buNone/>
                      </a:pPr>
                      <a:r>
                        <a:rPr lang="en-GB" sz="1200" b="1"/>
                        <a:t>Salary</a:t>
                      </a:r>
                      <a:endParaRPr sz="1200" b="1"/>
                    </a:p>
                  </a:txBody>
                  <a:tcPr marL="91425" marR="91425" marT="91425" marB="91425"/>
                </a:tc>
              </a:tr>
              <a:tr h="307375">
                <a:tc>
                  <a:txBody>
                    <a:bodyPr/>
                    <a:lstStyle/>
                    <a:p>
                      <a:pPr marL="0" lvl="0" indent="0" algn="l" rtl="0">
                        <a:spcBef>
                          <a:spcPts val="0"/>
                        </a:spcBef>
                        <a:spcAft>
                          <a:spcPts val="0"/>
                        </a:spcAft>
                        <a:buNone/>
                      </a:pPr>
                      <a:r>
                        <a:rPr lang="en-GB" sz="1200"/>
                        <a:t>1</a:t>
                      </a:r>
                      <a:endParaRPr sz="1200"/>
                    </a:p>
                  </a:txBody>
                  <a:tcPr marL="91425" marR="91425" marT="91425" marB="91425"/>
                </a:tc>
                <a:tc>
                  <a:txBody>
                    <a:bodyPr/>
                    <a:lstStyle/>
                    <a:p>
                      <a:pPr marL="0" lvl="0" indent="0" algn="l" rtl="0">
                        <a:spcBef>
                          <a:spcPts val="0"/>
                        </a:spcBef>
                        <a:spcAft>
                          <a:spcPts val="0"/>
                        </a:spcAft>
                        <a:buNone/>
                      </a:pPr>
                      <a:r>
                        <a:rPr lang="en-GB" sz="1200"/>
                        <a:t>John</a:t>
                      </a:r>
                      <a:endParaRPr sz="1200"/>
                    </a:p>
                  </a:txBody>
                  <a:tcPr marL="91425" marR="91425" marT="91425" marB="91425"/>
                </a:tc>
                <a:tc>
                  <a:txBody>
                    <a:bodyPr/>
                    <a:lstStyle/>
                    <a:p>
                      <a:pPr marL="0" lvl="0" indent="0" algn="l" rtl="0">
                        <a:spcBef>
                          <a:spcPts val="0"/>
                        </a:spcBef>
                        <a:spcAft>
                          <a:spcPts val="0"/>
                        </a:spcAft>
                        <a:buNone/>
                      </a:pPr>
                      <a:r>
                        <a:rPr lang="en-GB" sz="1200"/>
                        <a:t>25000</a:t>
                      </a:r>
                      <a:endParaRPr sz="1200"/>
                    </a:p>
                  </a:txBody>
                  <a:tcPr marL="91425" marR="91425" marT="91425" marB="91425"/>
                </a:tc>
              </a:tr>
              <a:tr h="307375">
                <a:tc>
                  <a:txBody>
                    <a:bodyPr/>
                    <a:lstStyle/>
                    <a:p>
                      <a:pPr marL="0" lvl="0" indent="0" algn="l" rtl="0">
                        <a:spcBef>
                          <a:spcPts val="0"/>
                        </a:spcBef>
                        <a:spcAft>
                          <a:spcPts val="0"/>
                        </a:spcAft>
                        <a:buNone/>
                      </a:pPr>
                      <a:r>
                        <a:rPr lang="en-GB" sz="1200"/>
                        <a:t>2</a:t>
                      </a:r>
                      <a:endParaRPr sz="1200"/>
                    </a:p>
                  </a:txBody>
                  <a:tcPr marL="91425" marR="91425" marT="91425" marB="91425"/>
                </a:tc>
                <a:tc>
                  <a:txBody>
                    <a:bodyPr/>
                    <a:lstStyle/>
                    <a:p>
                      <a:pPr marL="0" lvl="0" indent="0" algn="l" rtl="0">
                        <a:spcBef>
                          <a:spcPts val="0"/>
                        </a:spcBef>
                        <a:spcAft>
                          <a:spcPts val="0"/>
                        </a:spcAft>
                        <a:buNone/>
                      </a:pPr>
                      <a:r>
                        <a:rPr lang="en-GB" sz="1200"/>
                        <a:t>Mary</a:t>
                      </a:r>
                      <a:endParaRPr sz="1200"/>
                    </a:p>
                  </a:txBody>
                  <a:tcPr marL="91425" marR="91425" marT="91425" marB="91425"/>
                </a:tc>
                <a:tc>
                  <a:txBody>
                    <a:bodyPr/>
                    <a:lstStyle/>
                    <a:p>
                      <a:pPr marL="0" lvl="0" indent="0" algn="l" rtl="0">
                        <a:spcBef>
                          <a:spcPts val="0"/>
                        </a:spcBef>
                        <a:spcAft>
                          <a:spcPts val="0"/>
                        </a:spcAft>
                        <a:buNone/>
                      </a:pPr>
                      <a:r>
                        <a:rPr lang="en-GB" sz="1200"/>
                        <a:t>26000</a:t>
                      </a:r>
                      <a:endParaRPr sz="1200"/>
                    </a:p>
                  </a:txBody>
                  <a:tcPr marL="91425" marR="91425" marT="91425" marB="91425"/>
                </a:tc>
              </a:tr>
              <a:tr h="307375">
                <a:tc>
                  <a:txBody>
                    <a:bodyPr/>
                    <a:lstStyle/>
                    <a:p>
                      <a:pPr marL="0" lvl="0" indent="0" algn="l" rtl="0">
                        <a:spcBef>
                          <a:spcPts val="0"/>
                        </a:spcBef>
                        <a:spcAft>
                          <a:spcPts val="0"/>
                        </a:spcAft>
                        <a:buNone/>
                      </a:pPr>
                      <a:r>
                        <a:rPr lang="en-GB" sz="1200"/>
                        <a:t>3</a:t>
                      </a:r>
                      <a:endParaRPr sz="1200"/>
                    </a:p>
                  </a:txBody>
                  <a:tcPr marL="91425" marR="91425" marT="91425" marB="91425"/>
                </a:tc>
                <a:tc>
                  <a:txBody>
                    <a:bodyPr/>
                    <a:lstStyle/>
                    <a:p>
                      <a:pPr marL="0" lvl="0" indent="0" algn="l" rtl="0">
                        <a:spcBef>
                          <a:spcPts val="0"/>
                        </a:spcBef>
                        <a:spcAft>
                          <a:spcPts val="0"/>
                        </a:spcAft>
                        <a:buNone/>
                      </a:pPr>
                      <a:r>
                        <a:rPr lang="en-GB" sz="1200"/>
                        <a:t>Mark</a:t>
                      </a:r>
                      <a:endParaRPr sz="1200"/>
                    </a:p>
                  </a:txBody>
                  <a:tcPr marL="91425" marR="91425" marT="91425" marB="91425"/>
                </a:tc>
                <a:tc>
                  <a:txBody>
                    <a:bodyPr/>
                    <a:lstStyle/>
                    <a:p>
                      <a:pPr marL="0" lvl="0" indent="0" algn="l" rtl="0">
                        <a:spcBef>
                          <a:spcPts val="0"/>
                        </a:spcBef>
                        <a:spcAft>
                          <a:spcPts val="0"/>
                        </a:spcAft>
                        <a:buNone/>
                      </a:pPr>
                      <a:r>
                        <a:rPr lang="en-GB" sz="1200"/>
                        <a:t>18000</a:t>
                      </a:r>
                      <a:endParaRPr sz="1200"/>
                    </a:p>
                  </a:txBody>
                  <a:tcPr marL="91425" marR="91425" marT="91425" marB="91425"/>
                </a:tc>
              </a:tr>
              <a:tr h="307375">
                <a:tc>
                  <a:txBody>
                    <a:bodyPr/>
                    <a:lstStyle/>
                    <a:p>
                      <a:pPr marL="0" lvl="0" indent="0" algn="l" rtl="0">
                        <a:spcBef>
                          <a:spcPts val="0"/>
                        </a:spcBef>
                        <a:spcAft>
                          <a:spcPts val="0"/>
                        </a:spcAft>
                        <a:buNone/>
                      </a:pPr>
                      <a:r>
                        <a:rPr lang="en-GB" sz="1200"/>
                        <a:t>4</a:t>
                      </a:r>
                      <a:endParaRPr sz="1200"/>
                    </a:p>
                  </a:txBody>
                  <a:tcPr marL="91425" marR="91425" marT="91425" marB="91425"/>
                </a:tc>
                <a:tc>
                  <a:txBody>
                    <a:bodyPr/>
                    <a:lstStyle/>
                    <a:p>
                      <a:pPr marL="0" lvl="0" indent="0" algn="l" rtl="0">
                        <a:spcBef>
                          <a:spcPts val="0"/>
                        </a:spcBef>
                        <a:spcAft>
                          <a:spcPts val="0"/>
                        </a:spcAft>
                        <a:buNone/>
                      </a:pPr>
                      <a:r>
                        <a:rPr lang="en-GB" sz="1200"/>
                        <a:t>Jane</a:t>
                      </a:r>
                      <a:endParaRPr sz="1200"/>
                    </a:p>
                  </a:txBody>
                  <a:tcPr marL="91425" marR="91425" marT="91425" marB="91425"/>
                </a:tc>
                <a:tc>
                  <a:txBody>
                    <a:bodyPr/>
                    <a:lstStyle/>
                    <a:p>
                      <a:pPr marL="0" lvl="0" indent="0" algn="l" rtl="0">
                        <a:spcBef>
                          <a:spcPts val="0"/>
                        </a:spcBef>
                        <a:spcAft>
                          <a:spcPts val="0"/>
                        </a:spcAft>
                        <a:buNone/>
                      </a:pPr>
                      <a:r>
                        <a:rPr lang="en-GB" sz="1200"/>
                        <a:t>15000</a:t>
                      </a:r>
                      <a:endParaRPr sz="1200"/>
                    </a:p>
                  </a:txBody>
                  <a:tcPr marL="91425" marR="91425" marT="91425" marB="91425"/>
                </a:tc>
              </a:tr>
            </a:tbl>
          </a:graphicData>
        </a:graphic>
      </p:graphicFrame>
      <p:graphicFrame>
        <p:nvGraphicFramePr>
          <p:cNvPr id="10" name="Google Shape;750;p73"/>
          <p:cNvGraphicFramePr/>
          <p:nvPr/>
        </p:nvGraphicFramePr>
        <p:xfrm>
          <a:off x="6380225" y="3839000"/>
          <a:ext cx="2362800" cy="2560140"/>
        </p:xfrm>
        <a:graphic>
          <a:graphicData uri="http://schemas.openxmlformats.org/drawingml/2006/table">
            <a:tbl>
              <a:tblPr>
                <a:noFill/>
              </a:tblPr>
              <a:tblGrid>
                <a:gridCol w="787600"/>
                <a:gridCol w="787600"/>
                <a:gridCol w="787600"/>
              </a:tblGrid>
              <a:tr h="332850">
                <a:tc gridSpan="3">
                  <a:txBody>
                    <a:bodyPr/>
                    <a:lstStyle/>
                    <a:p>
                      <a:pPr marL="0" lvl="0" indent="0" algn="l" rtl="0">
                        <a:spcBef>
                          <a:spcPts val="0"/>
                        </a:spcBef>
                        <a:spcAft>
                          <a:spcPts val="0"/>
                        </a:spcAft>
                        <a:buNone/>
                      </a:pPr>
                      <a:r>
                        <a:rPr lang="en-GB" sz="1200"/>
                        <a:t>Employee</a:t>
                      </a:r>
                      <a:endParaRPr sz="1200"/>
                    </a:p>
                  </a:txBody>
                  <a:tcPr marL="91425" marR="91425" marT="91425" marB="91425"/>
                </a:tc>
                <a:tc hMerge="true">
                  <a:tcPr/>
                </a:tc>
                <a:tc hMerge="true">
                  <a:tcPr/>
                </a:tc>
              </a:tr>
              <a:tr h="307375">
                <a:tc>
                  <a:txBody>
                    <a:bodyPr/>
                    <a:lstStyle/>
                    <a:p>
                      <a:pPr marL="0" lvl="0" indent="0" algn="l" rtl="0">
                        <a:spcBef>
                          <a:spcPts val="0"/>
                        </a:spcBef>
                        <a:spcAft>
                          <a:spcPts val="0"/>
                        </a:spcAft>
                        <a:buNone/>
                      </a:pPr>
                      <a:r>
                        <a:rPr lang="en-GB" sz="1200" b="1"/>
                        <a:t>ID</a:t>
                      </a:r>
                      <a:endParaRPr sz="1200" b="1"/>
                    </a:p>
                  </a:txBody>
                  <a:tcPr marL="91425" marR="91425" marT="91425" marB="91425"/>
                </a:tc>
                <a:tc>
                  <a:txBody>
                    <a:bodyPr/>
                    <a:lstStyle/>
                    <a:p>
                      <a:pPr marL="0" lvl="0" indent="0" algn="l" rtl="0">
                        <a:spcBef>
                          <a:spcPts val="0"/>
                        </a:spcBef>
                        <a:spcAft>
                          <a:spcPts val="0"/>
                        </a:spcAft>
                        <a:buNone/>
                      </a:pPr>
                      <a:r>
                        <a:rPr lang="en-GB" sz="1200" b="1"/>
                        <a:t>Name</a:t>
                      </a:r>
                      <a:endParaRPr sz="1200" b="1"/>
                    </a:p>
                  </a:txBody>
                  <a:tcPr marL="91425" marR="91425" marT="91425" marB="91425"/>
                </a:tc>
                <a:tc>
                  <a:txBody>
                    <a:bodyPr/>
                    <a:lstStyle/>
                    <a:p>
                      <a:pPr marL="0" lvl="0" indent="0" algn="l" rtl="0">
                        <a:spcBef>
                          <a:spcPts val="0"/>
                        </a:spcBef>
                        <a:spcAft>
                          <a:spcPts val="0"/>
                        </a:spcAft>
                        <a:buNone/>
                      </a:pPr>
                      <a:r>
                        <a:rPr lang="en-GB" sz="1200" b="1"/>
                        <a:t>Salary</a:t>
                      </a:r>
                      <a:endParaRPr sz="1200" b="1"/>
                    </a:p>
                  </a:txBody>
                  <a:tcPr marL="91425" marR="91425" marT="91425" marB="91425"/>
                </a:tc>
              </a:tr>
              <a:tr h="307375">
                <a:tc>
                  <a:txBody>
                    <a:bodyPr/>
                    <a:lstStyle/>
                    <a:p>
                      <a:pPr marL="0" lvl="0" indent="0" algn="l" rtl="0">
                        <a:spcBef>
                          <a:spcPts val="0"/>
                        </a:spcBef>
                        <a:spcAft>
                          <a:spcPts val="0"/>
                        </a:spcAft>
                        <a:buNone/>
                      </a:pPr>
                      <a:r>
                        <a:rPr lang="en-GB"/>
                        <a:t>1</a:t>
                      </a:r>
                      <a:endParaRPr lang="en-GB"/>
                    </a:p>
                  </a:txBody>
                  <a:tcPr marL="91425" marR="91425" marT="91425" marB="91425"/>
                </a:tc>
                <a:tc>
                  <a:txBody>
                    <a:bodyPr/>
                    <a:lstStyle/>
                    <a:p>
                      <a:pPr marL="0" lvl="0" indent="0" algn="l" rtl="0">
                        <a:spcBef>
                          <a:spcPts val="0"/>
                        </a:spcBef>
                        <a:spcAft>
                          <a:spcPts val="0"/>
                        </a:spcAft>
                        <a:buNone/>
                      </a:pPr>
                      <a:r>
                        <a:rPr lang="en-GB"/>
                        <a:t>John</a:t>
                      </a:r>
                      <a:endParaRPr lang="en-GB"/>
                    </a:p>
                  </a:txBody>
                  <a:tcPr marL="91425" marR="91425" marT="91425" marB="91425"/>
                </a:tc>
                <a:tc>
                  <a:txBody>
                    <a:bodyPr/>
                    <a:lstStyle/>
                    <a:p>
                      <a:pPr marL="0" lvl="0" indent="0" algn="l" rtl="0">
                        <a:spcBef>
                          <a:spcPts val="0"/>
                        </a:spcBef>
                        <a:spcAft>
                          <a:spcPts val="0"/>
                        </a:spcAft>
                        <a:buNone/>
                      </a:pPr>
                      <a:r>
                        <a:rPr lang="en-GB" sz="1200"/>
                        <a:t>26250</a:t>
                      </a:r>
                      <a:endParaRPr sz="1200"/>
                    </a:p>
                  </a:txBody>
                  <a:tcPr marL="91425" marR="91425" marT="91425" marB="91425"/>
                </a:tc>
              </a:tr>
              <a:tr h="307375">
                <a:tc>
                  <a:txBody>
                    <a:bodyPr/>
                    <a:lstStyle/>
                    <a:p>
                      <a:pPr marL="0" lvl="0" indent="0" algn="l" rtl="0">
                        <a:spcBef>
                          <a:spcPts val="0"/>
                        </a:spcBef>
                        <a:spcAft>
                          <a:spcPts val="0"/>
                        </a:spcAft>
                        <a:buNone/>
                      </a:pPr>
                      <a:r>
                        <a:rPr lang="en-GB"/>
                        <a:t>2</a:t>
                      </a:r>
                      <a:endParaRPr lang="en-GB"/>
                    </a:p>
                  </a:txBody>
                  <a:tcPr marL="91425" marR="91425" marT="91425" marB="91425"/>
                </a:tc>
                <a:tc>
                  <a:txBody>
                    <a:bodyPr/>
                    <a:lstStyle/>
                    <a:p>
                      <a:pPr marL="0" lvl="0" indent="0" algn="l" rtl="0">
                        <a:spcBef>
                          <a:spcPts val="0"/>
                        </a:spcBef>
                        <a:spcAft>
                          <a:spcPts val="0"/>
                        </a:spcAft>
                        <a:buNone/>
                      </a:pPr>
                      <a:r>
                        <a:rPr lang="en-GB"/>
                        <a:t>Mary</a:t>
                      </a:r>
                      <a:endParaRPr lang="en-GB"/>
                    </a:p>
                  </a:txBody>
                  <a:tcPr marL="91425" marR="91425" marT="91425" marB="91425"/>
                </a:tc>
                <a:tc>
                  <a:txBody>
                    <a:bodyPr/>
                    <a:lstStyle/>
                    <a:p>
                      <a:pPr marL="0" lvl="0" indent="0" algn="l" rtl="0">
                        <a:spcBef>
                          <a:spcPts val="0"/>
                        </a:spcBef>
                        <a:spcAft>
                          <a:spcPts val="0"/>
                        </a:spcAft>
                        <a:buNone/>
                      </a:pPr>
                      <a:r>
                        <a:rPr lang="en-GB" sz="1200"/>
                        <a:t>27300</a:t>
                      </a:r>
                      <a:endParaRPr sz="1200"/>
                    </a:p>
                  </a:txBody>
                  <a:tcPr marL="91425" marR="91425" marT="91425" marB="91425"/>
                </a:tc>
              </a:tr>
              <a:tr h="307375">
                <a:tc>
                  <a:txBody>
                    <a:bodyPr/>
                    <a:lstStyle/>
                    <a:p>
                      <a:pPr marL="0" lvl="0" indent="0" algn="l" rtl="0">
                        <a:spcBef>
                          <a:spcPts val="0"/>
                        </a:spcBef>
                        <a:spcAft>
                          <a:spcPts val="0"/>
                        </a:spcAft>
                        <a:buNone/>
                      </a:pPr>
                      <a:r>
                        <a:rPr lang="en-GB"/>
                        <a:t>3</a:t>
                      </a:r>
                      <a:endParaRPr lang="en-GB"/>
                    </a:p>
                  </a:txBody>
                  <a:tcPr marL="91425" marR="91425" marT="91425" marB="91425"/>
                </a:tc>
                <a:tc>
                  <a:txBody>
                    <a:bodyPr/>
                    <a:lstStyle/>
                    <a:p>
                      <a:pPr marL="0" lvl="0" indent="0" algn="l" rtl="0">
                        <a:spcBef>
                          <a:spcPts val="0"/>
                        </a:spcBef>
                        <a:spcAft>
                          <a:spcPts val="0"/>
                        </a:spcAft>
                        <a:buNone/>
                      </a:pPr>
                      <a:r>
                        <a:rPr lang="en-GB"/>
                        <a:t>Mark</a:t>
                      </a:r>
                      <a:endParaRPr lang="en-GB"/>
                    </a:p>
                  </a:txBody>
                  <a:tcPr marL="91425" marR="91425" marT="91425" marB="91425"/>
                </a:tc>
                <a:tc>
                  <a:txBody>
                    <a:bodyPr/>
                    <a:lstStyle/>
                    <a:p>
                      <a:pPr marL="0" lvl="0" indent="0" algn="l" rtl="0">
                        <a:spcBef>
                          <a:spcPts val="0"/>
                        </a:spcBef>
                        <a:spcAft>
                          <a:spcPts val="0"/>
                        </a:spcAft>
                        <a:buNone/>
                      </a:pPr>
                      <a:r>
                        <a:rPr lang="en-GB" sz="1200"/>
                        <a:t>18900</a:t>
                      </a:r>
                      <a:endParaRPr sz="1200"/>
                    </a:p>
                  </a:txBody>
                  <a:tcPr marL="91425" marR="91425" marT="91425" marB="91425"/>
                </a:tc>
              </a:tr>
              <a:tr h="307375">
                <a:tc>
                  <a:txBody>
                    <a:bodyPr/>
                    <a:lstStyle/>
                    <a:p>
                      <a:pPr marL="0" lvl="0" indent="0" algn="l" rtl="0">
                        <a:spcBef>
                          <a:spcPts val="0"/>
                        </a:spcBef>
                        <a:spcAft>
                          <a:spcPts val="0"/>
                        </a:spcAft>
                        <a:buNone/>
                      </a:pPr>
                      <a:r>
                        <a:rPr lang="en-GB"/>
                        <a:t>4</a:t>
                      </a:r>
                      <a:endParaRPr lang="en-GB"/>
                    </a:p>
                  </a:txBody>
                  <a:tcPr marL="91425" marR="91425" marT="91425" marB="91425"/>
                </a:tc>
                <a:tc>
                  <a:txBody>
                    <a:bodyPr/>
                    <a:lstStyle/>
                    <a:p>
                      <a:pPr marL="0" lvl="0" indent="0" algn="l" rtl="0">
                        <a:spcBef>
                          <a:spcPts val="0"/>
                        </a:spcBef>
                        <a:spcAft>
                          <a:spcPts val="0"/>
                        </a:spcAft>
                        <a:buNone/>
                      </a:pPr>
                      <a:r>
                        <a:rPr lang="en-GB"/>
                        <a:t>Anne</a:t>
                      </a:r>
                      <a:endParaRPr lang="en-GB"/>
                    </a:p>
                  </a:txBody>
                  <a:tcPr marL="91425" marR="91425" marT="91425" marB="91425"/>
                </a:tc>
                <a:tc>
                  <a:txBody>
                    <a:bodyPr/>
                    <a:lstStyle/>
                    <a:p>
                      <a:pPr marL="0" lvl="0" indent="0" algn="l" rtl="0">
                        <a:spcBef>
                          <a:spcPts val="0"/>
                        </a:spcBef>
                        <a:spcAft>
                          <a:spcPts val="0"/>
                        </a:spcAft>
                        <a:buNone/>
                      </a:pPr>
                      <a:r>
                        <a:rPr lang="en-GB" sz="1200"/>
                        <a:t>23100</a:t>
                      </a:r>
                      <a:endParaRPr sz="1200"/>
                    </a:p>
                  </a:txBody>
                  <a:tcPr marL="91425" marR="91425" marT="91425" marB="91425"/>
                </a:tc>
              </a:tr>
            </a:tbl>
          </a:graphicData>
        </a:graphic>
      </p:graphicFrame>
      <p:cxnSp>
        <p:nvCxnSpPr>
          <p:cNvPr id="11" name="Google Shape;751;p73"/>
          <p:cNvCxnSpPr>
            <a:stCxn id="6" idx="3"/>
            <a:endCxn id="10" idx="1"/>
          </p:cNvCxnSpPr>
          <p:nvPr/>
        </p:nvCxnSpPr>
        <p:spPr>
          <a:xfrm>
            <a:off x="5753998" y="4865498"/>
            <a:ext cx="626227" cy="253572"/>
          </a:xfrm>
          <a:prstGeom prst="straightConnector1">
            <a:avLst/>
          </a:prstGeom>
          <a:noFill/>
          <a:ln w="28575" cap="flat" cmpd="sng">
            <a:solidFill>
              <a:schemeClr val="dk2"/>
            </a:solidFill>
            <a:prstDash val="solid"/>
            <a:round/>
            <a:headEnd type="none" w="med" len="med"/>
            <a:tailEnd type="triangle" w="med" len="med"/>
          </a:ln>
        </p:spPr>
      </p:cxnSp>
      <p:cxnSp>
        <p:nvCxnSpPr>
          <p:cNvPr id="12" name="Google Shape;752;p73"/>
          <p:cNvCxnSpPr/>
          <p:nvPr/>
        </p:nvCxnSpPr>
        <p:spPr>
          <a:xfrm>
            <a:off x="5753998" y="2875175"/>
            <a:ext cx="626227" cy="0"/>
          </a:xfrm>
          <a:prstGeom prst="straightConnector1">
            <a:avLst/>
          </a:prstGeom>
          <a:noFill/>
          <a:ln w="28575" cap="flat" cmpd="sng">
            <a:solidFill>
              <a:schemeClr val="dk2"/>
            </a:solidFill>
            <a:prstDash val="solid"/>
            <a:round/>
            <a:headEnd type="none" w="med" len="med"/>
            <a:tailEnd type="triangle" w="med" len="med"/>
          </a:ln>
        </p:spPr>
      </p:cxn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dirty="0"/>
              <a:t>UPDATE: Exercise</a:t>
            </a:r>
            <a:endParaRPr lang="en-GB" dirty="0"/>
          </a:p>
        </p:txBody>
      </p:sp>
      <p:sp>
        <p:nvSpPr>
          <p:cNvPr id="3" name="Content Placeholder 2"/>
          <p:cNvSpPr>
            <a:spLocks noGrp="true"/>
          </p:cNvSpPr>
          <p:nvPr>
            <p:ph idx="1"/>
          </p:nvPr>
        </p:nvSpPr>
        <p:spPr>
          <a:xfrm>
            <a:off x="628650" y="1825626"/>
            <a:ext cx="7886700" cy="1129933"/>
          </a:xfrm>
        </p:spPr>
        <p:txBody>
          <a:bodyPr/>
          <a:lstStyle/>
          <a:p>
            <a:r>
              <a:rPr lang="en-US" dirty="0"/>
              <a:t>Change the salary of all Staffs whose salary is less than 15000 to 16000.</a:t>
            </a:r>
            <a:endParaRPr lang="en-GB" dirty="0"/>
          </a:p>
        </p:txBody>
      </p:sp>
      <p:pic>
        <p:nvPicPr>
          <p:cNvPr id="5" name="Picture 4"/>
          <p:cNvPicPr>
            <a:picLocks noChangeAspect="true"/>
          </p:cNvPicPr>
          <p:nvPr/>
        </p:nvPicPr>
        <p:blipFill>
          <a:blip r:embed="rId1"/>
          <a:stretch>
            <a:fillRect/>
          </a:stretch>
        </p:blipFill>
        <p:spPr>
          <a:xfrm>
            <a:off x="1357312" y="2955559"/>
            <a:ext cx="6429375" cy="2619375"/>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dirty="0"/>
              <a:t>DELETE</a:t>
            </a:r>
            <a:endParaRPr lang="en-GB" dirty="0"/>
          </a:p>
        </p:txBody>
      </p:sp>
      <p:sp>
        <p:nvSpPr>
          <p:cNvPr id="3" name="Content Placeholder 2"/>
          <p:cNvSpPr>
            <a:spLocks noGrp="true"/>
          </p:cNvSpPr>
          <p:nvPr>
            <p:ph idx="1"/>
          </p:nvPr>
        </p:nvSpPr>
        <p:spPr/>
        <p:txBody>
          <a:bodyPr/>
          <a:lstStyle/>
          <a:p>
            <a:r>
              <a:rPr lang="en-US" dirty="0"/>
              <a:t>Removes all rows, or those which satisfy a condition</a:t>
            </a:r>
            <a:endParaRPr lang="en-US" dirty="0"/>
          </a:p>
          <a:p>
            <a:pPr marL="457200" lvl="0" indent="0">
              <a:spcBef>
                <a:spcPts val="1600"/>
              </a:spcBef>
              <a:buNone/>
            </a:pPr>
            <a:r>
              <a:rPr lang="en-US" b="1" dirty="0">
                <a:latin typeface="Courier New"/>
                <a:ea typeface="Courier New"/>
                <a:cs typeface="Courier New"/>
                <a:sym typeface="Courier New"/>
              </a:rPr>
              <a:t>DELETE FROM </a:t>
            </a:r>
            <a:endParaRPr lang="en-US" b="1" dirty="0">
              <a:latin typeface="Courier New"/>
              <a:ea typeface="Courier New"/>
              <a:cs typeface="Courier New"/>
              <a:sym typeface="Courier New"/>
            </a:endParaRPr>
          </a:p>
          <a:p>
            <a:pPr marL="457200" lvl="0" indent="457200">
              <a:spcBef>
                <a:spcPts val="0"/>
              </a:spcBef>
              <a:buNone/>
            </a:pPr>
            <a:r>
              <a:rPr lang="en-US" dirty="0">
                <a:latin typeface="Courier New"/>
                <a:ea typeface="Courier New"/>
                <a:cs typeface="Courier New"/>
                <a:sym typeface="Courier New"/>
              </a:rPr>
              <a:t>table-name</a:t>
            </a:r>
            <a:r>
              <a:rPr lang="en-US" b="1" dirty="0">
                <a:latin typeface="Courier New"/>
                <a:ea typeface="Courier New"/>
                <a:cs typeface="Courier New"/>
                <a:sym typeface="Courier New"/>
              </a:rPr>
              <a:t> </a:t>
            </a:r>
            <a:endParaRPr lang="en-US" b="1" dirty="0">
              <a:latin typeface="Courier New"/>
              <a:ea typeface="Courier New"/>
              <a:cs typeface="Courier New"/>
              <a:sym typeface="Courier New"/>
            </a:endParaRPr>
          </a:p>
          <a:p>
            <a:pPr marL="457200" lvl="0" indent="457200">
              <a:spcBef>
                <a:spcPts val="0"/>
              </a:spcBef>
              <a:buNone/>
            </a:pPr>
            <a:r>
              <a:rPr lang="en-US" b="1" dirty="0">
                <a:latin typeface="Courier New"/>
                <a:ea typeface="Courier New"/>
                <a:cs typeface="Courier New"/>
                <a:sym typeface="Courier New"/>
              </a:rPr>
              <a:t>[WHERE </a:t>
            </a:r>
            <a:r>
              <a:rPr lang="en-US" dirty="0">
                <a:latin typeface="Courier New"/>
                <a:ea typeface="Courier New"/>
                <a:cs typeface="Courier New"/>
                <a:sym typeface="Courier New"/>
              </a:rPr>
              <a:t>condition</a:t>
            </a:r>
            <a:r>
              <a:rPr lang="en-US" b="1" dirty="0">
                <a:latin typeface="Courier New"/>
                <a:ea typeface="Courier New"/>
                <a:cs typeface="Courier New"/>
                <a:sym typeface="Courier New"/>
              </a:rPr>
              <a:t>]</a:t>
            </a:r>
            <a:endParaRPr lang="en-US" b="1" dirty="0">
              <a:latin typeface="Courier New"/>
              <a:ea typeface="Courier New"/>
              <a:cs typeface="Courier New"/>
              <a:sym typeface="Courier New"/>
            </a:endParaRPr>
          </a:p>
          <a:p>
            <a:endParaRPr lang="en-US" dirty="0"/>
          </a:p>
          <a:p>
            <a:r>
              <a:rPr lang="en-US" dirty="0"/>
              <a:t>If no condition is given then ALL rows are deleted.</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r>
              <a:rPr lang="en-US" dirty="0"/>
              <a:t>More about Catalog and Schema</a:t>
            </a:r>
            <a:endParaRPr lang="en-US" dirty="0"/>
          </a:p>
        </p:txBody>
      </p:sp>
      <p:sp>
        <p:nvSpPr>
          <p:cNvPr id="3" name="内容占位符 2"/>
          <p:cNvSpPr>
            <a:spLocks noGrp="true"/>
          </p:cNvSpPr>
          <p:nvPr>
            <p:ph idx="1"/>
          </p:nvPr>
        </p:nvSpPr>
        <p:spPr/>
        <p:txBody>
          <a:bodyPr anchor="t"/>
          <a:lstStyle/>
          <a:p>
            <a:r>
              <a:rPr lang="en-US" dirty="0"/>
              <a:t>A very clear discussion is available </a:t>
            </a:r>
            <a:r>
              <a:rPr lang="en-US" dirty="0">
                <a:hlinkClick r:id="rId1"/>
              </a:rPr>
              <a:t>here</a:t>
            </a:r>
            <a:r>
              <a:rPr lang="en-US" dirty="0"/>
              <a:t>.</a:t>
            </a:r>
            <a:endParaRPr lang="en-US" dirty="0"/>
          </a:p>
          <a:p>
            <a:pPr lvl="1"/>
            <a:r>
              <a:rPr lang="en-US" dirty="0"/>
              <a:t>But It can be confusing at the current stage because you haven’t learned so much about database.</a:t>
            </a:r>
            <a:endParaRPr lang="en-US" dirty="0"/>
          </a:p>
          <a:p>
            <a:endParaRPr lang="en-US" dirty="0"/>
          </a:p>
          <a:p>
            <a:r>
              <a:rPr lang="en-US" dirty="0"/>
              <a:t>Feel free to come back later.</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dirty="0"/>
              <a:t>DELETE: Example</a:t>
            </a:r>
            <a:endParaRPr lang="en-GB" dirty="0"/>
          </a:p>
        </p:txBody>
      </p:sp>
      <p:graphicFrame>
        <p:nvGraphicFramePr>
          <p:cNvPr id="4" name="Google Shape;775;p76"/>
          <p:cNvGraphicFramePr/>
          <p:nvPr/>
        </p:nvGraphicFramePr>
        <p:xfrm>
          <a:off x="471900" y="2598031"/>
          <a:ext cx="2431500" cy="3070950"/>
        </p:xfrm>
        <a:graphic>
          <a:graphicData uri="http://schemas.openxmlformats.org/drawingml/2006/table">
            <a:tbl>
              <a:tblPr>
                <a:noFill/>
              </a:tblPr>
              <a:tblGrid>
                <a:gridCol w="810500"/>
                <a:gridCol w="810500"/>
                <a:gridCol w="810500"/>
              </a:tblGrid>
              <a:tr h="511825">
                <a:tc gridSpan="3">
                  <a:txBody>
                    <a:bodyPr/>
                    <a:lstStyle/>
                    <a:p>
                      <a:pPr marL="0" lvl="0" indent="0" algn="l" rtl="0">
                        <a:spcBef>
                          <a:spcPts val="0"/>
                        </a:spcBef>
                        <a:spcAft>
                          <a:spcPts val="0"/>
                        </a:spcAft>
                        <a:buNone/>
                      </a:pPr>
                      <a:r>
                        <a:rPr lang="en-GB" sz="1800"/>
                        <a:t>Employee</a:t>
                      </a:r>
                      <a:endParaRPr sz="1800"/>
                    </a:p>
                  </a:txBody>
                  <a:tcPr marL="91425" marR="91425" marT="91425" marB="91425"/>
                </a:tc>
                <a:tc hMerge="true">
                  <a:tcPr/>
                </a:tc>
                <a:tc hMerge="true">
                  <a:tcPr/>
                </a:tc>
              </a:tr>
              <a:tr h="511825">
                <a:tc>
                  <a:txBody>
                    <a:bodyPr/>
                    <a:lstStyle/>
                    <a:p>
                      <a:pPr marL="0" lvl="0" indent="0" algn="l" rtl="0">
                        <a:spcBef>
                          <a:spcPts val="0"/>
                        </a:spcBef>
                        <a:spcAft>
                          <a:spcPts val="0"/>
                        </a:spcAft>
                        <a:buNone/>
                      </a:pPr>
                      <a:r>
                        <a:rPr lang="en-GB" b="1"/>
                        <a:t>ID</a:t>
                      </a:r>
                      <a:endParaRPr b="1"/>
                    </a:p>
                  </a:txBody>
                  <a:tcPr marL="91425" marR="91425" marT="91425" marB="91425"/>
                </a:tc>
                <a:tc>
                  <a:txBody>
                    <a:bodyPr/>
                    <a:lstStyle/>
                    <a:p>
                      <a:pPr marL="0" lvl="0" indent="0" algn="l" rtl="0">
                        <a:spcBef>
                          <a:spcPts val="0"/>
                        </a:spcBef>
                        <a:spcAft>
                          <a:spcPts val="0"/>
                        </a:spcAft>
                        <a:buNone/>
                      </a:pPr>
                      <a:r>
                        <a:rPr lang="en-GB" b="1"/>
                        <a:t>Name</a:t>
                      </a:r>
                      <a:endParaRPr b="1"/>
                    </a:p>
                  </a:txBody>
                  <a:tcPr marL="91425" marR="91425" marT="91425" marB="91425"/>
                </a:tc>
                <a:tc>
                  <a:txBody>
                    <a:bodyPr/>
                    <a:lstStyle/>
                    <a:p>
                      <a:pPr marL="0" lvl="0" indent="0" algn="l" rtl="0">
                        <a:spcBef>
                          <a:spcPts val="0"/>
                        </a:spcBef>
                        <a:spcAft>
                          <a:spcPts val="0"/>
                        </a:spcAft>
                        <a:buNone/>
                      </a:pPr>
                      <a:r>
                        <a:rPr lang="en-GB" b="1"/>
                        <a:t>Salary</a:t>
                      </a:r>
                      <a:endParaRPr b="1"/>
                    </a:p>
                  </a:txBody>
                  <a:tcPr marL="91425" marR="91425" marT="91425" marB="91425"/>
                </a:tc>
              </a:tr>
              <a:tr h="511825">
                <a:tc>
                  <a:txBody>
                    <a:bodyPr/>
                    <a:lstStyle/>
                    <a:p>
                      <a:pPr marL="0" lvl="0" indent="0" algn="l" rtl="0">
                        <a:spcBef>
                          <a:spcPts val="0"/>
                        </a:spcBef>
                        <a:spcAft>
                          <a:spcPts val="0"/>
                        </a:spcAft>
                        <a:buNone/>
                      </a:pPr>
                      <a:r>
                        <a:rPr lang="en-GB"/>
                        <a:t>1</a:t>
                      </a:r>
                      <a:endParaRPr lang="en-GB"/>
                    </a:p>
                  </a:txBody>
                  <a:tcPr marL="91425" marR="91425" marT="91425" marB="91425"/>
                </a:tc>
                <a:tc>
                  <a:txBody>
                    <a:bodyPr/>
                    <a:lstStyle/>
                    <a:p>
                      <a:pPr marL="0" lvl="0" indent="0" algn="l" rtl="0">
                        <a:spcBef>
                          <a:spcPts val="0"/>
                        </a:spcBef>
                        <a:spcAft>
                          <a:spcPts val="0"/>
                        </a:spcAft>
                        <a:buNone/>
                      </a:pPr>
                      <a:r>
                        <a:rPr lang="en-GB"/>
                        <a:t>John</a:t>
                      </a:r>
                      <a:endParaRPr lang="en-GB"/>
                    </a:p>
                  </a:txBody>
                  <a:tcPr marL="91425" marR="91425" marT="91425" marB="91425"/>
                </a:tc>
                <a:tc>
                  <a:txBody>
                    <a:bodyPr/>
                    <a:lstStyle/>
                    <a:p>
                      <a:pPr marL="0" lvl="0" indent="0" algn="l" rtl="0">
                        <a:spcBef>
                          <a:spcPts val="0"/>
                        </a:spcBef>
                        <a:spcAft>
                          <a:spcPts val="0"/>
                        </a:spcAft>
                        <a:buNone/>
                      </a:pPr>
                      <a:r>
                        <a:rPr lang="en-GB"/>
                        <a:t>25000</a:t>
                      </a:r>
                      <a:endParaRPr lang="en-GB"/>
                    </a:p>
                  </a:txBody>
                  <a:tcPr marL="91425" marR="91425" marT="91425" marB="91425"/>
                </a:tc>
              </a:tr>
              <a:tr h="511825">
                <a:tc>
                  <a:txBody>
                    <a:bodyPr/>
                    <a:lstStyle/>
                    <a:p>
                      <a:pPr marL="0" lvl="0" indent="0" algn="l" rtl="0">
                        <a:spcBef>
                          <a:spcPts val="0"/>
                        </a:spcBef>
                        <a:spcAft>
                          <a:spcPts val="0"/>
                        </a:spcAft>
                        <a:buNone/>
                      </a:pPr>
                      <a:r>
                        <a:rPr lang="en-GB"/>
                        <a:t>2</a:t>
                      </a:r>
                      <a:endParaRPr lang="en-GB"/>
                    </a:p>
                  </a:txBody>
                  <a:tcPr marL="91425" marR="91425" marT="91425" marB="91425"/>
                </a:tc>
                <a:tc>
                  <a:txBody>
                    <a:bodyPr/>
                    <a:lstStyle/>
                    <a:p>
                      <a:pPr marL="0" lvl="0" indent="0" algn="l" rtl="0">
                        <a:spcBef>
                          <a:spcPts val="0"/>
                        </a:spcBef>
                        <a:spcAft>
                          <a:spcPts val="0"/>
                        </a:spcAft>
                        <a:buNone/>
                      </a:pPr>
                      <a:r>
                        <a:rPr lang="en-GB"/>
                        <a:t>Mary</a:t>
                      </a:r>
                      <a:endParaRPr lang="en-GB"/>
                    </a:p>
                  </a:txBody>
                  <a:tcPr marL="91425" marR="91425" marT="91425" marB="91425"/>
                </a:tc>
                <a:tc>
                  <a:txBody>
                    <a:bodyPr/>
                    <a:lstStyle/>
                    <a:p>
                      <a:pPr marL="0" lvl="0" indent="0" algn="l" rtl="0">
                        <a:spcBef>
                          <a:spcPts val="0"/>
                        </a:spcBef>
                        <a:spcAft>
                          <a:spcPts val="0"/>
                        </a:spcAft>
                        <a:buNone/>
                      </a:pPr>
                      <a:r>
                        <a:rPr lang="en-GB"/>
                        <a:t>26000</a:t>
                      </a:r>
                      <a:endParaRPr lang="en-GB"/>
                    </a:p>
                  </a:txBody>
                  <a:tcPr marL="91425" marR="91425" marT="91425" marB="91425"/>
                </a:tc>
              </a:tr>
              <a:tr h="511825">
                <a:tc>
                  <a:txBody>
                    <a:bodyPr/>
                    <a:lstStyle/>
                    <a:p>
                      <a:pPr marL="0" lvl="0" indent="0" algn="l" rtl="0">
                        <a:spcBef>
                          <a:spcPts val="0"/>
                        </a:spcBef>
                        <a:spcAft>
                          <a:spcPts val="0"/>
                        </a:spcAft>
                        <a:buNone/>
                      </a:pPr>
                      <a:r>
                        <a:rPr lang="en-GB"/>
                        <a:t>3</a:t>
                      </a:r>
                      <a:endParaRPr lang="en-GB"/>
                    </a:p>
                  </a:txBody>
                  <a:tcPr marL="91425" marR="91425" marT="91425" marB="91425"/>
                </a:tc>
                <a:tc>
                  <a:txBody>
                    <a:bodyPr/>
                    <a:lstStyle/>
                    <a:p>
                      <a:pPr marL="0" lvl="0" indent="0" algn="l" rtl="0">
                        <a:spcBef>
                          <a:spcPts val="0"/>
                        </a:spcBef>
                        <a:spcAft>
                          <a:spcPts val="0"/>
                        </a:spcAft>
                        <a:buNone/>
                      </a:pPr>
                      <a:r>
                        <a:rPr lang="en-GB"/>
                        <a:t>Mark</a:t>
                      </a:r>
                      <a:endParaRPr lang="en-GB"/>
                    </a:p>
                  </a:txBody>
                  <a:tcPr marL="91425" marR="91425" marT="91425" marB="91425"/>
                </a:tc>
                <a:tc>
                  <a:txBody>
                    <a:bodyPr/>
                    <a:lstStyle/>
                    <a:p>
                      <a:pPr marL="0" lvl="0" indent="0" algn="l" rtl="0">
                        <a:spcBef>
                          <a:spcPts val="0"/>
                        </a:spcBef>
                        <a:spcAft>
                          <a:spcPts val="0"/>
                        </a:spcAft>
                        <a:buNone/>
                      </a:pPr>
                      <a:r>
                        <a:rPr lang="en-GB"/>
                        <a:t>18000</a:t>
                      </a:r>
                      <a:endParaRPr lang="en-GB"/>
                    </a:p>
                  </a:txBody>
                  <a:tcPr marL="91425" marR="91425" marT="91425" marB="91425"/>
                </a:tc>
              </a:tr>
              <a:tr h="511825">
                <a:tc>
                  <a:txBody>
                    <a:bodyPr/>
                    <a:lstStyle/>
                    <a:p>
                      <a:pPr marL="0" lvl="0" indent="0" algn="l" rtl="0">
                        <a:spcBef>
                          <a:spcPts val="0"/>
                        </a:spcBef>
                        <a:spcAft>
                          <a:spcPts val="0"/>
                        </a:spcAft>
                        <a:buNone/>
                      </a:pPr>
                      <a:r>
                        <a:rPr lang="en-GB"/>
                        <a:t>4</a:t>
                      </a:r>
                      <a:endParaRPr lang="en-GB"/>
                    </a:p>
                  </a:txBody>
                  <a:tcPr marL="91425" marR="91425" marT="91425" marB="91425"/>
                </a:tc>
                <a:tc>
                  <a:txBody>
                    <a:bodyPr/>
                    <a:lstStyle/>
                    <a:p>
                      <a:pPr marL="0" lvl="0" indent="0" algn="l" rtl="0">
                        <a:spcBef>
                          <a:spcPts val="0"/>
                        </a:spcBef>
                        <a:spcAft>
                          <a:spcPts val="0"/>
                        </a:spcAft>
                        <a:buNone/>
                      </a:pPr>
                      <a:r>
                        <a:rPr lang="en-GB"/>
                        <a:t>Anne</a:t>
                      </a:r>
                      <a:endParaRPr lang="en-GB"/>
                    </a:p>
                  </a:txBody>
                  <a:tcPr marL="91425" marR="91425" marT="91425" marB="91425"/>
                </a:tc>
                <a:tc>
                  <a:txBody>
                    <a:bodyPr/>
                    <a:lstStyle/>
                    <a:p>
                      <a:pPr marL="0" lvl="0" indent="0" algn="l" rtl="0">
                        <a:spcBef>
                          <a:spcPts val="0"/>
                        </a:spcBef>
                        <a:spcAft>
                          <a:spcPts val="0"/>
                        </a:spcAft>
                        <a:buNone/>
                      </a:pPr>
                      <a:r>
                        <a:rPr lang="en-GB"/>
                        <a:t>22000</a:t>
                      </a:r>
                      <a:endParaRPr lang="en-GB"/>
                    </a:p>
                  </a:txBody>
                  <a:tcPr marL="91425" marR="91425" marT="91425" marB="91425"/>
                </a:tc>
              </a:tr>
            </a:tbl>
          </a:graphicData>
        </a:graphic>
      </p:graphicFrame>
      <p:sp>
        <p:nvSpPr>
          <p:cNvPr id="5" name="Google Shape;776;p76"/>
          <p:cNvSpPr txBox="true"/>
          <p:nvPr/>
        </p:nvSpPr>
        <p:spPr>
          <a:xfrm>
            <a:off x="3474300" y="2524481"/>
            <a:ext cx="2431500" cy="1255800"/>
          </a:xfrm>
          <a:prstGeom prst="rect">
            <a:avLst/>
          </a:prstGeom>
          <a:noFill/>
          <a:ln>
            <a:noFill/>
          </a:ln>
        </p:spPr>
        <p:txBody>
          <a:bodyPr spcFirstLastPara="1" wrap="square" lIns="91425" tIns="91425" rIns="91425" bIns="91425" anchor="t" anchorCtr="false">
            <a:noAutofit/>
          </a:bodyPr>
          <a:lstStyle/>
          <a:p>
            <a:pPr marL="0" lvl="0" indent="0" algn="l" rtl="0">
              <a:spcBef>
                <a:spcPts val="0"/>
              </a:spcBef>
              <a:spcAft>
                <a:spcPts val="0"/>
              </a:spcAft>
              <a:buNone/>
            </a:pPr>
            <a:r>
              <a:rPr lang="en-GB" b="1" dirty="0">
                <a:latin typeface="Courier New"/>
                <a:ea typeface="Courier New"/>
                <a:cs typeface="Courier New"/>
                <a:sym typeface="Courier New"/>
              </a:rPr>
              <a:t>DELETE FROM </a:t>
            </a:r>
            <a:r>
              <a:rPr lang="en-GB" dirty="0">
                <a:latin typeface="Courier New"/>
                <a:ea typeface="Courier New"/>
                <a:cs typeface="Courier New"/>
                <a:sym typeface="Courier New"/>
              </a:rPr>
              <a:t>Employee</a:t>
            </a:r>
            <a:r>
              <a:rPr lang="en-GB" b="1" dirty="0">
                <a:latin typeface="Courier New"/>
                <a:ea typeface="Courier New"/>
                <a:cs typeface="Courier New"/>
                <a:sym typeface="Courier New"/>
              </a:rPr>
              <a:t> WHERE </a:t>
            </a:r>
            <a:r>
              <a:rPr lang="en-GB" dirty="0">
                <a:latin typeface="Courier New"/>
                <a:ea typeface="Courier New"/>
                <a:cs typeface="Courier New"/>
                <a:sym typeface="Courier New"/>
              </a:rPr>
              <a:t>Salary &gt; 20000</a:t>
            </a:r>
            <a:r>
              <a:rPr lang="en-GB" b="1" dirty="0">
                <a:latin typeface="Courier New"/>
                <a:ea typeface="Courier New"/>
                <a:cs typeface="Courier New"/>
                <a:sym typeface="Courier New"/>
              </a:rPr>
              <a:t>;</a:t>
            </a:r>
            <a:endParaRPr b="1" dirty="0">
              <a:latin typeface="Courier New"/>
              <a:ea typeface="Courier New"/>
              <a:cs typeface="Courier New"/>
              <a:sym typeface="Courier New"/>
            </a:endParaRPr>
          </a:p>
        </p:txBody>
      </p:sp>
      <p:sp>
        <p:nvSpPr>
          <p:cNvPr id="6" name="Google Shape;777;p76"/>
          <p:cNvSpPr txBox="true"/>
          <p:nvPr/>
        </p:nvSpPr>
        <p:spPr>
          <a:xfrm>
            <a:off x="3688498" y="4987321"/>
            <a:ext cx="1767003" cy="731460"/>
          </a:xfrm>
          <a:prstGeom prst="rect">
            <a:avLst/>
          </a:prstGeom>
          <a:noFill/>
          <a:ln>
            <a:noFill/>
          </a:ln>
        </p:spPr>
        <p:txBody>
          <a:bodyPr spcFirstLastPara="1" wrap="square" lIns="91425" tIns="91425" rIns="91425" bIns="91425" anchor="t" anchorCtr="false">
            <a:noAutofit/>
          </a:bodyPr>
          <a:lstStyle/>
          <a:p>
            <a:pPr marL="0" lvl="0" indent="0" algn="l" rtl="0">
              <a:spcBef>
                <a:spcPts val="0"/>
              </a:spcBef>
              <a:spcAft>
                <a:spcPts val="0"/>
              </a:spcAft>
              <a:buNone/>
            </a:pPr>
            <a:r>
              <a:rPr lang="en-GB" b="1" dirty="0">
                <a:latin typeface="Courier New"/>
                <a:ea typeface="Courier New"/>
                <a:cs typeface="Courier New"/>
                <a:sym typeface="Courier New"/>
              </a:rPr>
              <a:t>DELETE FROM </a:t>
            </a:r>
            <a:r>
              <a:rPr lang="en-GB" dirty="0">
                <a:latin typeface="Courier New"/>
                <a:ea typeface="Courier New"/>
                <a:cs typeface="Courier New"/>
                <a:sym typeface="Courier New"/>
              </a:rPr>
              <a:t>Employee</a:t>
            </a:r>
            <a:r>
              <a:rPr lang="en-GB" b="1" dirty="0">
                <a:latin typeface="Courier New"/>
                <a:ea typeface="Courier New"/>
                <a:cs typeface="Courier New"/>
                <a:sym typeface="Courier New"/>
              </a:rPr>
              <a:t>;</a:t>
            </a:r>
            <a:endParaRPr b="1" dirty="0">
              <a:latin typeface="Courier New"/>
              <a:ea typeface="Courier New"/>
              <a:cs typeface="Courier New"/>
              <a:sym typeface="Courier New"/>
            </a:endParaRPr>
          </a:p>
        </p:txBody>
      </p:sp>
      <p:cxnSp>
        <p:nvCxnSpPr>
          <p:cNvPr id="7" name="Google Shape;778;p76"/>
          <p:cNvCxnSpPr>
            <a:endCxn id="5" idx="1"/>
          </p:cNvCxnSpPr>
          <p:nvPr/>
        </p:nvCxnSpPr>
        <p:spPr>
          <a:xfrm rot="10800000" flipH="true">
            <a:off x="2884500" y="3152381"/>
            <a:ext cx="589800" cy="338400"/>
          </a:xfrm>
          <a:prstGeom prst="straightConnector1">
            <a:avLst/>
          </a:prstGeom>
          <a:noFill/>
          <a:ln w="28575" cap="flat" cmpd="sng">
            <a:solidFill>
              <a:schemeClr val="dk2"/>
            </a:solidFill>
            <a:prstDash val="solid"/>
            <a:round/>
            <a:headEnd type="none" w="med" len="med"/>
            <a:tailEnd type="triangle" w="med" len="med"/>
          </a:ln>
        </p:spPr>
      </p:cxnSp>
      <p:cxnSp>
        <p:nvCxnSpPr>
          <p:cNvPr id="8" name="Google Shape;779;p76"/>
          <p:cNvCxnSpPr>
            <a:endCxn id="6" idx="1"/>
          </p:cNvCxnSpPr>
          <p:nvPr/>
        </p:nvCxnSpPr>
        <p:spPr>
          <a:xfrm>
            <a:off x="2903400" y="5241973"/>
            <a:ext cx="785098" cy="111078"/>
          </a:xfrm>
          <a:prstGeom prst="straightConnector1">
            <a:avLst/>
          </a:prstGeom>
          <a:noFill/>
          <a:ln w="28575" cap="flat" cmpd="sng">
            <a:solidFill>
              <a:schemeClr val="dk2"/>
            </a:solidFill>
            <a:prstDash val="solid"/>
            <a:round/>
            <a:headEnd type="none" w="med" len="med"/>
            <a:tailEnd type="triangle" w="med" len="med"/>
          </a:ln>
        </p:spPr>
      </p:cxnSp>
      <p:graphicFrame>
        <p:nvGraphicFramePr>
          <p:cNvPr id="9" name="Google Shape;780;p76"/>
          <p:cNvGraphicFramePr/>
          <p:nvPr/>
        </p:nvGraphicFramePr>
        <p:xfrm>
          <a:off x="6380225" y="2060906"/>
          <a:ext cx="2362800" cy="1097190"/>
        </p:xfrm>
        <a:graphic>
          <a:graphicData uri="http://schemas.openxmlformats.org/drawingml/2006/table">
            <a:tbl>
              <a:tblPr>
                <a:noFill/>
              </a:tblPr>
              <a:tblGrid>
                <a:gridCol w="787600"/>
                <a:gridCol w="787600"/>
                <a:gridCol w="787600"/>
              </a:tblGrid>
              <a:tr h="332850">
                <a:tc gridSpan="3">
                  <a:txBody>
                    <a:bodyPr/>
                    <a:lstStyle/>
                    <a:p>
                      <a:pPr marL="0" lvl="0" indent="0" algn="l" rtl="0">
                        <a:spcBef>
                          <a:spcPts val="0"/>
                        </a:spcBef>
                        <a:spcAft>
                          <a:spcPts val="0"/>
                        </a:spcAft>
                        <a:buNone/>
                      </a:pPr>
                      <a:r>
                        <a:rPr lang="en-GB" sz="1200"/>
                        <a:t>Employee</a:t>
                      </a:r>
                      <a:endParaRPr sz="1200"/>
                    </a:p>
                  </a:txBody>
                  <a:tcPr marL="91425" marR="91425" marT="91425" marB="91425"/>
                </a:tc>
                <a:tc hMerge="true">
                  <a:tcPr/>
                </a:tc>
                <a:tc hMerge="true">
                  <a:tcPr/>
                </a:tc>
              </a:tr>
              <a:tr h="307375">
                <a:tc>
                  <a:txBody>
                    <a:bodyPr/>
                    <a:lstStyle/>
                    <a:p>
                      <a:pPr marL="0" lvl="0" indent="0" algn="l" rtl="0">
                        <a:spcBef>
                          <a:spcPts val="0"/>
                        </a:spcBef>
                        <a:spcAft>
                          <a:spcPts val="0"/>
                        </a:spcAft>
                        <a:buNone/>
                      </a:pPr>
                      <a:r>
                        <a:rPr lang="en-GB" sz="1200" b="1"/>
                        <a:t>ID</a:t>
                      </a:r>
                      <a:endParaRPr sz="1200" b="1"/>
                    </a:p>
                  </a:txBody>
                  <a:tcPr marL="91425" marR="91425" marT="91425" marB="91425"/>
                </a:tc>
                <a:tc>
                  <a:txBody>
                    <a:bodyPr/>
                    <a:lstStyle/>
                    <a:p>
                      <a:pPr marL="0" lvl="0" indent="0" algn="l" rtl="0">
                        <a:spcBef>
                          <a:spcPts val="0"/>
                        </a:spcBef>
                        <a:spcAft>
                          <a:spcPts val="0"/>
                        </a:spcAft>
                        <a:buNone/>
                      </a:pPr>
                      <a:r>
                        <a:rPr lang="en-GB" sz="1200" b="1"/>
                        <a:t>Name</a:t>
                      </a:r>
                      <a:endParaRPr sz="1200" b="1"/>
                    </a:p>
                  </a:txBody>
                  <a:tcPr marL="91425" marR="91425" marT="91425" marB="91425"/>
                </a:tc>
                <a:tc>
                  <a:txBody>
                    <a:bodyPr/>
                    <a:lstStyle/>
                    <a:p>
                      <a:pPr marL="0" lvl="0" indent="0" algn="l" rtl="0">
                        <a:spcBef>
                          <a:spcPts val="0"/>
                        </a:spcBef>
                        <a:spcAft>
                          <a:spcPts val="0"/>
                        </a:spcAft>
                        <a:buNone/>
                      </a:pPr>
                      <a:r>
                        <a:rPr lang="en-GB" sz="1200" b="1"/>
                        <a:t>Salary</a:t>
                      </a:r>
                      <a:endParaRPr sz="1200" b="1"/>
                    </a:p>
                  </a:txBody>
                  <a:tcPr marL="91425" marR="91425" marT="91425" marB="91425"/>
                </a:tc>
              </a:tr>
              <a:tr h="307375">
                <a:tc>
                  <a:txBody>
                    <a:bodyPr/>
                    <a:lstStyle/>
                    <a:p>
                      <a:pPr marL="0" lvl="0" indent="0" algn="l" rtl="0">
                        <a:spcBef>
                          <a:spcPts val="0"/>
                        </a:spcBef>
                        <a:spcAft>
                          <a:spcPts val="0"/>
                        </a:spcAft>
                        <a:buNone/>
                      </a:pPr>
                      <a:r>
                        <a:rPr lang="en-GB" sz="1200"/>
                        <a:t>3</a:t>
                      </a:r>
                      <a:endParaRPr sz="1200"/>
                    </a:p>
                  </a:txBody>
                  <a:tcPr marL="91425" marR="91425" marT="91425" marB="91425"/>
                </a:tc>
                <a:tc>
                  <a:txBody>
                    <a:bodyPr/>
                    <a:lstStyle/>
                    <a:p>
                      <a:pPr marL="0" lvl="0" indent="0" algn="l" rtl="0">
                        <a:spcBef>
                          <a:spcPts val="0"/>
                        </a:spcBef>
                        <a:spcAft>
                          <a:spcPts val="0"/>
                        </a:spcAft>
                        <a:buNone/>
                      </a:pPr>
                      <a:r>
                        <a:rPr lang="en-GB" sz="1200"/>
                        <a:t>Mark</a:t>
                      </a:r>
                      <a:endParaRPr sz="1200"/>
                    </a:p>
                  </a:txBody>
                  <a:tcPr marL="91425" marR="91425" marT="91425" marB="91425"/>
                </a:tc>
                <a:tc>
                  <a:txBody>
                    <a:bodyPr/>
                    <a:lstStyle/>
                    <a:p>
                      <a:pPr marL="0" lvl="0" indent="0" algn="l" rtl="0">
                        <a:spcBef>
                          <a:spcPts val="0"/>
                        </a:spcBef>
                        <a:spcAft>
                          <a:spcPts val="0"/>
                        </a:spcAft>
                        <a:buNone/>
                      </a:pPr>
                      <a:r>
                        <a:rPr lang="en-GB" sz="1200"/>
                        <a:t>18000</a:t>
                      </a:r>
                      <a:endParaRPr sz="1200"/>
                    </a:p>
                  </a:txBody>
                  <a:tcPr marL="91425" marR="91425" marT="91425" marB="91425"/>
                </a:tc>
              </a:tr>
            </a:tbl>
          </a:graphicData>
        </a:graphic>
      </p:graphicFrame>
      <p:graphicFrame>
        <p:nvGraphicFramePr>
          <p:cNvPr id="10" name="Google Shape;781;p76"/>
          <p:cNvGraphicFramePr/>
          <p:nvPr/>
        </p:nvGraphicFramePr>
        <p:xfrm>
          <a:off x="6380225" y="5345881"/>
          <a:ext cx="2362800" cy="731460"/>
        </p:xfrm>
        <a:graphic>
          <a:graphicData uri="http://schemas.openxmlformats.org/drawingml/2006/table">
            <a:tbl>
              <a:tblPr>
                <a:noFill/>
              </a:tblPr>
              <a:tblGrid>
                <a:gridCol w="787600"/>
                <a:gridCol w="787600"/>
                <a:gridCol w="787600"/>
              </a:tblGrid>
              <a:tr h="332850">
                <a:tc gridSpan="3">
                  <a:txBody>
                    <a:bodyPr/>
                    <a:lstStyle/>
                    <a:p>
                      <a:pPr marL="0" lvl="0" indent="0" algn="l" rtl="0">
                        <a:spcBef>
                          <a:spcPts val="0"/>
                        </a:spcBef>
                        <a:spcAft>
                          <a:spcPts val="0"/>
                        </a:spcAft>
                        <a:buNone/>
                      </a:pPr>
                      <a:r>
                        <a:rPr lang="en-GB" sz="1200"/>
                        <a:t>Employee</a:t>
                      </a:r>
                      <a:endParaRPr sz="1200"/>
                    </a:p>
                  </a:txBody>
                  <a:tcPr marL="91425" marR="91425" marT="91425" marB="91425"/>
                </a:tc>
                <a:tc hMerge="true">
                  <a:tcPr/>
                </a:tc>
                <a:tc hMerge="true">
                  <a:tcPr/>
                </a:tc>
              </a:tr>
              <a:tr h="307375">
                <a:tc>
                  <a:txBody>
                    <a:bodyPr/>
                    <a:lstStyle/>
                    <a:p>
                      <a:pPr marL="0" lvl="0" indent="0" algn="l" rtl="0">
                        <a:spcBef>
                          <a:spcPts val="0"/>
                        </a:spcBef>
                        <a:spcAft>
                          <a:spcPts val="0"/>
                        </a:spcAft>
                        <a:buNone/>
                      </a:pPr>
                      <a:r>
                        <a:rPr lang="en-GB" sz="1200" b="1"/>
                        <a:t>ID</a:t>
                      </a:r>
                      <a:endParaRPr sz="1200" b="1"/>
                    </a:p>
                  </a:txBody>
                  <a:tcPr marL="91425" marR="91425" marT="91425" marB="91425"/>
                </a:tc>
                <a:tc>
                  <a:txBody>
                    <a:bodyPr/>
                    <a:lstStyle/>
                    <a:p>
                      <a:pPr marL="0" lvl="0" indent="0" algn="l" rtl="0">
                        <a:spcBef>
                          <a:spcPts val="0"/>
                        </a:spcBef>
                        <a:spcAft>
                          <a:spcPts val="0"/>
                        </a:spcAft>
                        <a:buNone/>
                      </a:pPr>
                      <a:r>
                        <a:rPr lang="en-GB" sz="1200" b="1"/>
                        <a:t>Name</a:t>
                      </a:r>
                      <a:endParaRPr sz="1200" b="1"/>
                    </a:p>
                  </a:txBody>
                  <a:tcPr marL="91425" marR="91425" marT="91425" marB="91425"/>
                </a:tc>
                <a:tc>
                  <a:txBody>
                    <a:bodyPr/>
                    <a:lstStyle/>
                    <a:p>
                      <a:pPr marL="0" lvl="0" indent="0" algn="l" rtl="0">
                        <a:spcBef>
                          <a:spcPts val="0"/>
                        </a:spcBef>
                        <a:spcAft>
                          <a:spcPts val="0"/>
                        </a:spcAft>
                        <a:buNone/>
                      </a:pPr>
                      <a:r>
                        <a:rPr lang="en-GB" sz="1200" b="1"/>
                        <a:t>Salary</a:t>
                      </a:r>
                      <a:endParaRPr sz="1200" b="1"/>
                    </a:p>
                  </a:txBody>
                  <a:tcPr marL="91425" marR="91425" marT="91425" marB="91425"/>
                </a:tc>
              </a:tr>
            </a:tbl>
          </a:graphicData>
        </a:graphic>
      </p:graphicFrame>
      <p:cxnSp>
        <p:nvCxnSpPr>
          <p:cNvPr id="11" name="Google Shape;782;p76"/>
          <p:cNvCxnSpPr>
            <a:stCxn id="6" idx="3"/>
          </p:cNvCxnSpPr>
          <p:nvPr/>
        </p:nvCxnSpPr>
        <p:spPr>
          <a:xfrm>
            <a:off x="5455501" y="5353051"/>
            <a:ext cx="786599" cy="365730"/>
          </a:xfrm>
          <a:prstGeom prst="straightConnector1">
            <a:avLst/>
          </a:prstGeom>
          <a:noFill/>
          <a:ln w="28575" cap="flat" cmpd="sng">
            <a:solidFill>
              <a:schemeClr val="dk2"/>
            </a:solidFill>
            <a:prstDash val="solid"/>
            <a:round/>
            <a:headEnd type="none" w="med" len="med"/>
            <a:tailEnd type="triangle" w="med" len="med"/>
          </a:ln>
        </p:spPr>
      </p:cxnSp>
      <p:cxnSp>
        <p:nvCxnSpPr>
          <p:cNvPr id="12" name="Google Shape;783;p76"/>
          <p:cNvCxnSpPr/>
          <p:nvPr/>
        </p:nvCxnSpPr>
        <p:spPr>
          <a:xfrm rot="10800000" flipH="true">
            <a:off x="5671950" y="2813981"/>
            <a:ext cx="589800" cy="338400"/>
          </a:xfrm>
          <a:prstGeom prst="straightConnector1">
            <a:avLst/>
          </a:prstGeom>
          <a:noFill/>
          <a:ln w="28575" cap="flat" cmpd="sng">
            <a:solidFill>
              <a:schemeClr val="dk2"/>
            </a:solidFill>
            <a:prstDash val="solid"/>
            <a:round/>
            <a:headEnd type="none" w="med" len="med"/>
            <a:tailEnd type="triangle" w="med" len="med"/>
          </a:ln>
        </p:spPr>
      </p:cxn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true"/>
          </p:cNvSpPr>
          <p:nvPr>
            <p:ph type="title"/>
          </p:nvPr>
        </p:nvSpPr>
        <p:spPr>
          <a:xfrm>
            <a:off x="628650" y="2766218"/>
            <a:ext cx="7886700" cy="1325563"/>
          </a:xfrm>
        </p:spPr>
        <p:txBody>
          <a:bodyPr/>
          <a:lstStyle/>
          <a:p>
            <a:pPr algn="ctr"/>
            <a:r>
              <a:rPr lang="en-US" dirty="0"/>
              <a:t>Questions?</a:t>
            </a:r>
            <a:endParaRPr lang="en-GB"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r>
              <a:rPr lang="en-US" dirty="0"/>
              <a:t>Additional Exploration</a:t>
            </a:r>
            <a:endParaRPr lang="en-US" dirty="0"/>
          </a:p>
        </p:txBody>
      </p:sp>
      <p:sp>
        <p:nvSpPr>
          <p:cNvPr id="3" name="内容占位符 2"/>
          <p:cNvSpPr>
            <a:spLocks noGrp="true"/>
          </p:cNvSpPr>
          <p:nvPr>
            <p:ph idx="1"/>
          </p:nvPr>
        </p:nvSpPr>
        <p:spPr/>
        <p:txBody>
          <a:bodyPr/>
          <a:lstStyle/>
          <a:p>
            <a:r>
              <a:rPr lang="en-US" dirty="0"/>
              <a:t>Check the following reference manuals:</a:t>
            </a:r>
            <a:endParaRPr lang="en-US" dirty="0"/>
          </a:p>
          <a:p>
            <a:r>
              <a:rPr lang="en-US" dirty="0"/>
              <a:t>Create table:</a:t>
            </a:r>
            <a:endParaRPr lang="en-US" dirty="0"/>
          </a:p>
          <a:p>
            <a:pPr lvl="1"/>
            <a:r>
              <a:rPr lang="en-US" dirty="0"/>
              <a:t>https://dev.mysql.com/doc/refman/5.7/en/create-table.html</a:t>
            </a:r>
            <a:endParaRPr lang="en-US" dirty="0"/>
          </a:p>
          <a:p>
            <a:r>
              <a:rPr lang="en-US" dirty="0"/>
              <a:t>Data types:</a:t>
            </a:r>
            <a:endParaRPr lang="en-US" dirty="0"/>
          </a:p>
          <a:p>
            <a:pPr lvl="1"/>
            <a:r>
              <a:rPr lang="en-US" dirty="0"/>
              <a:t>https://dev.mysql.com/doc/refman/5.7/en/data-types.html</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GB" dirty="0"/>
              <a:t>Some other issues</a:t>
            </a:r>
            <a:endParaRPr lang="en-GB" dirty="0"/>
          </a:p>
        </p:txBody>
      </p:sp>
      <p:sp>
        <p:nvSpPr>
          <p:cNvPr id="3" name="Content Placeholder 2"/>
          <p:cNvSpPr>
            <a:spLocks noGrp="true"/>
          </p:cNvSpPr>
          <p:nvPr>
            <p:ph idx="1"/>
          </p:nvPr>
        </p:nvSpPr>
        <p:spPr/>
        <p:txBody>
          <a:bodyPr/>
          <a:lstStyle/>
          <a:p>
            <a:r>
              <a:rPr lang="en-GB" dirty="0"/>
              <a:t>Can you create a foreign key on an attribute of INT type that references a CHAR type?</a:t>
            </a:r>
            <a:endParaRPr lang="en-GB" dirty="0"/>
          </a:p>
          <a:p>
            <a:r>
              <a:rPr lang="en-GB" dirty="0"/>
              <a:t>Can you create multiple primary keys/unique keys on a same relation?</a:t>
            </a:r>
            <a:endParaRPr lang="en-GB" dirty="0"/>
          </a:p>
          <a:p>
            <a:endParaRPr lang="en-GB" dirty="0"/>
          </a:p>
          <a:p>
            <a:r>
              <a:rPr lang="en-GB" dirty="0"/>
              <a:t>Please experiment these on your computer.</a:t>
            </a:r>
            <a:endParaRPr lang="en-GB"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GB" dirty="0"/>
              <a:t>Creating a Database</a:t>
            </a:r>
            <a:endParaRPr lang="en-GB" dirty="0"/>
          </a:p>
        </p:txBody>
      </p:sp>
      <p:sp>
        <p:nvSpPr>
          <p:cNvPr id="3" name="Content Placeholder 2"/>
          <p:cNvSpPr>
            <a:spLocks noGrp="true"/>
          </p:cNvSpPr>
          <p:nvPr>
            <p:ph idx="1"/>
          </p:nvPr>
        </p:nvSpPr>
        <p:spPr/>
        <p:txBody>
          <a:bodyPr>
            <a:normAutofit lnSpcReduction="10000"/>
          </a:bodyPr>
          <a:lstStyle/>
          <a:p>
            <a:r>
              <a:rPr lang="en-US" dirty="0"/>
              <a:t>First, we need to create a schema </a:t>
            </a:r>
            <a:endParaRPr lang="en-US" dirty="0"/>
          </a:p>
          <a:p>
            <a:pPr lvl="1"/>
            <a:r>
              <a:rPr lang="en-US" b="1" dirty="0">
                <a:latin typeface="Courier New" panose="02070309020205020404" pitchFamily="49" charset="0"/>
                <a:cs typeface="Courier New" panose="02070309020205020404" pitchFamily="49" charset="0"/>
              </a:rPr>
              <a:t>CREATE SCHEMA </a:t>
            </a:r>
            <a:r>
              <a:rPr lang="en-US" dirty="0">
                <a:latin typeface="Courier New" panose="02070309020205020404" pitchFamily="49" charset="0"/>
                <a:cs typeface="Courier New" panose="02070309020205020404" pitchFamily="49" charset="0"/>
              </a:rPr>
              <a:t>name</a:t>
            </a:r>
            <a:r>
              <a:rPr lang="en-US"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a:p>
            <a:pPr lvl="1"/>
            <a:r>
              <a:rPr lang="en-US" b="1" dirty="0">
                <a:latin typeface="Courier New" panose="02070309020205020404" pitchFamily="49" charset="0"/>
                <a:cs typeface="Courier New" panose="02070309020205020404" pitchFamily="49" charset="0"/>
              </a:rPr>
              <a:t>CREATE DATABASE </a:t>
            </a:r>
            <a:r>
              <a:rPr lang="en-US" dirty="0">
                <a:latin typeface="Courier New" panose="02070309020205020404" pitchFamily="49" charset="0"/>
                <a:cs typeface="Courier New" panose="02070309020205020404" pitchFamily="49" charset="0"/>
              </a:rPr>
              <a:t>name</a:t>
            </a:r>
            <a:r>
              <a:rPr lang="en-US" b="1" dirty="0">
                <a:latin typeface="Courier New" panose="02070309020205020404" pitchFamily="49" charset="0"/>
                <a:cs typeface="Courier New" panose="02070309020205020404" pitchFamily="49" charset="0"/>
              </a:rPr>
              <a:t>; </a:t>
            </a:r>
            <a:endParaRPr lang="en-US" b="1" dirty="0">
              <a:latin typeface="Courier New" panose="02070309020205020404" pitchFamily="49" charset="0"/>
              <a:cs typeface="Courier New" panose="02070309020205020404" pitchFamily="49" charset="0"/>
            </a:endParaRPr>
          </a:p>
          <a:p>
            <a:pPr lvl="3"/>
            <a:endParaRPr lang="en-US" dirty="0"/>
          </a:p>
          <a:p>
            <a:r>
              <a:rPr lang="en-US" dirty="0"/>
              <a:t>If you want to create tables in this schema, you need to tell MySQL to “enter” into this schema, type:</a:t>
            </a:r>
            <a:endParaRPr lang="en-US" dirty="0"/>
          </a:p>
          <a:p>
            <a:pPr lvl="1"/>
            <a:r>
              <a:rPr lang="en-US" b="1" dirty="0">
                <a:latin typeface="Courier New" panose="02070309020205020404" pitchFamily="49" charset="0"/>
                <a:cs typeface="Courier New" panose="02070309020205020404" pitchFamily="49" charset="0"/>
              </a:rPr>
              <a:t>USE </a:t>
            </a:r>
            <a:r>
              <a:rPr lang="en-US" dirty="0">
                <a:latin typeface="Courier New" panose="02070309020205020404" pitchFamily="49" charset="0"/>
                <a:cs typeface="Courier New" panose="02070309020205020404" pitchFamily="49" charset="0"/>
              </a:rPr>
              <a:t>name</a:t>
            </a:r>
            <a:r>
              <a:rPr lang="en-US"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a:p>
            <a:pPr lvl="3"/>
            <a:endParaRPr lang="en-US" dirty="0"/>
          </a:p>
          <a:p>
            <a:r>
              <a:rPr lang="en-US" dirty="0"/>
              <a:t>After that, if you create tables, they will be created in this schema.</a:t>
            </a:r>
            <a:endParaRPr lang="en-US" dirty="0"/>
          </a:p>
        </p:txBody>
      </p:sp>
      <p:sp>
        <p:nvSpPr>
          <p:cNvPr id="4" name="文本框 3"/>
          <p:cNvSpPr txBox="true"/>
          <p:nvPr/>
        </p:nvSpPr>
        <p:spPr>
          <a:xfrm>
            <a:off x="5781891" y="2374190"/>
            <a:ext cx="1290290" cy="369332"/>
          </a:xfrm>
          <a:prstGeom prst="rect">
            <a:avLst/>
          </a:prstGeom>
          <a:solidFill>
            <a:schemeClr val="accent4">
              <a:lumMod val="20000"/>
              <a:lumOff val="80000"/>
            </a:schemeClr>
          </a:solidFill>
          <a:ln>
            <a:solidFill>
              <a:schemeClr val="accent1"/>
            </a:solidFill>
          </a:ln>
        </p:spPr>
        <p:txBody>
          <a:bodyPr wrap="none" rtlCol="0">
            <a:spAutoFit/>
          </a:bodyPr>
          <a:lstStyle/>
          <a:p>
            <a:r>
              <a:rPr lang="en-US" dirty="0"/>
              <a:t>Same effect</a:t>
            </a:r>
            <a:endParaRPr lang="en-US" dirty="0"/>
          </a:p>
        </p:txBody>
      </p:sp>
      <p:sp>
        <p:nvSpPr>
          <p:cNvPr id="5" name="右大括号 4"/>
          <p:cNvSpPr/>
          <p:nvPr/>
        </p:nvSpPr>
        <p:spPr>
          <a:xfrm>
            <a:off x="5419288" y="2269436"/>
            <a:ext cx="209725" cy="578841"/>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true"/>
          </p:cNvPicPr>
          <p:nvPr/>
        </p:nvPicPr>
        <p:blipFill>
          <a:blip r:embed="rId1"/>
          <a:stretch>
            <a:fillRect/>
          </a:stretch>
        </p:blipFill>
        <p:spPr>
          <a:xfrm>
            <a:off x="536224" y="387759"/>
            <a:ext cx="7520940" cy="2873693"/>
          </a:xfrm>
          <a:prstGeom prst="rect">
            <a:avLst/>
          </a:prstGeom>
          <a:effectLst>
            <a:outerShdw blurRad="63500" sx="102000" sy="102000" algn="ctr" rotWithShape="0">
              <a:prstClr val="black">
                <a:alpha val="40000"/>
              </a:prstClr>
            </a:outerShdw>
          </a:effectLst>
        </p:spPr>
      </p:pic>
      <p:pic>
        <p:nvPicPr>
          <p:cNvPr id="5" name="图片 4"/>
          <p:cNvPicPr>
            <a:picLocks noChangeAspect="true"/>
          </p:cNvPicPr>
          <p:nvPr/>
        </p:nvPicPr>
        <p:blipFill>
          <a:blip r:embed="rId2"/>
          <a:stretch>
            <a:fillRect/>
          </a:stretch>
        </p:blipFill>
        <p:spPr>
          <a:xfrm>
            <a:off x="536224" y="4057361"/>
            <a:ext cx="7654290" cy="2273618"/>
          </a:xfrm>
          <a:prstGeom prst="rect">
            <a:avLst/>
          </a:prstGeom>
          <a:effectLst>
            <a:outerShdw blurRad="63500" sx="102000" sy="102000" algn="ctr" rotWithShape="0">
              <a:prstClr val="black">
                <a:alpha val="40000"/>
              </a:prstClr>
            </a:outerShdw>
          </a:effectLst>
        </p:spPr>
      </p:pic>
      <p:sp>
        <p:nvSpPr>
          <p:cNvPr id="6" name="箭头: 下 5"/>
          <p:cNvSpPr/>
          <p:nvPr/>
        </p:nvSpPr>
        <p:spPr>
          <a:xfrm>
            <a:off x="4068236" y="3418106"/>
            <a:ext cx="590266" cy="482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矩形: 圆角 6"/>
          <p:cNvSpPr/>
          <p:nvPr/>
        </p:nvSpPr>
        <p:spPr>
          <a:xfrm>
            <a:off x="536224" y="5344160"/>
            <a:ext cx="1038576" cy="243840"/>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true"/>
          </p:cNvSpPr>
          <p:nvPr>
            <p:ph type="title"/>
          </p:nvPr>
        </p:nvSpPr>
        <p:spPr/>
        <p:txBody>
          <a:bodyPr/>
          <a:lstStyle/>
          <a:p>
            <a:r>
              <a:rPr lang="en-US" dirty="0"/>
              <a:t>SQL: Table Definition</a:t>
            </a:r>
            <a:endParaRPr lang="en-GB" dirty="0"/>
          </a:p>
        </p:txBody>
      </p:sp>
      <p:sp>
        <p:nvSpPr>
          <p:cNvPr id="2" name="文本占位符 1"/>
          <p:cNvSpPr>
            <a:spLocks noGrp="true"/>
          </p:cNvSpPr>
          <p:nvPr>
            <p:ph type="body" idx="1"/>
          </p:nvPr>
        </p:nvSpPr>
        <p:spPr/>
        <p:txBody>
          <a:bodyPr/>
          <a:lstStyle/>
          <a:p>
            <a:r>
              <a:rPr lang="en-US" dirty="0"/>
              <a:t>Syntax of “</a:t>
            </a:r>
            <a:r>
              <a:rPr lang="en-US" dirty="0">
                <a:latin typeface="Courier New" panose="02070309020205020404" pitchFamily="49" charset="0"/>
                <a:cs typeface="Courier New" panose="02070309020205020404" pitchFamily="49" charset="0"/>
              </a:rPr>
              <a:t>CREATE TABLE</a:t>
            </a:r>
            <a:r>
              <a:rPr lang="en-US" dirty="0"/>
              <a:t>”</a:t>
            </a:r>
            <a:endParaRPr lang="en-US" dirty="0"/>
          </a:p>
          <a:p>
            <a:r>
              <a:rPr lang="en-US" dirty="0"/>
              <a:t>Data types of SQL</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dirty="0"/>
              <a:t>Create Tables</a:t>
            </a:r>
            <a:endParaRPr lang="en-GB" dirty="0"/>
          </a:p>
        </p:txBody>
      </p:sp>
      <p:sp>
        <p:nvSpPr>
          <p:cNvPr id="4" name="Content Placeholder 3"/>
          <p:cNvSpPr>
            <a:spLocks noGrp="true"/>
          </p:cNvSpPr>
          <p:nvPr>
            <p:ph idx="1"/>
          </p:nvPr>
        </p:nvSpPr>
        <p:spPr/>
        <p:txBody>
          <a:bodyPr>
            <a:normAutofit fontScale="92500" lnSpcReduction="20000"/>
          </a:bodyPr>
          <a:lstStyle/>
          <a:p>
            <a:pPr marL="0" indent="0">
              <a:buNone/>
            </a:pPr>
            <a:r>
              <a:rPr lang="en-US" b="1" dirty="0">
                <a:latin typeface="Courier New" panose="02070309020205020404" pitchFamily="49" charset="0"/>
                <a:cs typeface="Courier New" panose="02070309020205020404" pitchFamily="49" charset="0"/>
              </a:rPr>
              <a:t>CREATE TABLE name (</a:t>
            </a:r>
            <a:endParaRPr lang="en-US" b="1" dirty="0">
              <a:latin typeface="Courier New" panose="02070309020205020404" pitchFamily="49" charset="0"/>
              <a:cs typeface="Courier New" panose="02070309020205020404" pitchFamily="49" charset="0"/>
            </a:endParaRPr>
          </a:p>
          <a:p>
            <a:pPr marL="0" indent="0">
              <a:buNone/>
            </a:pPr>
            <a:r>
              <a:rPr lang="en-US" b="1" dirty="0">
                <a:latin typeface="Courier New" panose="02070309020205020404" pitchFamily="49" charset="0"/>
                <a:cs typeface="Courier New" panose="02070309020205020404" pitchFamily="49" charset="0"/>
              </a:rPr>
              <a:t>    col-name datatype [col-options],</a:t>
            </a:r>
            <a:endParaRPr lang="en-US" b="1" dirty="0">
              <a:latin typeface="Courier New" panose="02070309020205020404" pitchFamily="49" charset="0"/>
              <a:cs typeface="Courier New" panose="02070309020205020404" pitchFamily="49" charset="0"/>
            </a:endParaRPr>
          </a:p>
          <a:p>
            <a:pPr marL="0" indent="0">
              <a:buNone/>
            </a:pPr>
            <a:r>
              <a:rPr lang="en-US" b="1" dirty="0">
                <a:latin typeface="Courier New" panose="02070309020205020404" pitchFamily="49" charset="0"/>
                <a:cs typeface="Courier New" panose="02070309020205020404" pitchFamily="49" charset="0"/>
              </a:rPr>
              <a:t>    :</a:t>
            </a:r>
            <a:endParaRPr lang="en-US" b="1" dirty="0">
              <a:latin typeface="Courier New" panose="02070309020205020404" pitchFamily="49" charset="0"/>
              <a:cs typeface="Courier New" panose="02070309020205020404" pitchFamily="49" charset="0"/>
            </a:endParaRPr>
          </a:p>
          <a:p>
            <a:pPr marL="0" indent="0">
              <a:buNone/>
            </a:pPr>
            <a:r>
              <a:rPr lang="en-US" b="1" dirty="0">
                <a:latin typeface="Courier New" panose="02070309020205020404" pitchFamily="49" charset="0"/>
                <a:cs typeface="Courier New" panose="02070309020205020404" pitchFamily="49" charset="0"/>
              </a:rPr>
              <a:t>    col-name datatype [col-options],</a:t>
            </a:r>
            <a:endParaRPr lang="en-US" b="1" dirty="0">
              <a:latin typeface="Courier New" panose="02070309020205020404" pitchFamily="49" charset="0"/>
              <a:cs typeface="Courier New" panose="02070309020205020404" pitchFamily="49" charset="0"/>
            </a:endParaRPr>
          </a:p>
          <a:p>
            <a:pPr marL="0" indent="0">
              <a:buNone/>
            </a:pPr>
            <a:r>
              <a:rPr lang="en-US" b="1" dirty="0">
                <a:latin typeface="Courier New" panose="02070309020205020404" pitchFamily="49" charset="0"/>
                <a:cs typeface="Courier New" panose="02070309020205020404" pitchFamily="49" charset="0"/>
              </a:rPr>
              <a:t>    [constraint-1],</a:t>
            </a:r>
            <a:endParaRPr lang="en-US" b="1" dirty="0">
              <a:latin typeface="Courier New" panose="02070309020205020404" pitchFamily="49" charset="0"/>
              <a:cs typeface="Courier New" panose="02070309020205020404" pitchFamily="49" charset="0"/>
            </a:endParaRPr>
          </a:p>
          <a:p>
            <a:pPr marL="0" indent="0">
              <a:buNone/>
            </a:pPr>
            <a:r>
              <a:rPr lang="en-US" b="1" dirty="0">
                <a:latin typeface="Courier New" panose="02070309020205020404" pitchFamily="49" charset="0"/>
                <a:cs typeface="Courier New" panose="02070309020205020404" pitchFamily="49" charset="0"/>
              </a:rPr>
              <a:t>    :</a:t>
            </a:r>
            <a:endParaRPr lang="en-US" b="1" dirty="0">
              <a:latin typeface="Courier New" panose="02070309020205020404" pitchFamily="49" charset="0"/>
              <a:cs typeface="Courier New" panose="02070309020205020404" pitchFamily="49" charset="0"/>
            </a:endParaRPr>
          </a:p>
          <a:p>
            <a:pPr marL="0" indent="0">
              <a:buNone/>
            </a:pPr>
            <a:r>
              <a:rPr lang="en-US" b="1" dirty="0">
                <a:latin typeface="Courier New" panose="02070309020205020404" pitchFamily="49" charset="0"/>
                <a:cs typeface="Courier New" panose="02070309020205020404" pitchFamily="49" charset="0"/>
              </a:rPr>
              <a:t>    [constraint-n]</a:t>
            </a:r>
            <a:endParaRPr lang="en-US" b="1" dirty="0">
              <a:latin typeface="Courier New" panose="02070309020205020404" pitchFamily="49" charset="0"/>
              <a:cs typeface="Courier New" panose="02070309020205020404" pitchFamily="49" charset="0"/>
            </a:endParaRPr>
          </a:p>
          <a:p>
            <a:pPr marL="0" indent="0">
              <a:buNone/>
            </a:pPr>
            <a:r>
              <a:rPr lang="en-US"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a:p>
            <a:pPr marL="0" indent="0">
              <a:buNone/>
            </a:pPr>
            <a:endParaRPr lang="en-US" dirty="0"/>
          </a:p>
          <a:p>
            <a:pPr marL="0" indent="0">
              <a:buNone/>
            </a:pPr>
            <a:r>
              <a:rPr lang="en-US" dirty="0"/>
              <a:t>[xxx]: something optional.</a:t>
            </a:r>
            <a:endParaRPr lang="en-US" dirty="0"/>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12322</Words>
  <Application>WPS Presentation</Application>
  <PresentationFormat>On-screen Show (4:3)</PresentationFormat>
  <Paragraphs>790</Paragraphs>
  <Slides>53</Slides>
  <Notes>24</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53</vt:i4>
      </vt:variant>
    </vt:vector>
  </HeadingPairs>
  <TitlesOfParts>
    <vt:vector size="66" baseType="lpstr">
      <vt:lpstr>Arial</vt:lpstr>
      <vt:lpstr>SimSun</vt:lpstr>
      <vt:lpstr>Wingdings</vt:lpstr>
      <vt:lpstr>DejaVu Sans</vt:lpstr>
      <vt:lpstr>Courier New</vt:lpstr>
      <vt:lpstr>Courier New</vt:lpstr>
      <vt:lpstr>Calibri Light</vt:lpstr>
      <vt:lpstr>Calibri</vt:lpstr>
      <vt:lpstr>微软雅黑</vt:lpstr>
      <vt:lpstr>思源黑体 CN</vt:lpstr>
      <vt:lpstr>Arial Unicode MS</vt:lpstr>
      <vt:lpstr>3270Medium Nerd Font</vt:lpstr>
      <vt:lpstr>Office Theme</vt:lpstr>
      <vt:lpstr>SQL 1: Defining &amp; Modifying Tables</vt:lpstr>
      <vt:lpstr>Contents</vt:lpstr>
      <vt:lpstr>SQL Format in the Slides</vt:lpstr>
      <vt:lpstr>Database Containment Hierarchy</vt:lpstr>
      <vt:lpstr>More about Catalog and Schema</vt:lpstr>
      <vt:lpstr>Creating a Database</vt:lpstr>
      <vt:lpstr>PowerPoint 演示文稿</vt:lpstr>
      <vt:lpstr>SQL: Table Definition</vt:lpstr>
      <vt:lpstr>Create Tables</vt:lpstr>
      <vt:lpstr>Common Data Types (MySQL)</vt:lpstr>
      <vt:lpstr>Strings In SQL</vt:lpstr>
      <vt:lpstr>Column Options</vt:lpstr>
      <vt:lpstr>Column Options</vt:lpstr>
      <vt:lpstr>Create Tables: Full Example</vt:lpstr>
      <vt:lpstr>Try It Yourself</vt:lpstr>
      <vt:lpstr>Constraints</vt:lpstr>
      <vt:lpstr>Domain Constraints</vt:lpstr>
      <vt:lpstr>Constraints</vt:lpstr>
      <vt:lpstr>UNIQUE</vt:lpstr>
      <vt:lpstr>Primary Key</vt:lpstr>
      <vt:lpstr>Primary Key: Example</vt:lpstr>
      <vt:lpstr>Foreign Key</vt:lpstr>
      <vt:lpstr>Foreign Key</vt:lpstr>
      <vt:lpstr>PowerPoint 演示文稿</vt:lpstr>
      <vt:lpstr>Foreign Key</vt:lpstr>
      <vt:lpstr>Foreign Keys and Tuple Updates</vt:lpstr>
      <vt:lpstr>Reference Options</vt:lpstr>
      <vt:lpstr>On Update/Delete Set NULL</vt:lpstr>
      <vt:lpstr>On Update/Delete Cascade</vt:lpstr>
      <vt:lpstr>On Update/Delete Set Default</vt:lpstr>
      <vt:lpstr>Final FK Definition in Staff Table</vt:lpstr>
      <vt:lpstr>Alternative Ways of Writing</vt:lpstr>
      <vt:lpstr>Deleting Tables</vt:lpstr>
      <vt:lpstr>Try It!</vt:lpstr>
      <vt:lpstr>Altering Tables</vt:lpstr>
      <vt:lpstr>Change Tables: ALTER</vt:lpstr>
      <vt:lpstr>ALTER: Modify Columns</vt:lpstr>
      <vt:lpstr>ALTER: Add Constraints</vt:lpstr>
      <vt:lpstr>ALTER: Remove Constraints</vt:lpstr>
      <vt:lpstr>Try It Yourself</vt:lpstr>
      <vt:lpstr>SQL: Tuple Operations</vt:lpstr>
      <vt:lpstr>INSERT</vt:lpstr>
      <vt:lpstr>INSERT: Example</vt:lpstr>
      <vt:lpstr>INSERT: Example</vt:lpstr>
      <vt:lpstr>Exercise:</vt:lpstr>
      <vt:lpstr>UPDATE</vt:lpstr>
      <vt:lpstr>UPDATE: Example</vt:lpstr>
      <vt:lpstr>UPDATE: Exercise</vt:lpstr>
      <vt:lpstr>DELETE</vt:lpstr>
      <vt:lpstr>DELETE: Example</vt:lpstr>
      <vt:lpstr>Questions?</vt:lpstr>
      <vt:lpstr>Additional Exploration</vt:lpstr>
      <vt:lpstr>Some other issues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Structured Query Language: Part 1</dc:title>
  <dc:creator>Kitfox Chen</dc:creator>
  <cp:lastModifiedBy>xunjie</cp:lastModifiedBy>
  <cp:revision>152</cp:revision>
  <dcterms:created xsi:type="dcterms:W3CDTF">2021-07-26T18:25:59Z</dcterms:created>
  <dcterms:modified xsi:type="dcterms:W3CDTF">2021-07-26T18:25:59Z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1033-11.1.0.10161</vt:lpwstr>
  </property>
</Properties>
</file>