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05" r:id="rId3"/>
    <p:sldId id="367" r:id="rId4"/>
    <p:sldId id="307" r:id="rId5"/>
    <p:sldId id="304" r:id="rId6"/>
    <p:sldId id="302" r:id="rId7"/>
    <p:sldId id="309" r:id="rId9"/>
    <p:sldId id="310" r:id="rId10"/>
    <p:sldId id="311" r:id="rId11"/>
    <p:sldId id="312" r:id="rId12"/>
    <p:sldId id="31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4" r:id="rId39"/>
    <p:sldId id="343" r:id="rId40"/>
    <p:sldId id="345" r:id="rId41"/>
    <p:sldId id="348" r:id="rId42"/>
    <p:sldId id="349" r:id="rId43"/>
    <p:sldId id="350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2224" y="192"/>
      </p:cViewPr>
      <p:guideLst/>
    </p:cSldViewPr>
  </p:slideViewPr>
  <p:outlineViewPr>
    <p:cViewPr>
      <p:scale>
        <a:sx n="33" d="100"/>
        <a:sy n="33" d="100"/>
      </p:scale>
      <p:origin x="0" y="-87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D4DD-076F-4AEE-B4BE-5B2371027C3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7073-A8BA-402F-AC99-C6974725005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does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pseudo</a:t>
            </a:r>
            <a:r>
              <a:rPr lang="zh-CN" altLang="en-US"/>
              <a:t> </a:t>
            </a:r>
            <a:r>
              <a:rPr lang="en-US" altLang="zh-CN"/>
              <a:t>code</a:t>
            </a:r>
            <a:r>
              <a:rPr lang="zh-CN" altLang="en-US"/>
              <a:t> </a:t>
            </a:r>
            <a:r>
              <a:rPr lang="en-US" altLang="zh-CN"/>
              <a:t>of</a:t>
            </a:r>
            <a:endParaRPr lang="en-US" altLang="zh-CN"/>
          </a:p>
          <a:p>
            <a:r>
              <a:rPr lang="en-US" altLang="zh-CN"/>
              <a:t>SELECT</a:t>
            </a:r>
            <a:r>
              <a:rPr lang="zh-CN" altLang="en-US"/>
              <a:t> *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xxx</a:t>
            </a:r>
            <a:r>
              <a:rPr lang="zh-CN" altLang="en-US"/>
              <a:t> </a:t>
            </a:r>
            <a:r>
              <a:rPr lang="en-US" altLang="zh-CN"/>
              <a:t>WHERE</a:t>
            </a:r>
            <a:r>
              <a:rPr lang="zh-CN" altLang="en-US"/>
              <a:t> </a:t>
            </a:r>
            <a:r>
              <a:rPr lang="en-US" altLang="zh-CN"/>
              <a:t>f</a:t>
            </a:r>
            <a:endParaRPr lang="en-US" altLang="zh-CN"/>
          </a:p>
          <a:p>
            <a:r>
              <a:rPr lang="en-US" altLang="zh-CN"/>
              <a:t>Looks</a:t>
            </a:r>
            <a:r>
              <a:rPr lang="zh-CN" altLang="en-US"/>
              <a:t> </a:t>
            </a:r>
            <a:r>
              <a:rPr lang="en-US" altLang="zh-CN"/>
              <a:t>like?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</a:t>
            </a:r>
            <a:endParaRPr lang="en-GB" dirty="0"/>
          </a:p>
          <a:p>
            <a:r>
              <a:rPr lang="en-GB" dirty="0"/>
              <a:t>Since the where clause is the second step, can you use </a:t>
            </a:r>
            <a:r>
              <a:rPr lang="en-GB" dirty="0" err="1"/>
              <a:t>empID</a:t>
            </a:r>
            <a:r>
              <a:rPr lang="en-GB" dirty="0"/>
              <a:t> in the where clause?</a:t>
            </a:r>
            <a:endParaRPr lang="en-GB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CE057073-A8BA-402F-AC99-C6974725005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307D-9802-44B6-A9A8-0079B5A709E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C9FA-26EB-48B7-8E9C-884AC2C9B25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2.1: </a:t>
            </a:r>
            <a:r>
              <a:rPr lang="en-US" altLang="zh-CN"/>
              <a:t>SELECT</a:t>
            </a:r>
            <a:endParaRPr lang="en-GB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Jianjun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ID, Mark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(Code = ‘IAI’)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(Mark &gt;= 50);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WHERE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(Code = ‘IAI’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Code = ‘PR2’);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Cartesian Product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product of two tables can be obtained by using:</a:t>
            </a:r>
            <a:endParaRPr lang="en-US" dirty="0"/>
          </a:p>
          <a:p>
            <a:pPr marL="0" indent="0"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SELECT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Table1, Table2;</a:t>
            </a: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dirty="0"/>
              <a:t>If the tables have columns with the same name, ambiguity will result </a:t>
            </a:r>
            <a:endParaRPr lang="en-US" dirty="0"/>
          </a:p>
          <a:p>
            <a:r>
              <a:rPr lang="en-US" dirty="0"/>
              <a:t>This can be resolved by referencing columns with the table name:</a:t>
            </a:r>
            <a:endParaRPr lang="en-GB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TableName.ColumnName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Product: Example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First, Last, Mark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Student, Grade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(Student.ID = Grade.ID)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(Mark &gt;= 40);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sz="2400" dirty="0"/>
          </a:p>
        </p:txBody>
      </p:sp>
      <p:pic>
        <p:nvPicPr>
          <p:cNvPr id="4" name="Google Shape;174;p2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012654" y="1825625"/>
            <a:ext cx="3861601" cy="41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0;p29"/>
          <p:cNvSpPr txBox="true"/>
          <p:nvPr/>
        </p:nvSpPr>
        <p:spPr>
          <a:xfrm>
            <a:off x="164421" y="610232"/>
            <a:ext cx="8815156" cy="70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WHERE ...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Google Shape;181;p29"/>
          <p:cNvPicPr preferRelativeResize="false"/>
          <p:nvPr/>
        </p:nvPicPr>
        <p:blipFill rotWithShape="true">
          <a:blip r:embed="rId1"/>
          <a:srcRect b="1718"/>
          <a:stretch>
            <a:fillRect/>
          </a:stretch>
        </p:blipFill>
        <p:spPr>
          <a:xfrm>
            <a:off x="1949650" y="1603503"/>
            <a:ext cx="5244699" cy="40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0"/>
          <p:cNvSpPr txBox="true"/>
          <p:nvPr/>
        </p:nvSpPr>
        <p:spPr>
          <a:xfrm>
            <a:off x="114300" y="424543"/>
            <a:ext cx="9029700" cy="1241753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(Student.ID = Grade.ID)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 ...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188;p3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089862" y="1666296"/>
            <a:ext cx="7093876" cy="37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1"/>
          <p:cNvSpPr txBox="true"/>
          <p:nvPr/>
        </p:nvSpPr>
        <p:spPr>
          <a:xfrm>
            <a:off x="876300" y="277586"/>
            <a:ext cx="7391400" cy="1975757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Student,Grade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(Student.ID = Grade.ID)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AND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(Mark &gt;= 40)</a:t>
            </a:r>
            <a:endParaRPr lang="en-US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Google Shape;195;p3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76300" y="2583068"/>
            <a:ext cx="7391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32"/>
          <p:cNvSpPr txBox="true"/>
          <p:nvPr/>
        </p:nvSpPr>
        <p:spPr>
          <a:xfrm>
            <a:off x="268350" y="465364"/>
            <a:ext cx="8607300" cy="1862625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First, Last, Mark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(Student.ID = Grade.ID)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(Mark &gt;= 40)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Google Shape;202;p3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647950" y="2782174"/>
            <a:ext cx="38481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from Multiple Tables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clause is a key feature when selecting from multiple tables.</a:t>
            </a:r>
            <a:endParaRPr lang="en-US" dirty="0"/>
          </a:p>
          <a:p>
            <a:r>
              <a:rPr lang="en-GB" dirty="0"/>
              <a:t>Unrelated combinations can be filtered out.</a:t>
            </a:r>
            <a:endParaRPr lang="en-GB" dirty="0"/>
          </a:p>
          <a:p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Student, Grade, Course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Student.ID = Grade.ID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Course.Code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Grade.Code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15;p3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0" y="777101"/>
            <a:ext cx="9143999" cy="504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1;p3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89425" y="448750"/>
            <a:ext cx="7365150" cy="56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next three lectures will cover a good portion of “Data manipulation language (DML)” of RDBMS.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SQL statements to do the following: </a:t>
            </a:r>
            <a:endParaRPr lang="en-US" dirty="0"/>
          </a:p>
          <a:p>
            <a:r>
              <a:rPr lang="en-US" sz="2400" dirty="0"/>
              <a:t>Produce a list of all student names and all their enrolments (module codes)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 list of module titles being taken by the student named “Harrison”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 list of module codes and titles for all modules currently being taken by first year students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3188"/>
            <a:ext cx="3352800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61999"/>
            <a:ext cx="313372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20" y="1496220"/>
            <a:ext cx="12573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50" y="628650"/>
            <a:ext cx="7886700" cy="5396593"/>
          </a:xfrm>
        </p:spPr>
        <p:txBody>
          <a:bodyPr>
            <a:normAutofit/>
          </a:bodyPr>
          <a:lstStyle/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mCode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Student, Enrolment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WHERE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Enrolment.sID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mTitle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Module, Student, Enrolment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WHERE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Module.mCode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Student.sName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= ‘Harrison’;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Module.mCode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mTitle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FROM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Enrolment, Module, Student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Module.mCode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Enrolment.mCode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GB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Student.sID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Enrolment.sID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>
              <a:spcBef>
                <a:spcPts val="0"/>
              </a:spcBef>
              <a:buSzPts val="1800"/>
              <a:buNone/>
            </a:pP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  AND </a:t>
            </a:r>
            <a:r>
              <a:rPr lang="en-GB" sz="2400" dirty="0" err="1">
                <a:latin typeface="Courier New"/>
                <a:ea typeface="Courier New"/>
                <a:cs typeface="Courier New"/>
                <a:sym typeface="Courier New"/>
              </a:rPr>
              <a:t>sYear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 lang="en-GB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Aliases rename columns or tables</a:t>
            </a:r>
            <a:endParaRPr lang="en-US" dirty="0"/>
          </a:p>
          <a:p>
            <a:pPr lvl="1"/>
            <a:r>
              <a:rPr lang="en-US" dirty="0"/>
              <a:t>Can make names more meaningful </a:t>
            </a:r>
            <a:endParaRPr lang="en-US" dirty="0"/>
          </a:p>
          <a:p>
            <a:pPr lvl="1"/>
            <a:r>
              <a:rPr lang="en-US" dirty="0"/>
              <a:t>Can shorten names, making them easier to use </a:t>
            </a:r>
            <a:endParaRPr lang="en-US" dirty="0"/>
          </a:p>
          <a:p>
            <a:pPr lvl="1"/>
            <a:r>
              <a:rPr lang="en-US" dirty="0"/>
              <a:t>Can resolve ambiguous names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Two forms: </a:t>
            </a:r>
            <a:endParaRPr lang="en-US" dirty="0"/>
          </a:p>
          <a:p>
            <a:pPr lvl="1"/>
            <a:r>
              <a:rPr lang="en-US" dirty="0"/>
              <a:t>Column alias 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[AS]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new-col-name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Table alias 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[AS]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new-table-name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Example</a:t>
            </a:r>
            <a:endParaRPr lang="en-GB" dirty="0"/>
          </a:p>
        </p:txBody>
      </p:sp>
      <p:sp>
        <p:nvSpPr>
          <p:cNvPr id="4" name="Google Shape;258;p41"/>
          <p:cNvSpPr txBox="true"/>
          <p:nvPr/>
        </p:nvSpPr>
        <p:spPr>
          <a:xfrm>
            <a:off x="4338300" y="1690689"/>
            <a:ext cx="43092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empID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E.Name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W.Department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 E,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WorksIn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 = W.ID;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259;p4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741000" y="1878189"/>
            <a:ext cx="21907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0;p41"/>
          <p:cNvSpPr txBox="true"/>
          <p:nvPr/>
        </p:nvSpPr>
        <p:spPr>
          <a:xfrm>
            <a:off x="0" y="5184189"/>
            <a:ext cx="84321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Note: You cannot use a column alias in a WHERE clause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Example</a:t>
            </a:r>
            <a:endParaRPr lang="en-GB" dirty="0"/>
          </a:p>
        </p:txBody>
      </p:sp>
      <p:pic>
        <p:nvPicPr>
          <p:cNvPr id="5" name="Google Shape;267;p42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496500" y="2667000"/>
            <a:ext cx="32670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8;p41"/>
          <p:cNvSpPr txBox="true"/>
          <p:nvPr/>
        </p:nvSpPr>
        <p:spPr>
          <a:xfrm>
            <a:off x="4338300" y="1690689"/>
            <a:ext cx="43092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empID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E.Name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W.Department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 E,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WorksIn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E.ID = W.ID;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Aliases can be used to copy a table, so that it can be combined with itself: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914400" lvl="0" indent="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A.Name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 A, 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 B 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= ‘Andy’;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Find the names of all employees who work in the same department as Andy.</a:t>
            </a:r>
            <a:endParaRPr lang="en-US" dirty="0"/>
          </a:p>
        </p:txBody>
      </p:sp>
      <p:pic>
        <p:nvPicPr>
          <p:cNvPr id="4" name="Google Shape;274;p4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786490" y="2476860"/>
            <a:ext cx="2476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  <a:endParaRPr lang="en-GB" dirty="0"/>
          </a:p>
        </p:txBody>
      </p:sp>
      <p:sp>
        <p:nvSpPr>
          <p:cNvPr id="4" name="Google Shape;280;p44"/>
          <p:cNvSpPr txBox="true"/>
          <p:nvPr/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80604020202020204" pitchFamily="34" charset="0"/>
              <a:buNone/>
            </a:pPr>
            <a:r>
              <a:rPr lang="en-GB"/>
              <a:t>Employee A</a:t>
            </a:r>
            <a:endParaRPr lang="en-GB" dirty="0"/>
          </a:p>
        </p:txBody>
      </p:sp>
      <p:sp>
        <p:nvSpPr>
          <p:cNvPr id="5" name="Google Shape;281;p44"/>
          <p:cNvSpPr txBox="true"/>
          <p:nvPr/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80604020202020204" pitchFamily="34" charset="0"/>
              <a:buNone/>
            </a:pPr>
            <a:r>
              <a:rPr lang="en-GB"/>
              <a:t>Employee B</a:t>
            </a:r>
            <a:endParaRPr lang="en-GB"/>
          </a:p>
        </p:txBody>
      </p:sp>
      <p:pic>
        <p:nvPicPr>
          <p:cNvPr id="6" name="Google Shape;282;p4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285988" y="3217750"/>
            <a:ext cx="2371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3;p44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5494050" y="3236813"/>
            <a:ext cx="2400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  <a:endParaRPr lang="en-GB" dirty="0"/>
          </a:p>
        </p:txBody>
      </p:sp>
      <p:sp>
        <p:nvSpPr>
          <p:cNvPr id="8" name="Google Shape;289;p45"/>
          <p:cNvSpPr txBox="true"/>
          <p:nvPr/>
        </p:nvSpPr>
        <p:spPr>
          <a:xfrm>
            <a:off x="460962" y="1690689"/>
            <a:ext cx="8222100" cy="66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8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Employee A, Employee B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Google Shape;290;p45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443162" y="2377146"/>
            <a:ext cx="425767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  <a:endParaRPr lang="en-GB" dirty="0"/>
          </a:p>
        </p:txBody>
      </p:sp>
      <p:sp>
        <p:nvSpPr>
          <p:cNvPr id="8" name="Google Shape;296;p46"/>
          <p:cNvSpPr txBox="true"/>
          <p:nvPr/>
        </p:nvSpPr>
        <p:spPr>
          <a:xfrm>
            <a:off x="628650" y="1600184"/>
            <a:ext cx="8222100" cy="66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8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... FROM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Employee A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Employee B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" name="Google Shape;297;p4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629900" y="2264379"/>
            <a:ext cx="42195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  <a:endParaRPr lang="en-GB" dirty="0"/>
          </a:p>
        </p:txBody>
      </p:sp>
      <p:sp>
        <p:nvSpPr>
          <p:cNvPr id="5" name="Google Shape;303;p47"/>
          <p:cNvSpPr txBox="true"/>
          <p:nvPr/>
        </p:nvSpPr>
        <p:spPr>
          <a:xfrm>
            <a:off x="471900" y="2330168"/>
            <a:ext cx="822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8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... FROM Employee A, Employee B WHERE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‘Andy’;</a:t>
            </a:r>
            <a:endParaRPr lang="en-US"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Google Shape;304;p4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473150" y="3801575"/>
            <a:ext cx="42195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SELECT: Overview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[DISTINCT | ALL]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column-list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table-names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[ORDER BY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column-list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[GROUP BY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column-list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[HAVING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Aliases and ‘Self-Joins’</a:t>
            </a:r>
            <a:endParaRPr lang="en-GB" dirty="0"/>
          </a:p>
        </p:txBody>
      </p:sp>
      <p:sp>
        <p:nvSpPr>
          <p:cNvPr id="3" name="Google Shape;310;p48"/>
          <p:cNvSpPr txBox="true"/>
          <p:nvPr/>
        </p:nvSpPr>
        <p:spPr>
          <a:xfrm>
            <a:off x="471900" y="2330168"/>
            <a:ext cx="822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A.Name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FROM Employee A, Employee B 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B.Dept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B.Name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‘Andy’;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Google Shape;311;p4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931818" y="3614350"/>
            <a:ext cx="1302275" cy="19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2;p48"/>
          <p:cNvSpPr txBox="true"/>
          <p:nvPr/>
        </p:nvSpPr>
        <p:spPr>
          <a:xfrm>
            <a:off x="0" y="5730000"/>
            <a:ext cx="91440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Names of all employees who work in the same department as Andy.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  <a:endParaRPr lang="en-GB" dirty="0"/>
          </a:p>
        </p:txBody>
      </p:sp>
      <p:sp>
        <p:nvSpPr>
          <p:cNvPr id="6" name="Content Placeholder 5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SELECT statement can be nested inside another query to form a subquery </a:t>
            </a:r>
            <a:endParaRPr lang="en-US" dirty="0"/>
          </a:p>
          <a:p>
            <a:r>
              <a:rPr lang="en-US" dirty="0"/>
              <a:t>The results of the subquery are passed back to the containing query</a:t>
            </a:r>
            <a:endParaRPr lang="en-US" dirty="0"/>
          </a:p>
          <a:p>
            <a:r>
              <a:rPr lang="en-US" dirty="0"/>
              <a:t>For example, retrieve a list of names of people who are in Andy’s department: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Dept =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Dept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‘Andy’)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the subquery is evaluated, returning ‘Marketing’ </a:t>
            </a:r>
            <a:endParaRPr lang="en-US" dirty="0"/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Dept = ‘Marketing’;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/>
          </a:p>
          <a:p>
            <a:r>
              <a:rPr lang="en-US" dirty="0"/>
              <a:t>This value is passed to the main query</a:t>
            </a:r>
            <a:endParaRPr lang="en-US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Dept 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Dept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 = ‘Andy’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pic>
        <p:nvPicPr>
          <p:cNvPr id="7" name="Google Shape;274;p4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6270584" y="3083898"/>
            <a:ext cx="2476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Subqueries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a subquery will return a set of values rather than a single value </a:t>
            </a:r>
            <a:endParaRPr lang="en-US" dirty="0"/>
          </a:p>
          <a:p>
            <a:r>
              <a:rPr lang="en-US" dirty="0"/>
              <a:t>We cannot directly compare a single value to a set. Doing so will result in an error</a:t>
            </a:r>
            <a:endParaRPr lang="en-US" dirty="0"/>
          </a:p>
          <a:p>
            <a:r>
              <a:rPr lang="en-US" dirty="0"/>
              <a:t>Options for handling sets 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: checks to see if a value is in a set 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dirty="0"/>
              <a:t> : checks to see if a set is empty 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ALL/ANY</a:t>
            </a:r>
            <a:r>
              <a:rPr lang="en-US" dirty="0"/>
              <a:t> : checks to see if a relationship holds for every/one member of a set 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: can be used with any of the above 4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IN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Using IN we can see if a given value is in a set of values </a:t>
            </a:r>
            <a:endParaRPr lang="en-US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NOT IN checks to see if a given value is not in the set </a:t>
            </a:r>
            <a:endParaRPr lang="en-US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The set can be given explicitly or can be produced in a subquery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columns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tables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col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IN set;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columns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tables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col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NOT IN set;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8;p5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9887" y="79755"/>
            <a:ext cx="32670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49;p53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2760048" y="4325295"/>
            <a:ext cx="33242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7;p53"/>
          <p:cNvSpPr txBox="true"/>
          <p:nvPr/>
        </p:nvSpPr>
        <p:spPr>
          <a:xfrm>
            <a:off x="49946" y="2383146"/>
            <a:ext cx="9044108" cy="1212804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Department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Marketing’,‘Sales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’);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4276164" y="3676351"/>
            <a:ext cx="299677" cy="456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8;p53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909887" y="79755"/>
            <a:ext cx="32670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47;p53"/>
          <p:cNvSpPr txBox="true"/>
          <p:nvPr/>
        </p:nvSpPr>
        <p:spPr>
          <a:xfrm>
            <a:off x="1519515" y="2365755"/>
            <a:ext cx="5812972" cy="1212804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Department = ‘Marketing’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OR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Department = ‘Sales’;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4276164" y="3676351"/>
            <a:ext cx="299677" cy="456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oogle Shape;358;p54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2763888" y="4286594"/>
            <a:ext cx="33242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NOT IN</a:t>
            </a:r>
            <a:endParaRPr lang="en-GB" dirty="0"/>
          </a:p>
        </p:txBody>
      </p:sp>
      <p:pic>
        <p:nvPicPr>
          <p:cNvPr id="4" name="Google Shape;366;p55"/>
          <p:cNvPicPr preferRelativeResize="false">
            <a:picLocks noGrp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87" y="2406375"/>
            <a:ext cx="32670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65;p55"/>
          <p:cNvSpPr txBox="true"/>
          <p:nvPr/>
        </p:nvSpPr>
        <p:spPr>
          <a:xfrm>
            <a:off x="4646950" y="2406375"/>
            <a:ext cx="42723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FROM Employee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Name NOT IN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(SELECT Manager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FROM Employee);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NOT IN</a:t>
            </a:r>
            <a:endParaRPr lang="en-GB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>
          <a:xfrm>
            <a:off x="628650" y="1825625"/>
            <a:ext cx="3886200" cy="2039444"/>
          </a:xfrm>
        </p:spPr>
        <p:txBody>
          <a:bodyPr>
            <a:normAutofit/>
          </a:bodyPr>
          <a:lstStyle/>
          <a:p>
            <a:r>
              <a:rPr lang="en-US" dirty="0"/>
              <a:t>First the subquery 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Manager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The original query is then the same as:</a:t>
            </a:r>
            <a:endParaRPr lang="en-US" dirty="0"/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Employee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(‘Chris’, ‘Jane’);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oogle Shape;374;p5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909762" y="3574062"/>
            <a:ext cx="13239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Down 6"/>
          <p:cNvSpPr/>
          <p:nvPr/>
        </p:nvSpPr>
        <p:spPr>
          <a:xfrm>
            <a:off x="2443523" y="3165822"/>
            <a:ext cx="253573" cy="408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oogle Shape;375;p56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4629150" y="5073649"/>
            <a:ext cx="32289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EXISTS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Using EXISTS we can see whether there is at least one element in a given set </a:t>
            </a: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NOT EXISTS is true if the set is empty </a:t>
            </a: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The set is always given by a subquery</a:t>
            </a:r>
            <a:endParaRPr lang="en-US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EXISTS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NOT EXISTS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This Lecture</a:t>
            </a:r>
            <a:endParaRPr lang="en-GB" dirty="0"/>
          </a:p>
        </p:txBody>
      </p:sp>
      <p:pic>
        <p:nvPicPr>
          <p:cNvPr id="4" name="Google Shape;86;p16" descr="Screen Shot 2016-02-23 at 17.51.26.png"/>
          <p:cNvPicPr preferRelativeResize="false">
            <a:picLocks noGrp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9712" y="1825625"/>
            <a:ext cx="604457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EXISTS</a:t>
            </a:r>
            <a:endParaRPr lang="en-GB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8650" y="1825624"/>
            <a:ext cx="7886700" cy="41525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Retrieve all the info for those employees 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who are also managers: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E1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WHERE EXISTS(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SELECT * FROM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E2</a:t>
            </a:r>
            <a:endParaRPr lang="en-US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 WHERE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E1.Name = E2.Manager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407;p6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248275" y="2470416"/>
            <a:ext cx="32670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EXISTS</a:t>
            </a:r>
            <a:endParaRPr lang="en-GB" dirty="0"/>
          </a:p>
        </p:txBody>
      </p:sp>
      <p:sp>
        <p:nvSpPr>
          <p:cNvPr id="7" name="Google Shape;413;p61"/>
          <p:cNvSpPr txBox="true"/>
          <p:nvPr/>
        </p:nvSpPr>
        <p:spPr>
          <a:xfrm>
            <a:off x="503961" y="1690689"/>
            <a:ext cx="8222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80604020202020204" pitchFamily="34" charset="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SELECT * FROM Employee AS E1 WHERE EXISTS (SELECT * FROM Employee AS E2 WHERE E1.Name = E2.Manager);</a:t>
            </a: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Google Shape;414;p61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714674" y="3108921"/>
            <a:ext cx="7800676" cy="25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4;p64"/>
          <p:cNvSpPr txBox="true"/>
          <p:nvPr/>
        </p:nvSpPr>
        <p:spPr>
          <a:xfrm>
            <a:off x="1502228" y="2798595"/>
            <a:ext cx="6139543" cy="1509094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* FROM Employee AS E1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EXISTS (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* FROM Employee AS E2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457200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E1.Name = E2.Manager);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Google Shape;435;p64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803762" y="179858"/>
            <a:ext cx="32670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36;p64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2962274" y="5185993"/>
            <a:ext cx="32194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Down 7"/>
          <p:cNvSpPr/>
          <p:nvPr/>
        </p:nvSpPr>
        <p:spPr>
          <a:xfrm>
            <a:off x="4326111" y="4307689"/>
            <a:ext cx="476410" cy="702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ANY and ALL</a:t>
            </a:r>
            <a:endParaRPr lang="en-GB" dirty="0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ANY and ALL compare a single value to a set of values</a:t>
            </a:r>
            <a:endParaRPr lang="en-US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457200" lvl="0" indent="-355600">
              <a:lnSpc>
                <a:spcPct val="115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They are used with comparison operators like = , &gt;, &lt;, &lt;&gt;, &gt;=, &lt;=</a:t>
            </a:r>
            <a:endParaRPr lang="en-US" dirty="0"/>
          </a:p>
          <a:p>
            <a:pPr marL="101600" lvl="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ANY (set)</a:t>
            </a:r>
            <a:r>
              <a:rPr lang="en-US" dirty="0"/>
              <a:t> </a:t>
            </a:r>
            <a:endParaRPr lang="en-US" dirty="0"/>
          </a:p>
          <a:p>
            <a:pPr marL="9144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is true if there is at least one member of the set equal to value 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= ALL (set)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US" dirty="0"/>
              <a:t>is true if all members of the set are equal to the value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ALL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name(s) of the employee(s) who earn the highest salary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Employee:</a:t>
            </a:r>
            <a:endParaRPr lang="en-GB" dirty="0"/>
          </a:p>
        </p:txBody>
      </p:sp>
      <p:pic>
        <p:nvPicPr>
          <p:cNvPr id="5" name="Google Shape;451;p6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695513" y="3678235"/>
            <a:ext cx="15335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ALL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218577" y="1886997"/>
            <a:ext cx="4229178" cy="38628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Find the name(s) of the employee(s) who earn the highest salary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 &gt;= 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ALL (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	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pic>
        <p:nvPicPr>
          <p:cNvPr id="4" name="Google Shape;458;p6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658311" y="2084888"/>
            <a:ext cx="15335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9;p67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2039311" y="4394213"/>
            <a:ext cx="7715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sets: </a:t>
            </a:r>
            <a:r>
              <a:rPr lang="en-GB" dirty="0"/>
              <a:t>ANY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name(s) of the employee(s) who earn more than someone else</a:t>
            </a:r>
            <a:endParaRPr lang="en-US" dirty="0"/>
          </a:p>
          <a:p>
            <a:endParaRPr lang="en-GB" dirty="0"/>
          </a:p>
        </p:txBody>
      </p:sp>
      <p:pic>
        <p:nvPicPr>
          <p:cNvPr id="5" name="Google Shape;467;p68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3805237" y="3134519"/>
            <a:ext cx="15335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Handling sets: A</a:t>
            </a:r>
            <a:r>
              <a:rPr lang="en-US" altLang="zh-CN" dirty="0"/>
              <a:t>NY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218577" y="1886997"/>
            <a:ext cx="4229178" cy="38628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name(s) of the employee(s) who earn more than someone else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ANY (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Google Shape;474;p6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1643602" y="2069520"/>
            <a:ext cx="15335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75;p69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2024590" y="4203233"/>
            <a:ext cx="7715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Search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Search </a:t>
            </a:r>
            <a:endParaRPr lang="en-US" dirty="0"/>
          </a:p>
          <a:p>
            <a:pPr lvl="1"/>
            <a:r>
              <a:rPr lang="en-US" dirty="0"/>
              <a:t>Commonly used for searching product catalogues etc. </a:t>
            </a:r>
            <a:endParaRPr lang="en-US" dirty="0"/>
          </a:p>
          <a:p>
            <a:pPr lvl="1"/>
            <a:r>
              <a:rPr lang="en-US" dirty="0"/>
              <a:t>Need to search by keywords </a:t>
            </a:r>
            <a:endParaRPr lang="en-US" dirty="0"/>
          </a:p>
          <a:p>
            <a:pPr lvl="1"/>
            <a:r>
              <a:rPr lang="en-US" dirty="0"/>
              <a:t>Might need to use partial keywords</a:t>
            </a:r>
            <a:endParaRPr lang="en-US" dirty="0"/>
          </a:p>
          <a:p>
            <a:endParaRPr lang="en-GB" dirty="0"/>
          </a:p>
          <a:p>
            <a:r>
              <a:rPr lang="en-US" dirty="0"/>
              <a:t>For example: Given a database of books, searching for “crypt” might return 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Cryptonomicon</a:t>
            </a:r>
            <a:r>
              <a:rPr lang="en-US" dirty="0"/>
              <a:t>” by Neil Stephenson </a:t>
            </a:r>
            <a:endParaRPr lang="en-US" dirty="0"/>
          </a:p>
          <a:p>
            <a:pPr lvl="1"/>
            <a:r>
              <a:rPr lang="en-US" dirty="0"/>
              <a:t>“Applied Cryptography” by Bruce </a:t>
            </a:r>
            <a:r>
              <a:rPr lang="en-US" dirty="0" err="1"/>
              <a:t>Schneier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We can use the LIKE keyword to perform string comparisons in queries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Like is not the same as ‘=’ because it allows wildcard characters </a:t>
            </a:r>
            <a:endParaRPr lang="en-US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It is NOT normally case sensitive</a:t>
            </a:r>
            <a:endParaRPr lang="en-US" dirty="0"/>
          </a:p>
          <a:p>
            <a:pPr marL="0" lvl="0" indent="0" algn="ctr">
              <a:spcBef>
                <a:spcPts val="1600"/>
              </a:spcBef>
              <a:buNone/>
            </a:pP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>
              <a:spcBef>
                <a:spcPts val="160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ctr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bookName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“%crypt%”;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true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In its simplest form, SELECT is the SQL version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projection</a:t>
                </a:r>
                <a:r>
                  <a:rPr lang="en-GB" dirty="0"/>
                  <a:t>:</a:t>
                </a: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𝑎𝑡𝑡𝑟𝑖𝑏𝑢𝑡𝑒𝑠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col1[,col2…]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FROM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table-name;</a:t>
                </a: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Selection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𝑝𝑟𝑒𝑑𝑖𝑐𝑎𝑡𝑒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can be achieved by using a WHERE clause: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FROM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table-name</a:t>
                </a: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predicate;</a:t>
                </a: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Star (*) means all columns of table.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blipFill rotWithShape="true">
                <a:blip r:embed="rId1"/>
                <a:stretch>
                  <a:fillRect t="-109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</a:t>
            </a:r>
            <a:endParaRPr lang="en-GB" dirty="0"/>
          </a:p>
        </p:txBody>
      </p:sp>
      <p:sp>
        <p:nvSpPr>
          <p:cNvPr id="6" name="Content Placeholder 5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‘%’ character can represent any number of characters, including none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“crypt%”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Will return “Cryptography Engineering” and “</a:t>
            </a:r>
            <a:r>
              <a:rPr lang="en-US" dirty="0" err="1"/>
              <a:t>Cryptonomicon</a:t>
            </a:r>
            <a:r>
              <a:rPr lang="en-US" dirty="0"/>
              <a:t>” but not “Applied Cryptography”</a:t>
            </a:r>
            <a:endParaRPr lang="en-US" dirty="0"/>
          </a:p>
          <a:p>
            <a:endParaRPr lang="en-GB" dirty="0"/>
          </a:p>
        </p:txBody>
      </p:sp>
      <p:sp>
        <p:nvSpPr>
          <p:cNvPr id="7" name="Content Placeholder 6"/>
          <p:cNvSpPr>
            <a:spLocks noGrp="true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‘_’ character represents exactly one character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“cloud_”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Will return “Clouds” but not “Cloud” or “cloud computing”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Sometimes you might need to search for a set of words </a:t>
            </a:r>
            <a:endParaRPr lang="en-US" dirty="0"/>
          </a:p>
          <a:p>
            <a:pPr lvl="1"/>
            <a:r>
              <a:rPr lang="en-US" dirty="0"/>
              <a:t>To find entries with all words you can link conditions with AND </a:t>
            </a:r>
            <a:endParaRPr lang="en-US" dirty="0"/>
          </a:p>
          <a:p>
            <a:pPr lvl="1"/>
            <a:r>
              <a:rPr lang="en-US" dirty="0"/>
              <a:t>To find entries with any words use OR</a:t>
            </a:r>
            <a:endParaRPr lang="en-US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29149" y="1825625"/>
            <a:ext cx="4281937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bookName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“%crypt%”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bookName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“%cloud%”;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pic>
        <p:nvPicPr>
          <p:cNvPr id="7" name="Google Shape;509;p74"/>
          <p:cNvPicPr preferRelativeResize="false">
            <a:picLocks noGrp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925" y="1616539"/>
            <a:ext cx="729615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923924" y="4955296"/>
            <a:ext cx="75914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2800" dirty="0"/>
              <a:t>Write a query to find any track title containing either the string ‘boy’ or ‘girl’ </a:t>
            </a:r>
            <a:endParaRPr 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Track_title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Track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WHERE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Track_title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“%boy%”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OR</a:t>
            </a:r>
            <a:endParaRPr lang="en-US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Track_title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LIKE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“%girl%”;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Date, Time, Datetime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50" y="1595886"/>
            <a:ext cx="7886700" cy="4896987"/>
          </a:xfrm>
        </p:spPr>
        <p:txBody>
          <a:bodyPr>
            <a:normAutofit/>
          </a:bodyPr>
          <a:lstStyle/>
          <a:p>
            <a:r>
              <a:rPr lang="en-US" dirty="0"/>
              <a:t>3 different types for a time column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Timestamp: as Datetime, usually used to display current date and time (‘2014-11-04 15:30:43’)</a:t>
            </a:r>
            <a:endParaRPr lang="en-US" dirty="0"/>
          </a:p>
          <a:p>
            <a:r>
              <a:rPr lang="en-US" dirty="0"/>
              <a:t>Usual conditions may be used on WHERE clauses 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table-name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date-of-event &lt; ‘2012-01-01’;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Or 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date-of-event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‘2014-11-%’;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oogle Shape;522;p76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933245" y="1985547"/>
            <a:ext cx="5103560" cy="10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 and ALL</a:t>
            </a:r>
            <a:endParaRPr lang="en-GB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28649" y="1825625"/>
            <a:ext cx="424542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end up with duplicate entries 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400" dirty="0"/>
              <a:t> removes duplicates 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400" dirty="0"/>
              <a:t> retains duplicates</a:t>
            </a:r>
            <a:endParaRPr lang="en-US" sz="2400" dirty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400" dirty="0"/>
              <a:t> is used as a default if neither is supplied </a:t>
            </a:r>
            <a:endParaRPr lang="en-US" sz="2400" dirty="0"/>
          </a:p>
          <a:p>
            <a:r>
              <a:rPr lang="en-US" sz="2400" dirty="0"/>
              <a:t>These will work over multiple columns</a:t>
            </a:r>
            <a:endParaRPr lang="en-US" sz="2400" dirty="0"/>
          </a:p>
        </p:txBody>
      </p:sp>
      <p:pic>
        <p:nvPicPr>
          <p:cNvPr id="4" name="Google Shape;93;p17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5223100" y="1690689"/>
            <a:ext cx="3292250" cy="42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Clauses</a:t>
            </a:r>
            <a:endParaRPr lang="en-GB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 restricts rows that are returned </a:t>
            </a:r>
            <a:endParaRPr lang="en-US" dirty="0"/>
          </a:p>
          <a:p>
            <a:r>
              <a:rPr lang="en-US" dirty="0"/>
              <a:t>It takes the form of a condition </a:t>
            </a:r>
            <a:endParaRPr lang="en-US" dirty="0"/>
          </a:p>
          <a:p>
            <a:r>
              <a:rPr lang="en-US" dirty="0"/>
              <a:t>only rows that satisfy the condition are returned</a:t>
            </a:r>
            <a:endParaRPr lang="en-US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true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conditions: </a:t>
            </a:r>
            <a:endParaRPr lang="en-US" sz="24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Mark &lt; 40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‘John’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&lt;&gt; ‘John’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Last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 ‘John’) AND (Last = ‘Smith’)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(Mark &lt; 40) OR (Mark &gt; 70)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&lt;&gt;  NOT equal to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WHERE: Examples</a:t>
            </a:r>
            <a:endParaRPr lang="en-GB" dirty="0"/>
          </a:p>
        </p:txBody>
      </p:sp>
      <p:sp>
        <p:nvSpPr>
          <p:cNvPr id="5" name="Google Shape;106;p19"/>
          <p:cNvSpPr txBox="true"/>
          <p:nvPr/>
        </p:nvSpPr>
        <p:spPr>
          <a:xfrm>
            <a:off x="471900" y="2121628"/>
            <a:ext cx="3633900" cy="102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Mark &gt;= 60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107;p19"/>
          <p:cNvSpPr txBox="true"/>
          <p:nvPr/>
        </p:nvSpPr>
        <p:spPr>
          <a:xfrm>
            <a:off x="5038275" y="2121628"/>
            <a:ext cx="3963300" cy="1533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fals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Grade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15000"/>
              </a:lnSpc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Mark &gt;= 60</a:t>
            </a: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Google Shape;108;p19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804725" y="3324353"/>
            <a:ext cx="2847700" cy="23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9;p19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6189175" y="3651078"/>
            <a:ext cx="1286600" cy="1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682343" y="5917825"/>
            <a:ext cx="3257550" cy="683656"/>
          </a:xfrm>
        </p:spPr>
        <p:txBody>
          <a:bodyPr>
            <a:normAutofit fontScale="90000"/>
          </a:bodyPr>
          <a:lstStyle/>
          <a:p>
            <a:r>
              <a:rPr lang="en-US" dirty="0"/>
              <a:t>Try It Yourself</a:t>
            </a:r>
            <a:endParaRPr lang="en-GB" dirty="0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142874" y="238405"/>
            <a:ext cx="8858251" cy="19812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an SQL query to find a list of the ID numbers and Marks for students who have passed (scored 50% or more) in IAI</a:t>
            </a:r>
            <a:endParaRPr lang="en-US" dirty="0"/>
          </a:p>
          <a:p>
            <a:r>
              <a:rPr lang="en-US" dirty="0"/>
              <a:t>Write an SQL query to find the combined list of the student IDs for both the IAI and PR2 module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6" name="Google Shape;117;p20"/>
          <p:cNvPicPr preferRelativeResize="false"/>
          <p:nvPr/>
        </p:nvPicPr>
        <p:blipFill>
          <a:blip r:embed="rId1"/>
          <a:stretch>
            <a:fillRect/>
          </a:stretch>
        </p:blipFill>
        <p:spPr>
          <a:xfrm>
            <a:off x="204107" y="2491991"/>
            <a:ext cx="2830825" cy="34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8;p20"/>
          <p:cNvPicPr preferRelativeResize="false"/>
          <p:nvPr/>
        </p:nvPicPr>
        <p:blipFill>
          <a:blip r:embed="rId2"/>
          <a:stretch>
            <a:fillRect/>
          </a:stretch>
        </p:blipFill>
        <p:spPr>
          <a:xfrm>
            <a:off x="4458746" y="2105389"/>
            <a:ext cx="2505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Right 7"/>
          <p:cNvSpPr/>
          <p:nvPr/>
        </p:nvSpPr>
        <p:spPr>
          <a:xfrm>
            <a:off x="3261064" y="2879250"/>
            <a:ext cx="97155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true"/>
          <p:nvPr/>
        </p:nvSpPr>
        <p:spPr>
          <a:xfrm>
            <a:off x="3560338" y="25099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en-GB" dirty="0"/>
          </a:p>
        </p:txBody>
      </p:sp>
      <p:sp>
        <p:nvSpPr>
          <p:cNvPr id="10" name="Arrow: Right 9"/>
          <p:cNvSpPr/>
          <p:nvPr/>
        </p:nvSpPr>
        <p:spPr>
          <a:xfrm>
            <a:off x="3180130" y="4850231"/>
            <a:ext cx="971550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true"/>
          <p:nvPr/>
        </p:nvSpPr>
        <p:spPr>
          <a:xfrm>
            <a:off x="3519871" y="444238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en-GB" dirty="0"/>
          </a:p>
        </p:txBody>
      </p:sp>
      <p:pic>
        <p:nvPicPr>
          <p:cNvPr id="12" name="Google Shape;154;p25"/>
          <p:cNvPicPr preferRelativeResize="false"/>
          <p:nvPr/>
        </p:nvPicPr>
        <p:blipFill>
          <a:blip r:embed="rId3"/>
          <a:stretch>
            <a:fillRect/>
          </a:stretch>
        </p:blipFill>
        <p:spPr>
          <a:xfrm>
            <a:off x="4151680" y="3793929"/>
            <a:ext cx="1201200" cy="2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9101</Words>
  <Application>WPS Presentation</Application>
  <PresentationFormat>On-screen Show (4:3)</PresentationFormat>
  <Paragraphs>476</Paragraphs>
  <Slides>55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SimSun</vt:lpstr>
      <vt:lpstr>Wingdings</vt:lpstr>
      <vt:lpstr>DejaVu Sans</vt:lpstr>
      <vt:lpstr>Courier New</vt:lpstr>
      <vt:lpstr>Cambria Math</vt:lpstr>
      <vt:lpstr>Courier New</vt:lpstr>
      <vt:lpstr>Calibri Light</vt:lpstr>
      <vt:lpstr>Calibri</vt:lpstr>
      <vt:lpstr>微软雅黑</vt:lpstr>
      <vt:lpstr>文泉驿微米黑</vt:lpstr>
      <vt:lpstr>Arial Unicode MS</vt:lpstr>
      <vt:lpstr>DejaVu Math TeX Gyre</vt:lpstr>
      <vt:lpstr>3270Medium Nerd Font</vt:lpstr>
      <vt:lpstr>Office Theme</vt:lpstr>
      <vt:lpstr>SQL 2.1: SELECT</vt:lpstr>
      <vt:lpstr>Contents</vt:lpstr>
      <vt:lpstr>SELECT: Overview</vt:lpstr>
      <vt:lpstr>Examples in This Lecture</vt:lpstr>
      <vt:lpstr>SELECT</vt:lpstr>
      <vt:lpstr>DISTINCT and ALL</vt:lpstr>
      <vt:lpstr>WHERE Clauses</vt:lpstr>
      <vt:lpstr>WHERE: Examples</vt:lpstr>
      <vt:lpstr>Try It Yourself</vt:lpstr>
      <vt:lpstr>Solution</vt:lpstr>
      <vt:lpstr>SELECT and Cartesian Product</vt:lpstr>
      <vt:lpstr>Cartesian Product: Example</vt:lpstr>
      <vt:lpstr>PowerPoint 演示文稿</vt:lpstr>
      <vt:lpstr>PowerPoint 演示文稿</vt:lpstr>
      <vt:lpstr>PowerPoint 演示文稿</vt:lpstr>
      <vt:lpstr>PowerPoint 演示文稿</vt:lpstr>
      <vt:lpstr>SELECT from Multiple Tables</vt:lpstr>
      <vt:lpstr>PowerPoint 演示文稿</vt:lpstr>
      <vt:lpstr>PowerPoint 演示文稿</vt:lpstr>
      <vt:lpstr>Try It Yourself</vt:lpstr>
      <vt:lpstr>PowerPoint 演示文稿</vt:lpstr>
      <vt:lpstr>Aliases</vt:lpstr>
      <vt:lpstr>Alias Example</vt:lpstr>
      <vt:lpstr>Alias Example</vt:lpstr>
      <vt:lpstr>Aliases and ‘Self-Joins’</vt:lpstr>
      <vt:lpstr>Aliases and ‘Self-Joins’</vt:lpstr>
      <vt:lpstr>Aliases and ‘Self-Joins’</vt:lpstr>
      <vt:lpstr>Aliases and ‘Self-Joins’</vt:lpstr>
      <vt:lpstr>Aliases and ‘Self-Joins’</vt:lpstr>
      <vt:lpstr>Aliases and ‘Self-Joins’</vt:lpstr>
      <vt:lpstr>Subqueries</vt:lpstr>
      <vt:lpstr>Subqueries</vt:lpstr>
      <vt:lpstr>Subqueries</vt:lpstr>
      <vt:lpstr>Handling sets: IN</vt:lpstr>
      <vt:lpstr>PowerPoint 演示文稿</vt:lpstr>
      <vt:lpstr>PowerPoint 演示文稿</vt:lpstr>
      <vt:lpstr>Handling sets: NOT IN</vt:lpstr>
      <vt:lpstr>Handling sets: NOT IN</vt:lpstr>
      <vt:lpstr>Handling sets: EXISTS</vt:lpstr>
      <vt:lpstr>Handling sets: EXISTS</vt:lpstr>
      <vt:lpstr>Handling sets: EXISTS</vt:lpstr>
      <vt:lpstr>PowerPoint 演示文稿</vt:lpstr>
      <vt:lpstr>Handling sets: ANY and ALL</vt:lpstr>
      <vt:lpstr>Handling sets: ALL</vt:lpstr>
      <vt:lpstr>Handling sets: ALL</vt:lpstr>
      <vt:lpstr>Handling sets: ANY</vt:lpstr>
      <vt:lpstr>Handling sets: ANY</vt:lpstr>
      <vt:lpstr>Word Search</vt:lpstr>
      <vt:lpstr>LIKE</vt:lpstr>
      <vt:lpstr>LIKE</vt:lpstr>
      <vt:lpstr>LIKE</vt:lpstr>
      <vt:lpstr>Example</vt:lpstr>
      <vt:lpstr>Example</vt:lpstr>
      <vt:lpstr>Date, Time, Datetime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2: Query</dc:title>
  <dc:creator>Kitfox Chen</dc:creator>
  <cp:lastModifiedBy>xunjie</cp:lastModifiedBy>
  <cp:revision>22</cp:revision>
  <dcterms:created xsi:type="dcterms:W3CDTF">2021-08-05T19:09:34Z</dcterms:created>
  <dcterms:modified xsi:type="dcterms:W3CDTF">2021-08-05T19:09:34Z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