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36"/>
  </p:handoutMasterIdLst>
  <p:sldIdLst>
    <p:sldId id="258" r:id="rId4"/>
    <p:sldId id="260" r:id="rId6"/>
    <p:sldId id="298" r:id="rId7"/>
    <p:sldId id="299" r:id="rId8"/>
    <p:sldId id="300" r:id="rId9"/>
    <p:sldId id="301" r:id="rId10"/>
    <p:sldId id="305" r:id="rId11"/>
    <p:sldId id="306" r:id="rId12"/>
    <p:sldId id="307" r:id="rId13"/>
    <p:sldId id="297" r:id="rId14"/>
    <p:sldId id="295" r:id="rId15"/>
    <p:sldId id="296" r:id="rId16"/>
    <p:sldId id="308" r:id="rId17"/>
    <p:sldId id="310" r:id="rId18"/>
    <p:sldId id="311" r:id="rId19"/>
    <p:sldId id="312" r:id="rId20"/>
    <p:sldId id="313" r:id="rId21"/>
    <p:sldId id="314" r:id="rId22"/>
    <p:sldId id="316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6" r:id="rId31"/>
    <p:sldId id="327" r:id="rId32"/>
    <p:sldId id="328" r:id="rId33"/>
    <p:sldId id="329" r:id="rId34"/>
    <p:sldId id="309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8"/>
        <p:guide pos="37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你好，今天我们将结束掉关系代数最后一段的内容，同时开始将之前学习到的关系代数知识应用到实际的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操作中去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的全称是</a:t>
            </a:r>
            <a:r>
              <a:rPr lang="en-US" altLang="zh-CN" sz="2000" b="0" strike="noStrike" spc="-1">
                <a:latin typeface="Arial"/>
              </a:rPr>
              <a:t>Sequential query language, SQL</a:t>
            </a:r>
            <a:r>
              <a:rPr lang="zh-CN" altLang="en-US" sz="2000" b="0" strike="noStrike" spc="-1">
                <a:latin typeface="Arial"/>
              </a:rPr>
              <a:t>作为一种语言，根据</a:t>
            </a:r>
            <a:r>
              <a:rPr lang="en-US" altLang="zh-CN" sz="2000" b="0" strike="noStrike" spc="-1">
                <a:latin typeface="Arial"/>
              </a:rPr>
              <a:t>ISO SQL</a:t>
            </a:r>
            <a:r>
              <a:rPr lang="zh-CN" altLang="en-US" sz="2000" b="0" strike="noStrike" spc="-1">
                <a:latin typeface="Arial"/>
              </a:rPr>
              <a:t>标准，有两个主要组成部分，首先是数据定义语言，顾名思义，数据定义语言是为了定义数据结构以及控制访问数据的方式，另一个部分是数据操作语言，是为了检索以及获取数据。今天这节课将会主要围绕数据定义语言部分来，也就是教你如何使用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语言来创建表和更改表的结构，此外，还会有一部分数据操作语言的教学。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一条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命令一般包含两个部分，第一个部分是保留字，也就是那些真正的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命令。比如下图中的这条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命令，高亮的大写单词就是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的保留字，使用这些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保留字和这些白色的用户定义的语句，我们可以组成一个完整的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语句。当然，一条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语句也不一定需要</a:t>
            </a:r>
            <a:r>
              <a:rPr lang="en-US" altLang="zh-CN" sz="2000" b="0" strike="noStrike" spc="-1">
                <a:latin typeface="Arial"/>
              </a:rPr>
              <a:t>User-defined words,</a:t>
            </a:r>
            <a:r>
              <a:rPr lang="en-US" altLang="en-US" sz="2000" b="0" strike="noStrike" spc="-1">
                <a:latin typeface="Arial"/>
              </a:rPr>
              <a:t> </a:t>
            </a:r>
            <a:r>
              <a:rPr lang="zh-CN" altLang="en-US" sz="2000" b="0" strike="noStrike" spc="-1">
                <a:latin typeface="Arial"/>
              </a:rPr>
              <a:t>比如第二行语句用来显示所有表格，自然不需要用户输入什么自定义的查询关键词。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首先我们来学习如何创建一个数据库，这里的数据库就是一个存着很多表的容器，就如同右图展示的那样，一个数据库服务器里面是可以有很多个数据库的。创建一个数据库非常简单，我们只需要使用</a:t>
            </a:r>
            <a:r>
              <a:rPr lang="en-US" altLang="zh-CN" sz="2000" b="0" strike="noStrike" spc="-1">
                <a:latin typeface="Arial"/>
              </a:rPr>
              <a:t>create schema</a:t>
            </a:r>
            <a:r>
              <a:rPr lang="zh-CN" altLang="en-US" sz="2000" b="0" strike="noStrike" spc="-1">
                <a:latin typeface="Arial"/>
              </a:rPr>
              <a:t>或者是</a:t>
            </a:r>
            <a:r>
              <a:rPr lang="en-US" altLang="zh-CN" sz="2000" b="0" strike="noStrike" spc="-1">
                <a:latin typeface="Arial"/>
              </a:rPr>
              <a:t>create database</a:t>
            </a:r>
            <a:r>
              <a:rPr lang="zh-CN" altLang="en-US" sz="2000" b="0" strike="noStrike" spc="-1">
                <a:latin typeface="Arial"/>
              </a:rPr>
              <a:t>这两个命令就可以了，在</a:t>
            </a:r>
            <a:r>
              <a:rPr lang="en-US" altLang="zh-CN" sz="2000" b="0" strike="noStrike" spc="-1">
                <a:latin typeface="Arial"/>
              </a:rPr>
              <a:t>MySQL 5.0.2</a:t>
            </a:r>
            <a:r>
              <a:rPr lang="zh-CN" altLang="en-US" sz="2000" b="0" strike="noStrike" spc="-1">
                <a:latin typeface="Arial"/>
              </a:rPr>
              <a:t>版本之后，这两个命令就已经是完全一样的含义了，然后我们再给予这个数据库一个名字，比如</a:t>
            </a:r>
            <a:r>
              <a:rPr lang="en-US" altLang="zh-CN" sz="2000" b="0" strike="noStrike" spc="-1">
                <a:latin typeface="Arial"/>
              </a:rPr>
              <a:t>dream home</a:t>
            </a:r>
            <a:r>
              <a:rPr lang="zh-CN" altLang="en-US" sz="2000" b="0" strike="noStrike" spc="-1">
                <a:latin typeface="Arial"/>
              </a:rPr>
              <a:t>，一个数据库就被建立了。但是此时你是没有办法使用这个数据库的，这时候就需要使用</a:t>
            </a:r>
            <a:r>
              <a:rPr lang="en-US" altLang="zh-CN" sz="2000" b="0" strike="noStrike" spc="-1">
                <a:latin typeface="Arial"/>
              </a:rPr>
              <a:t>USE </a:t>
            </a:r>
            <a:r>
              <a:rPr lang="zh-CN" altLang="en-US" sz="2000" b="0" strike="noStrike" spc="-1">
                <a:latin typeface="Arial"/>
              </a:rPr>
              <a:t>命令来进入这个数据库里面。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en-US" altLang="zh-CN" sz="2000" spc="-1">
                <a:latin typeface="Arial"/>
                <a:sym typeface="+mn-ea"/>
              </a:rPr>
              <a:t>OK</a:t>
            </a:r>
            <a:r>
              <a:rPr lang="zh-CN" altLang="en-US" sz="2000" spc="-1">
                <a:latin typeface="Arial"/>
                <a:sym typeface="+mn-ea"/>
              </a:rPr>
              <a:t>现在既然我们学会了怎么创建数据库，那就让我们开始学习如何在数据库里面创建表吧。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首先我们来看一些创建</a:t>
            </a:r>
            <a:r>
              <a:rPr lang="en-US" altLang="zh-CN" sz="2000" b="0" strike="noStrike" spc="-1">
                <a:latin typeface="Arial"/>
              </a:rPr>
              <a:t>table</a:t>
            </a:r>
            <a:r>
              <a:rPr lang="zh-CN" altLang="en-US" sz="2000" b="0" strike="noStrike" spc="-1">
                <a:latin typeface="Arial"/>
              </a:rPr>
              <a:t>的基本语法吧。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开头的</a:t>
            </a:r>
            <a:r>
              <a:rPr lang="en-US" altLang="zh-CN" sz="2000" b="0" strike="noStrike" spc="-1">
                <a:latin typeface="Arial"/>
              </a:rPr>
              <a:t>CREATE TABLE</a:t>
            </a:r>
            <a:r>
              <a:rPr lang="zh-CN" altLang="en-US" sz="2000" b="0" strike="noStrike" spc="-1">
                <a:latin typeface="Arial"/>
              </a:rPr>
              <a:t>是用来告诉数据库系统我要开始创建表，紧接着</a:t>
            </a:r>
            <a:r>
              <a:rPr lang="en-US" altLang="zh-CN" sz="2000" b="0" strike="noStrike" spc="-1">
                <a:latin typeface="Arial"/>
              </a:rPr>
              <a:t>CREATE TABLE</a:t>
            </a:r>
            <a:r>
              <a:rPr lang="zh-CN" altLang="en-US" sz="2000" b="0" strike="noStrike" spc="-1">
                <a:latin typeface="Arial"/>
              </a:rPr>
              <a:t>的，应该是一个独一无二的名字，这个名字由你来命名。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之后的括号中定义了每一列属性的名字以及这一列属性的数据类型，比如这个例子里面，第一个属性的名字是</a:t>
            </a:r>
            <a:r>
              <a:rPr lang="en-US" altLang="zh-CN" sz="2000" b="0" strike="noStrike" spc="-1">
                <a:latin typeface="Arial"/>
              </a:rPr>
              <a:t>column1</a:t>
            </a:r>
            <a:r>
              <a:rPr lang="zh-CN" altLang="en-US" sz="2000" b="0" strike="noStrike" spc="-1">
                <a:latin typeface="Arial"/>
              </a:rPr>
              <a:t>，他的数据类型就是</a:t>
            </a:r>
            <a:r>
              <a:rPr lang="en-US" altLang="zh-CN" sz="2000" b="0" strike="noStrike" spc="-1">
                <a:latin typeface="Arial"/>
              </a:rPr>
              <a:t>datatype, </a:t>
            </a:r>
            <a:r>
              <a:rPr lang="zh-CN" altLang="en-US" sz="2000" b="0" strike="noStrike" spc="-1">
                <a:latin typeface="Arial"/>
              </a:rPr>
              <a:t>同时这个属性也会有限制条件</a:t>
            </a:r>
            <a:r>
              <a:rPr lang="en-US" altLang="zh-CN" sz="2000" b="0" strike="noStrike" spc="-1">
                <a:latin typeface="Arial"/>
              </a:rPr>
              <a:t>conditions</a:t>
            </a:r>
            <a:r>
              <a:rPr lang="zh-CN" altLang="en-US" sz="2000" b="0" strike="noStrike" spc="-1">
                <a:latin typeface="Arial"/>
              </a:rPr>
              <a:t>，比如不允许为空值之类的。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接下来我们用一个例子来说明创建操作。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这张图里面的代码片段就是一个创建表的典型例子。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首先标红的是</a:t>
            </a:r>
            <a:r>
              <a:rPr lang="en-US" altLang="zh-CN" sz="2000" b="0" strike="noStrike" spc="-1">
                <a:latin typeface="Arial"/>
              </a:rPr>
              <a:t>create table</a:t>
            </a:r>
            <a:r>
              <a:rPr lang="zh-CN" altLang="en-US" sz="2000" b="0" strike="noStrike" spc="-1">
                <a:latin typeface="Arial"/>
              </a:rPr>
              <a:t>，告诉系统这是个创建表命令，然后给他一个名字，也就是</a:t>
            </a:r>
            <a:r>
              <a:rPr lang="en-US" altLang="zh-CN" sz="2000" b="0" strike="noStrike" spc="-1">
                <a:latin typeface="Arial"/>
              </a:rPr>
              <a:t>Staff, </a:t>
            </a:r>
            <a:r>
              <a:rPr lang="zh-CN" altLang="en-US" sz="2000" b="0" strike="noStrike" spc="-1">
                <a:latin typeface="Arial"/>
              </a:rPr>
              <a:t>然后这个表第一个属性叫做</a:t>
            </a:r>
            <a:r>
              <a:rPr lang="en-US" altLang="zh-CN" sz="2000" b="0" strike="noStrike" spc="-1">
                <a:latin typeface="Arial"/>
              </a:rPr>
              <a:t>id, </a:t>
            </a:r>
            <a:r>
              <a:rPr lang="zh-CN" altLang="en-US" sz="2000" b="0" strike="noStrike" spc="-1">
                <a:latin typeface="Arial"/>
              </a:rPr>
              <a:t>他的数据结构是</a:t>
            </a:r>
            <a:r>
              <a:rPr lang="en-US" altLang="zh-CN" sz="2000" b="0" strike="noStrike" spc="-1">
                <a:latin typeface="Arial"/>
              </a:rPr>
              <a:t>INT</a:t>
            </a:r>
            <a:r>
              <a:rPr lang="zh-CN" altLang="en-US" sz="2000" b="0" strike="noStrike" spc="-1">
                <a:latin typeface="Arial"/>
              </a:rPr>
              <a:t>，也就是整数，你可以理解为数字，他的条件是</a:t>
            </a:r>
            <a:r>
              <a:rPr lang="en-US" altLang="zh-CN" sz="2000" b="0" strike="noStrike" spc="-1">
                <a:latin typeface="Arial"/>
              </a:rPr>
              <a:t>NOT NULL, </a:t>
            </a:r>
            <a:r>
              <a:rPr lang="zh-CN" altLang="en-US" sz="2000" b="0" strike="noStrike" spc="-1">
                <a:latin typeface="Arial"/>
              </a:rPr>
              <a:t>也就是说</a:t>
            </a:r>
            <a:r>
              <a:rPr lang="en-US" altLang="zh-CN" sz="2000" b="0" strike="noStrike" spc="-1">
                <a:latin typeface="Arial"/>
              </a:rPr>
              <a:t>id</a:t>
            </a:r>
            <a:r>
              <a:rPr lang="zh-CN" altLang="en-US" sz="2000" b="0" strike="noStrike" spc="-1">
                <a:latin typeface="Arial"/>
              </a:rPr>
              <a:t>这个属性不可以是空值，之后的</a:t>
            </a:r>
            <a:r>
              <a:rPr lang="en-US" altLang="zh-CN" sz="2000" b="0" strike="noStrike" spc="-1">
                <a:latin typeface="Arial"/>
              </a:rPr>
              <a:t>staffNo</a:t>
            </a:r>
            <a:r>
              <a:rPr lang="zh-CN" altLang="en-US" sz="2000" b="0" strike="noStrike" spc="-1">
                <a:latin typeface="Arial"/>
              </a:rPr>
              <a:t>，</a:t>
            </a:r>
            <a:r>
              <a:rPr lang="en-US" altLang="zh-CN" sz="2000" b="0" strike="noStrike" spc="-1">
                <a:latin typeface="Arial"/>
              </a:rPr>
              <a:t> </a:t>
            </a:r>
            <a:r>
              <a:rPr lang="en-US" altLang="en-US" sz="2000" b="0" strike="noStrike" spc="-1">
                <a:latin typeface="Arial"/>
              </a:rPr>
              <a:t>Name,  salary</a:t>
            </a:r>
            <a:r>
              <a:rPr lang="zh-CN" altLang="en-US" sz="2000" b="0" strike="noStrike" spc="-1">
                <a:latin typeface="Arial"/>
              </a:rPr>
              <a:t>都是类似的结构，但是他们没有限制条件，最后，使用</a:t>
            </a:r>
            <a:r>
              <a:rPr lang="en-US" altLang="zh-CN" sz="2000" b="0" strike="noStrike" spc="-1">
                <a:latin typeface="Arial"/>
              </a:rPr>
              <a:t>PRIMARY KEY</a:t>
            </a:r>
            <a:r>
              <a:rPr lang="zh-CN" altLang="en-US" sz="2000" b="0" strike="noStrike" spc="-1">
                <a:latin typeface="Arial"/>
              </a:rPr>
              <a:t>这个声明，来确定属性</a:t>
            </a:r>
            <a:r>
              <a:rPr lang="en-US" altLang="zh-CN" sz="2000" b="0" strike="noStrike" spc="-1">
                <a:latin typeface="Arial"/>
              </a:rPr>
              <a:t>id</a:t>
            </a:r>
            <a:r>
              <a:rPr lang="zh-CN" altLang="en-US" sz="2000" b="0" strike="noStrike" spc="-1">
                <a:latin typeface="Arial"/>
              </a:rPr>
              <a:t>就是</a:t>
            </a:r>
            <a:r>
              <a:rPr lang="en-US" altLang="zh-CN" sz="2000" b="0" strike="noStrike" spc="-1">
                <a:latin typeface="Arial"/>
              </a:rPr>
              <a:t>primary key</a:t>
            </a:r>
            <a:r>
              <a:rPr lang="zh-CN" altLang="en-US" sz="2000" b="0" strike="noStrike" spc="-1">
                <a:latin typeface="Arial"/>
              </a:rPr>
              <a:t>，也就是主键。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刚刚我们提到了在新建表的时候还需要声明每一个属性的数据类型，那么有哪些数据类型呢？</a:t>
            </a:r>
            <a:endParaRPr 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首先是数字型数据类型，其中包括两类，第一类就是图中表格的前三行，主要是整数，这三类整数在范围上面有显著的差别，而另外一类就是浮点数，也就是那些带小数点的数字，这种数据结构的用法需要告诉他这个浮点数最多要显示几个数字，并且小数点后面最多可以显示几个数字。</a:t>
            </a:r>
            <a:endParaRPr lang="zh-CN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既然有了数字型，那么一定也有字符型数据结构，这里列举了</a:t>
            </a:r>
            <a:r>
              <a:rPr lang="en-US" altLang="zh-CN" sz="2000" b="0" strike="noStrike" spc="-1">
                <a:latin typeface="Arial"/>
              </a:rPr>
              <a:t>3</a:t>
            </a:r>
            <a:r>
              <a:rPr lang="zh-CN" altLang="en-US" sz="2000" b="0" strike="noStrike" spc="-1">
                <a:latin typeface="Arial"/>
              </a:rPr>
              <a:t>中最常见的数据类型。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第一种是固定长的为</a:t>
            </a:r>
            <a:r>
              <a:rPr lang="en-US" altLang="zh-CN" sz="2000" b="0" strike="noStrike" spc="-1">
                <a:latin typeface="Arial"/>
              </a:rPr>
              <a:t>M</a:t>
            </a:r>
            <a:r>
              <a:rPr lang="zh-CN" altLang="en-US" sz="2000" b="0" strike="noStrike" spc="-1">
                <a:latin typeface="Arial"/>
              </a:rPr>
              <a:t>的</a:t>
            </a:r>
            <a:r>
              <a:rPr lang="en-US" altLang="zh-CN" sz="2000" b="0" strike="noStrike" spc="-1">
                <a:latin typeface="Arial"/>
              </a:rPr>
              <a:t>char, </a:t>
            </a:r>
            <a:r>
              <a:rPr lang="zh-CN" altLang="en-US" sz="2000" b="0" strike="noStrike" spc="-1">
                <a:latin typeface="Arial"/>
              </a:rPr>
              <a:t>比如</a:t>
            </a:r>
            <a:r>
              <a:rPr lang="en-US" altLang="zh-CN" sz="2000" b="0" strike="noStrike" spc="-1">
                <a:latin typeface="Arial"/>
              </a:rPr>
              <a:t>char(8), </a:t>
            </a:r>
            <a:r>
              <a:rPr lang="zh-CN" altLang="en-US" sz="2000" b="0" strike="noStrike" spc="-1">
                <a:latin typeface="Arial"/>
              </a:rPr>
              <a:t>当然如果存的字符没有</a:t>
            </a:r>
            <a:r>
              <a:rPr lang="en-US" altLang="zh-CN" sz="2000" b="0" strike="noStrike" spc="-1">
                <a:latin typeface="Arial"/>
              </a:rPr>
              <a:t>8</a:t>
            </a:r>
            <a:r>
              <a:rPr lang="zh-CN" altLang="en-US" sz="2000" b="0" strike="noStrike" spc="-1">
                <a:latin typeface="Arial"/>
              </a:rPr>
              <a:t>位那么长，数据库系统会使用空格来补全到</a:t>
            </a:r>
            <a:r>
              <a:rPr lang="en-US" altLang="zh-CN" sz="2000" b="0" strike="noStrike" spc="-1">
                <a:latin typeface="Arial"/>
              </a:rPr>
              <a:t>8</a:t>
            </a:r>
            <a:r>
              <a:rPr lang="zh-CN" altLang="en-US" sz="2000" b="0" strike="noStrike" spc="-1">
                <a:latin typeface="Arial"/>
              </a:rPr>
              <a:t>位的。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第二种是不定长的字符类型，这种最为常见，因为它可以根据实际字符长度来分配，从而可以节省了很多空间。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第三种不太常用，</a:t>
            </a:r>
            <a:r>
              <a:rPr lang="en-US" altLang="zh-CN" sz="2000" b="0" strike="noStrike" spc="-1">
                <a:latin typeface="Arial"/>
              </a:rPr>
              <a:t>BLOB</a:t>
            </a:r>
            <a:r>
              <a:rPr lang="zh-CN" altLang="en-US" sz="2000" b="0" strike="noStrike" spc="-1">
                <a:latin typeface="Arial"/>
              </a:rPr>
              <a:t>的全称是</a:t>
            </a:r>
            <a:r>
              <a:rPr lang="en-US" altLang="zh-CN" sz="2000" b="0" strike="noStrike" spc="-1">
                <a:latin typeface="Arial"/>
              </a:rPr>
              <a:t>Binary Large Objects, </a:t>
            </a:r>
            <a:r>
              <a:rPr lang="zh-CN" altLang="en-US" sz="2000" b="0" strike="noStrike" spc="-1">
                <a:latin typeface="Arial"/>
              </a:rPr>
              <a:t>他和</a:t>
            </a:r>
            <a:r>
              <a:rPr lang="en-US" altLang="zh-CN" sz="2000" b="0" strike="noStrike" spc="-1">
                <a:latin typeface="Arial"/>
              </a:rPr>
              <a:t>TEXT</a:t>
            </a:r>
            <a:r>
              <a:rPr lang="zh-CN" altLang="en-US" sz="2000" b="0" strike="noStrike" spc="-1">
                <a:latin typeface="Arial"/>
              </a:rPr>
              <a:t>一样，都使用来存很大的数据的。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在数据结构的后面，有时候还会跟着个</a:t>
            </a:r>
            <a:r>
              <a:rPr lang="en-US" altLang="zh-CN" sz="2000" b="0" strike="noStrike" spc="-1">
                <a:latin typeface="Arial"/>
              </a:rPr>
              <a:t>column options</a:t>
            </a:r>
            <a:r>
              <a:rPr lang="zh-CN" altLang="en-US" sz="2000" b="0" strike="noStrike" spc="-1">
                <a:latin typeface="Arial"/>
              </a:rPr>
              <a:t>，来限制这个属性值的取值范围，比如以下四个最常使用的。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第一个是</a:t>
            </a:r>
            <a:r>
              <a:rPr lang="en-US" altLang="zh-CN" sz="2000" b="0" strike="noStrike" spc="-1">
                <a:latin typeface="Arial"/>
              </a:rPr>
              <a:t>NOT NULL</a:t>
            </a:r>
            <a:r>
              <a:rPr lang="zh-CN" altLang="en-US" sz="2000" b="0" strike="noStrike" spc="-1">
                <a:latin typeface="Arial"/>
              </a:rPr>
              <a:t>，也就是说值不可以是空的，必须要有东西，这一般是用来规定主键属性的。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第二个是</a:t>
            </a:r>
            <a:r>
              <a:rPr lang="en-US" altLang="zh-CN" sz="2000" b="0" strike="noStrike" spc="-1">
                <a:latin typeface="Arial"/>
              </a:rPr>
              <a:t>UNIQUE, </a:t>
            </a:r>
            <a:r>
              <a:rPr lang="zh-CN" altLang="en-US" sz="2000" b="0" strike="noStrike" spc="-1">
                <a:latin typeface="Arial"/>
              </a:rPr>
              <a:t>顾名思义，值不可以是重复的。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第三个是默认值，也就是说你在新建一行的时候，这个属性默认就会是某个值。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而第四个则是自动递增，这个规则可以让你在插入新的行的时候完全忽视掉这个属性，而这个属性会自动地新增一定的值，比如</a:t>
            </a:r>
            <a:r>
              <a:rPr lang="en-US" altLang="zh-CN" sz="2000" b="0" strike="noStrike" spc="-1">
                <a:latin typeface="Arial"/>
              </a:rPr>
              <a:t>1</a:t>
            </a:r>
            <a:r>
              <a:rPr lang="zh-CN" altLang="en-US" sz="2000" b="0" strike="noStrike" spc="-1">
                <a:latin typeface="Arial"/>
              </a:rPr>
              <a:t>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只解释概念实在是太干了，我们可以用一个例子来理解</a:t>
            </a:r>
            <a:r>
              <a:rPr lang="en-US" altLang="zh-CN" sz="2000" b="0" strike="noStrike" spc="-1">
                <a:latin typeface="Arial"/>
              </a:rPr>
              <a:t>Column options</a:t>
            </a:r>
            <a:r>
              <a:rPr lang="zh-CN" altLang="en-US" sz="2000" b="0" strike="noStrike" spc="-1">
                <a:latin typeface="Arial"/>
              </a:rPr>
              <a:t>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首先图中这个表叫做</a:t>
            </a:r>
            <a:r>
              <a:rPr lang="en-US" altLang="zh-CN" sz="2000" b="0" strike="noStrike" spc="-1">
                <a:latin typeface="Arial"/>
              </a:rPr>
              <a:t>Persons, </a:t>
            </a:r>
            <a:r>
              <a:rPr lang="zh-CN" altLang="en-US" sz="2000" b="0" strike="noStrike" spc="-1">
                <a:latin typeface="Arial"/>
              </a:rPr>
              <a:t>顾名思义这是个存个人信息的表，其中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作为主键，可以注意到，在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的数据结构后面有两个</a:t>
            </a:r>
            <a:r>
              <a:rPr lang="en-US" altLang="zh-CN" sz="2000" b="0" strike="noStrike" spc="-1">
                <a:latin typeface="Arial"/>
              </a:rPr>
              <a:t>condition</a:t>
            </a:r>
            <a:r>
              <a:rPr lang="zh-CN" altLang="en-US" sz="2000" b="0" strike="noStrike" spc="-1">
                <a:latin typeface="Arial"/>
              </a:rPr>
              <a:t>，第一个就是说，某一个人的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不可以是空的，只要是个人，必须要有</a:t>
            </a:r>
            <a:r>
              <a:rPr lang="en-US" altLang="zh-CN" sz="2000" b="0" strike="noStrike" spc="-1">
                <a:latin typeface="Arial"/>
              </a:rPr>
              <a:t>personid, </a:t>
            </a:r>
            <a:r>
              <a:rPr lang="zh-CN" altLang="en-US" sz="2000" b="0" strike="noStrike" spc="-1">
                <a:latin typeface="Arial"/>
              </a:rPr>
              <a:t>其次是</a:t>
            </a:r>
            <a:r>
              <a:rPr lang="en-US" altLang="zh-CN" sz="2000" b="0" strike="noStrike" spc="-1">
                <a:latin typeface="Arial"/>
              </a:rPr>
              <a:t>AUTO_INCREMENT, </a:t>
            </a:r>
            <a:r>
              <a:rPr lang="zh-CN" altLang="en-US" sz="2000" b="0" strike="noStrike" spc="-1">
                <a:latin typeface="Arial"/>
              </a:rPr>
              <a:t>也就是说，我往这个表里面插入一条记录，比如说描述我的信息，那么我只需要输入我的名字和年龄，而不需要输入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，因为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这个属性会自己在别人的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的基础上</a:t>
            </a:r>
            <a:r>
              <a:rPr lang="en-US" altLang="zh-CN" sz="2000" b="0" strike="noStrike" spc="-1">
                <a:latin typeface="Arial"/>
              </a:rPr>
              <a:t>+</a:t>
            </a:r>
            <a:r>
              <a:rPr lang="en-US" altLang="en-US" sz="2000" b="0" strike="noStrike" spc="-1">
                <a:latin typeface="Arial"/>
              </a:rPr>
              <a:t>1.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在上节课中，我们学习了投影、选择和各种奇怪的</a:t>
            </a:r>
            <a:r>
              <a:rPr lang="en-US" altLang="zh-CN" sz="2000" b="0" strike="noStrike" spc="-1">
                <a:latin typeface="Arial"/>
              </a:rPr>
              <a:t>Join</a:t>
            </a:r>
            <a:r>
              <a:rPr lang="zh-CN" altLang="en-US" sz="2000" b="0" strike="noStrike" spc="-1">
                <a:latin typeface="Arial"/>
              </a:rPr>
              <a:t>操作，今天我们将更进一步学习除法操作、聚合以及求和操作，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你刚刚应该可以注意到，除了跟在数据类型后面的限制条件，在创建</a:t>
            </a:r>
            <a:r>
              <a:rPr lang="en-US" altLang="zh-CN" sz="2000" b="0" strike="noStrike" spc="-1">
                <a:latin typeface="Arial"/>
              </a:rPr>
              <a:t>table</a:t>
            </a:r>
            <a:r>
              <a:rPr lang="zh-CN" altLang="en-US" sz="2000" b="0" strike="noStrike" spc="-1">
                <a:latin typeface="Arial"/>
              </a:rPr>
              <a:t>的结尾还声明了哪个属性是主键，都考虑到主键了，那么我们是不是也可以考虑外键呢？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在说明外键如何应用在创建表的语句中之前，我们先看两个例子。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</a:t>
            </a:r>
            <a:r>
              <a:rPr lang="en-US" altLang="zh-CN" sz="2000" b="0" strike="noStrike" spc="-1">
                <a:latin typeface="Arial"/>
              </a:rPr>
              <a:t>Persons </a:t>
            </a:r>
            <a:r>
              <a:rPr lang="zh-CN" altLang="en-US" sz="2000" b="0" strike="noStrike" spc="-1">
                <a:latin typeface="Arial"/>
              </a:rPr>
              <a:t>表记录了个人信息，而</a:t>
            </a:r>
            <a:r>
              <a:rPr lang="en-US" altLang="zh-CN" sz="2000" b="0" strike="noStrike" spc="-1">
                <a:latin typeface="Arial"/>
              </a:rPr>
              <a:t>Orders</a:t>
            </a:r>
            <a:r>
              <a:rPr lang="zh-CN" altLang="en-US" sz="2000" b="0" strike="noStrike" spc="-1">
                <a:latin typeface="Arial"/>
              </a:rPr>
              <a:t>表记录了订单信息，其中</a:t>
            </a:r>
            <a:r>
              <a:rPr lang="en-US" altLang="zh-CN" sz="2000" b="0" strike="noStrike" spc="-1">
                <a:latin typeface="Arial"/>
              </a:rPr>
              <a:t>Persons</a:t>
            </a:r>
            <a:r>
              <a:rPr lang="zh-CN" altLang="en-US" sz="2000" b="0" strike="noStrike" spc="-1">
                <a:latin typeface="Arial"/>
              </a:rPr>
              <a:t>中的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和订单表中的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是对应关系，而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是</a:t>
            </a:r>
            <a:r>
              <a:rPr lang="en-US" altLang="zh-CN" sz="2000" b="0" strike="noStrike" spc="-1">
                <a:latin typeface="Arial"/>
              </a:rPr>
              <a:t>Persons</a:t>
            </a:r>
            <a:r>
              <a:rPr lang="zh-CN" altLang="en-US" sz="2000" b="0" strike="noStrike" spc="-1">
                <a:latin typeface="Arial"/>
              </a:rPr>
              <a:t>表的主键，因此订单表中的外键就是</a:t>
            </a:r>
            <a:r>
              <a:rPr lang="en-US" altLang="zh-CN" sz="2000" b="0" strike="noStrike" spc="-1">
                <a:latin typeface="Arial"/>
              </a:rPr>
              <a:t>PersonID.</a:t>
            </a:r>
            <a:endParaRPr lang="en-US" alt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alt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我们在建立订单表的时候，需要声明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是外键，指向</a:t>
            </a:r>
            <a:r>
              <a:rPr lang="en-US" altLang="zh-CN" sz="2000" b="0" strike="noStrike" spc="-1">
                <a:latin typeface="Arial"/>
              </a:rPr>
              <a:t>Persons</a:t>
            </a:r>
            <a:r>
              <a:rPr lang="zh-CN" altLang="en-US" sz="2000" b="0" strike="noStrike" spc="-1">
                <a:latin typeface="Arial"/>
              </a:rPr>
              <a:t>表，为什么要这样呢？因为如果不加上这层限制，我在删除</a:t>
            </a:r>
            <a:r>
              <a:rPr lang="en-US" altLang="zh-CN" sz="2000" b="0" strike="noStrike" spc="-1">
                <a:latin typeface="Arial"/>
              </a:rPr>
              <a:t>Persons</a:t>
            </a:r>
            <a:r>
              <a:rPr lang="zh-CN" altLang="en-US" sz="2000" b="0" strike="noStrike" spc="-1">
                <a:latin typeface="Arial"/>
              </a:rPr>
              <a:t>表的记录的时候就没有警告了，可能会造成订单表里面记录的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在</a:t>
            </a:r>
            <a:r>
              <a:rPr lang="en-US" altLang="zh-CN" sz="2000" b="0" strike="noStrike" spc="-1">
                <a:latin typeface="Arial"/>
              </a:rPr>
              <a:t>Persons</a:t>
            </a:r>
            <a:r>
              <a:rPr lang="zh-CN" altLang="en-US" sz="2000" b="0" strike="noStrike" spc="-1">
                <a:latin typeface="Arial"/>
              </a:rPr>
              <a:t>表里面找不到这种情况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因此，我们在创建</a:t>
            </a:r>
            <a:r>
              <a:rPr lang="en-US" altLang="zh-CN" sz="2000" b="0" strike="noStrike" spc="-1">
                <a:latin typeface="Arial"/>
              </a:rPr>
              <a:t>Orders</a:t>
            </a:r>
            <a:r>
              <a:rPr lang="zh-CN" altLang="en-US" sz="2000" b="0" strike="noStrike" spc="-1">
                <a:latin typeface="Arial"/>
              </a:rPr>
              <a:t>这张表的时候，需要显式地声明外键指向了谁？就像这个截图中的最后一行一样，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是我的外键，这个外键指向了</a:t>
            </a:r>
            <a:r>
              <a:rPr lang="en-US" altLang="zh-CN" sz="2000" b="0" strike="noStrike" spc="-1">
                <a:latin typeface="Arial"/>
              </a:rPr>
              <a:t>Persons</a:t>
            </a:r>
            <a:r>
              <a:rPr lang="zh-CN" altLang="en-US" sz="2000" b="0" strike="noStrike" spc="-1">
                <a:latin typeface="Arial"/>
              </a:rPr>
              <a:t>表里面那个</a:t>
            </a:r>
            <a:r>
              <a:rPr lang="en-US" altLang="zh-CN" sz="2000" b="0" strike="noStrike" spc="-1">
                <a:latin typeface="Arial"/>
              </a:rPr>
              <a:t>PersonID</a:t>
            </a:r>
            <a:endParaRPr lang="en-US" altLang="zh-CN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OK, </a:t>
            </a:r>
            <a:r>
              <a:rPr lang="zh-CN" altLang="en-US" sz="2000" b="0" strike="noStrike" spc="-1">
                <a:latin typeface="Arial"/>
              </a:rPr>
              <a:t>那现在，我真的想删除</a:t>
            </a:r>
            <a:r>
              <a:rPr lang="en-US" altLang="zh-CN" sz="2000" b="0" strike="noStrike" spc="-1">
                <a:latin typeface="Arial"/>
              </a:rPr>
              <a:t>Persons</a:t>
            </a:r>
            <a:r>
              <a:rPr lang="zh-CN" altLang="en-US" sz="2000" b="0" strike="noStrike" spc="-1">
                <a:latin typeface="Arial"/>
              </a:rPr>
              <a:t>表里面第三行怎么办？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有四种策略摆在你面前：第一种就是我刚刚提到的，不给你删除，确保数据一致性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第二种更直接，为了确保数据一致性，</a:t>
            </a:r>
            <a:r>
              <a:rPr lang="en-US" altLang="zh-CN" sz="2000" b="0" strike="noStrike" spc="-1">
                <a:latin typeface="Arial"/>
              </a:rPr>
              <a:t>Person</a:t>
            </a:r>
            <a:r>
              <a:rPr lang="zh-CN" altLang="en-US" sz="2000" b="0" strike="noStrike" spc="-1">
                <a:latin typeface="Arial"/>
              </a:rPr>
              <a:t>第三行对应的</a:t>
            </a:r>
            <a:r>
              <a:rPr lang="en-US" altLang="zh-CN" sz="2000" b="0" strike="noStrike" spc="-1">
                <a:latin typeface="Arial"/>
              </a:rPr>
              <a:t>Order</a:t>
            </a:r>
            <a:r>
              <a:rPr lang="zh-CN" altLang="en-US" sz="2000" b="0" strike="noStrike" spc="-1">
                <a:latin typeface="Arial"/>
              </a:rPr>
              <a:t>里面第一二行也删除吧。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第三种第四种更像是一种妥协，我不想引起冲突，那么我就需要修改</a:t>
            </a:r>
            <a:r>
              <a:rPr lang="en-US" altLang="zh-CN" sz="2000" b="0" strike="noStrike" spc="-1">
                <a:latin typeface="Arial"/>
              </a:rPr>
              <a:t>Orders</a:t>
            </a:r>
            <a:r>
              <a:rPr lang="zh-CN" altLang="en-US" sz="2000" b="0" strike="noStrike" spc="-1">
                <a:latin typeface="Arial"/>
              </a:rPr>
              <a:t>第一二行的</a:t>
            </a:r>
            <a:r>
              <a:rPr lang="en-US" altLang="zh-CN" sz="2000" b="0" strike="noStrike" spc="-1">
                <a:latin typeface="Arial"/>
              </a:rPr>
              <a:t>PersonID</a:t>
            </a:r>
            <a:r>
              <a:rPr lang="zh-CN" altLang="en-US" sz="2000" b="0" strike="noStrike" spc="-1">
                <a:latin typeface="Arial"/>
              </a:rPr>
              <a:t>值为空值或者是其他默认值。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以上操作都是为了一个目的：数据一致性，无论你采用什么操作，这俩表的数据是不可以有冲突的。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与删除操作相似的是，更新操作也会破坏数据一致性，通过刚刚讨论的四种解决方案，同样也可以搞定数据一致性问题。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最终，我们可以看到最后的</a:t>
            </a:r>
            <a:r>
              <a:rPr lang="en-US" altLang="zh-CN" sz="2000" b="0" strike="noStrike" spc="-1">
                <a:latin typeface="Arial"/>
              </a:rPr>
              <a:t>SQL</a:t>
            </a:r>
            <a:r>
              <a:rPr lang="zh-CN" altLang="en-US" sz="2000" b="0" strike="noStrike" spc="-1">
                <a:latin typeface="Arial"/>
              </a:rPr>
              <a:t>表达式，最后两行声明了针对删除和更新的两种不同的策略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有了创建，当然有删除呀，删除表的操作真的要比创建表要容易太多了，直接使用</a:t>
            </a:r>
            <a:r>
              <a:rPr lang="en-US" altLang="zh-CN" sz="2000" b="0" strike="noStrike" spc="-1">
                <a:latin typeface="Arial"/>
              </a:rPr>
              <a:t>DROP TABLE</a:t>
            </a:r>
            <a:r>
              <a:rPr lang="zh-CN" altLang="en-US" sz="2000" b="0" strike="noStrike" spc="-1">
                <a:latin typeface="Arial"/>
              </a:rPr>
              <a:t>这个命令，后面跟上你想删除的表名就可以了，是不是相当简单粗暴？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en-US" altLang="zh-CN" sz="2000" spc="-1">
                <a:latin typeface="Arial"/>
                <a:sym typeface="+mn-ea"/>
              </a:rPr>
              <a:t>OK</a:t>
            </a:r>
            <a:r>
              <a:rPr lang="zh-CN" altLang="en-US" sz="2000" spc="-1">
                <a:latin typeface="Arial"/>
                <a:sym typeface="+mn-ea"/>
              </a:rPr>
              <a:t>现在既然我们学会了怎么创建表，那我们该如何修改已经创建的表的基本信息，比如改变属性名，插入新属性呢？</a:t>
            </a:r>
            <a:r>
              <a:rPr lang="" altLang="zh-CN" sz="2000" spc="-1">
                <a:latin typeface="Arial"/>
                <a:sym typeface="+mn-ea"/>
              </a:rPr>
              <a:t>Alter</a:t>
            </a:r>
            <a:r>
              <a:rPr lang="zh-CN" altLang="" sz="2000" spc="-1">
                <a:latin typeface="Arial"/>
                <a:sym typeface="+mn-ea"/>
              </a:rPr>
              <a:t>关键词就可以帮我们搞定这个。</a:t>
            </a:r>
            <a:endParaRPr lang="zh-CN" altLang="" sz="2000" b="0" strike="noStrike" spc="-1">
              <a:latin typeface="Arial"/>
              <a:sym typeface="+mn-ea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总的来说，我们对于列，也就是属性的操作主要就三种，添加一个新列，删除某一列，以及修改某一列。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首先我们来介绍怎么添加一个新列进去，基本语法方面，首先使用</a:t>
            </a:r>
            <a:r>
              <a:rPr lang="en-US" altLang="zh-CN" sz="2000" b="0" strike="noStrike" spc="-1">
                <a:latin typeface="Arial"/>
              </a:rPr>
              <a:t>ALTER TABLE</a:t>
            </a:r>
            <a:r>
              <a:rPr lang="zh-CN" altLang="en-US" sz="2000" b="0" strike="noStrike" spc="-1">
                <a:latin typeface="Arial"/>
              </a:rPr>
              <a:t>来告诉</a:t>
            </a:r>
            <a:r>
              <a:rPr lang="en-US" altLang="zh-CN" sz="2000" b="0" strike="noStrike" spc="-1">
                <a:latin typeface="Arial"/>
              </a:rPr>
              <a:t>mysql</a:t>
            </a:r>
            <a:r>
              <a:rPr lang="zh-CN" altLang="en-US" sz="2000" b="0" strike="noStrike" spc="-1">
                <a:latin typeface="Arial"/>
              </a:rPr>
              <a:t>我需要修改的列，在哪一个</a:t>
            </a:r>
            <a:r>
              <a:rPr lang="" altLang="zh-CN" sz="2000" b="0" strike="noStrike" spc="-1">
                <a:latin typeface="Arial"/>
              </a:rPr>
              <a:t>table</a:t>
            </a:r>
            <a:r>
              <a:rPr lang="zh-CN" altLang="" sz="2000" b="0" strike="noStrike" spc="-1">
                <a:latin typeface="Arial"/>
              </a:rPr>
              <a:t>里面，然后，在</a:t>
            </a:r>
            <a:r>
              <a:rPr lang="" altLang="zh-CN" sz="2000" b="0" strike="noStrike" spc="-1">
                <a:latin typeface="Arial"/>
              </a:rPr>
              <a:t>ADD</a:t>
            </a:r>
            <a:r>
              <a:rPr lang="zh-CN" altLang="" sz="2000" b="0" strike="noStrike" spc="-1">
                <a:latin typeface="Arial"/>
              </a:rPr>
              <a:t>关键词后面写上新的列名，以及这个新的列他的数据结构啊，限制条件之类的。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就像例子中的那样，这个例子我们往一个联系人表里面添加姓和名两列，首先我们使用</a:t>
            </a:r>
            <a:r>
              <a:rPr lang="" altLang="zh-CN" sz="2000" b="0" strike="noStrike" spc="-1">
                <a:latin typeface="Arial"/>
              </a:rPr>
              <a:t>ALTER TABLE</a:t>
            </a:r>
            <a:r>
              <a:rPr lang="zh-CN" altLang="" sz="2000" b="0" strike="noStrike" spc="-1">
                <a:latin typeface="Arial"/>
              </a:rPr>
              <a:t>告诉</a:t>
            </a:r>
            <a:r>
              <a:rPr lang="en-US" altLang="zh-CN" sz="2000" b="0" strike="noStrike" spc="-1">
                <a:latin typeface="Arial"/>
              </a:rPr>
              <a:t>MYSQL</a:t>
            </a:r>
            <a:r>
              <a:rPr lang="zh-CN" altLang="en-US" sz="2000" b="0" strike="noStrike" spc="-1">
                <a:latin typeface="Arial"/>
              </a:rPr>
              <a:t>目标是</a:t>
            </a:r>
            <a:r>
              <a:rPr lang="" altLang="zh-CN" sz="2000" b="0" strike="noStrike" spc="-1">
                <a:latin typeface="Arial"/>
              </a:rPr>
              <a:t>contacts</a:t>
            </a:r>
            <a:r>
              <a:rPr lang="zh-CN" altLang="" sz="2000" b="0" strike="noStrike" spc="-1">
                <a:latin typeface="Arial"/>
              </a:rPr>
              <a:t>表，然后使用</a:t>
            </a:r>
            <a:r>
              <a:rPr lang="en-US" altLang="zh-CN" sz="2000" b="0" strike="noStrike" spc="-1">
                <a:latin typeface="Arial"/>
              </a:rPr>
              <a:t>ADD</a:t>
            </a:r>
            <a:r>
              <a:rPr lang="zh-CN" altLang="en-US" sz="2000" b="0" strike="noStrike" spc="-1">
                <a:latin typeface="Arial"/>
              </a:rPr>
              <a:t>来添加</a:t>
            </a:r>
            <a:r>
              <a:rPr lang="" altLang="zh-CN" sz="2000" b="0" strike="noStrike" spc="-1">
                <a:latin typeface="Arial"/>
              </a:rPr>
              <a:t>first_name</a:t>
            </a:r>
            <a:r>
              <a:rPr lang="zh-CN" altLang="" sz="2000" b="0" strike="noStrike" spc="-1">
                <a:latin typeface="Arial"/>
              </a:rPr>
              <a:t>和</a:t>
            </a:r>
            <a:r>
              <a:rPr lang="" altLang="zh-CN" sz="2000" b="0" strike="noStrike" spc="-1">
                <a:latin typeface="Arial"/>
              </a:rPr>
              <a:t>last_name</a:t>
            </a:r>
            <a:r>
              <a:rPr lang="zh-CN" altLang="" sz="2000" b="0" strike="noStrike" spc="-1">
                <a:latin typeface="Arial"/>
              </a:rPr>
              <a:t>两列，这里可以注意到，</a:t>
            </a:r>
            <a:r>
              <a:rPr lang="" altLang="zh-CN" sz="2000" b="0" strike="noStrike" spc="-1">
                <a:latin typeface="Arial"/>
              </a:rPr>
              <a:t>last_name</a:t>
            </a:r>
            <a:r>
              <a:rPr lang="zh-CN" altLang="" sz="2000" b="0" strike="noStrike" spc="-1">
                <a:latin typeface="Arial"/>
              </a:rPr>
              <a:t>的限制条件是</a:t>
            </a:r>
            <a:r>
              <a:rPr lang="en-US" altLang="zh-CN" sz="2000" b="0" strike="noStrike" spc="-1">
                <a:latin typeface="Arial"/>
              </a:rPr>
              <a:t>NOT NULL</a:t>
            </a:r>
            <a:r>
              <a:rPr lang="zh-CN" altLang="en-US" sz="2000" b="0" strike="noStrike" spc="-1">
                <a:latin typeface="Arial"/>
              </a:rPr>
              <a:t>，也就是说新添加的</a:t>
            </a:r>
            <a:r>
              <a:rPr lang="" altLang="zh-CN" sz="2000" b="0" strike="noStrike" spc="-1">
                <a:latin typeface="Arial"/>
              </a:rPr>
              <a:t>last_name</a:t>
            </a:r>
            <a:r>
              <a:rPr lang="zh-CN" altLang="" sz="2000" b="0" strike="noStrike" spc="-1">
                <a:latin typeface="Arial"/>
              </a:rPr>
              <a:t>不可以是空的，而</a:t>
            </a:r>
            <a:r>
              <a:rPr lang="" altLang="zh-CN" sz="2000" b="0" strike="noStrike" spc="-1">
                <a:latin typeface="Arial"/>
              </a:rPr>
              <a:t>first_name</a:t>
            </a:r>
            <a:r>
              <a:rPr lang="zh-CN" altLang="" sz="2000" b="0" strike="noStrike" spc="-1">
                <a:latin typeface="Arial"/>
              </a:rPr>
              <a:t>可以是空的。</a:t>
            </a:r>
            <a:endParaRPr lang="zh-CN" altLang="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既然有添加操作，那么一定会有相对应的删除操作，那么如何使用</a:t>
            </a:r>
            <a:r>
              <a:rPr lang="en-US" altLang="zh-CN" sz="2000" b="0" strike="noStrike" spc="-1">
                <a:latin typeface="Arial"/>
              </a:rPr>
              <a:t>ALTER</a:t>
            </a:r>
            <a:r>
              <a:rPr lang="zh-CN" altLang="en-US" sz="2000" b="0" strike="noStrike" spc="-1">
                <a:latin typeface="Arial"/>
              </a:rPr>
              <a:t>来删除列呢？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其实非常简单，比添加操作简单多了，毕竟不需要声明数据类型啥的，直接告诉我要删除哪一列就完事了。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所以删除列的语法也非常简单，在表名之后，加上</a:t>
            </a:r>
            <a:r>
              <a:rPr lang="en-US" altLang="zh-CN" sz="2000" b="0" strike="noStrike" spc="-1">
                <a:latin typeface="Arial"/>
              </a:rPr>
              <a:t>DROP COLUMN</a:t>
            </a:r>
            <a:r>
              <a:rPr lang="zh-CN" altLang="en-US" sz="2000" b="0" strike="noStrike" spc="-1">
                <a:latin typeface="Arial"/>
              </a:rPr>
              <a:t>和删除的列名字就可以了，比如这个例子里面，我想要删除</a:t>
            </a:r>
            <a:r>
              <a:rPr lang="" altLang="zh-CN" sz="2000" b="0" strike="noStrike" spc="-1">
                <a:latin typeface="Arial"/>
              </a:rPr>
              <a:t>contact_type</a:t>
            </a:r>
            <a:r>
              <a:rPr lang="zh-CN" altLang="" sz="2000" b="0" strike="noStrike" spc="-1">
                <a:latin typeface="Arial"/>
              </a:rPr>
              <a:t>这个列，我把名字写上去就可以了，非常容易。</a:t>
            </a:r>
            <a:endParaRPr lang="en-US" altLang="zh-CN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接下来我们将开始介绍修改列的一些操作。修改这个操作相对于创建和删除操作要复杂得多，毕竟可以修改的地方太多了。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那么我们首先学习如何修改列的名字和定义吧。修改名字和定义所需要的关键字是</a:t>
            </a:r>
            <a:r>
              <a:rPr lang="en-US" altLang="zh-CN" sz="2000" b="0" strike="noStrike" spc="-1">
                <a:latin typeface="Arial"/>
              </a:rPr>
              <a:t>CHANGE COLUMN</a:t>
            </a:r>
            <a:r>
              <a:rPr lang="zh-CN" altLang="en-US" sz="2000" b="0" strike="noStrike" spc="-1">
                <a:latin typeface="Arial"/>
              </a:rPr>
              <a:t>，这里的语法前半部分跟添加和删除操作一模一样，同样是告诉</a:t>
            </a:r>
            <a:r>
              <a:rPr lang="" altLang="zh-CN" sz="2000" b="0" strike="noStrike" spc="-1">
                <a:latin typeface="Arial"/>
              </a:rPr>
              <a:t>mysql</a:t>
            </a:r>
            <a:r>
              <a:rPr lang="zh-CN" altLang="" sz="2000" b="0" strike="noStrike" spc="-1">
                <a:latin typeface="Arial"/>
              </a:rPr>
              <a:t>是哪一个表，后面的</a:t>
            </a:r>
            <a:r>
              <a:rPr lang="" altLang="zh-CN" sz="2000" b="0" strike="noStrike" spc="-1">
                <a:latin typeface="Arial"/>
              </a:rPr>
              <a:t>old_name</a:t>
            </a:r>
            <a:r>
              <a:rPr lang="zh-CN" altLang="" sz="2000" b="0" strike="noStrike" spc="-1">
                <a:latin typeface="Arial"/>
              </a:rPr>
              <a:t>代表了原有的名字，</a:t>
            </a:r>
            <a:r>
              <a:rPr lang="" altLang="zh-CN" sz="2000" b="0" strike="noStrike" spc="-1">
                <a:latin typeface="Arial"/>
              </a:rPr>
              <a:t>new_name</a:t>
            </a:r>
            <a:r>
              <a:rPr lang="zh-CN" altLang="" sz="2000" b="0" strike="noStrike" spc="-1">
                <a:latin typeface="Arial"/>
              </a:rPr>
              <a:t>代表了新的名字，而</a:t>
            </a:r>
            <a:r>
              <a:rPr lang="" altLang="zh-CN" sz="2000" b="0" strike="noStrike" spc="-1">
                <a:latin typeface="Arial"/>
              </a:rPr>
              <a:t>column_definition</a:t>
            </a:r>
            <a:r>
              <a:rPr lang="zh-CN" altLang="" sz="2000" b="0" strike="noStrike" spc="-1">
                <a:latin typeface="Arial"/>
              </a:rPr>
              <a:t>则代表着列的定义，这个定义包含了数据结构以及限制条件两层内容，具体的修改方式，我们可以看下面这个例子。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在这个例子中我想要修改</a:t>
            </a:r>
            <a:r>
              <a:rPr lang="" altLang="zh-CN" sz="2000" b="0" strike="noStrike" spc="-1">
                <a:latin typeface="Arial"/>
              </a:rPr>
              <a:t>contacts</a:t>
            </a:r>
            <a:r>
              <a:rPr lang="zh-CN" altLang="" sz="2000" b="0" strike="noStrike" spc="-1">
                <a:latin typeface="Arial"/>
              </a:rPr>
              <a:t>这个表里面的</a:t>
            </a:r>
            <a:r>
              <a:rPr lang="" altLang="zh-CN" sz="2000" b="0" strike="noStrike" spc="-1">
                <a:latin typeface="Arial"/>
              </a:rPr>
              <a:t>contact_type</a:t>
            </a:r>
            <a:r>
              <a:rPr lang="zh-CN" altLang="" sz="2000" b="0" strike="noStrike" spc="-1">
                <a:latin typeface="Arial"/>
              </a:rPr>
              <a:t>这一列，将列的名字修改为</a:t>
            </a:r>
            <a:r>
              <a:rPr lang="" altLang="zh-CN" sz="2000" b="0" strike="noStrike" spc="-1">
                <a:latin typeface="Arial"/>
              </a:rPr>
              <a:t>ctype</a:t>
            </a:r>
            <a:r>
              <a:rPr lang="zh-CN" altLang="" sz="2000" b="0" strike="noStrike" spc="-1">
                <a:latin typeface="Arial"/>
              </a:rPr>
              <a:t>并且限定它是</a:t>
            </a:r>
            <a:r>
              <a:rPr lang="" altLang="zh-CN" sz="2000" b="0" strike="noStrike" spc="-1">
                <a:latin typeface="Arial"/>
              </a:rPr>
              <a:t>varchar(20)</a:t>
            </a:r>
            <a:r>
              <a:rPr lang="zh-CN" altLang="" sz="2000" b="0" strike="noStrike" spc="-1">
                <a:latin typeface="Arial"/>
              </a:rPr>
              <a:t>这个数据类型，并不可以是空值，我需要做的，就是在</a:t>
            </a:r>
            <a:r>
              <a:rPr lang="en-US" altLang="zh-CN" sz="2000" b="0" strike="noStrike" spc="-1">
                <a:latin typeface="Arial"/>
              </a:rPr>
              <a:t>CHANGE COLUMN</a:t>
            </a:r>
            <a:r>
              <a:rPr lang="zh-CN" altLang="en-US" sz="2000" b="0" strike="noStrike" spc="-1">
                <a:latin typeface="Arial"/>
              </a:rPr>
              <a:t>后面天上旧名字，新名字，数据类型以及限制条件即可，只要保证顺序不错就可以了。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这里要注意的是，如果你这里写的旧名字，在这张表里面不存在的话，是会报错的哦。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首先我们可以开始讲什么是除操作。这个操作在概念上像矩阵变换那样抽象，因此我们可以先从定义开始一步步解析什么是除操作。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首先我们有关系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和关系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，关系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中有</a:t>
            </a:r>
            <a:r>
              <a:rPr lang="en-US" altLang="zh-CN" sz="2000" b="0" strike="noStrike" spc="-1">
                <a:latin typeface="Arial"/>
              </a:rPr>
              <a:t>5</a:t>
            </a:r>
            <a:r>
              <a:rPr lang="zh-CN" altLang="en-US" sz="2000" b="0" strike="noStrike" spc="-1">
                <a:latin typeface="Arial"/>
              </a:rPr>
              <a:t>中属性，分别是</a:t>
            </a:r>
            <a:r>
              <a:rPr lang="en-US" altLang="zh-CN" sz="2000" b="0" strike="noStrike" spc="-1">
                <a:latin typeface="Arial"/>
              </a:rPr>
              <a:t>Attr1, Attr2</a:t>
            </a:r>
            <a:r>
              <a:rPr lang="zh-CN" altLang="en-US" sz="2000" b="0" strike="noStrike" spc="-1">
                <a:latin typeface="Arial"/>
              </a:rPr>
              <a:t>到</a:t>
            </a:r>
            <a:r>
              <a:rPr lang="en-US" altLang="zh-CN" sz="2000" b="0" strike="noStrike" spc="-1">
                <a:latin typeface="Arial"/>
              </a:rPr>
              <a:t>Attr5</a:t>
            </a:r>
            <a:r>
              <a:rPr lang="zh-CN" altLang="en-US" sz="2000" b="0" strike="noStrike" spc="-1">
                <a:latin typeface="Arial"/>
              </a:rPr>
              <a:t>。其次关系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中的属性有</a:t>
            </a:r>
            <a:r>
              <a:rPr lang="en-US" altLang="zh-CN" sz="2000" b="0" strike="noStrike" spc="-1">
                <a:latin typeface="Arial"/>
              </a:rPr>
              <a:t>Attr1, Attr2</a:t>
            </a:r>
            <a:r>
              <a:rPr lang="zh-CN" altLang="en-US" sz="2000" b="0" strike="noStrike" spc="-1">
                <a:latin typeface="Arial"/>
              </a:rPr>
              <a:t>和</a:t>
            </a:r>
            <a:r>
              <a:rPr lang="en-US" altLang="zh-CN" sz="2000" b="0" strike="noStrike" spc="-1">
                <a:latin typeface="Arial"/>
              </a:rPr>
              <a:t>Attr3. </a:t>
            </a:r>
            <a:r>
              <a:rPr lang="zh-CN" altLang="en-US" sz="2000" b="0" strike="noStrike" spc="-1">
                <a:latin typeface="Arial"/>
              </a:rPr>
              <a:t>我们从这里可以初步看出，在属性种类上面，关系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是关系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的子集，因为关系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的属性集合包含了所有关系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中的属性，因此我们将关系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和关系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的属性集合分别给个名字，</a:t>
            </a:r>
            <a:r>
              <a:rPr lang="en-US" altLang="zh-CN" sz="2000" b="0" strike="noStrike" spc="-1">
                <a:latin typeface="Arial"/>
              </a:rPr>
              <a:t>A</a:t>
            </a:r>
            <a:r>
              <a:rPr lang="zh-CN" altLang="en-US" sz="2000" b="0" strike="noStrike" spc="-1">
                <a:latin typeface="Arial"/>
              </a:rPr>
              <a:t>和</a:t>
            </a:r>
            <a:r>
              <a:rPr lang="en-US" altLang="zh-CN" sz="2000" b="0" strike="noStrike" spc="-1">
                <a:latin typeface="Arial"/>
              </a:rPr>
              <a:t>B</a:t>
            </a:r>
            <a:r>
              <a:rPr lang="zh-CN" altLang="en-US" sz="2000" b="0" strike="noStrike" spc="-1">
                <a:latin typeface="Arial"/>
              </a:rPr>
              <a:t>，</a:t>
            </a:r>
            <a:r>
              <a:rPr lang="en-US" altLang="zh-CN" sz="2000" b="0" strike="noStrike" spc="-1">
                <a:latin typeface="Arial"/>
              </a:rPr>
              <a:t>B</a:t>
            </a:r>
            <a:r>
              <a:rPr lang="zh-CN" altLang="en-US" sz="2000" b="0" strike="noStrike" spc="-1">
                <a:latin typeface="Arial"/>
              </a:rPr>
              <a:t>是</a:t>
            </a:r>
            <a:r>
              <a:rPr lang="en-US" altLang="zh-CN" sz="2000" b="0" strike="noStrike" spc="-1">
                <a:latin typeface="Arial"/>
              </a:rPr>
              <a:t>A</a:t>
            </a:r>
            <a:r>
              <a:rPr lang="zh-CN" altLang="en-US" sz="2000" b="0" strike="noStrike" spc="-1">
                <a:latin typeface="Arial"/>
              </a:rPr>
              <a:t>的子集。然后，我们可以称</a:t>
            </a:r>
            <a:r>
              <a:rPr lang="en-US" altLang="zh-CN" sz="2000" b="0" strike="noStrike" spc="-1">
                <a:latin typeface="Arial"/>
              </a:rPr>
              <a:t>A</a:t>
            </a:r>
            <a:r>
              <a:rPr lang="zh-CN" altLang="en-US" sz="2000" b="0" strike="noStrike" spc="-1">
                <a:latin typeface="Arial"/>
              </a:rPr>
              <a:t>和</a:t>
            </a:r>
            <a:r>
              <a:rPr lang="en-US" altLang="zh-CN" sz="2000" b="0" strike="noStrike" spc="-1">
                <a:latin typeface="Arial"/>
              </a:rPr>
              <a:t>B</a:t>
            </a:r>
            <a:r>
              <a:rPr lang="zh-CN" altLang="en-US" sz="2000" b="0" strike="noStrike" spc="-1">
                <a:latin typeface="Arial"/>
              </a:rPr>
              <a:t>的差集为</a:t>
            </a:r>
            <a:r>
              <a:rPr lang="en-US" altLang="zh-CN" sz="2000" b="0" strike="noStrike" spc="-1">
                <a:latin typeface="Arial"/>
              </a:rPr>
              <a:t>C</a:t>
            </a:r>
            <a:r>
              <a:rPr lang="zh-CN" altLang="en-US" sz="2000" b="0" strike="noStrike" spc="-1">
                <a:latin typeface="Arial"/>
              </a:rPr>
              <a:t>，</a:t>
            </a:r>
            <a:r>
              <a:rPr lang="en-US" altLang="zh-CN" sz="2000" b="0" strike="noStrike" spc="-1">
                <a:latin typeface="Arial"/>
              </a:rPr>
              <a:t>C</a:t>
            </a:r>
            <a:r>
              <a:rPr lang="zh-CN" altLang="en-US" sz="2000" b="0" strike="noStrike" spc="-1">
                <a:latin typeface="Arial"/>
              </a:rPr>
              <a:t>中包含着那些关系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含有但是关系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没有的属性。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在知道了这两个关系在属性上的差别之后，我们就可以开始计算除法操作了。正向去解释除操作过于复杂，不如我们假设已经得到了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除以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的结果</a:t>
            </a:r>
            <a:r>
              <a:rPr lang="en-US" altLang="zh-CN" sz="2000" b="0" strike="noStrike" spc="-1">
                <a:latin typeface="Arial"/>
              </a:rPr>
              <a:t>X, </a:t>
            </a:r>
            <a:r>
              <a:rPr lang="zh-CN" altLang="en-US" sz="2000" b="0" strike="noStrike" spc="-1">
                <a:latin typeface="Arial"/>
              </a:rPr>
              <a:t>那么这个关系</a:t>
            </a:r>
            <a:r>
              <a:rPr lang="en-US" altLang="zh-CN" sz="2000" b="0" strike="noStrike" spc="-1">
                <a:latin typeface="Arial"/>
              </a:rPr>
              <a:t>X</a:t>
            </a:r>
            <a:r>
              <a:rPr lang="zh-CN" altLang="en-US" sz="2000" b="0" strike="noStrike" spc="-1">
                <a:latin typeface="Arial"/>
              </a:rPr>
              <a:t>，首先它只有两个属性，也就是</a:t>
            </a:r>
            <a:r>
              <a:rPr lang="en-US" altLang="zh-CN" sz="2000" b="0" strike="noStrike" spc="-1">
                <a:latin typeface="Arial"/>
              </a:rPr>
              <a:t>Attr4</a:t>
            </a:r>
            <a:r>
              <a:rPr lang="zh-CN" altLang="en-US" sz="2000" b="0" strike="noStrike" spc="-1">
                <a:latin typeface="Arial"/>
              </a:rPr>
              <a:t>和</a:t>
            </a:r>
            <a:r>
              <a:rPr lang="en-US" altLang="zh-CN" sz="2000" b="0" strike="noStrike" spc="-1">
                <a:latin typeface="Arial"/>
              </a:rPr>
              <a:t>Attr5</a:t>
            </a:r>
            <a:r>
              <a:rPr lang="zh-CN" altLang="en-US" sz="2000" b="0" strike="noStrike" spc="-1">
                <a:latin typeface="Arial"/>
              </a:rPr>
              <a:t>，其次，</a:t>
            </a:r>
            <a:r>
              <a:rPr lang="en-US" altLang="zh-CN" sz="2000" b="0" strike="noStrike" spc="-1">
                <a:latin typeface="Arial"/>
              </a:rPr>
              <a:t>X</a:t>
            </a:r>
            <a:r>
              <a:rPr lang="zh-CN" altLang="en-US" sz="2000" b="0" strike="noStrike" spc="-1">
                <a:latin typeface="Arial"/>
              </a:rPr>
              <a:t>中的每一行</a:t>
            </a:r>
            <a:r>
              <a:rPr lang="en-US" altLang="zh-CN" sz="2000" b="0" strike="noStrike" spc="-1">
                <a:latin typeface="Arial"/>
              </a:rPr>
              <a:t>t</a:t>
            </a:r>
            <a:r>
              <a:rPr lang="zh-CN" altLang="en-US" sz="2000" b="0" strike="noStrike" spc="-1">
                <a:latin typeface="Arial"/>
              </a:rPr>
              <a:t>都要满足一个条件，这个条件是，当</a:t>
            </a:r>
            <a:r>
              <a:rPr lang="en-US" altLang="zh-CN" sz="2000" b="0" strike="noStrike" spc="-1">
                <a:latin typeface="Arial"/>
              </a:rPr>
              <a:t>t</a:t>
            </a:r>
            <a:r>
              <a:rPr lang="zh-CN" altLang="en-US" sz="2000" b="0" strike="noStrike" spc="-1">
                <a:latin typeface="Arial"/>
              </a:rPr>
              <a:t>和关系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中的每一行结合形成一个新的表，这个新的表包含了</a:t>
            </a:r>
            <a:r>
              <a:rPr lang="en-US" altLang="zh-CN" sz="2000" b="0" strike="noStrike" spc="-1">
                <a:latin typeface="Arial"/>
              </a:rPr>
              <a:t>Attr1</a:t>
            </a:r>
            <a:r>
              <a:rPr lang="zh-CN" altLang="en-US" sz="2000" b="0" strike="noStrike" spc="-1">
                <a:latin typeface="Arial"/>
              </a:rPr>
              <a:t>到</a:t>
            </a:r>
            <a:r>
              <a:rPr lang="en-US" altLang="zh-CN" sz="2000" b="0" strike="noStrike" spc="-1">
                <a:latin typeface="Arial"/>
              </a:rPr>
              <a:t>Attr5, </a:t>
            </a:r>
            <a:r>
              <a:rPr lang="zh-CN" altLang="en-US" sz="2000" b="0" strike="noStrike" spc="-1">
                <a:latin typeface="Arial"/>
              </a:rPr>
              <a:t>然后这个新表里面的每一行，都必须要在关系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中可以找到。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是不是很迷糊现在？那我们可以进一步用一个例子来解释什么是除法操作。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接下来，如果我只想修改某一列的定义，比如改变他的数据结构怎么办？</a:t>
            </a:r>
            <a:endParaRPr lang="zh-CN" altLang="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" alt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" sz="2000" b="0" strike="noStrike" spc="-1">
                <a:latin typeface="Arial"/>
              </a:rPr>
              <a:t>那么我们就可以使用</a:t>
            </a:r>
            <a:r>
              <a:rPr lang="en-US" altLang="zh-CN" sz="2000" b="0" strike="noStrike" spc="-1">
                <a:latin typeface="Arial"/>
              </a:rPr>
              <a:t>MODIFY</a:t>
            </a:r>
            <a:r>
              <a:rPr lang="zh-CN" altLang="en-US" sz="2000" b="0" strike="noStrike" spc="-1">
                <a:latin typeface="Arial"/>
              </a:rPr>
              <a:t>关键字来修改。首先看语法，前半部分跟之前的命令一模一样，后半部分呢？无非是多了个</a:t>
            </a:r>
            <a:r>
              <a:rPr lang="" altLang="zh-CN" sz="2000" b="0" strike="noStrike" spc="-1">
                <a:latin typeface="Arial"/>
              </a:rPr>
              <a:t>MODIFY</a:t>
            </a:r>
            <a:r>
              <a:rPr lang="zh-CN" altLang="" sz="2000" b="0" strike="noStrike" spc="-1">
                <a:latin typeface="Arial"/>
              </a:rPr>
              <a:t>关键字，再跟上列的名字，以及你想要的数据定义，比如例子这里，我把</a:t>
            </a:r>
            <a:r>
              <a:rPr lang="" altLang="zh-CN" sz="2000" b="0" strike="noStrike" spc="-1">
                <a:latin typeface="Arial"/>
              </a:rPr>
              <a:t>last_name</a:t>
            </a:r>
            <a:r>
              <a:rPr lang="zh-CN" altLang="" sz="2000" b="0" strike="noStrike" spc="-1">
                <a:latin typeface="Arial"/>
              </a:rPr>
              <a:t>这一列的数据结构改成了</a:t>
            </a:r>
            <a:r>
              <a:rPr lang="" altLang="zh-CN" sz="2000" b="0" strike="noStrike" spc="-1">
                <a:latin typeface="Arial"/>
              </a:rPr>
              <a:t>varchar(50) </a:t>
            </a:r>
            <a:r>
              <a:rPr lang="zh-CN" altLang="" sz="2000" b="0" strike="noStrike" spc="-1">
                <a:latin typeface="Arial"/>
              </a:rPr>
              <a:t>并且允许空值了。</a:t>
            </a:r>
            <a:endParaRPr lang="zh-CN" altLang="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现在我们用一个实际的例子来解释除法操作。首先左边是关系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，中间是关系</a:t>
            </a:r>
            <a:r>
              <a:rPr lang="en-US" altLang="zh-CN" sz="2000" b="0" strike="noStrike" spc="-1">
                <a:latin typeface="Arial"/>
              </a:rPr>
              <a:t>S, </a:t>
            </a:r>
            <a:r>
              <a:rPr lang="zh-CN" altLang="en-US" sz="2000" b="0" strike="noStrike" spc="-1">
                <a:latin typeface="Arial"/>
              </a:rPr>
              <a:t>我们现在要计算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除以</a:t>
            </a:r>
            <a:r>
              <a:rPr lang="en-US" altLang="zh-CN" sz="2000" b="0" strike="noStrike" spc="-1">
                <a:latin typeface="Arial"/>
              </a:rPr>
              <a:t>S</a:t>
            </a:r>
            <a:r>
              <a:rPr lang="zh-CN" altLang="en-US" sz="2000" b="0" strike="noStrike" spc="-1">
                <a:latin typeface="Arial"/>
              </a:rPr>
              <a:t>，那么应该从哪里开始呢？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我们应该先得到这两个关系的差集，也就是</a:t>
            </a:r>
            <a:r>
              <a:rPr lang="en-US" altLang="zh-CN" sz="2000" b="0" strike="noStrike" spc="-1">
                <a:latin typeface="Arial"/>
              </a:rPr>
              <a:t>clientNo</a:t>
            </a:r>
            <a:r>
              <a:rPr lang="zh-CN" altLang="en-US" sz="2000" b="0" strike="noStrike" spc="-1">
                <a:latin typeface="Arial"/>
              </a:rPr>
              <a:t>这个属性，然后我们对这个差集里面的值进行去重处理，比如这里差集是</a:t>
            </a:r>
            <a:r>
              <a:rPr lang="en-US" altLang="zh-CN" sz="2000" b="0" strike="noStrike" spc="-1">
                <a:latin typeface="Arial"/>
              </a:rPr>
              <a:t>clientNo</a:t>
            </a:r>
            <a:r>
              <a:rPr lang="zh-CN" altLang="en-US" sz="2000" b="0" strike="noStrike" spc="-1">
                <a:latin typeface="Arial"/>
              </a:rPr>
              <a:t>，那么除重之后我们就得到这三个值，</a:t>
            </a:r>
            <a:r>
              <a:rPr lang="en-US" altLang="en-US" sz="2000" spc="-1">
                <a:latin typeface="Arial"/>
                <a:ea typeface="SimSun" charset="0"/>
                <a:sym typeface="+mn-ea"/>
              </a:rPr>
              <a:t>CR56, CR76, CR62. </a:t>
            </a:r>
            <a:endParaRPr lang="en-US" altLang="en-US" sz="2000" spc="-1">
              <a:latin typeface="Arial"/>
              <a:ea typeface="SimSun" charset="0"/>
              <a:sym typeface="+mn-ea"/>
            </a:endParaRPr>
          </a:p>
          <a:p>
            <a:pPr marL="215900" indent="-215900">
              <a:lnSpc>
                <a:spcPct val="100000"/>
              </a:lnSpc>
            </a:pPr>
            <a:endParaRPr lang="en-US" altLang="en-US" sz="2000" b="0" strike="noStrike" spc="-1">
              <a:latin typeface="Arial"/>
              <a:ea typeface="SimSun" charset="0"/>
              <a:sym typeface="+mn-ea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第二步，我们可以列出来这三个值，每个值对应的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propertyNo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是多少，第一个是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CR56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，它对应的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propertyNo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值包含了第二张表所有的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propertyNo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值，因此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CR56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可以被选做结果，而另外两个都没有办法涵盖第二张表中的值，因此，最终的结果只有</a:t>
            </a:r>
            <a:r>
              <a:rPr lang="en-US" altLang="zh-CN" sz="2000" b="0" strike="noStrike" spc="-1">
                <a:latin typeface="Arial"/>
                <a:ea typeface="SimSun" charset="0"/>
                <a:sym typeface="+mn-ea"/>
              </a:rPr>
              <a:t>CR56</a:t>
            </a:r>
            <a:r>
              <a:rPr lang="zh-CN" altLang="en-US" sz="2000" b="0" strike="noStrike" spc="-1">
                <a:latin typeface="Arial"/>
                <a:ea typeface="SimSun" charset="0"/>
                <a:sym typeface="+mn-ea"/>
              </a:rPr>
              <a:t>一个。</a:t>
            </a:r>
            <a:endParaRPr lang="zh-CN" altLang="en-US" sz="2000" b="0" strike="noStrike" spc="-1">
              <a:latin typeface="Arial"/>
              <a:ea typeface="SimSun" charset="0"/>
              <a:sym typeface="+mn-ea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接下来我们将会学习关系代数中最后两个操作，这是两个非常相似的操作，也就是汇总和聚类操作。这两种操作经常见于数据统计工作，可能你已经在学习</a:t>
            </a:r>
            <a:r>
              <a:rPr lang="en-US" altLang="zh-CN" sz="2000" b="0" strike="noStrike" spc="-1">
                <a:latin typeface="Arial"/>
              </a:rPr>
              <a:t>excel</a:t>
            </a:r>
            <a:r>
              <a:rPr lang="zh-CN" altLang="en-US" sz="2000" b="0" strike="noStrike" spc="-1">
                <a:latin typeface="Arial"/>
              </a:rPr>
              <a:t>的时候见过类似的操作了，接下来我们就来学习这两种操作在关系代数中的定义和解释。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除了简单地搜索一个或多个关系的某些元组和属性外，我们经常希望执行类似于数据求和或聚合的操作，类似于</a:t>
            </a:r>
            <a:r>
              <a:rPr lang="en-US" altLang="zh-CN" sz="2000" b="0" strike="noStrike" spc="-1">
                <a:latin typeface="Arial"/>
              </a:rPr>
              <a:t>Excel</a:t>
            </a:r>
            <a:r>
              <a:rPr lang="zh-CN" altLang="en-US" sz="2000" b="0" strike="noStrike" spc="-1">
                <a:latin typeface="Arial"/>
              </a:rPr>
              <a:t>表格底部的总计，或某种形式的数据分组。我们没有办法通过之前介绍的基础代数计算来解决，因此引入了汇总和聚类操作。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首先我们来介绍</a:t>
            </a:r>
            <a:r>
              <a:rPr lang="en-US" altLang="zh-CN" sz="2000" b="0" strike="noStrike" spc="-1">
                <a:latin typeface="Arial"/>
              </a:rPr>
              <a:t>Aggregation</a:t>
            </a:r>
            <a:r>
              <a:rPr lang="zh-CN" altLang="en-US" sz="2000" b="0" strike="noStrike" spc="-1">
                <a:latin typeface="Arial"/>
              </a:rPr>
              <a:t>操作，这是个可以帮助我们计算一些类似于均值、最大值、最小值之类的数据的操作，我们可以看到他的操作符中，</a:t>
            </a:r>
            <a:r>
              <a:rPr lang="en-US" altLang="zh-CN" sz="2000" b="0" strike="noStrike" spc="-1">
                <a:latin typeface="Arial"/>
              </a:rPr>
              <a:t>AL</a:t>
            </a:r>
            <a:r>
              <a:rPr lang="zh-CN" altLang="en-US" sz="2000" b="0" strike="noStrike" spc="-1">
                <a:latin typeface="Arial"/>
              </a:rPr>
              <a:t>代表着具体的计算函数，比如以下列出来的这几种，总和均值最大值之类的，而关系</a:t>
            </a:r>
            <a:r>
              <a:rPr lang="en-US" altLang="zh-CN" sz="2000" b="0" strike="noStrike" spc="-1">
                <a:latin typeface="Arial"/>
              </a:rPr>
              <a:t>R</a:t>
            </a:r>
            <a:r>
              <a:rPr lang="zh-CN" altLang="en-US" sz="2000" b="0" strike="noStrike" spc="-1">
                <a:latin typeface="Arial"/>
              </a:rPr>
              <a:t>就是我们要计算的对象。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我们可以拿</a:t>
            </a:r>
            <a:r>
              <a:rPr lang="en-US" altLang="zh-CN" sz="2000" b="0" strike="noStrike" spc="-1">
                <a:latin typeface="Arial"/>
              </a:rPr>
              <a:t>PropertyForRent</a:t>
            </a:r>
            <a:r>
              <a:rPr lang="zh-CN" altLang="en-US" sz="2000" b="0" strike="noStrike" spc="-1">
                <a:latin typeface="Arial"/>
              </a:rPr>
              <a:t>来举例子，这张表列举出了被出租的房产的信息，包括租金，我们现在想知道多少房子的租金超过了</a:t>
            </a:r>
            <a:r>
              <a:rPr lang="en-US" altLang="zh-CN" sz="2000" b="0" strike="noStrike" spc="-1">
                <a:latin typeface="Arial"/>
              </a:rPr>
              <a:t>350, </a:t>
            </a:r>
            <a:r>
              <a:rPr lang="zh-CN" altLang="en-US" sz="2000" b="0" strike="noStrike" spc="-1">
                <a:latin typeface="Arial"/>
              </a:rPr>
              <a:t>那应该怎么操作呢？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首先我们使用之前学过的选择操作，选取所有满足</a:t>
            </a:r>
            <a:r>
              <a:rPr lang="en-US" altLang="zh-CN" sz="2000" b="0" strike="noStrike" spc="-1">
                <a:latin typeface="Arial"/>
              </a:rPr>
              <a:t>rent</a:t>
            </a:r>
            <a:r>
              <a:rPr lang="zh-CN" altLang="en-US" sz="2000" b="0" strike="noStrike" spc="-1">
                <a:latin typeface="Arial"/>
              </a:rPr>
              <a:t>大于</a:t>
            </a:r>
            <a:r>
              <a:rPr lang="en-US" altLang="zh-CN" sz="2000" b="0" strike="noStrike" spc="-1">
                <a:latin typeface="Arial"/>
              </a:rPr>
              <a:t>350</a:t>
            </a:r>
            <a:r>
              <a:rPr lang="zh-CN" altLang="en-US" sz="2000" b="0" strike="noStrike" spc="-1">
                <a:latin typeface="Arial"/>
              </a:rPr>
              <a:t>的行，组成一个新的表，然后使用</a:t>
            </a:r>
            <a:r>
              <a:rPr lang="en-US" altLang="zh-CN" sz="2000" b="0" strike="noStrike" spc="-1">
                <a:latin typeface="Arial"/>
              </a:rPr>
              <a:t>aggregate</a:t>
            </a:r>
            <a:r>
              <a:rPr lang="zh-CN" altLang="en-US" sz="2000" b="0" strike="noStrike" spc="-1">
                <a:latin typeface="Arial"/>
              </a:rPr>
              <a:t>操作计算这张表里面有多少行，最终得到了右边的这个结果。</a:t>
            </a:r>
            <a:endParaRPr lang="en-US" altLang="zh-CN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有时候我们并不满足于计算数量或者是均值之类的数据，还想对表格进行进一步的处理和压缩，根据某些属性来得出统计数据，因此就在</a:t>
            </a:r>
            <a:r>
              <a:rPr lang="en-US" altLang="zh-CN" sz="2000" b="0" strike="noStrike" spc="-1">
                <a:latin typeface="Arial"/>
              </a:rPr>
              <a:t>aggregation</a:t>
            </a:r>
            <a:r>
              <a:rPr lang="zh-CN" altLang="en-US" sz="2000" b="0" strike="noStrike" spc="-1">
                <a:latin typeface="Arial"/>
              </a:rPr>
              <a:t>的基础上引入了</a:t>
            </a:r>
            <a:r>
              <a:rPr lang="en-US" altLang="zh-CN" sz="2000" b="0" strike="noStrike" spc="-1">
                <a:latin typeface="Arial"/>
              </a:rPr>
              <a:t>grouping</a:t>
            </a:r>
            <a:r>
              <a:rPr lang="zh-CN" altLang="en-US" sz="2000" b="0" strike="noStrike" spc="-1">
                <a:latin typeface="Arial"/>
              </a:rPr>
              <a:t>操作。</a:t>
            </a: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zh-CN" altLang="en-US" sz="2000" b="0" strike="noStrike" spc="-1">
                <a:latin typeface="Arial"/>
              </a:rPr>
              <a:t>首先属性</a:t>
            </a:r>
            <a:r>
              <a:rPr lang="en-US" altLang="zh-CN" sz="2000" b="0" strike="noStrike" spc="-1">
                <a:latin typeface="Arial"/>
              </a:rPr>
              <a:t>GA</a:t>
            </a:r>
            <a:r>
              <a:rPr lang="zh-CN" altLang="en-US" sz="2000" b="0" strike="noStrike" spc="-1">
                <a:latin typeface="Arial"/>
              </a:rPr>
              <a:t>下的值如果是有重复的，比如这张图里面，</a:t>
            </a:r>
            <a:r>
              <a:rPr lang="en-US" altLang="zh-CN" sz="2000" b="0" strike="noStrike" spc="-1">
                <a:latin typeface="Arial"/>
              </a:rPr>
              <a:t>GA</a:t>
            </a:r>
            <a:r>
              <a:rPr lang="zh-CN" altLang="en-US" sz="2000" b="0" strike="noStrike" spc="-1">
                <a:latin typeface="Arial"/>
              </a:rPr>
              <a:t>假设是</a:t>
            </a:r>
            <a:r>
              <a:rPr lang="en-US" altLang="zh-CN" sz="2000" b="0" strike="noStrike" spc="-1">
                <a:latin typeface="Arial"/>
              </a:rPr>
              <a:t>branchNo, </a:t>
            </a:r>
            <a:r>
              <a:rPr lang="zh-CN" altLang="en-US" sz="2000" b="0" strike="noStrike" spc="-1">
                <a:latin typeface="Arial"/>
              </a:rPr>
              <a:t>那么我想知道</a:t>
            </a:r>
            <a:r>
              <a:rPr lang="en-US" altLang="zh-CN" sz="2000" b="0" strike="noStrike" spc="-1">
                <a:latin typeface="Arial"/>
              </a:rPr>
              <a:t>B005</a:t>
            </a:r>
            <a:r>
              <a:rPr lang="zh-CN" altLang="en-US" sz="2000" b="0" strike="noStrike" spc="-1">
                <a:latin typeface="Arial"/>
              </a:rPr>
              <a:t>里有多少个职员，总薪水是多少？进一步的，我想知道每一个</a:t>
            </a:r>
            <a:r>
              <a:rPr lang="en-US" altLang="zh-CN" sz="2000" b="0" strike="noStrike" spc="-1">
                <a:latin typeface="Arial"/>
              </a:rPr>
              <a:t>branchNo</a:t>
            </a:r>
            <a:r>
              <a:rPr lang="zh-CN" altLang="en-US" sz="2000" b="0" strike="noStrike" spc="-1">
                <a:latin typeface="Arial"/>
              </a:rPr>
              <a:t>的职员数量和总薪水，那么怎么做呢？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sz="2000" b="0" strike="noStrike" spc="-1">
                <a:latin typeface="Arial"/>
              </a:rPr>
              <a:t>首先我们需要使用定义</a:t>
            </a:r>
            <a:r>
              <a:rPr lang="en-US" altLang="zh-CN" sz="2000" b="0" strike="noStrike" spc="-1">
                <a:latin typeface="Arial"/>
              </a:rPr>
              <a:t>aggregation</a:t>
            </a:r>
            <a:r>
              <a:rPr lang="zh-CN" altLang="en-US" sz="2000" b="0" strike="noStrike" spc="-1">
                <a:latin typeface="Arial"/>
              </a:rPr>
              <a:t>操作，</a:t>
            </a:r>
            <a:r>
              <a:rPr lang="en-US" altLang="zh-CN" sz="2000" b="0" strike="noStrike" spc="-1">
                <a:latin typeface="Arial"/>
              </a:rPr>
              <a:t>COUNT staffNo</a:t>
            </a:r>
            <a:r>
              <a:rPr lang="zh-CN" altLang="en-US" sz="2000" b="0" strike="noStrike" spc="-1">
                <a:latin typeface="Arial"/>
              </a:rPr>
              <a:t>来获得职员个数，</a:t>
            </a:r>
            <a:r>
              <a:rPr lang="en-US" altLang="zh-CN" sz="2000" b="0" strike="noStrike" spc="-1">
                <a:latin typeface="Arial"/>
              </a:rPr>
              <a:t>SUM salary</a:t>
            </a:r>
            <a:r>
              <a:rPr lang="zh-CN" altLang="en-US" sz="2000" b="0" strike="noStrike" spc="-1">
                <a:latin typeface="Arial"/>
              </a:rPr>
              <a:t>来获取薪水总数，之后这个</a:t>
            </a:r>
            <a:r>
              <a:rPr lang="en-US" altLang="zh-CN" sz="2000" b="0" strike="noStrike" spc="-1">
                <a:latin typeface="Arial"/>
              </a:rPr>
              <a:t>aggregation</a:t>
            </a:r>
            <a:r>
              <a:rPr lang="zh-CN" altLang="en-US" sz="2000" b="0" strike="noStrike" spc="-1">
                <a:latin typeface="Arial"/>
              </a:rPr>
              <a:t>操作基于表</a:t>
            </a:r>
            <a:r>
              <a:rPr lang="en-US" altLang="zh-CN" sz="2000" b="0" strike="noStrike" spc="-1">
                <a:latin typeface="Arial"/>
              </a:rPr>
              <a:t>Staff</a:t>
            </a:r>
            <a:r>
              <a:rPr lang="zh-CN" altLang="en-US" sz="2000" b="0" strike="noStrike" spc="-1">
                <a:latin typeface="Arial"/>
              </a:rPr>
              <a:t>的</a:t>
            </a:r>
            <a:r>
              <a:rPr lang="en-US" altLang="zh-CN" sz="2000" b="0" strike="noStrike" spc="-1">
                <a:latin typeface="Arial"/>
              </a:rPr>
              <a:t>branchNo</a:t>
            </a:r>
            <a:r>
              <a:rPr lang="zh-CN" altLang="en-US" sz="2000" b="0" strike="noStrike" spc="-1">
                <a:latin typeface="Arial"/>
              </a:rPr>
              <a:t>属性，使用投影操作将最终的结果投影成</a:t>
            </a:r>
            <a:r>
              <a:rPr lang="en-US" altLang="zh-CN" sz="2000" b="0" strike="noStrike" spc="-1">
                <a:latin typeface="Arial"/>
              </a:rPr>
              <a:t>3</a:t>
            </a:r>
            <a:r>
              <a:rPr lang="zh-CN" altLang="en-US" sz="2000" b="0" strike="noStrike" spc="-1">
                <a:latin typeface="Arial"/>
              </a:rPr>
              <a:t>个属性，分别是</a:t>
            </a:r>
            <a:r>
              <a:rPr lang="en-US" altLang="zh-CN" sz="2000" b="0" strike="noStrike" spc="-1">
                <a:latin typeface="Arial"/>
              </a:rPr>
              <a:t>branchNo</a:t>
            </a:r>
            <a:r>
              <a:rPr lang="zh-CN" altLang="en-US" sz="2000" b="0" strike="noStrike" spc="-1">
                <a:latin typeface="Arial"/>
              </a:rPr>
              <a:t>代表不同的</a:t>
            </a:r>
            <a:r>
              <a:rPr lang="en-US" altLang="zh-CN" sz="2000" b="0" strike="noStrike" spc="-1">
                <a:latin typeface="Arial"/>
              </a:rPr>
              <a:t>branchNo</a:t>
            </a:r>
            <a:r>
              <a:rPr lang="zh-CN" altLang="en-US" sz="2000" b="0" strike="noStrike" spc="-1">
                <a:latin typeface="Arial"/>
              </a:rPr>
              <a:t>，</a:t>
            </a:r>
            <a:r>
              <a:rPr lang="en-US" altLang="zh-CN" sz="2000" b="0" strike="noStrike" spc="-1">
                <a:latin typeface="Arial"/>
              </a:rPr>
              <a:t>myCount</a:t>
            </a:r>
            <a:r>
              <a:rPr lang="zh-CN" altLang="en-US" sz="2000" b="0" strike="noStrike" spc="-1">
                <a:latin typeface="Arial"/>
              </a:rPr>
              <a:t>代表职员个数，</a:t>
            </a:r>
            <a:r>
              <a:rPr lang="en-US" altLang="zh-CN" sz="2000" b="0" strike="noStrike" spc="-1">
                <a:latin typeface="Arial"/>
              </a:rPr>
              <a:t>mySum</a:t>
            </a:r>
            <a:r>
              <a:rPr lang="zh-CN" altLang="en-US" sz="2000" b="0" strike="noStrike" spc="-1">
                <a:latin typeface="Arial"/>
              </a:rPr>
              <a:t>代表总薪水，最终得到了右边这个小表格，从这里我们看到</a:t>
            </a:r>
            <a:r>
              <a:rPr lang="en-US" altLang="zh-CN" sz="2000" b="0" strike="noStrike" spc="-1">
                <a:latin typeface="Arial"/>
              </a:rPr>
              <a:t>B003</a:t>
            </a:r>
            <a:r>
              <a:rPr lang="zh-CN" altLang="en-US" sz="2000" b="0" strike="noStrike" spc="-1">
                <a:latin typeface="Arial"/>
              </a:rPr>
              <a:t>这个部门有</a:t>
            </a:r>
            <a:r>
              <a:rPr lang="en-US" altLang="zh-CN" sz="2000" b="0" strike="noStrike" spc="-1">
                <a:latin typeface="Arial"/>
              </a:rPr>
              <a:t>3</a:t>
            </a:r>
            <a:r>
              <a:rPr lang="zh-CN" altLang="en-US" sz="2000" b="0" strike="noStrike" spc="-1">
                <a:latin typeface="Arial"/>
              </a:rPr>
              <a:t>个职员一共，总薪水为</a:t>
            </a:r>
            <a:r>
              <a:rPr lang="en-US" altLang="zh-CN" sz="2000" b="0" strike="noStrike" spc="-1">
                <a:latin typeface="Arial"/>
              </a:rPr>
              <a:t>54000.</a:t>
            </a:r>
            <a:endParaRPr lang="en-US" alt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altLang="zh-CN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zh-CN" alt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495A6C-9E5A-4760-BFE6-ED7661F5700E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true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true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zh-CN" altLang="en-US" sz="2000" spc="-1">
                <a:latin typeface="Arial"/>
                <a:sym typeface="+mn-ea"/>
              </a:rPr>
              <a:t>至此，我们已经学习完了所有的基础关系代数操作，接下来我们就要开始学习那些基于关系代数而设计出来的</a:t>
            </a:r>
            <a:r>
              <a:rPr lang="en-US" altLang="zh-CN" sz="2000" spc="-1">
                <a:latin typeface="Arial"/>
                <a:sym typeface="+mn-ea"/>
              </a:rPr>
              <a:t>SQL</a:t>
            </a:r>
            <a:r>
              <a:rPr lang="zh-CN" altLang="en-US" sz="2000" spc="-1">
                <a:latin typeface="Arial"/>
                <a:sym typeface="+mn-ea"/>
              </a:rPr>
              <a:t>语法，具体的学习如何操作关系型数据库。</a:t>
            </a:r>
            <a:endParaRPr lang="zh-CN" alt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true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959B2F-2352-40E1-A516-52B902EBA866}" type="slidenum">
              <a:rPr lang="en-US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8" name="PlaceHolder 3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1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2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3" name="PlaceHolder 5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6" name="PlaceHolder 3"/>
          <p:cNvSpPr>
            <a:spLocks noGrp="true"/>
          </p:cNvSpPr>
          <p:nvPr>
            <p:ph type="body"/>
          </p:nvPr>
        </p:nvSpPr>
        <p:spPr>
          <a:xfrm>
            <a:off x="467892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7" name="PlaceHolder 4"/>
          <p:cNvSpPr>
            <a:spLocks noGrp="true"/>
          </p:cNvSpPr>
          <p:nvPr>
            <p:ph type="body"/>
          </p:nvPr>
        </p:nvSpPr>
        <p:spPr>
          <a:xfrm>
            <a:off x="823464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8" name="PlaceHolder 5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39" name="PlaceHolder 6"/>
          <p:cNvSpPr>
            <a:spLocks noGrp="true"/>
          </p:cNvSpPr>
          <p:nvPr>
            <p:ph type="body"/>
          </p:nvPr>
        </p:nvSpPr>
        <p:spPr>
          <a:xfrm>
            <a:off x="467892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40" name="PlaceHolder 7"/>
          <p:cNvSpPr>
            <a:spLocks noGrp="true"/>
          </p:cNvSpPr>
          <p:nvPr>
            <p:ph type="body"/>
          </p:nvPr>
        </p:nvSpPr>
        <p:spPr>
          <a:xfrm>
            <a:off x="823464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8" name="PlaceHolder 2"/>
          <p:cNvSpPr>
            <a:spLocks noGrp="true"/>
          </p:cNvSpPr>
          <p:nvPr>
            <p:ph type="subTitle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53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true"/>
          </p:cNvSpPr>
          <p:nvPr>
            <p:ph type="subTitle"/>
          </p:nvPr>
        </p:nvSpPr>
        <p:spPr>
          <a:xfrm>
            <a:off x="1123560" y="2955240"/>
            <a:ext cx="8577000" cy="7575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58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59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true"/>
          </p:cNvSpPr>
          <p:nvPr>
            <p:ph type="subTitle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2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3" name="PlaceHolder 4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6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67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0" name="PlaceHolder 3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3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4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5" name="PlaceHolder 5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8" name="PlaceHolder 3"/>
          <p:cNvSpPr>
            <a:spLocks noGrp="true"/>
          </p:cNvSpPr>
          <p:nvPr>
            <p:ph type="body"/>
          </p:nvPr>
        </p:nvSpPr>
        <p:spPr>
          <a:xfrm>
            <a:off x="467892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79" name="PlaceHolder 4"/>
          <p:cNvSpPr>
            <a:spLocks noGrp="true"/>
          </p:cNvSpPr>
          <p:nvPr>
            <p:ph type="body"/>
          </p:nvPr>
        </p:nvSpPr>
        <p:spPr>
          <a:xfrm>
            <a:off x="8234640" y="465480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80" name="PlaceHolder 5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81" name="PlaceHolder 6"/>
          <p:cNvSpPr>
            <a:spLocks noGrp="true"/>
          </p:cNvSpPr>
          <p:nvPr>
            <p:ph type="body"/>
          </p:nvPr>
        </p:nvSpPr>
        <p:spPr>
          <a:xfrm>
            <a:off x="467892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82" name="PlaceHolder 7"/>
          <p:cNvSpPr>
            <a:spLocks noGrp="true"/>
          </p:cNvSpPr>
          <p:nvPr>
            <p:ph type="body"/>
          </p:nvPr>
        </p:nvSpPr>
        <p:spPr>
          <a:xfrm>
            <a:off x="8234640" y="5047560"/>
            <a:ext cx="338580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1051524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11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true"/>
          </p:cNvSpPr>
          <p:nvPr>
            <p:ph type="subTitle"/>
          </p:nvPr>
        </p:nvSpPr>
        <p:spPr>
          <a:xfrm>
            <a:off x="1123560" y="2955240"/>
            <a:ext cx="8577000" cy="7575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16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17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7516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0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1" name="PlaceHolder 4"/>
          <p:cNvSpPr>
            <a:spLocks noGrp="true"/>
          </p:cNvSpPr>
          <p:nvPr>
            <p:ph type="body"/>
          </p:nvPr>
        </p:nvSpPr>
        <p:spPr>
          <a:xfrm>
            <a:off x="6511680" y="504756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true"/>
          </p:cNvSpPr>
          <p:nvPr>
            <p:ph type="title"/>
          </p:nvPr>
        </p:nvSpPr>
        <p:spPr>
          <a:xfrm>
            <a:off x="1123560" y="2955240"/>
            <a:ext cx="8577000" cy="16340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true"/>
          </p:cNvSpPr>
          <p:nvPr>
            <p:ph type="body"/>
          </p:nvPr>
        </p:nvSpPr>
        <p:spPr>
          <a:xfrm>
            <a:off x="112356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4" name="PlaceHolder 3"/>
          <p:cNvSpPr>
            <a:spLocks noGrp="true"/>
          </p:cNvSpPr>
          <p:nvPr>
            <p:ph type="body"/>
          </p:nvPr>
        </p:nvSpPr>
        <p:spPr>
          <a:xfrm>
            <a:off x="6511680" y="4654800"/>
            <a:ext cx="513108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  <p:sp>
        <p:nvSpPr>
          <p:cNvPr id="25" name="PlaceHolder 4"/>
          <p:cNvSpPr>
            <a:spLocks noGrp="true"/>
          </p:cNvSpPr>
          <p:nvPr>
            <p:ph type="body"/>
          </p:nvPr>
        </p:nvSpPr>
        <p:spPr>
          <a:xfrm>
            <a:off x="1123560" y="5047560"/>
            <a:ext cx="10515240" cy="3582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true"/>
          </p:cNvSpPr>
          <p:nvPr>
            <p:ph type="title"/>
          </p:nvPr>
        </p:nvSpPr>
        <p:spPr>
          <a:xfrm>
            <a:off x="3929400" y="2125080"/>
            <a:ext cx="6974640" cy="18579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lang="zh-CN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单击此处编辑母版标题样式</a:t>
            </a:r>
            <a:endParaRPr lang="en-US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2"/>
          <p:cNvSpPr>
            <a:spLocks noGrp="true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78A1FE0-7E5D-42B6-AC99-D8808DB01A6D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true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true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45F9CD-9407-48F5-B88E-DD687C073013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 panose="020B0503030403020204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true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A0C77C8-6EE9-443F-9872-8CE3C2536FBE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true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true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934910-E111-4829-8165-3CB83CADB644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4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10547640" y="5235840"/>
            <a:ext cx="1812600" cy="18097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4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6" name="PlaceHolder 5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ource Sans Pro" panose="020B0503030403020204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latin typeface="Source Sans Pro" panose="020B0503030403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3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Relational algebra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Sequential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Query Language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680" y="1927080"/>
            <a:ext cx="7886520" cy="15678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sz="1800" b="0" strike="noStrike" spc="-1">
                <a:latin typeface="Arial"/>
                <a:ea typeface="SimSun" charset="0"/>
              </a:rPr>
              <a:t>Data definition language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b="0" strike="noStrike" spc="-1">
                <a:latin typeface="Arial"/>
                <a:ea typeface="SimSun" charset="0"/>
              </a:rPr>
              <a:t>创建表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b="0" strike="noStrike" spc="-1">
                <a:latin typeface="Arial"/>
                <a:ea typeface="SimSun" charset="0"/>
              </a:rPr>
              <a:t>改变表的列</a:t>
            </a:r>
            <a:r>
              <a:rPr lang="en-US" altLang="zh-CN" b="0" strike="noStrike" spc="-1">
                <a:latin typeface="Arial"/>
                <a:ea typeface="SimSun" charset="0"/>
              </a:rPr>
              <a:t>/</a:t>
            </a:r>
            <a:r>
              <a:rPr lang="en-US" altLang="en-US" b="0" strike="noStrike" spc="-1">
                <a:latin typeface="Arial"/>
                <a:ea typeface="SimSun" charset="0"/>
              </a:rPr>
              <a:t>constraints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sz="1800" b="0" strike="noStrike" spc="-1">
                <a:latin typeface="Arial"/>
                <a:ea typeface="SimSun" charset="0"/>
              </a:rPr>
              <a:t>Data manipulation language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pc="-1">
                <a:latin typeface="Arial"/>
                <a:ea typeface="SimSun" charset="0"/>
                <a:sym typeface="+mn-ea"/>
              </a:rPr>
              <a:t>增加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/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更新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/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删除行</a:t>
            </a:r>
            <a:endParaRPr lang="en-US" altLang="zh-CN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SQL</a:t>
            </a:r>
            <a:r>
              <a:rPr lang="zh-CN" altLang="en-US" sz="2800" b="0" strike="noStrike" spc="-1">
                <a:solidFill>
                  <a:srgbClr val="000000"/>
                </a:solidFill>
                <a:latin typeface="Arial"/>
                <a:ea typeface="SimSun" charset="0"/>
              </a:rPr>
              <a:t>命令</a:t>
            </a:r>
            <a:endParaRPr lang="zh-CN" altLang="en-US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500" y="1927225"/>
            <a:ext cx="4524375" cy="21215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Reserved words </a:t>
            </a:r>
            <a:r>
              <a:rPr lang="zh-CN" altLang="en-US" sz="1800" b="0" strike="noStrike" spc="-1">
                <a:latin typeface="Arial"/>
                <a:ea typeface="SimSun" charset="0"/>
              </a:rPr>
              <a:t>保留字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b="0" strike="noStrike" spc="-1">
                <a:latin typeface="Arial"/>
                <a:ea typeface="SimSun" charset="0"/>
              </a:rPr>
              <a:t>非大小写敏感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b="0" strike="noStrike" spc="-1">
                <a:latin typeface="Arial"/>
                <a:ea typeface="SimSun" charset="0"/>
              </a:rPr>
              <a:t>SQL</a:t>
            </a:r>
            <a:r>
              <a:rPr lang="zh-CN" altLang="en-US" b="0" strike="noStrike" spc="-1">
                <a:latin typeface="Arial"/>
                <a:ea typeface="SimSun" charset="0"/>
              </a:rPr>
              <a:t>语言的一部分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b="0" strike="noStrike" spc="-1">
                <a:latin typeface="Arial"/>
                <a:ea typeface="SimSun" charset="0"/>
              </a:rPr>
              <a:t>一般大写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User-defined words </a:t>
            </a:r>
            <a:r>
              <a:rPr lang="zh-CN" altLang="en-US" sz="1800" b="0" strike="noStrike" spc="-1">
                <a:latin typeface="Arial"/>
                <a:ea typeface="SimSun" charset="0"/>
              </a:rPr>
              <a:t>用户定义语句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z="1800" b="0" strike="noStrike" spc="-1">
                <a:latin typeface="Arial"/>
                <a:ea typeface="SimSun" charset="0"/>
              </a:rPr>
              <a:t>大小写敏感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z="1800" b="0" strike="noStrike" spc="-1">
                <a:latin typeface="Arial"/>
                <a:ea typeface="SimSun" charset="0"/>
              </a:rPr>
              <a:t>一般小写</a:t>
            </a: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" y="4436745"/>
            <a:ext cx="9678670" cy="1102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Database</a:t>
            </a:r>
            <a:endParaRPr lang="en-US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500" y="1927225"/>
            <a:ext cx="4524375" cy="15678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z="1800" b="0" strike="noStrike" spc="-1">
                <a:latin typeface="Arial"/>
                <a:ea typeface="SimSun" charset="0"/>
              </a:rPr>
              <a:t>创建数据库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CREATE SCHEMA name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;</a:t>
            </a:r>
            <a:endParaRPr lang="zh-CN" altLang="en-US" b="0" strike="noStrike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CREATE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DATABASE 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name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;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altLang="en-US" sz="1800" b="0" strike="noStrike" spc="-1">
                <a:latin typeface="Arial"/>
                <a:ea typeface="SimSun" charset="0"/>
              </a:rPr>
              <a:t>使用数据库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" y="3634740"/>
            <a:ext cx="3604895" cy="6521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65" y="1842135"/>
            <a:ext cx="4030980" cy="2719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3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en-US" altLang="en-US" sz="2400" spc="-1">
                <a:solidFill>
                  <a:srgbClr val="FFFFFF"/>
                </a:solidFill>
                <a:latin typeface="Source Sans Pro" panose="020B0503030403020204"/>
                <a:ea typeface="思源黑体"/>
                <a:sym typeface="+mn-ea"/>
              </a:rPr>
              <a:t>Table definition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Syntax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412875" y="1927225"/>
            <a:ext cx="9179560" cy="23983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CREATE TABLE table_name(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column1 datatype [conditions],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column2 datatype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[conditions],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column3 datatype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[conditions],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.....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columnN datatype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[conditions],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   PRIMARY KEY( one or more columns )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en-US" sz="1800" b="0" strike="noStrike" spc="-1">
                <a:latin typeface="Arial"/>
                <a:ea typeface="SimSun" charset="0"/>
              </a:rPr>
              <a:t>);</a:t>
            </a:r>
            <a:endParaRPr lang="en-US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Example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54705" y="2085340"/>
            <a:ext cx="3951605" cy="327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Data type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412875" y="1927225"/>
            <a:ext cx="9179560" cy="7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zh-CN" altLang="en-US" sz="1800" b="0" strike="noStrike" spc="-1">
                <a:latin typeface="Arial"/>
                <a:ea typeface="SimSun" charset="0"/>
              </a:rPr>
              <a:t>数字型数据类型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660" y="2521585"/>
            <a:ext cx="7828280" cy="2988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Column Options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412875" y="1927225"/>
            <a:ext cx="9179560" cy="18446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zh-CN" altLang="en-US" sz="1800" b="0" strike="noStrike" spc="-1">
                <a:latin typeface="Arial"/>
                <a:ea typeface="SimSun" charset="0"/>
              </a:rPr>
              <a:t>字符型数据类型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zh-CN" sz="1800" b="0" strike="noStrike" spc="-1">
                <a:latin typeface="Arial"/>
                <a:ea typeface="SimSun" charset="0"/>
              </a:rPr>
              <a:t>	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CHAR(M)</a:t>
            </a:r>
            <a:r>
              <a:rPr lang="zh-CN" altLang="en-US" sz="1800" b="0" strike="noStrike" spc="-1">
                <a:latin typeface="Arial"/>
                <a:ea typeface="SimSun" charset="0"/>
              </a:rPr>
              <a:t>：</a:t>
            </a:r>
            <a:r>
              <a:rPr lang="en-US" altLang="zh-CN" sz="1800" b="0" strike="noStrike" spc="-1">
                <a:latin typeface="Arial"/>
                <a:ea typeface="SimSun" charset="0"/>
              </a:rPr>
              <a:t> </a:t>
            </a:r>
            <a:r>
              <a:rPr lang="zh-CN" altLang="en-US" sz="1800" b="0" strike="noStrike" spc="-1">
                <a:latin typeface="Arial"/>
                <a:ea typeface="SimSun" charset="0"/>
              </a:rPr>
              <a:t>固定长度为</a:t>
            </a:r>
            <a:r>
              <a:rPr lang="en-US" altLang="zh-CN" sz="1800" b="0" strike="noStrike" spc="-1">
                <a:latin typeface="Arial"/>
                <a:ea typeface="SimSun" charset="0"/>
              </a:rPr>
              <a:t>M</a:t>
            </a:r>
            <a:r>
              <a:rPr lang="zh-CN" altLang="en-US" sz="1800" b="0" strike="noStrike" spc="-1">
                <a:latin typeface="Arial"/>
                <a:ea typeface="SimSun" charset="0"/>
              </a:rPr>
              <a:t>的字符型数据类型，如果字符没那么长，就会用空格补全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z="1800" b="0" strike="noStrike" spc="-1">
                <a:latin typeface="Arial"/>
                <a:ea typeface="SimSun" charset="0"/>
              </a:rPr>
              <a:t>VARCHAR(M): </a:t>
            </a:r>
            <a:r>
              <a:rPr lang="zh-CN" altLang="en-US" sz="1800" b="0" strike="noStrike" spc="-1">
                <a:latin typeface="Arial"/>
                <a:ea typeface="SimSun" charset="0"/>
              </a:rPr>
              <a:t>可变长度的字符型数据类型，最大长度为</a:t>
            </a:r>
            <a:r>
              <a:rPr lang="en-US" altLang="zh-CN" sz="1800" b="0" strike="noStrike" spc="-1">
                <a:latin typeface="Arial"/>
                <a:ea typeface="SimSun" charset="0"/>
              </a:rPr>
              <a:t>M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426085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z="1800" b="0" strike="noStrike" spc="-1">
                <a:latin typeface="Arial"/>
                <a:ea typeface="SimSun" charset="0"/>
              </a:rPr>
              <a:t>BLOB or TEXT: </a:t>
            </a:r>
            <a:r>
              <a:rPr lang="zh-CN" altLang="en-US" sz="1800" b="0" strike="noStrike" spc="-1">
                <a:latin typeface="Arial"/>
                <a:ea typeface="SimSun" charset="0"/>
              </a:rPr>
              <a:t>存储大型数据的数据结构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597535" lvl="1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Column Options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28650" y="1901190"/>
            <a:ext cx="9179560" cy="322961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z="1800" b="0" strike="noStrike" spc="-1">
                <a:latin typeface="Arial"/>
                <a:ea typeface="SimSun" charset="0"/>
              </a:rPr>
              <a:t>NOT NULL</a:t>
            </a:r>
            <a:endParaRPr 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值不可以是空</a:t>
            </a:r>
            <a:endParaRPr lang="en-US" sz="1800" b="0" strike="noStrike" spc="-1">
              <a:latin typeface="Arial"/>
              <a:ea typeface="SimSun" charset="0"/>
            </a:endParaRPr>
          </a:p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z="1800" b="0" strike="noStrike" spc="-1">
                <a:latin typeface="Arial"/>
                <a:ea typeface="SimSun" charset="0"/>
              </a:rPr>
              <a:t>UNIQUE</a:t>
            </a:r>
            <a:endParaRPr 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0" strike="noStrike" spc="-1">
                <a:latin typeface="Arial"/>
                <a:ea typeface="SimSun" charset="0"/>
              </a:rPr>
              <a:t>不可以重复</a:t>
            </a:r>
            <a:endParaRPr lang="en-US" sz="1800" b="0" strike="noStrike" spc="-1">
              <a:latin typeface="Arial"/>
              <a:ea typeface="SimSun" charset="0"/>
            </a:endParaRPr>
          </a:p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z="1800" b="0" strike="noStrike" spc="-1">
                <a:latin typeface="Arial"/>
                <a:ea typeface="SimSun" charset="0"/>
              </a:rPr>
              <a:t>DEFAULT</a:t>
            </a:r>
            <a:endParaRPr 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pc="-1">
                <a:latin typeface="Arial"/>
                <a:ea typeface="SimSun" charset="0"/>
                <a:sym typeface="+mn-ea"/>
              </a:rPr>
              <a:t>设定一个默认值</a:t>
            </a:r>
            <a:endParaRPr lang="en-US" sz="1800" b="0" strike="noStrike" spc="-1">
              <a:latin typeface="Arial"/>
              <a:ea typeface="SimSun" charset="0"/>
            </a:endParaRPr>
          </a:p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z="1800" b="0" strike="noStrike" spc="-1">
                <a:latin typeface="Arial"/>
                <a:ea typeface="SimSun" charset="0"/>
              </a:rPr>
              <a:t>AUTO_INCREMENT</a:t>
            </a:r>
            <a:endParaRPr 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自动增长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从一个基础值开始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自动增长</a:t>
            </a:r>
            <a:r>
              <a:rPr lang="en-US" altLang="zh-CN" sz="1800" b="0" strike="noStrike" spc="-1">
                <a:latin typeface="Arial"/>
                <a:ea typeface="SimSun" charset="0"/>
              </a:rPr>
              <a:t>n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Column Options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140" y="2127885"/>
            <a:ext cx="6182360" cy="2934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主要内容</a:t>
            </a: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680" y="1927080"/>
            <a:ext cx="7886520" cy="18446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Division operation </a:t>
            </a:r>
            <a:r>
              <a:rPr lang="zh-CN" altLang="en-US" sz="1800" b="0" strike="noStrike" spc="-1">
                <a:latin typeface="Arial"/>
                <a:ea typeface="SimSun" charset="0"/>
              </a:rPr>
              <a:t>除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Grouping operation </a:t>
            </a:r>
            <a:r>
              <a:rPr lang="zh-CN" altLang="en-US" sz="1800" b="0" strike="noStrike" spc="-1">
                <a:latin typeface="Arial"/>
                <a:ea typeface="SimSun" charset="0"/>
              </a:rPr>
              <a:t>聚合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altLang="en-US" sz="1800" b="0" strike="noStrike" spc="-1">
                <a:latin typeface="Arial"/>
                <a:ea typeface="SimSun" charset="0"/>
              </a:rPr>
              <a:t>Aggregate operation </a:t>
            </a:r>
            <a:r>
              <a:rPr lang="zh-CN" altLang="en-US" sz="1800" b="0" strike="noStrike" spc="-1">
                <a:latin typeface="Arial"/>
                <a:ea typeface="SimSun" charset="0"/>
              </a:rPr>
              <a:t>汇总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Foreign Key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01650" y="1621790"/>
            <a:ext cx="9179560" cy="7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指向了另一个表的主键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260" y="2358390"/>
            <a:ext cx="6717665" cy="1957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587625"/>
            <a:ext cx="2717800" cy="168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Foreign Key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01650" y="1621790"/>
            <a:ext cx="9179560" cy="7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指向了另一个表的主键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21965" y="2710815"/>
            <a:ext cx="6147435" cy="2213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Foreign Key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01650" y="1621790"/>
            <a:ext cx="9179560" cy="18446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我需要删除</a:t>
            </a:r>
            <a:r>
              <a:rPr lang="en-US" altLang="zh-CN" sz="1800" b="0" strike="noStrike" spc="-1">
                <a:latin typeface="Arial"/>
                <a:ea typeface="SimSun" charset="0"/>
              </a:rPr>
              <a:t>Persons</a:t>
            </a:r>
            <a:r>
              <a:rPr lang="zh-CN" altLang="en-US" sz="1800" b="0" strike="noStrike" spc="-1">
                <a:latin typeface="Arial"/>
                <a:ea typeface="SimSun" charset="0"/>
              </a:rPr>
              <a:t>表里面第三行怎么办？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Restrict: </a:t>
            </a:r>
            <a:r>
              <a:rPr lang="zh-CN" altLang="en-US" b="0" strike="noStrike" spc="-1">
                <a:latin typeface="Arial"/>
                <a:ea typeface="SimSun" charset="0"/>
              </a:rPr>
              <a:t>不允许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Cascade: </a:t>
            </a:r>
            <a:r>
              <a:rPr lang="zh-CN" altLang="en-US" b="0" strike="noStrike" spc="-1">
                <a:latin typeface="Arial"/>
                <a:ea typeface="SimSun" charset="0"/>
              </a:rPr>
              <a:t>把</a:t>
            </a:r>
            <a:r>
              <a:rPr lang="en-US" altLang="zh-CN" b="0" strike="noStrike" spc="-1">
                <a:latin typeface="Arial"/>
                <a:ea typeface="SimSun" charset="0"/>
              </a:rPr>
              <a:t>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第一二行也删了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Set Null: 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</a:t>
            </a:r>
            <a:r>
              <a:rPr lang="en-US" altLang="zh-CN" b="0" strike="noStrike" spc="-1">
                <a:latin typeface="Arial"/>
                <a:ea typeface="SimSun" charset="0"/>
              </a:rPr>
              <a:t>PersonID</a:t>
            </a:r>
            <a:r>
              <a:rPr lang="zh-CN" altLang="en-US" b="0" strike="noStrike" spc="-1">
                <a:latin typeface="Arial"/>
                <a:ea typeface="SimSun" charset="0"/>
              </a:rPr>
              <a:t>值设置为空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Set default: 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PersonID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值设置为某个具体的值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92625" y="3597275"/>
            <a:ext cx="6717665" cy="1957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55" y="3871595"/>
            <a:ext cx="2717800" cy="168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Foreign Key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01650" y="1621790"/>
            <a:ext cx="9179560" cy="18446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883285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我需要修改</a:t>
            </a:r>
            <a:r>
              <a:rPr lang="en-US" altLang="zh-CN" sz="1800" b="0" strike="noStrike" spc="-1">
                <a:latin typeface="Arial"/>
                <a:ea typeface="SimSun" charset="0"/>
              </a:rPr>
              <a:t>Persons</a:t>
            </a:r>
            <a:r>
              <a:rPr lang="zh-CN" altLang="en-US" sz="1800" b="0" strike="noStrike" spc="-1">
                <a:latin typeface="Arial"/>
                <a:ea typeface="SimSun" charset="0"/>
              </a:rPr>
              <a:t>的</a:t>
            </a:r>
            <a:r>
              <a:rPr lang="en-US" altLang="zh-CN" sz="1800" b="0" strike="noStrike" spc="-1">
                <a:latin typeface="Arial"/>
                <a:ea typeface="SimSun" charset="0"/>
              </a:rPr>
              <a:t>PersonID</a:t>
            </a:r>
            <a:r>
              <a:rPr lang="zh-CN" altLang="en-US" sz="1800" b="0" strike="noStrike" spc="-1">
                <a:latin typeface="Arial"/>
                <a:ea typeface="SimSun" charset="0"/>
              </a:rPr>
              <a:t>怎么办？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Restrict: </a:t>
            </a:r>
            <a:r>
              <a:rPr lang="zh-CN" altLang="en-US" b="0" strike="noStrike" spc="-1">
                <a:latin typeface="Arial"/>
                <a:ea typeface="SimSun" charset="0"/>
              </a:rPr>
              <a:t>不允许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Cascade: </a:t>
            </a:r>
            <a:r>
              <a:rPr lang="zh-CN" altLang="en-US" b="0" strike="noStrike" spc="-1">
                <a:latin typeface="Arial"/>
                <a:ea typeface="SimSun" charset="0"/>
              </a:rPr>
              <a:t>把</a:t>
            </a:r>
            <a:r>
              <a:rPr lang="en-US" altLang="zh-CN" b="0" strike="noStrike" spc="-1">
                <a:latin typeface="Arial"/>
                <a:ea typeface="SimSun" charset="0"/>
              </a:rPr>
              <a:t>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第一二行也更改了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Set Null: 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</a:t>
            </a:r>
            <a:r>
              <a:rPr lang="en-US" altLang="zh-CN" b="0" strike="noStrike" spc="-1">
                <a:latin typeface="Arial"/>
                <a:ea typeface="SimSun" charset="0"/>
              </a:rPr>
              <a:t>PersonID</a:t>
            </a:r>
            <a:r>
              <a:rPr lang="zh-CN" altLang="en-US" b="0" strike="noStrike" spc="-1">
                <a:latin typeface="Arial"/>
                <a:ea typeface="SimSun" charset="0"/>
              </a:rPr>
              <a:t>值设置为空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40485"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Set default: Orders</a:t>
            </a:r>
            <a:r>
              <a:rPr lang="zh-CN" altLang="en-US" b="0" strike="noStrike" spc="-1">
                <a:latin typeface="Arial"/>
                <a:ea typeface="SimSun" charset="0"/>
              </a:rPr>
              <a:t>第一二行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PersonID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值设置为某个具体的值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92625" y="3597275"/>
            <a:ext cx="6717665" cy="1957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55" y="3871595"/>
            <a:ext cx="2717800" cy="168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 </a:t>
            </a: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Table - Foreign Key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825" y="1947545"/>
            <a:ext cx="4391660" cy="3472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Deleting Tables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28650" y="1901190"/>
            <a:ext cx="9179560" cy="73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DROP TABLE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table-name1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table-name2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…;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marL="1054735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zh-CN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2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en-US" altLang="en-US" sz="2400" spc="-1">
                <a:solidFill>
                  <a:srgbClr val="FFFFFF"/>
                </a:solidFill>
                <a:latin typeface="Source Sans Pro" panose="020B0503030403020204"/>
                <a:ea typeface="思源黑体"/>
                <a:sym typeface="+mn-ea"/>
              </a:rPr>
              <a:t>Altering Tables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ALTER: </a:t>
            </a:r>
            <a:r>
              <a:rPr lang="zh-CN" altLang="" sz="2800" b="0" strike="noStrike" spc="-1">
                <a:solidFill>
                  <a:srgbClr val="000000"/>
                </a:solidFill>
                <a:latin typeface="Arial"/>
                <a:ea typeface="SimSun" charset="0"/>
              </a:rPr>
              <a:t>添加、删除、修改列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628650" y="1901190"/>
            <a:ext cx="9179560" cy="26758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zh-CN" sz="1800" b="0" strike="noStrike" spc="-1">
                <a:latin typeface="Arial"/>
                <a:ea typeface="SimSun" charset="0"/>
              </a:rPr>
              <a:t>Add column</a:t>
            </a:r>
            <a:endParaRPr lang="" altLang="zh-CN" sz="1800" b="0" strike="noStrike" spc="-1">
              <a:latin typeface="Arial"/>
              <a:ea typeface="SimSun" charset="0"/>
            </a:endParaRPr>
          </a:p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" altLang="zh-CN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" sz="1800" b="0" strike="noStrike" spc="-1">
                <a:latin typeface="Arial"/>
                <a:ea typeface="SimSun" charset="0"/>
              </a:rPr>
              <a:t>语法：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ALTER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table_name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column_name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datatype [options like UNIQUE …]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1" dirty="0">
                <a:latin typeface="Courier New" panose="02070309020205020404" pitchFamily="49" charset="0"/>
                <a:ea typeface="SimSun" charset="0"/>
                <a:cs typeface="Courier New" panose="02070309020205020404" pitchFamily="49" charset="0"/>
                <a:sym typeface="+mn-ea"/>
              </a:rPr>
              <a:t>例子</a:t>
            </a:r>
            <a:endParaRPr lang="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" altLang="zh-CN" sz="1800" b="0" strike="noStrike" spc="-1">
              <a:latin typeface="Arial"/>
              <a:ea typeface="SimSun" charset="0"/>
            </a:endParaRPr>
          </a:p>
          <a:p>
            <a:pPr marL="0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" altLang="zh-CN" sz="1800" b="0" strike="noStrike" spc="-1">
              <a:latin typeface="Arial"/>
              <a:ea typeface="SimSun" charset="0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08455" y="3512185"/>
            <a:ext cx="873633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ALTER: </a:t>
            </a:r>
            <a:r>
              <a:rPr lang="zh-CN" altLang="en-US" sz="2800" b="0" strike="noStrike" spc="-1">
                <a:solidFill>
                  <a:srgbClr val="000000"/>
                </a:solidFill>
                <a:latin typeface="Arial"/>
                <a:ea typeface="SimSun" charset="0"/>
              </a:rPr>
              <a:t>添加、删除、修改列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628650" y="1901190"/>
            <a:ext cx="9179560" cy="23983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en-US" sz="1800" b="0" strike="noStrike" spc="-1">
                <a:latin typeface="Arial"/>
                <a:ea typeface="SimSun" charset="0"/>
              </a:rPr>
              <a:t>Drop </a:t>
            </a:r>
            <a:r>
              <a:rPr lang="en-US" altLang="zh-CN" sz="1800" b="0" strike="noStrike" spc="-1">
                <a:latin typeface="Arial"/>
                <a:ea typeface="SimSun" charset="0"/>
              </a:rPr>
              <a:t>column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语法：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ALTER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table_name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DROP COLUMN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column_name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1" dirty="0">
                <a:latin typeface="Courier New" panose="02070309020205020404" pitchFamily="49" charset="0"/>
                <a:ea typeface="SimSun" charset="0"/>
                <a:cs typeface="Courier New" panose="02070309020205020404" pitchFamily="49" charset="0"/>
                <a:sym typeface="+mn-ea"/>
              </a:rPr>
              <a:t>例子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230" y="3451860"/>
            <a:ext cx="6711950" cy="591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ALTER: </a:t>
            </a:r>
            <a:r>
              <a:rPr lang="zh-CN" altLang="en-US" sz="2800" b="0" strike="noStrike" spc="-1">
                <a:solidFill>
                  <a:srgbClr val="000000"/>
                </a:solidFill>
                <a:latin typeface="Arial"/>
                <a:ea typeface="SimSun" charset="0"/>
              </a:rPr>
              <a:t>添加、删除、修改列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628650" y="1901190"/>
            <a:ext cx="10773410" cy="40608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" altLang="en-US" sz="1800" b="0" strike="noStrike" spc="-1">
                <a:latin typeface="Arial"/>
                <a:ea typeface="SimSun" charset="0"/>
              </a:rPr>
              <a:t>Modify </a:t>
            </a:r>
            <a:r>
              <a:rPr lang="en-US" altLang="zh-CN" sz="1800" b="0" strike="noStrike" spc="-1">
                <a:latin typeface="Arial"/>
                <a:ea typeface="SimSun" charset="0"/>
              </a:rPr>
              <a:t>column</a:t>
            </a:r>
            <a:r>
              <a:rPr lang="" altLang="en-US" sz="1800" b="0" strike="noStrike" spc="-1">
                <a:latin typeface="Arial"/>
                <a:ea typeface="SimSun" charset="0"/>
              </a:rPr>
              <a:t>: name and definition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语法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例子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94280" y="4916170"/>
            <a:ext cx="4081145" cy="1046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65" y="2995295"/>
            <a:ext cx="4124960" cy="1104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Division operation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71680" y="1927080"/>
            <a:ext cx="7886520" cy="35064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pc="-1">
                <a:latin typeface="Arial"/>
                <a:ea typeface="SimSun" charset="0"/>
                <a:sym typeface="+mn-ea"/>
              </a:rPr>
              <a:t>Relation R: (Attr1, Attr2, Attr3, Attr4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, Attr5</a:t>
            </a:r>
            <a:r>
              <a:rPr lang="en-US" spc="-1">
                <a:latin typeface="Arial"/>
                <a:ea typeface="SimSun" charset="0"/>
                <a:sym typeface="+mn-ea"/>
              </a:rPr>
              <a:t>)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 -&gt; A</a:t>
            </a:r>
            <a:endParaRPr lang="en-US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pc="-1">
                <a:latin typeface="Arial"/>
                <a:ea typeface="SimSun" charset="0"/>
                <a:sym typeface="+mn-ea"/>
              </a:rPr>
              <a:t>Relation 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S</a:t>
            </a:r>
            <a:r>
              <a:rPr lang="en-US" spc="-1">
                <a:latin typeface="Arial"/>
                <a:ea typeface="SimSun" charset="0"/>
                <a:sym typeface="+mn-ea"/>
              </a:rPr>
              <a:t>: (Attr1, Attr2, Attr3)</a:t>
            </a:r>
            <a:r>
              <a:rPr lang="en-US" altLang="en-US" spc="-1">
                <a:latin typeface="Arial"/>
                <a:ea typeface="SimSun" charset="0"/>
                <a:sym typeface="+mn-ea"/>
              </a:rPr>
              <a:t> -&gt; B</a:t>
            </a:r>
            <a:endParaRPr lang="en-US" altLang="en-US" spc="-1">
              <a:latin typeface="Arial"/>
              <a:ea typeface="SimSun" charset="0"/>
              <a:sym typeface="+mn-ea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en-US" b="0" strike="noStrike" spc="-1">
              <a:latin typeface="Arial"/>
              <a:ea typeface="SimSun" charset="0"/>
              <a:sym typeface="+mn-ea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pc="-1">
                <a:latin typeface="Arial"/>
                <a:ea typeface="SimSun" charset="0"/>
                <a:sym typeface="+mn-ea"/>
              </a:rPr>
              <a:t>C = A - B = (Attr4, Attr5)</a:t>
            </a:r>
            <a:endParaRPr lang="en-US" altLang="en-US" spc="-1">
              <a:latin typeface="Arial"/>
              <a:ea typeface="SimSun" charset="0"/>
              <a:sym typeface="+mn-ea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en-US" b="0" strike="noStrike" spc="-1">
              <a:latin typeface="Arial"/>
              <a:ea typeface="SimSun" charset="0"/>
              <a:sym typeface="+mn-ea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pc="-1">
                <a:latin typeface="Arial"/>
                <a:ea typeface="SimSun" charset="0"/>
                <a:sym typeface="+mn-ea"/>
              </a:rPr>
              <a:t>假设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R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除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S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结果是关系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X</a:t>
            </a:r>
            <a:r>
              <a:rPr lang="en-US" altLang="en-US" b="0" strike="noStrike" spc="-1">
                <a:latin typeface="Arial"/>
                <a:ea typeface="SimSun" charset="0"/>
              </a:rPr>
              <a:t>: </a:t>
            </a:r>
            <a:endParaRPr lang="en-US" altLang="en-US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0" strike="noStrike" spc="-1">
                <a:latin typeface="Arial"/>
                <a:ea typeface="SimSun" charset="0"/>
              </a:rPr>
              <a:t>属性：</a:t>
            </a:r>
            <a:r>
              <a:rPr lang="en-US" altLang="zh-CN" b="0" strike="noStrike" spc="-1">
                <a:latin typeface="Arial"/>
                <a:ea typeface="SimSun" charset="0"/>
              </a:rPr>
              <a:t>Attr4, Attr5</a:t>
            </a:r>
            <a:endParaRPr lang="en-US" altLang="zh-CN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b="0" strike="noStrike" spc="-1">
                <a:latin typeface="Arial"/>
                <a:ea typeface="SimSun" charset="0"/>
              </a:rPr>
              <a:t>X</a:t>
            </a:r>
            <a:r>
              <a:rPr lang="zh-CN" altLang="en-US" b="0" strike="noStrike" spc="-1">
                <a:latin typeface="Arial"/>
                <a:ea typeface="SimSun" charset="0"/>
              </a:rPr>
              <a:t>中的每一行</a:t>
            </a:r>
            <a:r>
              <a:rPr lang="en-US" altLang="zh-CN" b="0" strike="noStrike" spc="-1">
                <a:latin typeface="Arial"/>
                <a:ea typeface="SimSun" charset="0"/>
              </a:rPr>
              <a:t>t</a:t>
            </a:r>
            <a:r>
              <a:rPr lang="zh-CN" altLang="en-US" b="0" strike="noStrike" spc="-1">
                <a:latin typeface="Arial"/>
                <a:ea typeface="SimSun" charset="0"/>
              </a:rPr>
              <a:t>需要满足：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97635" lvl="2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0" strike="noStrike" spc="-1">
                <a:latin typeface="Arial"/>
                <a:ea typeface="SimSun" charset="0"/>
              </a:rPr>
              <a:t>假设</a:t>
            </a:r>
            <a:r>
              <a:rPr lang="en-US" altLang="zh-CN" b="0" strike="noStrike" spc="-1">
                <a:latin typeface="Arial"/>
                <a:ea typeface="SimSun" charset="0"/>
              </a:rPr>
              <a:t>S</a:t>
            </a:r>
            <a:r>
              <a:rPr lang="zh-CN" altLang="en-US" b="0" strike="noStrike" spc="-1">
                <a:latin typeface="Arial"/>
                <a:ea typeface="SimSun" charset="0"/>
              </a:rPr>
              <a:t>有</a:t>
            </a:r>
            <a:r>
              <a:rPr lang="en-US" altLang="zh-CN" b="0" strike="noStrike" spc="-1">
                <a:latin typeface="Arial"/>
                <a:ea typeface="SimSun" charset="0"/>
              </a:rPr>
              <a:t>m</a:t>
            </a:r>
            <a:r>
              <a:rPr lang="zh-CN" altLang="en-US" b="0" strike="noStrike" spc="-1">
                <a:latin typeface="Arial"/>
                <a:ea typeface="SimSun" charset="0"/>
              </a:rPr>
              <a:t>行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97635" lvl="2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b="0" strike="noStrike" spc="-1">
                <a:latin typeface="Arial"/>
                <a:ea typeface="SimSun" charset="0"/>
              </a:rPr>
              <a:t>t </a:t>
            </a:r>
            <a:r>
              <a:rPr lang="zh-CN" altLang="en-US" b="0" strike="noStrike" spc="-1">
                <a:latin typeface="Arial"/>
                <a:ea typeface="SimSun" charset="0"/>
              </a:rPr>
              <a:t>和</a:t>
            </a:r>
            <a:r>
              <a:rPr lang="en-US" altLang="zh-CN" b="0" strike="noStrike" spc="-1">
                <a:latin typeface="Arial"/>
                <a:ea typeface="SimSun" charset="0"/>
              </a:rPr>
              <a:t> </a:t>
            </a:r>
            <a:r>
              <a:rPr lang="en-US" altLang="en-US" b="0" strike="noStrike" spc="-1">
                <a:latin typeface="Arial"/>
                <a:ea typeface="SimSun" charset="0"/>
              </a:rPr>
              <a:t>S </a:t>
            </a:r>
            <a:r>
              <a:rPr lang="zh-CN" altLang="en-US" b="0" strike="noStrike" spc="-1">
                <a:latin typeface="Arial"/>
                <a:ea typeface="SimSun" charset="0"/>
              </a:rPr>
              <a:t>中的每一行组合，组合出</a:t>
            </a:r>
            <a:r>
              <a:rPr lang="en-US" altLang="zh-CN" b="0" strike="noStrike" spc="-1">
                <a:latin typeface="Arial"/>
                <a:ea typeface="SimSun" charset="0"/>
              </a:rPr>
              <a:t>m</a:t>
            </a:r>
            <a:r>
              <a:rPr lang="zh-CN" altLang="en-US" b="0" strike="noStrike" spc="-1">
                <a:latin typeface="Arial"/>
                <a:ea typeface="SimSun" charset="0"/>
              </a:rPr>
              <a:t>行</a:t>
            </a:r>
            <a:endParaRPr lang="zh-CN" altLang="en-US" b="0" strike="noStrike" spc="-1">
              <a:latin typeface="Arial"/>
              <a:ea typeface="SimSun" charset="0"/>
            </a:endParaRPr>
          </a:p>
          <a:p>
            <a:pPr marL="1397635" lvl="2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b="0" strike="noStrike" spc="-1">
                <a:latin typeface="Arial"/>
                <a:ea typeface="SimSun" charset="0"/>
              </a:rPr>
              <a:t>这</a:t>
            </a:r>
            <a:r>
              <a:rPr lang="en-US" altLang="zh-CN" b="0" strike="noStrike" spc="-1">
                <a:latin typeface="Arial"/>
                <a:ea typeface="SimSun" charset="0"/>
              </a:rPr>
              <a:t>m</a:t>
            </a:r>
            <a:r>
              <a:rPr lang="zh-CN" altLang="en-US" b="0" strike="noStrike" spc="-1">
                <a:latin typeface="Arial"/>
                <a:ea typeface="SimSun" charset="0"/>
              </a:rPr>
              <a:t>行都可以在关系</a:t>
            </a:r>
            <a:r>
              <a:rPr lang="en-US" altLang="zh-CN" b="0" strike="noStrike" spc="-1">
                <a:latin typeface="Arial"/>
                <a:ea typeface="SimSun" charset="0"/>
              </a:rPr>
              <a:t>S</a:t>
            </a:r>
            <a:r>
              <a:rPr lang="zh-CN" altLang="en-US" b="0" strike="noStrike" spc="-1">
                <a:latin typeface="Arial"/>
                <a:ea typeface="SimSun" charset="0"/>
              </a:rPr>
              <a:t>中找到</a:t>
            </a:r>
            <a:endParaRPr lang="en-US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ALTER: </a:t>
            </a:r>
            <a:r>
              <a:rPr lang="zh-CN" altLang="en-US" sz="2800" b="0" strike="noStrike" spc="-1">
                <a:solidFill>
                  <a:srgbClr val="000000"/>
                </a:solidFill>
                <a:latin typeface="Arial"/>
                <a:ea typeface="SimSun" charset="0"/>
              </a:rPr>
              <a:t>添加、删除、修改列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SimSun" charset="0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628650" y="1901190"/>
            <a:ext cx="10773410" cy="40608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Modify </a:t>
            </a:r>
            <a:r>
              <a:rPr lang="en-US" altLang="zh-CN" sz="1800" b="0" strike="noStrike" spc="-1">
                <a:latin typeface="Arial"/>
                <a:ea typeface="SimSun" charset="0"/>
              </a:rPr>
              <a:t>column</a:t>
            </a:r>
            <a:r>
              <a:rPr lang="en-US" altLang="en-US" sz="1800" b="0" strike="noStrike" spc="-1">
                <a:latin typeface="Arial"/>
                <a:ea typeface="SimSun" charset="0"/>
              </a:rPr>
              <a:t>: </a:t>
            </a:r>
            <a:r>
              <a:rPr lang="" altLang="en-US" sz="1800" b="0" strike="noStrike" spc="-1">
                <a:latin typeface="Arial"/>
                <a:ea typeface="SimSun" charset="0"/>
              </a:rPr>
              <a:t>definition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语法</a:t>
            </a: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endParaRPr lang="zh-CN" altLang="en-US" sz="1800" b="0" strike="noStrike" spc="-1">
              <a:latin typeface="Arial"/>
              <a:ea typeface="SimSun" charset="0"/>
            </a:endParaRPr>
          </a:p>
          <a:p>
            <a:pPr lvl="2" indent="-28575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zh-CN" altLang="en-US" sz="1800" b="0" strike="noStrike" spc="-1">
                <a:latin typeface="Arial"/>
                <a:ea typeface="SimSun" charset="0"/>
              </a:rPr>
              <a:t>例子</a:t>
            </a: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628650" lvl="2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  <a:p>
            <a:pPr marL="0" lvl="1" indent="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None/>
            </a:pPr>
            <a:endParaRPr lang="en-US" altLang="zh-CN" sz="1800" b="0" strike="noStrike" spc="-1">
              <a:latin typeface="Arial"/>
              <a:ea typeface="SimSun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340" y="3110865"/>
            <a:ext cx="5169535" cy="852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40" y="5036820"/>
            <a:ext cx="5186045" cy="924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2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en-US" altLang="en-US" sz="2400" spc="-1">
                <a:solidFill>
                  <a:srgbClr val="FFFFFF"/>
                </a:solidFill>
                <a:latin typeface="Source Sans Pro" panose="020B0503030403020204"/>
                <a:ea typeface="思源黑体"/>
                <a:sym typeface="+mn-ea"/>
              </a:rPr>
              <a:t>Defining &amp; Modifying Tables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zh-CN" sz="2800" b="0" strike="noStrike" spc="-1">
                <a:solidFill>
                  <a:srgbClr val="000000"/>
                </a:solidFill>
                <a:latin typeface="Arial"/>
                <a:ea typeface="Arial"/>
              </a:rPr>
              <a:t>Division operation</a:t>
            </a:r>
            <a:endParaRPr lang="en-US" altLang="zh-CN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985" y="1837690"/>
            <a:ext cx="2141855" cy="2101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10" y="2075180"/>
            <a:ext cx="1465580" cy="1366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285" y="2225675"/>
            <a:ext cx="1271270" cy="110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675" y="2419985"/>
            <a:ext cx="593090" cy="7626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157720" y="2779395"/>
            <a:ext cx="643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stomShape 4"/>
          <p:cNvSpPr/>
          <p:nvPr/>
        </p:nvSpPr>
        <p:spPr>
          <a:xfrm>
            <a:off x="1472745" y="4368020"/>
            <a:ext cx="7886520" cy="1290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clientNo: CR56, CR76, CR62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CR56: PA14, PG4, PG36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CR76: PG4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800" b="0" strike="noStrike" spc="-1">
                <a:latin typeface="Arial"/>
                <a:ea typeface="SimSun" charset="0"/>
              </a:rPr>
              <a:t>CR62: PA14</a:t>
            </a:r>
            <a:endParaRPr lang="en-US" altLang="en-US" sz="1800" b="0" strike="noStrike" spc="-1">
              <a:latin typeface="Arial"/>
              <a:ea typeface="SimSu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Aggregation and Grouping Operations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00200"/>
            <a:ext cx="1069340" cy="811530"/>
          </a:xfrm>
          <a:prstGeom prst="rect">
            <a:avLst/>
          </a:prstGeom>
        </p:spPr>
      </p:pic>
      <p:sp>
        <p:nvSpPr>
          <p:cNvPr id="3" name="CustomShape 4"/>
          <p:cNvSpPr/>
          <p:nvPr/>
        </p:nvSpPr>
        <p:spPr>
          <a:xfrm>
            <a:off x="2035355" y="1600055"/>
            <a:ext cx="7886520" cy="21215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pc="-1">
                <a:latin typeface="Arial"/>
                <a:ea typeface="SimSun" charset="0"/>
                <a:sym typeface="+mn-ea"/>
              </a:rPr>
              <a:t>Aggregation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将计算函数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AL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应用在关系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R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上</a:t>
            </a:r>
            <a:endParaRPr lang="zh-CN" altLang="en-US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COUNT: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返回有多少种值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SUM: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返回总和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AVG: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返回平均数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MIN: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返回最小数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MAX: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返回最大数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15" y="3450590"/>
            <a:ext cx="7234555" cy="2229485"/>
          </a:xfrm>
          <a:prstGeom prst="rect">
            <a:avLst/>
          </a:prstGeom>
        </p:spPr>
      </p:pic>
      <p:sp>
        <p:nvSpPr>
          <p:cNvPr id="5" name="CustomShape 4"/>
          <p:cNvSpPr/>
          <p:nvPr/>
        </p:nvSpPr>
        <p:spPr>
          <a:xfrm>
            <a:off x="401320" y="4194175"/>
            <a:ext cx="2296795" cy="10134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zh-CN" spc="-1">
                <a:latin typeface="Arial"/>
                <a:ea typeface="SimSun" charset="0"/>
                <a:sym typeface="+mn-ea"/>
              </a:rPr>
              <a:t>多少房子租金超过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350?</a:t>
            </a:r>
            <a:endParaRPr lang="en-US" altLang="zh-CN" b="0" strike="noStrike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Aggregation and Grouping Operations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00200"/>
            <a:ext cx="1069340" cy="8115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15" y="3450590"/>
            <a:ext cx="7234555" cy="2229485"/>
          </a:xfrm>
          <a:prstGeom prst="rect">
            <a:avLst/>
          </a:prstGeom>
        </p:spPr>
      </p:pic>
      <p:sp>
        <p:nvSpPr>
          <p:cNvPr id="5" name="CustomShape 4"/>
          <p:cNvSpPr/>
          <p:nvPr/>
        </p:nvSpPr>
        <p:spPr>
          <a:xfrm>
            <a:off x="2849880" y="1600200"/>
            <a:ext cx="2296795" cy="10134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zh-CN" spc="-1">
                <a:latin typeface="Arial"/>
                <a:ea typeface="SimSun" charset="0"/>
                <a:sym typeface="+mn-ea"/>
              </a:rPr>
              <a:t>多少房子租金超过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350?</a:t>
            </a:r>
            <a:endParaRPr lang="en-US" altLang="zh-CN" b="0" strike="noStrike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  <a:sym typeface="+mn-ea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30" y="2613660"/>
            <a:ext cx="3660775" cy="506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060" y="2597150"/>
            <a:ext cx="930275" cy="908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Aggregation and Grouping Operations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035355" y="1600055"/>
            <a:ext cx="7886520" cy="21215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>
            <a:spAutoFit/>
          </a:bodyPr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pc="-1">
                <a:latin typeface="Arial"/>
                <a:ea typeface="SimSun" charset="0"/>
                <a:sym typeface="+mn-ea"/>
              </a:rPr>
              <a:t>Grouping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将属性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GA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聚合，同时使用计算函数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AL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来得出结果</a:t>
            </a:r>
            <a:endParaRPr lang="zh-CN" altLang="en-US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COUNT: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返回有多少种值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SUM: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返回总和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AVG: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返回平均数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MIN: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返回最小数</a:t>
            </a:r>
            <a:endParaRPr lang="en-US" altLang="zh-CN" spc="-1">
              <a:latin typeface="Arial"/>
              <a:ea typeface="SimSun" charset="0"/>
              <a:sym typeface="+mn-ea"/>
            </a:endParaRPr>
          </a:p>
          <a:p>
            <a:pPr marL="940435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zh-CN" spc="-1">
                <a:latin typeface="Arial"/>
                <a:ea typeface="SimSun" charset="0"/>
                <a:sym typeface="+mn-ea"/>
              </a:rPr>
              <a:t>MAX: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返回最大数</a:t>
            </a:r>
            <a:endParaRPr lang="en-US" altLang="en-US" sz="1800" b="0" strike="noStrike" spc="-1">
              <a:latin typeface="Arial"/>
              <a:ea typeface="SimSun" charset="0"/>
            </a:endParaRPr>
          </a:p>
          <a:p>
            <a:pPr marL="483235" indent="-3429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endParaRPr lang="en-US" altLang="en-US" sz="1800" b="0" strike="noStrike" spc="-1">
              <a:latin typeface="Arial"/>
              <a:ea typeface="SimSun" charset="0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401320" y="4194175"/>
            <a:ext cx="2296795" cy="21215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spc="-1">
                <a:latin typeface="Arial"/>
                <a:ea typeface="SimSun" charset="0"/>
                <a:sym typeface="+mn-ea"/>
              </a:rPr>
              <a:t>1.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每个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branchNo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分别有多少个员工？</a:t>
            </a:r>
            <a:endParaRPr lang="zh-CN" altLang="en-US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zh-CN" sz="1800" b="0" strike="noStrike" spc="-1">
                <a:latin typeface="Arial"/>
                <a:ea typeface="SimSun" charset="0"/>
                <a:sym typeface="+mn-ea"/>
              </a:rPr>
              <a:t>2. </a:t>
            </a:r>
            <a:r>
              <a:rPr lang="zh-CN" altLang="en-US" sz="1800" b="0" strike="noStrike" spc="-1">
                <a:latin typeface="Arial"/>
                <a:ea typeface="SimSun" charset="0"/>
                <a:sym typeface="+mn-ea"/>
              </a:rPr>
              <a:t>每个</a:t>
            </a:r>
            <a:r>
              <a:rPr lang="en-US" altLang="zh-CN" sz="1800" b="0" strike="noStrike" spc="-1">
                <a:latin typeface="Arial"/>
                <a:ea typeface="SimSun" charset="0"/>
                <a:sym typeface="+mn-ea"/>
              </a:rPr>
              <a:t>branchNo</a:t>
            </a:r>
            <a:r>
              <a:rPr lang="zh-CN" altLang="en-US" sz="1800" b="0" strike="noStrike" spc="-1">
                <a:latin typeface="Arial"/>
                <a:ea typeface="SimSun" charset="0"/>
                <a:sym typeface="+mn-ea"/>
              </a:rPr>
              <a:t>分别的总薪水是多少？</a:t>
            </a:r>
            <a:endParaRPr lang="zh-CN" altLang="en-US" sz="1800" b="0" strike="noStrike" spc="-1">
              <a:latin typeface="Arial"/>
              <a:ea typeface="SimSun" charset="0"/>
              <a:sym typeface="+mn-ea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00200"/>
            <a:ext cx="1202055" cy="1237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15" y="3721735"/>
            <a:ext cx="6486525" cy="2737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1480" y="0"/>
            <a:ext cx="10515240" cy="103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TextShape 3"/>
          <p:cNvSpPr txBox="true"/>
          <p:nvPr/>
        </p:nvSpPr>
        <p:spPr>
          <a:xfrm>
            <a:off x="628920" y="60624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Aggregation and Grouping Operations</a:t>
            </a:r>
            <a:endParaRPr lang="en-US" altLang="en-US" sz="28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2281555" y="1600200"/>
            <a:ext cx="4820920" cy="10134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tIns="91440" bIns="91440">
            <a:spAutoFit/>
          </a:bodyPr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spc="-1">
                <a:latin typeface="Arial"/>
                <a:ea typeface="SimSun" charset="0"/>
                <a:sym typeface="+mn-ea"/>
              </a:rPr>
              <a:t>1. 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每个</a:t>
            </a:r>
            <a:r>
              <a:rPr lang="en-US" altLang="zh-CN" spc="-1">
                <a:latin typeface="Arial"/>
                <a:ea typeface="SimSun" charset="0"/>
                <a:sym typeface="+mn-ea"/>
              </a:rPr>
              <a:t>branchNo</a:t>
            </a:r>
            <a:r>
              <a:rPr lang="zh-CN" altLang="en-US" spc="-1">
                <a:latin typeface="Arial"/>
                <a:ea typeface="SimSun" charset="0"/>
                <a:sym typeface="+mn-ea"/>
              </a:rPr>
              <a:t>分别有多少个员工？</a:t>
            </a:r>
            <a:endParaRPr lang="zh-CN" altLang="en-US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endParaRPr lang="en-US" altLang="zh-CN" sz="1800" b="0" strike="noStrike" spc="-1">
              <a:latin typeface="Arial"/>
              <a:ea typeface="SimSun" charset="0"/>
              <a:sym typeface="+mn-ea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en-US" altLang="zh-CN" sz="1800" b="0" strike="noStrike" spc="-1">
                <a:latin typeface="Arial"/>
                <a:ea typeface="SimSun" charset="0"/>
                <a:sym typeface="+mn-ea"/>
              </a:rPr>
              <a:t>2. </a:t>
            </a:r>
            <a:r>
              <a:rPr lang="zh-CN" altLang="en-US" sz="1800" b="0" strike="noStrike" spc="-1">
                <a:latin typeface="Arial"/>
                <a:ea typeface="SimSun" charset="0"/>
                <a:sym typeface="+mn-ea"/>
              </a:rPr>
              <a:t>每个</a:t>
            </a:r>
            <a:r>
              <a:rPr lang="en-US" altLang="zh-CN" sz="1800" b="0" strike="noStrike" spc="-1">
                <a:latin typeface="Arial"/>
                <a:ea typeface="SimSun" charset="0"/>
                <a:sym typeface="+mn-ea"/>
              </a:rPr>
              <a:t>branchNo</a:t>
            </a:r>
            <a:r>
              <a:rPr lang="zh-CN" altLang="en-US" sz="1800" b="0" strike="noStrike" spc="-1">
                <a:latin typeface="Arial"/>
                <a:ea typeface="SimSun" charset="0"/>
                <a:sym typeface="+mn-ea"/>
              </a:rPr>
              <a:t>分别的总薪水是多少？</a:t>
            </a:r>
            <a:endParaRPr lang="zh-CN" altLang="en-US" sz="1800" b="0" strike="noStrike" spc="-1">
              <a:latin typeface="Arial"/>
              <a:ea typeface="SimSun" charset="0"/>
              <a:sym typeface="+mn-ea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00200"/>
            <a:ext cx="1202055" cy="1237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55" y="3721735"/>
            <a:ext cx="6486525" cy="27374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3039745"/>
            <a:ext cx="5831840" cy="4622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080" y="2701925"/>
            <a:ext cx="2400935" cy="1292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true"/>
          <p:nvPr/>
        </p:nvSpPr>
        <p:spPr>
          <a:xfrm>
            <a:off x="3929400" y="2125080"/>
            <a:ext cx="6974640" cy="185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>
              <a:lnSpc>
                <a:spcPct val="90000"/>
              </a:lnSpc>
            </a:pPr>
            <a: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CPT103</a:t>
            </a:r>
            <a:br>
              <a:rPr lang="en-US" sz="49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Introduction to Database</a:t>
            </a:r>
            <a:br>
              <a:rPr lang="en-US" sz="60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</a:br>
            <a:r>
              <a:rPr lang="zh-CN" sz="4400" b="1" strike="noStrike" spc="-1">
                <a:solidFill>
                  <a:srgbClr val="FFFFFF"/>
                </a:solidFill>
                <a:latin typeface="Source Sans Pro Black" panose="020B0803030403020204"/>
                <a:ea typeface="Microsoft YaHei"/>
              </a:rPr>
              <a:t>数据库导论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7" name="TextShape 2"/>
          <p:cNvSpPr txBox="true"/>
          <p:nvPr/>
        </p:nvSpPr>
        <p:spPr>
          <a:xfrm>
            <a:off x="3938905" y="4159885"/>
            <a:ext cx="7781925" cy="3937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Lec </a:t>
            </a: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3</a:t>
            </a:r>
            <a:r>
              <a:rPr 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: </a:t>
            </a:r>
            <a:r>
              <a:rPr lang="en-US" altLang="en-US" sz="2400" spc="-1">
                <a:solidFill>
                  <a:srgbClr val="FFFFFF"/>
                </a:solidFill>
                <a:latin typeface="Source Sans Pro" panose="020B0503030403020204"/>
                <a:ea typeface="思源黑体"/>
                <a:sym typeface="+mn-ea"/>
              </a:rPr>
              <a:t>Defining &amp; Modifying Tables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400" b="0" strike="noStrike" spc="-1">
                <a:solidFill>
                  <a:srgbClr val="FFFFFF"/>
                </a:solidFill>
                <a:latin typeface="Source Sans Pro" panose="020B0503030403020204"/>
                <a:ea typeface="思源黑体"/>
              </a:rPr>
              <a:t>	</a:t>
            </a:r>
            <a:endParaRPr lang="en-US" altLang="en-US" sz="2400" b="0" strike="noStrike" spc="-1">
              <a:solidFill>
                <a:srgbClr val="FFFFFF"/>
              </a:solidFill>
              <a:latin typeface="Source Sans Pro" panose="020B0503030403020204"/>
              <a:ea typeface="思源黑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FE8"/>
      </a:accent1>
      <a:accent2>
        <a:srgbClr val="DB2288"/>
      </a:accent2>
      <a:accent3>
        <a:srgbClr val="134A90"/>
      </a:accent3>
      <a:accent4>
        <a:srgbClr val="AC70A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FE8"/>
      </a:accent1>
      <a:accent2>
        <a:srgbClr val="DB2288"/>
      </a:accent2>
      <a:accent3>
        <a:srgbClr val="134A90"/>
      </a:accent3>
      <a:accent4>
        <a:srgbClr val="AC70A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2691</Words>
  <Application>WPS Presentation</Application>
  <PresentationFormat>宽屏</PresentationFormat>
  <Paragraphs>259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54" baseType="lpstr">
      <vt:lpstr>Arial</vt:lpstr>
      <vt:lpstr>SimSun</vt:lpstr>
      <vt:lpstr>Wingdings</vt:lpstr>
      <vt:lpstr>Source Sans Pro Black</vt:lpstr>
      <vt:lpstr>Microsoft YaHei</vt:lpstr>
      <vt:lpstr>文泉驿微米黑</vt:lpstr>
      <vt:lpstr>等线</vt:lpstr>
      <vt:lpstr>Times New Roman</vt:lpstr>
      <vt:lpstr>Source Sans Pro</vt:lpstr>
      <vt:lpstr>Symbol</vt:lpstr>
      <vt:lpstr>Arial</vt:lpstr>
      <vt:lpstr>Pothana2000</vt:lpstr>
      <vt:lpstr>思源黑体</vt:lpstr>
      <vt:lpstr>DejaVu Sans</vt:lpstr>
      <vt:lpstr>SimSun</vt:lpstr>
      <vt:lpstr>Courier New</vt:lpstr>
      <vt:lpstr>3270Medium Nerd Font</vt:lpstr>
      <vt:lpstr>微软雅黑</vt:lpstr>
      <vt:lpstr>Arial Unicode MS</vt:lpstr>
      <vt:lpstr>SimSun</vt:lpstr>
      <vt:lpstr>SimSun</vt:lpstr>
      <vt:lpstr>1_Office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xunjie</dc:creator>
  <cp:lastModifiedBy>xunjie</cp:lastModifiedBy>
  <cp:revision>54</cp:revision>
  <dcterms:created xsi:type="dcterms:W3CDTF">2021-08-02T23:05:06Z</dcterms:created>
  <dcterms:modified xsi:type="dcterms:W3CDTF">2021-08-02T23:05:06Z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