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34" r:id="rId1"/>
  </p:sldMasterIdLst>
  <p:notesMasterIdLst>
    <p:notesMasterId r:id="rId47"/>
  </p:notesMasterIdLst>
  <p:sldIdLst>
    <p:sldId id="256" r:id="rId2"/>
    <p:sldId id="260" r:id="rId3"/>
    <p:sldId id="257" r:id="rId4"/>
    <p:sldId id="258" r:id="rId5"/>
    <p:sldId id="259" r:id="rId6"/>
    <p:sldId id="351" r:id="rId7"/>
    <p:sldId id="597" r:id="rId8"/>
    <p:sldId id="266" r:id="rId9"/>
    <p:sldId id="578" r:id="rId10"/>
    <p:sldId id="598" r:id="rId11"/>
    <p:sldId id="599" r:id="rId12"/>
    <p:sldId id="445" r:id="rId13"/>
    <p:sldId id="577" r:id="rId14"/>
    <p:sldId id="449" r:id="rId15"/>
    <p:sldId id="479" r:id="rId16"/>
    <p:sldId id="581" r:id="rId17"/>
    <p:sldId id="583" r:id="rId18"/>
    <p:sldId id="484" r:id="rId19"/>
    <p:sldId id="487" r:id="rId20"/>
    <p:sldId id="582" r:id="rId21"/>
    <p:sldId id="533" r:id="rId22"/>
    <p:sldId id="594" r:id="rId23"/>
    <p:sldId id="596" r:id="rId24"/>
    <p:sldId id="399" r:id="rId25"/>
    <p:sldId id="400" r:id="rId26"/>
    <p:sldId id="602" r:id="rId27"/>
    <p:sldId id="502" r:id="rId28"/>
    <p:sldId id="503" r:id="rId29"/>
    <p:sldId id="504" r:id="rId30"/>
    <p:sldId id="505" r:id="rId31"/>
    <p:sldId id="506" r:id="rId32"/>
    <p:sldId id="601" r:id="rId33"/>
    <p:sldId id="586" r:id="rId34"/>
    <p:sldId id="587" r:id="rId35"/>
    <p:sldId id="588" r:id="rId36"/>
    <p:sldId id="527" r:id="rId37"/>
    <p:sldId id="589" r:id="rId38"/>
    <p:sldId id="590" r:id="rId39"/>
    <p:sldId id="592" r:id="rId40"/>
    <p:sldId id="593" r:id="rId41"/>
    <p:sldId id="585" r:id="rId42"/>
    <p:sldId id="603" r:id="rId43"/>
    <p:sldId id="353" r:id="rId44"/>
    <p:sldId id="264" r:id="rId45"/>
    <p:sldId id="349"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77" autoAdjust="0"/>
    <p:restoredTop sz="70513" autoAdjust="0"/>
  </p:normalViewPr>
  <p:slideViewPr>
    <p:cSldViewPr snapToGrid="0" snapToObjects="1">
      <p:cViewPr varScale="1">
        <p:scale>
          <a:sx n="44" d="100"/>
          <a:sy n="44" d="100"/>
        </p:scale>
        <p:origin x="1460" y="44"/>
      </p:cViewPr>
      <p:guideLst/>
    </p:cSldViewPr>
  </p:slideViewPr>
  <p:notesTextViewPr>
    <p:cViewPr>
      <p:scale>
        <a:sx n="100" d="100"/>
        <a:sy n="10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em salem" userId="52472ad520181d66" providerId="LiveId" clId="{4E7F4F2B-D8E2-4430-A653-B5410EAE0147}"/>
    <pc:docChg chg="custSel modSld sldOrd">
      <pc:chgData name="Reem salem" userId="52472ad520181d66" providerId="LiveId" clId="{4E7F4F2B-D8E2-4430-A653-B5410EAE0147}" dt="2025-02-25T08:50:29.649" v="34" actId="20577"/>
      <pc:docMkLst>
        <pc:docMk/>
      </pc:docMkLst>
      <pc:sldChg chg="ord">
        <pc:chgData name="Reem salem" userId="52472ad520181d66" providerId="LiveId" clId="{4E7F4F2B-D8E2-4430-A653-B5410EAE0147}" dt="2025-02-18T08:35:06.179" v="1"/>
        <pc:sldMkLst>
          <pc:docMk/>
          <pc:sldMk cId="3375117031" sldId="577"/>
        </pc:sldMkLst>
      </pc:sldChg>
      <pc:sldChg chg="modNotesTx">
        <pc:chgData name="Reem salem" userId="52472ad520181d66" providerId="LiveId" clId="{4E7F4F2B-D8E2-4430-A653-B5410EAE0147}" dt="2025-02-25T08:50:29.649" v="34" actId="20577"/>
        <pc:sldMkLst>
          <pc:docMk/>
          <pc:sldMk cId="3940320246" sldId="596"/>
        </pc:sldMkLst>
      </pc:sldChg>
      <pc:sldChg chg="modSp mod">
        <pc:chgData name="Reem salem" userId="52472ad520181d66" providerId="LiveId" clId="{4E7F4F2B-D8E2-4430-A653-B5410EAE0147}" dt="2025-02-25T08:33:31.544" v="3" actId="1036"/>
        <pc:sldMkLst>
          <pc:docMk/>
          <pc:sldMk cId="3078550456" sldId="602"/>
        </pc:sldMkLst>
        <pc:graphicFrameChg chg="mod">
          <ac:chgData name="Reem salem" userId="52472ad520181d66" providerId="LiveId" clId="{4E7F4F2B-D8E2-4430-A653-B5410EAE0147}" dt="2025-02-25T08:33:31.544" v="3" actId="1036"/>
          <ac:graphicFrameMkLst>
            <pc:docMk/>
            <pc:sldMk cId="3078550456" sldId="602"/>
            <ac:graphicFrameMk id="11" creationId="{FEA4407B-2274-9242-9DB2-D1CA1EAA823A}"/>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A0380F0-CCB4-4049-9B95-578C678CEEDF}" type="doc">
      <dgm:prSet loTypeId="urn:microsoft.com/office/officeart/2005/8/layout/vList2" loCatId="list" qsTypeId="urn:microsoft.com/office/officeart/2005/8/quickstyle/simple2" qsCatId="simple" csTypeId="urn:microsoft.com/office/officeart/2005/8/colors/colorful5" csCatId="colorful" phldr="1"/>
      <dgm:spPr/>
      <dgm:t>
        <a:bodyPr/>
        <a:lstStyle/>
        <a:p>
          <a:endParaRPr lang="en-US"/>
        </a:p>
      </dgm:t>
    </dgm:pt>
    <dgm:pt modelId="{613EBDEE-82D2-EF46-8F12-CCDF5D7ECD33}">
      <dgm:prSet phldrT="[Text]"/>
      <dgm:spPr/>
      <dgm:t>
        <a:bodyPr/>
        <a:lstStyle/>
        <a:p>
          <a:pPr rtl="0"/>
          <a:r>
            <a:rPr lang="en-US" dirty="0"/>
            <a:t>KEY TERMS</a:t>
          </a:r>
        </a:p>
      </dgm:t>
    </dgm:pt>
    <dgm:pt modelId="{6FB1616B-47C4-044A-A48B-53F72A8C6D9F}" type="parTrans" cxnId="{967678DF-F751-D346-91DF-7C5835553C6D}">
      <dgm:prSet/>
      <dgm:spPr/>
      <dgm:t>
        <a:bodyPr/>
        <a:lstStyle/>
        <a:p>
          <a:endParaRPr lang="en-US"/>
        </a:p>
      </dgm:t>
    </dgm:pt>
    <dgm:pt modelId="{05DA56B0-E8AE-A845-A2EE-A45DFAB77BF8}" type="sibTrans" cxnId="{967678DF-F751-D346-91DF-7C5835553C6D}">
      <dgm:prSet/>
      <dgm:spPr/>
      <dgm:t>
        <a:bodyPr/>
        <a:lstStyle/>
        <a:p>
          <a:endParaRPr lang="en-US"/>
        </a:p>
      </dgm:t>
    </dgm:pt>
    <dgm:pt modelId="{B9CBEDFC-82FB-934B-A720-F85286C8D453}">
      <dgm:prSet phldrT="[Text]"/>
      <dgm:spPr/>
      <dgm:t>
        <a:bodyPr/>
        <a:lstStyle/>
        <a:p>
          <a:pPr rtl="0"/>
          <a:r>
            <a:rPr lang="en-US" dirty="0"/>
            <a:t>CORE PROCESS 3 ACTIVITY 2</a:t>
          </a:r>
        </a:p>
      </dgm:t>
    </dgm:pt>
    <dgm:pt modelId="{CBE71481-2E98-7B41-BC41-88A651C7031B}" type="parTrans" cxnId="{CE44EC66-6B4A-9449-A340-5D79045A3A91}">
      <dgm:prSet/>
      <dgm:spPr/>
    </dgm:pt>
    <dgm:pt modelId="{8223CD86-B3CB-9F44-BF3D-3E1DD9069826}" type="sibTrans" cxnId="{CE44EC66-6B4A-9449-A340-5D79045A3A91}">
      <dgm:prSet/>
      <dgm:spPr/>
    </dgm:pt>
    <dgm:pt modelId="{5EE0C935-4A83-504B-AFED-DBA76F5ECE10}">
      <dgm:prSet phldrT="[Text]"/>
      <dgm:spPr/>
      <dgm:t>
        <a:bodyPr/>
        <a:lstStyle/>
        <a:p>
          <a:pPr rtl="0"/>
          <a:r>
            <a:rPr lang="en-US" dirty="0"/>
            <a:t>PRODUCT BACKLOG</a:t>
          </a:r>
        </a:p>
      </dgm:t>
    </dgm:pt>
    <dgm:pt modelId="{3B94344A-67F2-2B49-AC8C-F94D9A369427}" type="parTrans" cxnId="{489B4904-6981-4144-A649-6B80C2CBBF9E}">
      <dgm:prSet/>
      <dgm:spPr/>
    </dgm:pt>
    <dgm:pt modelId="{E0AE1035-B9C8-E745-BE24-A0F2A214E3FD}" type="sibTrans" cxnId="{489B4904-6981-4144-A649-6B80C2CBBF9E}">
      <dgm:prSet/>
      <dgm:spPr/>
    </dgm:pt>
    <dgm:pt modelId="{23408C13-F418-0F47-915B-E29E33BB6F6C}">
      <dgm:prSet phldrT="[Text]"/>
      <dgm:spPr/>
      <dgm:t>
        <a:bodyPr/>
        <a:lstStyle/>
        <a:p>
          <a:pPr rtl="0"/>
          <a:r>
            <a:rPr lang="en-US" dirty="0"/>
            <a:t>USE CASE DIAGRAMS</a:t>
          </a:r>
        </a:p>
      </dgm:t>
    </dgm:pt>
    <dgm:pt modelId="{A1EC63F6-3A96-534D-93A5-581E46269248}" type="parTrans" cxnId="{25674515-0C22-2547-B56D-C38527F31058}">
      <dgm:prSet/>
      <dgm:spPr/>
    </dgm:pt>
    <dgm:pt modelId="{A83AF7F5-072E-6B4F-8212-F69F3966E1C5}" type="sibTrans" cxnId="{25674515-0C22-2547-B56D-C38527F31058}">
      <dgm:prSet/>
      <dgm:spPr/>
    </dgm:pt>
    <dgm:pt modelId="{A923DC39-53E2-964C-AA27-E6980EA2821C}" type="pres">
      <dgm:prSet presAssocID="{1A0380F0-CCB4-4049-9B95-578C678CEEDF}" presName="linear" presStyleCnt="0">
        <dgm:presLayoutVars>
          <dgm:animLvl val="lvl"/>
          <dgm:resizeHandles val="exact"/>
        </dgm:presLayoutVars>
      </dgm:prSet>
      <dgm:spPr/>
    </dgm:pt>
    <dgm:pt modelId="{83655C6B-641F-704C-8E32-E7CC678B9C87}" type="pres">
      <dgm:prSet presAssocID="{B9CBEDFC-82FB-934B-A720-F85286C8D453}" presName="parentText" presStyleLbl="node1" presStyleIdx="0" presStyleCnt="4">
        <dgm:presLayoutVars>
          <dgm:chMax val="0"/>
          <dgm:bulletEnabled val="1"/>
        </dgm:presLayoutVars>
      </dgm:prSet>
      <dgm:spPr/>
    </dgm:pt>
    <dgm:pt modelId="{4221AF6A-CB71-0742-A256-65FECD0D18A3}" type="pres">
      <dgm:prSet presAssocID="{8223CD86-B3CB-9F44-BF3D-3E1DD9069826}" presName="spacer" presStyleCnt="0"/>
      <dgm:spPr/>
    </dgm:pt>
    <dgm:pt modelId="{BCCCEEB8-1026-4346-9D75-32091E14ABEF}" type="pres">
      <dgm:prSet presAssocID="{5EE0C935-4A83-504B-AFED-DBA76F5ECE10}" presName="parentText" presStyleLbl="node1" presStyleIdx="1" presStyleCnt="4">
        <dgm:presLayoutVars>
          <dgm:chMax val="0"/>
          <dgm:bulletEnabled val="1"/>
        </dgm:presLayoutVars>
      </dgm:prSet>
      <dgm:spPr/>
    </dgm:pt>
    <dgm:pt modelId="{74DCFEF3-24B6-A74B-9B07-83B536BC0997}" type="pres">
      <dgm:prSet presAssocID="{E0AE1035-B9C8-E745-BE24-A0F2A214E3FD}" presName="spacer" presStyleCnt="0"/>
      <dgm:spPr/>
    </dgm:pt>
    <dgm:pt modelId="{D4F00F9E-9DB7-B641-A730-F93F9AD18B1C}" type="pres">
      <dgm:prSet presAssocID="{23408C13-F418-0F47-915B-E29E33BB6F6C}" presName="parentText" presStyleLbl="node1" presStyleIdx="2" presStyleCnt="4">
        <dgm:presLayoutVars>
          <dgm:chMax val="0"/>
          <dgm:bulletEnabled val="1"/>
        </dgm:presLayoutVars>
      </dgm:prSet>
      <dgm:spPr/>
    </dgm:pt>
    <dgm:pt modelId="{FC920451-DEFC-074F-9135-E809EEF729CE}" type="pres">
      <dgm:prSet presAssocID="{A83AF7F5-072E-6B4F-8212-F69F3966E1C5}" presName="spacer" presStyleCnt="0"/>
      <dgm:spPr/>
    </dgm:pt>
    <dgm:pt modelId="{7004B240-CBDA-9440-8B0F-ED55A13FB38B}" type="pres">
      <dgm:prSet presAssocID="{613EBDEE-82D2-EF46-8F12-CCDF5D7ECD33}" presName="parentText" presStyleLbl="node1" presStyleIdx="3" presStyleCnt="4">
        <dgm:presLayoutVars>
          <dgm:chMax val="0"/>
          <dgm:bulletEnabled val="1"/>
        </dgm:presLayoutVars>
      </dgm:prSet>
      <dgm:spPr/>
    </dgm:pt>
  </dgm:ptLst>
  <dgm:cxnLst>
    <dgm:cxn modelId="{489B4904-6981-4144-A649-6B80C2CBBF9E}" srcId="{1A0380F0-CCB4-4049-9B95-578C678CEEDF}" destId="{5EE0C935-4A83-504B-AFED-DBA76F5ECE10}" srcOrd="1" destOrd="0" parTransId="{3B94344A-67F2-2B49-AC8C-F94D9A369427}" sibTransId="{E0AE1035-B9C8-E745-BE24-A0F2A214E3FD}"/>
    <dgm:cxn modelId="{25674515-0C22-2547-B56D-C38527F31058}" srcId="{1A0380F0-CCB4-4049-9B95-578C678CEEDF}" destId="{23408C13-F418-0F47-915B-E29E33BB6F6C}" srcOrd="2" destOrd="0" parTransId="{A1EC63F6-3A96-534D-93A5-581E46269248}" sibTransId="{A83AF7F5-072E-6B4F-8212-F69F3966E1C5}"/>
    <dgm:cxn modelId="{CE44EC66-6B4A-9449-A340-5D79045A3A91}" srcId="{1A0380F0-CCB4-4049-9B95-578C678CEEDF}" destId="{B9CBEDFC-82FB-934B-A720-F85286C8D453}" srcOrd="0" destOrd="0" parTransId="{CBE71481-2E98-7B41-BC41-88A651C7031B}" sibTransId="{8223CD86-B3CB-9F44-BF3D-3E1DD9069826}"/>
    <dgm:cxn modelId="{65D19AA4-630A-F842-9E11-E579308D0216}" type="presOf" srcId="{613EBDEE-82D2-EF46-8F12-CCDF5D7ECD33}" destId="{7004B240-CBDA-9440-8B0F-ED55A13FB38B}" srcOrd="0" destOrd="0" presId="urn:microsoft.com/office/officeart/2005/8/layout/vList2"/>
    <dgm:cxn modelId="{14527BB6-EE1A-694E-A871-1F09B02633C7}" type="presOf" srcId="{5EE0C935-4A83-504B-AFED-DBA76F5ECE10}" destId="{BCCCEEB8-1026-4346-9D75-32091E14ABEF}" srcOrd="0" destOrd="0" presId="urn:microsoft.com/office/officeart/2005/8/layout/vList2"/>
    <dgm:cxn modelId="{C5036ED8-9EBC-0542-8A61-3BB31DA270C5}" type="presOf" srcId="{1A0380F0-CCB4-4049-9B95-578C678CEEDF}" destId="{A923DC39-53E2-964C-AA27-E6980EA2821C}" srcOrd="0" destOrd="0" presId="urn:microsoft.com/office/officeart/2005/8/layout/vList2"/>
    <dgm:cxn modelId="{967678DF-F751-D346-91DF-7C5835553C6D}" srcId="{1A0380F0-CCB4-4049-9B95-578C678CEEDF}" destId="{613EBDEE-82D2-EF46-8F12-CCDF5D7ECD33}" srcOrd="3" destOrd="0" parTransId="{6FB1616B-47C4-044A-A48B-53F72A8C6D9F}" sibTransId="{05DA56B0-E8AE-A845-A2EE-A45DFAB77BF8}"/>
    <dgm:cxn modelId="{0E5B94E0-815F-B14F-80CC-E80C857E4D33}" type="presOf" srcId="{B9CBEDFC-82FB-934B-A720-F85286C8D453}" destId="{83655C6B-641F-704C-8E32-E7CC678B9C87}" srcOrd="0" destOrd="0" presId="urn:microsoft.com/office/officeart/2005/8/layout/vList2"/>
    <dgm:cxn modelId="{E6A6A9FA-63E4-FA4A-AAC9-28B0711E15F0}" type="presOf" srcId="{23408C13-F418-0F47-915B-E29E33BB6F6C}" destId="{D4F00F9E-9DB7-B641-A730-F93F9AD18B1C}" srcOrd="0" destOrd="0" presId="urn:microsoft.com/office/officeart/2005/8/layout/vList2"/>
    <dgm:cxn modelId="{74B731FB-3135-A94E-BD95-3223ADD2BFFC}" type="presParOf" srcId="{A923DC39-53E2-964C-AA27-E6980EA2821C}" destId="{83655C6B-641F-704C-8E32-E7CC678B9C87}" srcOrd="0" destOrd="0" presId="urn:microsoft.com/office/officeart/2005/8/layout/vList2"/>
    <dgm:cxn modelId="{832FEDA7-276E-8E49-80CE-236D84A22FC8}" type="presParOf" srcId="{A923DC39-53E2-964C-AA27-E6980EA2821C}" destId="{4221AF6A-CB71-0742-A256-65FECD0D18A3}" srcOrd="1" destOrd="0" presId="urn:microsoft.com/office/officeart/2005/8/layout/vList2"/>
    <dgm:cxn modelId="{D6B02CFD-ADFF-5E42-B9A1-A074F03855A6}" type="presParOf" srcId="{A923DC39-53E2-964C-AA27-E6980EA2821C}" destId="{BCCCEEB8-1026-4346-9D75-32091E14ABEF}" srcOrd="2" destOrd="0" presId="urn:microsoft.com/office/officeart/2005/8/layout/vList2"/>
    <dgm:cxn modelId="{ACEA6049-BDFC-B54B-9425-3B03FF8DDDB1}" type="presParOf" srcId="{A923DC39-53E2-964C-AA27-E6980EA2821C}" destId="{74DCFEF3-24B6-A74B-9B07-83B536BC0997}" srcOrd="3" destOrd="0" presId="urn:microsoft.com/office/officeart/2005/8/layout/vList2"/>
    <dgm:cxn modelId="{7045A649-0195-8A4D-8888-1BD8883146D7}" type="presParOf" srcId="{A923DC39-53E2-964C-AA27-E6980EA2821C}" destId="{D4F00F9E-9DB7-B641-A730-F93F9AD18B1C}" srcOrd="4" destOrd="0" presId="urn:microsoft.com/office/officeart/2005/8/layout/vList2"/>
    <dgm:cxn modelId="{C095BB61-5E85-9F49-988E-FB6694F25D97}" type="presParOf" srcId="{A923DC39-53E2-964C-AA27-E6980EA2821C}" destId="{FC920451-DEFC-074F-9135-E809EEF729CE}" srcOrd="5" destOrd="0" presId="urn:microsoft.com/office/officeart/2005/8/layout/vList2"/>
    <dgm:cxn modelId="{5087DAF3-E07B-674E-B295-FDB08900ED3C}" type="presParOf" srcId="{A923DC39-53E2-964C-AA27-E6980EA2821C}" destId="{7004B240-CBDA-9440-8B0F-ED55A13FB38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D5D82-5B38-0146-86BE-A31BE63BF100}" type="doc">
      <dgm:prSet loTypeId="urn:microsoft.com/office/officeart/2005/8/layout/hList1" loCatId="" qsTypeId="urn:microsoft.com/office/officeart/2005/8/quickstyle/simple1" qsCatId="simple" csTypeId="urn:microsoft.com/office/officeart/2005/8/colors/colorful4" csCatId="colorful" phldr="1"/>
      <dgm:spPr/>
      <dgm:t>
        <a:bodyPr/>
        <a:lstStyle/>
        <a:p>
          <a:endParaRPr lang="en-US"/>
        </a:p>
      </dgm:t>
    </dgm:pt>
    <dgm:pt modelId="{B3E2B034-1E90-0C44-AC6D-1A58334414BF}">
      <dgm:prSet phldrT="[Text]"/>
      <dgm:spPr/>
      <dgm:t>
        <a:bodyPr/>
        <a:lstStyle/>
        <a:p>
          <a:r>
            <a:rPr lang="en-US" dirty="0"/>
            <a:t>Generalization</a:t>
          </a:r>
        </a:p>
      </dgm:t>
    </dgm:pt>
    <dgm:pt modelId="{D94C2D1E-358A-A74E-9F7A-47968281DF20}" type="parTrans" cxnId="{A5E9E01E-7482-0A44-8561-48CAF1C2368E}">
      <dgm:prSet/>
      <dgm:spPr/>
      <dgm:t>
        <a:bodyPr/>
        <a:lstStyle/>
        <a:p>
          <a:endParaRPr lang="en-US"/>
        </a:p>
      </dgm:t>
    </dgm:pt>
    <dgm:pt modelId="{8C6127E5-32E0-7748-85EE-EA85592ABA98}" type="sibTrans" cxnId="{A5E9E01E-7482-0A44-8561-48CAF1C2368E}">
      <dgm:prSet/>
      <dgm:spPr/>
      <dgm:t>
        <a:bodyPr/>
        <a:lstStyle/>
        <a:p>
          <a:endParaRPr lang="en-US"/>
        </a:p>
      </dgm:t>
    </dgm:pt>
    <dgm:pt modelId="{3BDEC52F-7475-B741-A49D-6303CB620977}">
      <dgm:prSet phldrT="[Text]"/>
      <dgm:spPr/>
      <dgm:t>
        <a:bodyPr/>
        <a:lstStyle/>
        <a:p>
          <a:r>
            <a:rPr lang="en-US" dirty="0"/>
            <a:t>Use cases that are specialized versions of other use cases</a:t>
          </a:r>
        </a:p>
      </dgm:t>
    </dgm:pt>
    <dgm:pt modelId="{5DF572BB-0578-E347-B97A-6D0582CFBAEC}" type="parTrans" cxnId="{FCD3676F-F0C5-2A44-B1D2-BC275B763F81}">
      <dgm:prSet/>
      <dgm:spPr/>
      <dgm:t>
        <a:bodyPr/>
        <a:lstStyle/>
        <a:p>
          <a:endParaRPr lang="en-US"/>
        </a:p>
      </dgm:t>
    </dgm:pt>
    <dgm:pt modelId="{4B2D9B16-041B-F649-AB23-0D55720D78B8}" type="sibTrans" cxnId="{FCD3676F-F0C5-2A44-B1D2-BC275B763F81}">
      <dgm:prSet/>
      <dgm:spPr/>
      <dgm:t>
        <a:bodyPr/>
        <a:lstStyle/>
        <a:p>
          <a:endParaRPr lang="en-US"/>
        </a:p>
      </dgm:t>
    </dgm:pt>
    <dgm:pt modelId="{DE0A1853-7CC7-EB47-930D-AA5138853C90}">
      <dgm:prSet phldrT="[Text]"/>
      <dgm:spPr/>
      <dgm:t>
        <a:bodyPr/>
        <a:lstStyle/>
        <a:p>
          <a:r>
            <a:rPr lang="en-US" dirty="0"/>
            <a:t>Include</a:t>
          </a:r>
        </a:p>
      </dgm:t>
    </dgm:pt>
    <dgm:pt modelId="{E86A2D53-749B-3348-B483-CFA5E516073C}" type="parTrans" cxnId="{D1CD6932-3CED-7942-A34F-EFE960977B76}">
      <dgm:prSet/>
      <dgm:spPr/>
      <dgm:t>
        <a:bodyPr/>
        <a:lstStyle/>
        <a:p>
          <a:endParaRPr lang="en-US"/>
        </a:p>
      </dgm:t>
    </dgm:pt>
    <dgm:pt modelId="{47D1819E-140F-D64C-8F13-26F21025EFA6}" type="sibTrans" cxnId="{D1CD6932-3CED-7942-A34F-EFE960977B76}">
      <dgm:prSet/>
      <dgm:spPr/>
      <dgm:t>
        <a:bodyPr/>
        <a:lstStyle/>
        <a:p>
          <a:endParaRPr lang="en-US"/>
        </a:p>
      </dgm:t>
    </dgm:pt>
    <dgm:pt modelId="{6DA192B5-B0EE-CB47-9B77-791F1E8378DB}">
      <dgm:prSet phldrT="[Text]"/>
      <dgm:spPr/>
      <dgm:t>
        <a:bodyPr/>
        <a:lstStyle/>
        <a:p>
          <a:pPr rtl="0"/>
          <a:r>
            <a:rPr lang="en-US" dirty="0"/>
            <a:t>Use cases that are included as parts of other use cases</a:t>
          </a:r>
        </a:p>
      </dgm:t>
    </dgm:pt>
    <dgm:pt modelId="{A784FF2D-8387-5843-A3CD-C4FD1A354A49}" type="parTrans" cxnId="{B4E55F24-FC03-604B-996A-46B5755C1CC8}">
      <dgm:prSet/>
      <dgm:spPr/>
      <dgm:t>
        <a:bodyPr/>
        <a:lstStyle/>
        <a:p>
          <a:endParaRPr lang="en-US"/>
        </a:p>
      </dgm:t>
    </dgm:pt>
    <dgm:pt modelId="{F17EADC3-9893-854C-A85F-7877C92D5B0C}" type="sibTrans" cxnId="{B4E55F24-FC03-604B-996A-46B5755C1CC8}">
      <dgm:prSet/>
      <dgm:spPr/>
      <dgm:t>
        <a:bodyPr/>
        <a:lstStyle/>
        <a:p>
          <a:endParaRPr lang="en-US"/>
        </a:p>
      </dgm:t>
    </dgm:pt>
    <dgm:pt modelId="{A1049546-C6F6-594E-896F-815A50DC0F5D}">
      <dgm:prSet phldrT="[Text]"/>
      <dgm:spPr/>
      <dgm:t>
        <a:bodyPr/>
        <a:lstStyle/>
        <a:p>
          <a:r>
            <a:rPr lang="en-US" dirty="0"/>
            <a:t>Extend</a:t>
          </a:r>
        </a:p>
      </dgm:t>
    </dgm:pt>
    <dgm:pt modelId="{FA3E3E28-3C3E-744F-BB9D-A9416F2F8A2B}" type="parTrans" cxnId="{44DE505E-A8D9-D742-AA77-C39F2BF9DA48}">
      <dgm:prSet/>
      <dgm:spPr/>
      <dgm:t>
        <a:bodyPr/>
        <a:lstStyle/>
        <a:p>
          <a:endParaRPr lang="en-US"/>
        </a:p>
      </dgm:t>
    </dgm:pt>
    <dgm:pt modelId="{062E153A-5E64-4B46-88E2-72389EE9FEE8}" type="sibTrans" cxnId="{44DE505E-A8D9-D742-AA77-C39F2BF9DA48}">
      <dgm:prSet/>
      <dgm:spPr/>
      <dgm:t>
        <a:bodyPr/>
        <a:lstStyle/>
        <a:p>
          <a:endParaRPr lang="en-US"/>
        </a:p>
      </dgm:t>
    </dgm:pt>
    <dgm:pt modelId="{7787ED90-D4A7-CE4D-A60D-431174F78083}">
      <dgm:prSet phldrT="[Text]"/>
      <dgm:spPr/>
      <dgm:t>
        <a:bodyPr/>
        <a:lstStyle/>
        <a:p>
          <a:pPr rtl="0"/>
          <a:r>
            <a:rPr lang="en-US" dirty="0"/>
            <a:t>Use cases that extend the behavior of other core use cases</a:t>
          </a:r>
        </a:p>
      </dgm:t>
    </dgm:pt>
    <dgm:pt modelId="{878DA3CA-28E3-AC4F-9971-CC240645D0BC}" type="parTrans" cxnId="{3E6ECB3C-7A0C-7C41-8EA9-8E0FDADC090E}">
      <dgm:prSet/>
      <dgm:spPr/>
      <dgm:t>
        <a:bodyPr/>
        <a:lstStyle/>
        <a:p>
          <a:endParaRPr lang="en-US"/>
        </a:p>
      </dgm:t>
    </dgm:pt>
    <dgm:pt modelId="{09964441-F07B-C44D-ABA0-BAE73C824332}" type="sibTrans" cxnId="{3E6ECB3C-7A0C-7C41-8EA9-8E0FDADC090E}">
      <dgm:prSet/>
      <dgm:spPr/>
      <dgm:t>
        <a:bodyPr/>
        <a:lstStyle/>
        <a:p>
          <a:endParaRPr lang="en-US"/>
        </a:p>
      </dgm:t>
    </dgm:pt>
    <dgm:pt modelId="{B960687D-BA1C-C24C-80CC-C99586E0DB24}" type="pres">
      <dgm:prSet presAssocID="{0A0D5D82-5B38-0146-86BE-A31BE63BF100}" presName="Name0" presStyleCnt="0">
        <dgm:presLayoutVars>
          <dgm:dir/>
          <dgm:animLvl val="lvl"/>
          <dgm:resizeHandles val="exact"/>
        </dgm:presLayoutVars>
      </dgm:prSet>
      <dgm:spPr/>
    </dgm:pt>
    <dgm:pt modelId="{74104265-ED35-8A41-8801-193E3D483D60}" type="pres">
      <dgm:prSet presAssocID="{B3E2B034-1E90-0C44-AC6D-1A58334414BF}" presName="composite" presStyleCnt="0"/>
      <dgm:spPr/>
    </dgm:pt>
    <dgm:pt modelId="{DD93D50F-4848-5446-A5E5-B9C9AFAA3844}" type="pres">
      <dgm:prSet presAssocID="{B3E2B034-1E90-0C44-AC6D-1A58334414BF}" presName="parTx" presStyleLbl="alignNode1" presStyleIdx="0" presStyleCnt="3">
        <dgm:presLayoutVars>
          <dgm:chMax val="0"/>
          <dgm:chPref val="0"/>
          <dgm:bulletEnabled val="1"/>
        </dgm:presLayoutVars>
      </dgm:prSet>
      <dgm:spPr/>
    </dgm:pt>
    <dgm:pt modelId="{9C44BD65-CF58-5C4F-81D4-37880D9EE46A}" type="pres">
      <dgm:prSet presAssocID="{B3E2B034-1E90-0C44-AC6D-1A58334414BF}" presName="desTx" presStyleLbl="alignAccFollowNode1" presStyleIdx="0" presStyleCnt="3">
        <dgm:presLayoutVars>
          <dgm:bulletEnabled val="1"/>
        </dgm:presLayoutVars>
      </dgm:prSet>
      <dgm:spPr/>
    </dgm:pt>
    <dgm:pt modelId="{FE107DE1-EC92-CE4C-BB94-F838BBB7F0D3}" type="pres">
      <dgm:prSet presAssocID="{8C6127E5-32E0-7748-85EE-EA85592ABA98}" presName="space" presStyleCnt="0"/>
      <dgm:spPr/>
    </dgm:pt>
    <dgm:pt modelId="{5E852590-9032-8D40-8BB2-1CEC7C866090}" type="pres">
      <dgm:prSet presAssocID="{DE0A1853-7CC7-EB47-930D-AA5138853C90}" presName="composite" presStyleCnt="0"/>
      <dgm:spPr/>
    </dgm:pt>
    <dgm:pt modelId="{64CA177A-1052-484C-89D1-9E06D352C930}" type="pres">
      <dgm:prSet presAssocID="{DE0A1853-7CC7-EB47-930D-AA5138853C90}" presName="parTx" presStyleLbl="alignNode1" presStyleIdx="1" presStyleCnt="3">
        <dgm:presLayoutVars>
          <dgm:chMax val="0"/>
          <dgm:chPref val="0"/>
          <dgm:bulletEnabled val="1"/>
        </dgm:presLayoutVars>
      </dgm:prSet>
      <dgm:spPr/>
    </dgm:pt>
    <dgm:pt modelId="{F147A9A9-23CD-E749-B169-BFEF2BEF13A6}" type="pres">
      <dgm:prSet presAssocID="{DE0A1853-7CC7-EB47-930D-AA5138853C90}" presName="desTx" presStyleLbl="alignAccFollowNode1" presStyleIdx="1" presStyleCnt="3">
        <dgm:presLayoutVars>
          <dgm:bulletEnabled val="1"/>
        </dgm:presLayoutVars>
      </dgm:prSet>
      <dgm:spPr/>
    </dgm:pt>
    <dgm:pt modelId="{A59B0E8B-9424-F84C-9DDF-CB3CFEB9D4F3}" type="pres">
      <dgm:prSet presAssocID="{47D1819E-140F-D64C-8F13-26F21025EFA6}" presName="space" presStyleCnt="0"/>
      <dgm:spPr/>
    </dgm:pt>
    <dgm:pt modelId="{9E82C8B7-109C-DC49-B755-60CE6AD089CF}" type="pres">
      <dgm:prSet presAssocID="{A1049546-C6F6-594E-896F-815A50DC0F5D}" presName="composite" presStyleCnt="0"/>
      <dgm:spPr/>
    </dgm:pt>
    <dgm:pt modelId="{FCC5F058-48D9-0C42-8F67-3669CEFDA367}" type="pres">
      <dgm:prSet presAssocID="{A1049546-C6F6-594E-896F-815A50DC0F5D}" presName="parTx" presStyleLbl="alignNode1" presStyleIdx="2" presStyleCnt="3">
        <dgm:presLayoutVars>
          <dgm:chMax val="0"/>
          <dgm:chPref val="0"/>
          <dgm:bulletEnabled val="1"/>
        </dgm:presLayoutVars>
      </dgm:prSet>
      <dgm:spPr/>
    </dgm:pt>
    <dgm:pt modelId="{50933BCB-2C6A-F04D-9599-758513638E42}" type="pres">
      <dgm:prSet presAssocID="{A1049546-C6F6-594E-896F-815A50DC0F5D}" presName="desTx" presStyleLbl="alignAccFollowNode1" presStyleIdx="2" presStyleCnt="3">
        <dgm:presLayoutVars>
          <dgm:bulletEnabled val="1"/>
        </dgm:presLayoutVars>
      </dgm:prSet>
      <dgm:spPr/>
    </dgm:pt>
  </dgm:ptLst>
  <dgm:cxnLst>
    <dgm:cxn modelId="{9434C102-B610-7A49-BB47-F7660458F330}" type="presOf" srcId="{0A0D5D82-5B38-0146-86BE-A31BE63BF100}" destId="{B960687D-BA1C-C24C-80CC-C99586E0DB24}" srcOrd="0" destOrd="0" presId="urn:microsoft.com/office/officeart/2005/8/layout/hList1"/>
    <dgm:cxn modelId="{A5E9E01E-7482-0A44-8561-48CAF1C2368E}" srcId="{0A0D5D82-5B38-0146-86BE-A31BE63BF100}" destId="{B3E2B034-1E90-0C44-AC6D-1A58334414BF}" srcOrd="0" destOrd="0" parTransId="{D94C2D1E-358A-A74E-9F7A-47968281DF20}" sibTransId="{8C6127E5-32E0-7748-85EE-EA85592ABA98}"/>
    <dgm:cxn modelId="{B4E55F24-FC03-604B-996A-46B5755C1CC8}" srcId="{DE0A1853-7CC7-EB47-930D-AA5138853C90}" destId="{6DA192B5-B0EE-CB47-9B77-791F1E8378DB}" srcOrd="0" destOrd="0" parTransId="{A784FF2D-8387-5843-A3CD-C4FD1A354A49}" sibTransId="{F17EADC3-9893-854C-A85F-7877C92D5B0C}"/>
    <dgm:cxn modelId="{D1CD6932-3CED-7942-A34F-EFE960977B76}" srcId="{0A0D5D82-5B38-0146-86BE-A31BE63BF100}" destId="{DE0A1853-7CC7-EB47-930D-AA5138853C90}" srcOrd="1" destOrd="0" parTransId="{E86A2D53-749B-3348-B483-CFA5E516073C}" sibTransId="{47D1819E-140F-D64C-8F13-26F21025EFA6}"/>
    <dgm:cxn modelId="{3E6ECB3C-7A0C-7C41-8EA9-8E0FDADC090E}" srcId="{A1049546-C6F6-594E-896F-815A50DC0F5D}" destId="{7787ED90-D4A7-CE4D-A60D-431174F78083}" srcOrd="0" destOrd="0" parTransId="{878DA3CA-28E3-AC4F-9971-CC240645D0BC}" sibTransId="{09964441-F07B-C44D-ABA0-BAE73C824332}"/>
    <dgm:cxn modelId="{44DE505E-A8D9-D742-AA77-C39F2BF9DA48}" srcId="{0A0D5D82-5B38-0146-86BE-A31BE63BF100}" destId="{A1049546-C6F6-594E-896F-815A50DC0F5D}" srcOrd="2" destOrd="0" parTransId="{FA3E3E28-3C3E-744F-BB9D-A9416F2F8A2B}" sibTransId="{062E153A-5E64-4B46-88E2-72389EE9FEE8}"/>
    <dgm:cxn modelId="{40DB9D5F-68ED-F447-8778-2CEEBC2A9904}" type="presOf" srcId="{A1049546-C6F6-594E-896F-815A50DC0F5D}" destId="{FCC5F058-48D9-0C42-8F67-3669CEFDA367}" srcOrd="0" destOrd="0" presId="urn:microsoft.com/office/officeart/2005/8/layout/hList1"/>
    <dgm:cxn modelId="{FCD3676F-F0C5-2A44-B1D2-BC275B763F81}" srcId="{B3E2B034-1E90-0C44-AC6D-1A58334414BF}" destId="{3BDEC52F-7475-B741-A49D-6303CB620977}" srcOrd="0" destOrd="0" parTransId="{5DF572BB-0578-E347-B97A-6D0582CFBAEC}" sibTransId="{4B2D9B16-041B-F649-AB23-0D55720D78B8}"/>
    <dgm:cxn modelId="{8C3F5350-15CE-FA40-8C49-68F023C84D3A}" type="presOf" srcId="{3BDEC52F-7475-B741-A49D-6303CB620977}" destId="{9C44BD65-CF58-5C4F-81D4-37880D9EE46A}" srcOrd="0" destOrd="0" presId="urn:microsoft.com/office/officeart/2005/8/layout/hList1"/>
    <dgm:cxn modelId="{3B258D75-C9BC-C34D-B43B-949A62567557}" type="presOf" srcId="{7787ED90-D4A7-CE4D-A60D-431174F78083}" destId="{50933BCB-2C6A-F04D-9599-758513638E42}" srcOrd="0" destOrd="0" presId="urn:microsoft.com/office/officeart/2005/8/layout/hList1"/>
    <dgm:cxn modelId="{75BDD091-39FA-2149-AB57-4D91868AE7EB}" type="presOf" srcId="{B3E2B034-1E90-0C44-AC6D-1A58334414BF}" destId="{DD93D50F-4848-5446-A5E5-B9C9AFAA3844}" srcOrd="0" destOrd="0" presId="urn:microsoft.com/office/officeart/2005/8/layout/hList1"/>
    <dgm:cxn modelId="{35D0619A-1BEE-8F40-81C3-D58440A8B737}" type="presOf" srcId="{DE0A1853-7CC7-EB47-930D-AA5138853C90}" destId="{64CA177A-1052-484C-89D1-9E06D352C930}" srcOrd="0" destOrd="0" presId="urn:microsoft.com/office/officeart/2005/8/layout/hList1"/>
    <dgm:cxn modelId="{93559AAA-C4DF-874D-B0CE-FAFB42D53CD1}" type="presOf" srcId="{6DA192B5-B0EE-CB47-9B77-791F1E8378DB}" destId="{F147A9A9-23CD-E749-B169-BFEF2BEF13A6}" srcOrd="0" destOrd="0" presId="urn:microsoft.com/office/officeart/2005/8/layout/hList1"/>
    <dgm:cxn modelId="{B22E7DBE-422D-8D46-ADAA-E2AB3191BB5D}" type="presParOf" srcId="{B960687D-BA1C-C24C-80CC-C99586E0DB24}" destId="{74104265-ED35-8A41-8801-193E3D483D60}" srcOrd="0" destOrd="0" presId="urn:microsoft.com/office/officeart/2005/8/layout/hList1"/>
    <dgm:cxn modelId="{7BBF58BC-D8DA-5247-8D28-982FE9472A3F}" type="presParOf" srcId="{74104265-ED35-8A41-8801-193E3D483D60}" destId="{DD93D50F-4848-5446-A5E5-B9C9AFAA3844}" srcOrd="0" destOrd="0" presId="urn:microsoft.com/office/officeart/2005/8/layout/hList1"/>
    <dgm:cxn modelId="{28595B02-CFD6-AF49-B22A-45595B100E29}" type="presParOf" srcId="{74104265-ED35-8A41-8801-193E3D483D60}" destId="{9C44BD65-CF58-5C4F-81D4-37880D9EE46A}" srcOrd="1" destOrd="0" presId="urn:microsoft.com/office/officeart/2005/8/layout/hList1"/>
    <dgm:cxn modelId="{F69A5D80-93DE-C54C-A14D-E7307140BB88}" type="presParOf" srcId="{B960687D-BA1C-C24C-80CC-C99586E0DB24}" destId="{FE107DE1-EC92-CE4C-BB94-F838BBB7F0D3}" srcOrd="1" destOrd="0" presId="urn:microsoft.com/office/officeart/2005/8/layout/hList1"/>
    <dgm:cxn modelId="{1F8478DA-1078-2348-BED8-C4B75867A318}" type="presParOf" srcId="{B960687D-BA1C-C24C-80CC-C99586E0DB24}" destId="{5E852590-9032-8D40-8BB2-1CEC7C866090}" srcOrd="2" destOrd="0" presId="urn:microsoft.com/office/officeart/2005/8/layout/hList1"/>
    <dgm:cxn modelId="{B295ACB1-B80D-DA4A-A305-6DCA55A299E0}" type="presParOf" srcId="{5E852590-9032-8D40-8BB2-1CEC7C866090}" destId="{64CA177A-1052-484C-89D1-9E06D352C930}" srcOrd="0" destOrd="0" presId="urn:microsoft.com/office/officeart/2005/8/layout/hList1"/>
    <dgm:cxn modelId="{49187E4B-C4E5-1841-898E-21049E1A8D9E}" type="presParOf" srcId="{5E852590-9032-8D40-8BB2-1CEC7C866090}" destId="{F147A9A9-23CD-E749-B169-BFEF2BEF13A6}" srcOrd="1" destOrd="0" presId="urn:microsoft.com/office/officeart/2005/8/layout/hList1"/>
    <dgm:cxn modelId="{34A35448-CB6D-464F-810B-B0B40CF3BBD9}" type="presParOf" srcId="{B960687D-BA1C-C24C-80CC-C99586E0DB24}" destId="{A59B0E8B-9424-F84C-9DDF-CB3CFEB9D4F3}" srcOrd="3" destOrd="0" presId="urn:microsoft.com/office/officeart/2005/8/layout/hList1"/>
    <dgm:cxn modelId="{D219675F-F6A2-E54C-80B8-B0EB5E2F87E1}" type="presParOf" srcId="{B960687D-BA1C-C24C-80CC-C99586E0DB24}" destId="{9E82C8B7-109C-DC49-B755-60CE6AD089CF}" srcOrd="4" destOrd="0" presId="urn:microsoft.com/office/officeart/2005/8/layout/hList1"/>
    <dgm:cxn modelId="{6C1810EE-5B7C-C04F-B6F2-D041E643F104}" type="presParOf" srcId="{9E82C8B7-109C-DC49-B755-60CE6AD089CF}" destId="{FCC5F058-48D9-0C42-8F67-3669CEFDA367}" srcOrd="0" destOrd="0" presId="urn:microsoft.com/office/officeart/2005/8/layout/hList1"/>
    <dgm:cxn modelId="{CA771F5D-882E-CB49-AC60-C362F4D88352}" type="presParOf" srcId="{9E82C8B7-109C-DC49-B755-60CE6AD089CF}" destId="{50933BCB-2C6A-F04D-9599-758513638E4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45F42F7-5F9F-44EF-9A17-58CEEE3E4A13}" type="doc">
      <dgm:prSet loTypeId="urn:microsoft.com/office/officeart/2005/8/layout/chevron1" loCatId="" qsTypeId="urn:microsoft.com/office/officeart/2005/8/quickstyle/simple1" qsCatId="simple" csTypeId="urn:microsoft.com/office/officeart/2005/8/colors/colorful1#2" csCatId="colorful" phldr="1"/>
      <dgm:spPr/>
      <dgm:t>
        <a:bodyPr/>
        <a:lstStyle/>
        <a:p>
          <a:endParaRPr lang="en-US"/>
        </a:p>
      </dgm:t>
    </dgm:pt>
    <dgm:pt modelId="{F2BBC121-4A0F-45B8-81EB-545DB0D35B02}">
      <dgm:prSet phldrT="[Text]"/>
      <dgm:spPr/>
      <dgm:t>
        <a:bodyPr/>
        <a:lstStyle/>
        <a:p>
          <a:r>
            <a:rPr lang="en-US"/>
            <a:t>Step 1: Identify the actors,</a:t>
          </a:r>
          <a:endParaRPr lang="en-US" dirty="0"/>
        </a:p>
      </dgm:t>
    </dgm:pt>
    <dgm:pt modelId="{C14F0BA4-10B1-47C5-9CFF-C8B12C7B7E76}" type="parTrans" cxnId="{A2BFD5C6-1C46-40A5-AC9B-DC1B7F1F1F8D}">
      <dgm:prSet/>
      <dgm:spPr/>
      <dgm:t>
        <a:bodyPr/>
        <a:lstStyle/>
        <a:p>
          <a:endParaRPr lang="en-US"/>
        </a:p>
      </dgm:t>
    </dgm:pt>
    <dgm:pt modelId="{63E0EC7D-D94A-4F5B-9F14-27221DB6A992}" type="sibTrans" cxnId="{A2BFD5C6-1C46-40A5-AC9B-DC1B7F1F1F8D}">
      <dgm:prSet/>
      <dgm:spPr/>
      <dgm:t>
        <a:bodyPr/>
        <a:lstStyle/>
        <a:p>
          <a:endParaRPr lang="en-US"/>
        </a:p>
      </dgm:t>
    </dgm:pt>
    <dgm:pt modelId="{87BA8E60-9982-8D47-8885-8DBCE93D6A30}">
      <dgm:prSet/>
      <dgm:spPr/>
      <dgm:t>
        <a:bodyPr/>
        <a:lstStyle/>
        <a:p>
          <a:r>
            <a:rPr lang="en-US"/>
            <a:t>Step 2: Identify the use cases,</a:t>
          </a:r>
          <a:endParaRPr lang="en-US" dirty="0"/>
        </a:p>
      </dgm:t>
    </dgm:pt>
    <dgm:pt modelId="{C98A3E87-8ADA-8D43-A18A-BAAE8D9C931D}" type="parTrans" cxnId="{1DA3FF14-9069-2543-AA04-F0D0ED230BEA}">
      <dgm:prSet/>
      <dgm:spPr/>
      <dgm:t>
        <a:bodyPr/>
        <a:lstStyle/>
        <a:p>
          <a:endParaRPr lang="en-US"/>
        </a:p>
      </dgm:t>
    </dgm:pt>
    <dgm:pt modelId="{21B0FAB3-93F9-4E45-AF99-AD883BEA1CBC}" type="sibTrans" cxnId="{1DA3FF14-9069-2543-AA04-F0D0ED230BEA}">
      <dgm:prSet/>
      <dgm:spPr/>
      <dgm:t>
        <a:bodyPr/>
        <a:lstStyle/>
        <a:p>
          <a:endParaRPr lang="en-US"/>
        </a:p>
      </dgm:t>
    </dgm:pt>
    <dgm:pt modelId="{32C378F6-E48F-AA45-9FA7-352E79026EE5}">
      <dgm:prSet/>
      <dgm:spPr/>
      <dgm:t>
        <a:bodyPr/>
        <a:lstStyle/>
        <a:p>
          <a:r>
            <a:rPr lang="en-US" dirty="0"/>
            <a:t>Step3: Construct a use case diagram,</a:t>
          </a:r>
        </a:p>
      </dgm:t>
    </dgm:pt>
    <dgm:pt modelId="{991543E5-0E3B-B449-AA3B-DF63FEA40438}" type="parTrans" cxnId="{06229166-C5C5-8249-9439-51A1D9EC4EEB}">
      <dgm:prSet/>
      <dgm:spPr/>
      <dgm:t>
        <a:bodyPr/>
        <a:lstStyle/>
        <a:p>
          <a:endParaRPr lang="en-US"/>
        </a:p>
      </dgm:t>
    </dgm:pt>
    <dgm:pt modelId="{4AE68166-7810-7B48-8FA9-184939A9B240}" type="sibTrans" cxnId="{06229166-C5C5-8249-9439-51A1D9EC4EEB}">
      <dgm:prSet/>
      <dgm:spPr/>
      <dgm:t>
        <a:bodyPr/>
        <a:lstStyle/>
        <a:p>
          <a:endParaRPr lang="en-US"/>
        </a:p>
      </dgm:t>
    </dgm:pt>
    <dgm:pt modelId="{418585EB-D231-614D-8665-26A08FFB9C7D}">
      <dgm:prSet/>
      <dgm:spPr/>
      <dgm:t>
        <a:bodyPr/>
        <a:lstStyle/>
        <a:p>
          <a:r>
            <a:rPr lang="en-US"/>
            <a:t>Step 4: Organize and structure the use cases</a:t>
          </a:r>
          <a:endParaRPr lang="en-US" dirty="0"/>
        </a:p>
      </dgm:t>
    </dgm:pt>
    <dgm:pt modelId="{563F6681-BAB5-524A-9979-E5B607C72AA0}" type="parTrans" cxnId="{5845754D-9B35-FC41-A9E8-CB720EA7460E}">
      <dgm:prSet/>
      <dgm:spPr/>
      <dgm:t>
        <a:bodyPr/>
        <a:lstStyle/>
        <a:p>
          <a:endParaRPr lang="en-US"/>
        </a:p>
      </dgm:t>
    </dgm:pt>
    <dgm:pt modelId="{9421968E-42AB-2846-A6BA-E136CD785545}" type="sibTrans" cxnId="{5845754D-9B35-FC41-A9E8-CB720EA7460E}">
      <dgm:prSet/>
      <dgm:spPr/>
      <dgm:t>
        <a:bodyPr/>
        <a:lstStyle/>
        <a:p>
          <a:endParaRPr lang="en-US"/>
        </a:p>
      </dgm:t>
    </dgm:pt>
    <dgm:pt modelId="{D41FCDA6-B4D4-C941-B92F-94F54120D357}">
      <dgm:prSet/>
      <dgm:spPr/>
      <dgm:t>
        <a:bodyPr/>
        <a:lstStyle/>
        <a:p>
          <a:r>
            <a:rPr lang="en-US"/>
            <a:t>Step5:  Write a textual description of the use cases,</a:t>
          </a:r>
          <a:endParaRPr lang="en-US" dirty="0"/>
        </a:p>
      </dgm:t>
    </dgm:pt>
    <dgm:pt modelId="{39C28913-32F4-5E45-B8E0-2F63B477D144}" type="parTrans" cxnId="{5E713AD7-22B6-C14F-A7F4-767133D84E39}">
      <dgm:prSet/>
      <dgm:spPr/>
      <dgm:t>
        <a:bodyPr/>
        <a:lstStyle/>
        <a:p>
          <a:endParaRPr lang="en-US"/>
        </a:p>
      </dgm:t>
    </dgm:pt>
    <dgm:pt modelId="{E418B1E4-4D18-7F40-9230-5C8F8F04B336}" type="sibTrans" cxnId="{5E713AD7-22B6-C14F-A7F4-767133D84E39}">
      <dgm:prSet/>
      <dgm:spPr/>
      <dgm:t>
        <a:bodyPr/>
        <a:lstStyle/>
        <a:p>
          <a:endParaRPr lang="en-US"/>
        </a:p>
      </dgm:t>
    </dgm:pt>
    <dgm:pt modelId="{B51C1F41-25A1-204E-96C0-264E3A862C21}" type="pres">
      <dgm:prSet presAssocID="{F45F42F7-5F9F-44EF-9A17-58CEEE3E4A13}" presName="Name0" presStyleCnt="0">
        <dgm:presLayoutVars>
          <dgm:dir/>
          <dgm:animLvl val="lvl"/>
          <dgm:resizeHandles val="exact"/>
        </dgm:presLayoutVars>
      </dgm:prSet>
      <dgm:spPr/>
    </dgm:pt>
    <dgm:pt modelId="{62279D49-9EF4-944A-8AE7-B88B77B28DFB}" type="pres">
      <dgm:prSet presAssocID="{F2BBC121-4A0F-45B8-81EB-545DB0D35B02}" presName="parTxOnly" presStyleLbl="node1" presStyleIdx="0" presStyleCnt="5">
        <dgm:presLayoutVars>
          <dgm:chMax val="0"/>
          <dgm:chPref val="0"/>
          <dgm:bulletEnabled val="1"/>
        </dgm:presLayoutVars>
      </dgm:prSet>
      <dgm:spPr/>
    </dgm:pt>
    <dgm:pt modelId="{EE27A3FC-C705-AF49-AA6B-174E83A88A76}" type="pres">
      <dgm:prSet presAssocID="{63E0EC7D-D94A-4F5B-9F14-27221DB6A992}" presName="parTxOnlySpace" presStyleCnt="0"/>
      <dgm:spPr/>
    </dgm:pt>
    <dgm:pt modelId="{FC65FB6B-C28D-C94A-8861-6E717DAADAD1}" type="pres">
      <dgm:prSet presAssocID="{87BA8E60-9982-8D47-8885-8DBCE93D6A30}" presName="parTxOnly" presStyleLbl="node1" presStyleIdx="1" presStyleCnt="5">
        <dgm:presLayoutVars>
          <dgm:chMax val="0"/>
          <dgm:chPref val="0"/>
          <dgm:bulletEnabled val="1"/>
        </dgm:presLayoutVars>
      </dgm:prSet>
      <dgm:spPr/>
    </dgm:pt>
    <dgm:pt modelId="{DDB25A60-4A99-3B49-BF94-E16C2EB0C037}" type="pres">
      <dgm:prSet presAssocID="{21B0FAB3-93F9-4E45-AF99-AD883BEA1CBC}" presName="parTxOnlySpace" presStyleCnt="0"/>
      <dgm:spPr/>
    </dgm:pt>
    <dgm:pt modelId="{A2A68C72-DA2D-5543-9042-09976BCE2F92}" type="pres">
      <dgm:prSet presAssocID="{32C378F6-E48F-AA45-9FA7-352E79026EE5}" presName="parTxOnly" presStyleLbl="node1" presStyleIdx="2" presStyleCnt="5">
        <dgm:presLayoutVars>
          <dgm:chMax val="0"/>
          <dgm:chPref val="0"/>
          <dgm:bulletEnabled val="1"/>
        </dgm:presLayoutVars>
      </dgm:prSet>
      <dgm:spPr/>
    </dgm:pt>
    <dgm:pt modelId="{6C637330-5B5D-C94A-A4E1-B9CD1258C5D8}" type="pres">
      <dgm:prSet presAssocID="{4AE68166-7810-7B48-8FA9-184939A9B240}" presName="parTxOnlySpace" presStyleCnt="0"/>
      <dgm:spPr/>
    </dgm:pt>
    <dgm:pt modelId="{21AF96E3-CED1-404E-ABAD-8F48A37A099C}" type="pres">
      <dgm:prSet presAssocID="{418585EB-D231-614D-8665-26A08FFB9C7D}" presName="parTxOnly" presStyleLbl="node1" presStyleIdx="3" presStyleCnt="5">
        <dgm:presLayoutVars>
          <dgm:chMax val="0"/>
          <dgm:chPref val="0"/>
          <dgm:bulletEnabled val="1"/>
        </dgm:presLayoutVars>
      </dgm:prSet>
      <dgm:spPr/>
    </dgm:pt>
    <dgm:pt modelId="{DBFFE97E-9BF2-BA41-A179-BBE411F14E72}" type="pres">
      <dgm:prSet presAssocID="{9421968E-42AB-2846-A6BA-E136CD785545}" presName="parTxOnlySpace" presStyleCnt="0"/>
      <dgm:spPr/>
    </dgm:pt>
    <dgm:pt modelId="{A9370C11-5D1A-D449-99E8-A10B78DFEF58}" type="pres">
      <dgm:prSet presAssocID="{D41FCDA6-B4D4-C941-B92F-94F54120D357}" presName="parTxOnly" presStyleLbl="node1" presStyleIdx="4" presStyleCnt="5">
        <dgm:presLayoutVars>
          <dgm:chMax val="0"/>
          <dgm:chPref val="0"/>
          <dgm:bulletEnabled val="1"/>
        </dgm:presLayoutVars>
      </dgm:prSet>
      <dgm:spPr/>
    </dgm:pt>
  </dgm:ptLst>
  <dgm:cxnLst>
    <dgm:cxn modelId="{1DA3FF14-9069-2543-AA04-F0D0ED230BEA}" srcId="{F45F42F7-5F9F-44EF-9A17-58CEEE3E4A13}" destId="{87BA8E60-9982-8D47-8885-8DBCE93D6A30}" srcOrd="1" destOrd="0" parTransId="{C98A3E87-8ADA-8D43-A18A-BAAE8D9C931D}" sibTransId="{21B0FAB3-93F9-4E45-AF99-AD883BEA1CBC}"/>
    <dgm:cxn modelId="{4F5ADE24-ABA3-E74E-90C7-EF7C62DFD2C5}" type="presOf" srcId="{418585EB-D231-614D-8665-26A08FFB9C7D}" destId="{21AF96E3-CED1-404E-ABAD-8F48A37A099C}" srcOrd="0" destOrd="0" presId="urn:microsoft.com/office/officeart/2005/8/layout/chevron1"/>
    <dgm:cxn modelId="{89DC6146-B913-9446-84D2-BB1E8E69C8CD}" type="presOf" srcId="{87BA8E60-9982-8D47-8885-8DBCE93D6A30}" destId="{FC65FB6B-C28D-C94A-8861-6E717DAADAD1}" srcOrd="0" destOrd="0" presId="urn:microsoft.com/office/officeart/2005/8/layout/chevron1"/>
    <dgm:cxn modelId="{06229166-C5C5-8249-9439-51A1D9EC4EEB}" srcId="{F45F42F7-5F9F-44EF-9A17-58CEEE3E4A13}" destId="{32C378F6-E48F-AA45-9FA7-352E79026EE5}" srcOrd="2" destOrd="0" parTransId="{991543E5-0E3B-B449-AA3B-DF63FEA40438}" sibTransId="{4AE68166-7810-7B48-8FA9-184939A9B240}"/>
    <dgm:cxn modelId="{5845754D-9B35-FC41-A9E8-CB720EA7460E}" srcId="{F45F42F7-5F9F-44EF-9A17-58CEEE3E4A13}" destId="{418585EB-D231-614D-8665-26A08FFB9C7D}" srcOrd="3" destOrd="0" parTransId="{563F6681-BAB5-524A-9979-E5B607C72AA0}" sibTransId="{9421968E-42AB-2846-A6BA-E136CD785545}"/>
    <dgm:cxn modelId="{B61DB06E-2DFF-B441-83D1-A4C01FC6F9E4}" type="presOf" srcId="{32C378F6-E48F-AA45-9FA7-352E79026EE5}" destId="{A2A68C72-DA2D-5543-9042-09976BCE2F92}" srcOrd="0" destOrd="0" presId="urn:microsoft.com/office/officeart/2005/8/layout/chevron1"/>
    <dgm:cxn modelId="{3A29D6AF-014F-1B47-8B7B-89D92CF7BBA2}" type="presOf" srcId="{D41FCDA6-B4D4-C941-B92F-94F54120D357}" destId="{A9370C11-5D1A-D449-99E8-A10B78DFEF58}" srcOrd="0" destOrd="0" presId="urn:microsoft.com/office/officeart/2005/8/layout/chevron1"/>
    <dgm:cxn modelId="{570E9EBE-DC85-AB4F-8B40-40EACA6A9EB3}" type="presOf" srcId="{F45F42F7-5F9F-44EF-9A17-58CEEE3E4A13}" destId="{B51C1F41-25A1-204E-96C0-264E3A862C21}" srcOrd="0" destOrd="0" presId="urn:microsoft.com/office/officeart/2005/8/layout/chevron1"/>
    <dgm:cxn modelId="{A2BFD5C6-1C46-40A5-AC9B-DC1B7F1F1F8D}" srcId="{F45F42F7-5F9F-44EF-9A17-58CEEE3E4A13}" destId="{F2BBC121-4A0F-45B8-81EB-545DB0D35B02}" srcOrd="0" destOrd="0" parTransId="{C14F0BA4-10B1-47C5-9CFF-C8B12C7B7E76}" sibTransId="{63E0EC7D-D94A-4F5B-9F14-27221DB6A992}"/>
    <dgm:cxn modelId="{5E713AD7-22B6-C14F-A7F4-767133D84E39}" srcId="{F45F42F7-5F9F-44EF-9A17-58CEEE3E4A13}" destId="{D41FCDA6-B4D4-C941-B92F-94F54120D357}" srcOrd="4" destOrd="0" parTransId="{39C28913-32F4-5E45-B8E0-2F63B477D144}" sibTransId="{E418B1E4-4D18-7F40-9230-5C8F8F04B336}"/>
    <dgm:cxn modelId="{DD3F8FED-D9B7-0B43-938D-456095C46FC0}" type="presOf" srcId="{F2BBC121-4A0F-45B8-81EB-545DB0D35B02}" destId="{62279D49-9EF4-944A-8AE7-B88B77B28DFB}" srcOrd="0" destOrd="0" presId="urn:microsoft.com/office/officeart/2005/8/layout/chevron1"/>
    <dgm:cxn modelId="{EB2C2287-DFF0-364F-AAFE-BB3C40E0F6B0}" type="presParOf" srcId="{B51C1F41-25A1-204E-96C0-264E3A862C21}" destId="{62279D49-9EF4-944A-8AE7-B88B77B28DFB}" srcOrd="0" destOrd="0" presId="urn:microsoft.com/office/officeart/2005/8/layout/chevron1"/>
    <dgm:cxn modelId="{35FE3F47-C634-5F40-B4FA-470AAE6E7451}" type="presParOf" srcId="{B51C1F41-25A1-204E-96C0-264E3A862C21}" destId="{EE27A3FC-C705-AF49-AA6B-174E83A88A76}" srcOrd="1" destOrd="0" presId="urn:microsoft.com/office/officeart/2005/8/layout/chevron1"/>
    <dgm:cxn modelId="{D5FA675A-97FE-6448-9CF9-0D4C27F14E5B}" type="presParOf" srcId="{B51C1F41-25A1-204E-96C0-264E3A862C21}" destId="{FC65FB6B-C28D-C94A-8861-6E717DAADAD1}" srcOrd="2" destOrd="0" presId="urn:microsoft.com/office/officeart/2005/8/layout/chevron1"/>
    <dgm:cxn modelId="{5C9565EF-C06B-AA44-8AFC-B01284AC52E2}" type="presParOf" srcId="{B51C1F41-25A1-204E-96C0-264E3A862C21}" destId="{DDB25A60-4A99-3B49-BF94-E16C2EB0C037}" srcOrd="3" destOrd="0" presId="urn:microsoft.com/office/officeart/2005/8/layout/chevron1"/>
    <dgm:cxn modelId="{37C17730-1C4B-5C45-AD04-C193DAAD49CA}" type="presParOf" srcId="{B51C1F41-25A1-204E-96C0-264E3A862C21}" destId="{A2A68C72-DA2D-5543-9042-09976BCE2F92}" srcOrd="4" destOrd="0" presId="urn:microsoft.com/office/officeart/2005/8/layout/chevron1"/>
    <dgm:cxn modelId="{F0F9B4FA-B955-2C49-9399-AE57F3E7D805}" type="presParOf" srcId="{B51C1F41-25A1-204E-96C0-264E3A862C21}" destId="{6C637330-5B5D-C94A-A4E1-B9CD1258C5D8}" srcOrd="5" destOrd="0" presId="urn:microsoft.com/office/officeart/2005/8/layout/chevron1"/>
    <dgm:cxn modelId="{D53C8C56-BFE4-9348-8E57-A2CD387860E8}" type="presParOf" srcId="{B51C1F41-25A1-204E-96C0-264E3A862C21}" destId="{21AF96E3-CED1-404E-ABAD-8F48A37A099C}" srcOrd="6" destOrd="0" presId="urn:microsoft.com/office/officeart/2005/8/layout/chevron1"/>
    <dgm:cxn modelId="{9DC0A501-A779-454E-AE2C-AEB35D326848}" type="presParOf" srcId="{B51C1F41-25A1-204E-96C0-264E3A862C21}" destId="{DBFFE97E-9BF2-BA41-A179-BBE411F14E72}" srcOrd="7" destOrd="0" presId="urn:microsoft.com/office/officeart/2005/8/layout/chevron1"/>
    <dgm:cxn modelId="{57FC285D-DC00-E645-9BFF-C75B499AAC63}" type="presParOf" srcId="{B51C1F41-25A1-204E-96C0-264E3A862C21}" destId="{A9370C11-5D1A-D449-99E8-A10B78DFEF58}"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45F42F7-5F9F-44EF-9A17-58CEEE3E4A13}" type="doc">
      <dgm:prSet loTypeId="urn:microsoft.com/office/officeart/2005/8/layout/vList5" loCatId="list" qsTypeId="urn:microsoft.com/office/officeart/2005/8/quickstyle/simple1" qsCatId="simple" csTypeId="urn:microsoft.com/office/officeart/2005/8/colors/colorful1#2" csCatId="colorful" phldr="1"/>
      <dgm:spPr/>
      <dgm:t>
        <a:bodyPr/>
        <a:lstStyle/>
        <a:p>
          <a:endParaRPr lang="en-US"/>
        </a:p>
      </dgm:t>
    </dgm:pt>
    <dgm:pt modelId="{F2BBC121-4A0F-45B8-81EB-545DB0D35B02}">
      <dgm:prSet phldrT="[Text]"/>
      <dgm:spPr/>
      <dgm:t>
        <a:bodyPr/>
        <a:lstStyle/>
        <a:p>
          <a:r>
            <a:rPr lang="en-US" dirty="0"/>
            <a:t>Card Holder</a:t>
          </a:r>
        </a:p>
      </dgm:t>
    </dgm:pt>
    <dgm:pt modelId="{C14F0BA4-10B1-47C5-9CFF-C8B12C7B7E76}" type="parTrans" cxnId="{A2BFD5C6-1C46-40A5-AC9B-DC1B7F1F1F8D}">
      <dgm:prSet/>
      <dgm:spPr/>
      <dgm:t>
        <a:bodyPr/>
        <a:lstStyle/>
        <a:p>
          <a:endParaRPr lang="en-US"/>
        </a:p>
      </dgm:t>
    </dgm:pt>
    <dgm:pt modelId="{63E0EC7D-D94A-4F5B-9F14-27221DB6A992}" type="sibTrans" cxnId="{A2BFD5C6-1C46-40A5-AC9B-DC1B7F1F1F8D}">
      <dgm:prSet/>
      <dgm:spPr/>
      <dgm:t>
        <a:bodyPr/>
        <a:lstStyle/>
        <a:p>
          <a:endParaRPr lang="en-US"/>
        </a:p>
      </dgm:t>
    </dgm:pt>
    <dgm:pt modelId="{8EB4D1DF-A5E8-49B1-9F14-710751D19324}">
      <dgm:prSet custT="1"/>
      <dgm:spPr/>
      <dgm:t>
        <a:bodyPr/>
        <a:lstStyle/>
        <a:p>
          <a:r>
            <a:rPr lang="en-US" sz="1200" dirty="0"/>
            <a:t>Withdraw money</a:t>
          </a:r>
        </a:p>
      </dgm:t>
    </dgm:pt>
    <dgm:pt modelId="{BCA9D531-8117-4C5F-BB23-5EE1E74AF093}" type="parTrans" cxnId="{CC5C5CF0-7A0C-4568-B011-3A34142BDBE7}">
      <dgm:prSet/>
      <dgm:spPr/>
      <dgm:t>
        <a:bodyPr/>
        <a:lstStyle/>
        <a:p>
          <a:endParaRPr lang="en-US"/>
        </a:p>
      </dgm:t>
    </dgm:pt>
    <dgm:pt modelId="{346D2DB7-5225-4B94-8947-C8DF1AD7EEC8}" type="sibTrans" cxnId="{CC5C5CF0-7A0C-4568-B011-3A34142BDBE7}">
      <dgm:prSet/>
      <dgm:spPr/>
      <dgm:t>
        <a:bodyPr/>
        <a:lstStyle/>
        <a:p>
          <a:endParaRPr lang="en-US"/>
        </a:p>
      </dgm:t>
    </dgm:pt>
    <dgm:pt modelId="{12EDAE2A-FDB1-4493-AF10-55FAB04173A6}">
      <dgm:prSet/>
      <dgm:spPr/>
      <dgm:t>
        <a:bodyPr/>
        <a:lstStyle/>
        <a:p>
          <a:r>
            <a:rPr lang="en-US" dirty="0"/>
            <a:t>Bank customer</a:t>
          </a:r>
        </a:p>
      </dgm:t>
    </dgm:pt>
    <dgm:pt modelId="{D666DEE9-A7FC-427A-B88B-9300A29E327E}" type="parTrans" cxnId="{A67E5266-9758-4253-9F0D-B21B1EC9F836}">
      <dgm:prSet/>
      <dgm:spPr/>
      <dgm:t>
        <a:bodyPr/>
        <a:lstStyle/>
        <a:p>
          <a:endParaRPr lang="en-US"/>
        </a:p>
      </dgm:t>
    </dgm:pt>
    <dgm:pt modelId="{94E5802D-C37B-4248-9DF6-603D891284FF}" type="sibTrans" cxnId="{A67E5266-9758-4253-9F0D-B21B1EC9F836}">
      <dgm:prSet/>
      <dgm:spPr/>
      <dgm:t>
        <a:bodyPr/>
        <a:lstStyle/>
        <a:p>
          <a:endParaRPr lang="en-US"/>
        </a:p>
      </dgm:t>
    </dgm:pt>
    <dgm:pt modelId="{F003E852-5AC1-4A6B-85FC-440BD8E1201D}">
      <dgm:prSet custT="1"/>
      <dgm:spPr/>
      <dgm:t>
        <a:bodyPr/>
        <a:lstStyle/>
        <a:p>
          <a:r>
            <a:rPr lang="en-US" sz="1200" dirty="0"/>
            <a:t>Withdraw money </a:t>
          </a:r>
        </a:p>
      </dgm:t>
    </dgm:pt>
    <dgm:pt modelId="{C6913BF6-6B54-459C-9901-B2409D18249D}" type="parTrans" cxnId="{17F1E73A-C9B5-4BB6-90BE-27C118B6B061}">
      <dgm:prSet/>
      <dgm:spPr/>
      <dgm:t>
        <a:bodyPr/>
        <a:lstStyle/>
        <a:p>
          <a:endParaRPr lang="en-US"/>
        </a:p>
      </dgm:t>
    </dgm:pt>
    <dgm:pt modelId="{89D49543-BABE-4A0F-97C4-2736130CDA6A}" type="sibTrans" cxnId="{17F1E73A-C9B5-4BB6-90BE-27C118B6B061}">
      <dgm:prSet/>
      <dgm:spPr/>
      <dgm:t>
        <a:bodyPr/>
        <a:lstStyle/>
        <a:p>
          <a:endParaRPr lang="en-US"/>
        </a:p>
      </dgm:t>
    </dgm:pt>
    <dgm:pt modelId="{BA2B5911-E256-4A44-A1FF-37F7A888436C}">
      <dgm:prSet custT="1"/>
      <dgm:spPr/>
      <dgm:t>
        <a:bodyPr/>
        <a:lstStyle/>
        <a:p>
          <a:r>
            <a:rPr lang="en-US" sz="1200" dirty="0"/>
            <a:t>Consult the balance of one or more accounts.</a:t>
          </a:r>
        </a:p>
      </dgm:t>
    </dgm:pt>
    <dgm:pt modelId="{C0654E6D-1705-4E5E-B082-2E6B9E361318}" type="parTrans" cxnId="{7A57D508-8F03-4D22-84BD-7E88A493916E}">
      <dgm:prSet/>
      <dgm:spPr/>
      <dgm:t>
        <a:bodyPr/>
        <a:lstStyle/>
        <a:p>
          <a:endParaRPr lang="en-US"/>
        </a:p>
      </dgm:t>
    </dgm:pt>
    <dgm:pt modelId="{F0AA84BA-48D6-44B1-8A74-CE4748EC19DB}" type="sibTrans" cxnId="{7A57D508-8F03-4D22-84BD-7E88A493916E}">
      <dgm:prSet/>
      <dgm:spPr/>
      <dgm:t>
        <a:bodyPr/>
        <a:lstStyle/>
        <a:p>
          <a:endParaRPr lang="en-US"/>
        </a:p>
      </dgm:t>
    </dgm:pt>
    <dgm:pt modelId="{FC1A04A3-0467-459C-AEEA-D7169E9DF3DA}">
      <dgm:prSet/>
      <dgm:spPr/>
      <dgm:t>
        <a:bodyPr/>
        <a:lstStyle/>
        <a:p>
          <a:r>
            <a:rPr lang="en-US" dirty="0"/>
            <a:t>Maintenance operator</a:t>
          </a:r>
        </a:p>
      </dgm:t>
    </dgm:pt>
    <dgm:pt modelId="{D49E3D8E-DD0F-4905-9097-1A426D3C4738}" type="parTrans" cxnId="{E4A148E8-F130-49D6-8440-14A226354F14}">
      <dgm:prSet/>
      <dgm:spPr/>
      <dgm:t>
        <a:bodyPr/>
        <a:lstStyle/>
        <a:p>
          <a:endParaRPr lang="en-US"/>
        </a:p>
      </dgm:t>
    </dgm:pt>
    <dgm:pt modelId="{C74C86B5-EBBD-4DC6-9311-F4E79CF0C9D6}" type="sibTrans" cxnId="{E4A148E8-F130-49D6-8440-14A226354F14}">
      <dgm:prSet/>
      <dgm:spPr/>
      <dgm:t>
        <a:bodyPr/>
        <a:lstStyle/>
        <a:p>
          <a:endParaRPr lang="en-US"/>
        </a:p>
      </dgm:t>
    </dgm:pt>
    <dgm:pt modelId="{49365B5A-FE63-4C30-A5A6-6E34400B7A49}">
      <dgm:prSet/>
      <dgm:spPr/>
      <dgm:t>
        <a:bodyPr/>
        <a:lstStyle/>
        <a:p>
          <a:r>
            <a:rPr lang="en-US" dirty="0"/>
            <a:t> None</a:t>
          </a:r>
        </a:p>
      </dgm:t>
    </dgm:pt>
    <dgm:pt modelId="{79DD9B38-1CDB-40F0-A22E-1EDCF4396B05}" type="parTrans" cxnId="{14226446-1291-45AA-95E7-4B523417E546}">
      <dgm:prSet/>
      <dgm:spPr/>
      <dgm:t>
        <a:bodyPr/>
        <a:lstStyle/>
        <a:p>
          <a:endParaRPr lang="en-US"/>
        </a:p>
      </dgm:t>
    </dgm:pt>
    <dgm:pt modelId="{FA3F27DD-3920-45B2-9A2B-EBCEE6C272DF}" type="sibTrans" cxnId="{14226446-1291-45AA-95E7-4B523417E546}">
      <dgm:prSet/>
      <dgm:spPr/>
      <dgm:t>
        <a:bodyPr/>
        <a:lstStyle/>
        <a:p>
          <a:endParaRPr lang="en-US"/>
        </a:p>
      </dgm:t>
    </dgm:pt>
    <dgm:pt modelId="{B7980F2A-B02D-4384-A298-BB6FBA844D69}">
      <dgm:prSet custT="1"/>
      <dgm:spPr/>
      <dgm:t>
        <a:bodyPr/>
        <a:lstStyle/>
        <a:p>
          <a:r>
            <a:rPr lang="en-US" sz="1200" dirty="0"/>
            <a:t>Deposit cash</a:t>
          </a:r>
        </a:p>
      </dgm:t>
    </dgm:pt>
    <dgm:pt modelId="{5172B08A-6D99-4361-853C-327584015E86}" type="parTrans" cxnId="{7AB0607E-05D4-42C9-B648-40E17E554B14}">
      <dgm:prSet/>
      <dgm:spPr/>
      <dgm:t>
        <a:bodyPr/>
        <a:lstStyle/>
        <a:p>
          <a:endParaRPr lang="en-US"/>
        </a:p>
      </dgm:t>
    </dgm:pt>
    <dgm:pt modelId="{BCE97699-C24F-4711-AC5F-367FFF4D8B7B}" type="sibTrans" cxnId="{7AB0607E-05D4-42C9-B648-40E17E554B14}">
      <dgm:prSet/>
      <dgm:spPr/>
      <dgm:t>
        <a:bodyPr/>
        <a:lstStyle/>
        <a:p>
          <a:endParaRPr lang="en-US"/>
        </a:p>
      </dgm:t>
    </dgm:pt>
    <dgm:pt modelId="{D8498297-B615-499F-9A9C-0BB063D530A7}">
      <dgm:prSet custT="1"/>
      <dgm:spPr/>
      <dgm:t>
        <a:bodyPr/>
        <a:lstStyle/>
        <a:p>
          <a:r>
            <a:rPr lang="en-US" sz="1200" dirty="0"/>
            <a:t>Deposit checks</a:t>
          </a:r>
        </a:p>
      </dgm:t>
    </dgm:pt>
    <dgm:pt modelId="{9524BA3F-9DFD-432E-AC6A-CD0ECB8BB270}" type="parTrans" cxnId="{ACDBD60C-7A25-43E7-88BC-F0E3AD3EBE67}">
      <dgm:prSet/>
      <dgm:spPr/>
      <dgm:t>
        <a:bodyPr/>
        <a:lstStyle/>
        <a:p>
          <a:endParaRPr lang="en-US"/>
        </a:p>
      </dgm:t>
    </dgm:pt>
    <dgm:pt modelId="{E89018E7-E2BE-42ED-BBBE-29B8BE08D9F4}" type="sibTrans" cxnId="{ACDBD60C-7A25-43E7-88BC-F0E3AD3EBE67}">
      <dgm:prSet/>
      <dgm:spPr/>
      <dgm:t>
        <a:bodyPr/>
        <a:lstStyle/>
        <a:p>
          <a:endParaRPr lang="en-US"/>
        </a:p>
      </dgm:t>
    </dgm:pt>
    <dgm:pt modelId="{BBFEC980-FF43-4629-BACC-9690520CF729}">
      <dgm:prSet/>
      <dgm:spPr/>
      <dgm:t>
        <a:bodyPr/>
        <a:lstStyle/>
        <a:p>
          <a:r>
            <a:rPr lang="en-US" dirty="0"/>
            <a:t> Refill dispenser</a:t>
          </a:r>
        </a:p>
      </dgm:t>
    </dgm:pt>
    <dgm:pt modelId="{236E04D6-0430-48E2-88F7-63E03FBD73B3}" type="parTrans" cxnId="{C16AA2BF-617E-4891-B3A8-AEE1A3BC4EC9}">
      <dgm:prSet/>
      <dgm:spPr/>
      <dgm:t>
        <a:bodyPr/>
        <a:lstStyle/>
        <a:p>
          <a:endParaRPr lang="en-US"/>
        </a:p>
      </dgm:t>
    </dgm:pt>
    <dgm:pt modelId="{8DA80D55-A86D-42EE-A9B7-88080F0D8224}" type="sibTrans" cxnId="{C16AA2BF-617E-4891-B3A8-AEE1A3BC4EC9}">
      <dgm:prSet/>
      <dgm:spPr/>
      <dgm:t>
        <a:bodyPr/>
        <a:lstStyle/>
        <a:p>
          <a:endParaRPr lang="en-US"/>
        </a:p>
      </dgm:t>
    </dgm:pt>
    <dgm:pt modelId="{9507D2C6-59C1-4181-86D8-EC52011BE2C0}">
      <dgm:prSet/>
      <dgm:spPr/>
      <dgm:t>
        <a:bodyPr/>
        <a:lstStyle/>
        <a:p>
          <a:r>
            <a:rPr lang="en-US" dirty="0"/>
            <a:t> Retrieve cards that have been swallowed</a:t>
          </a:r>
        </a:p>
      </dgm:t>
    </dgm:pt>
    <dgm:pt modelId="{E3C54441-94BA-4FFB-B5F0-20FE363924A8}" type="parTrans" cxnId="{2C793FE5-3F1B-4258-98F0-86AB8EA80301}">
      <dgm:prSet/>
      <dgm:spPr/>
      <dgm:t>
        <a:bodyPr/>
        <a:lstStyle/>
        <a:p>
          <a:endParaRPr lang="en-US"/>
        </a:p>
      </dgm:t>
    </dgm:pt>
    <dgm:pt modelId="{1ED14676-EC84-4376-9879-296E6A13E56C}" type="sibTrans" cxnId="{2C793FE5-3F1B-4258-98F0-86AB8EA80301}">
      <dgm:prSet/>
      <dgm:spPr/>
      <dgm:t>
        <a:bodyPr/>
        <a:lstStyle/>
        <a:p>
          <a:endParaRPr lang="en-US"/>
        </a:p>
      </dgm:t>
    </dgm:pt>
    <dgm:pt modelId="{98A3084D-2967-41B5-B31B-8CDB9905073F}">
      <dgm:prSet/>
      <dgm:spPr/>
      <dgm:t>
        <a:bodyPr/>
        <a:lstStyle/>
        <a:p>
          <a:r>
            <a:rPr lang="en-US" dirty="0"/>
            <a:t> Retrieve cheques that have been deposited</a:t>
          </a:r>
        </a:p>
      </dgm:t>
    </dgm:pt>
    <dgm:pt modelId="{AB12F5A0-2C5C-40E8-BB1B-A3AA93451D43}" type="parTrans" cxnId="{E3189003-438A-4B97-8045-6458A0BF7F56}">
      <dgm:prSet/>
      <dgm:spPr/>
      <dgm:t>
        <a:bodyPr/>
        <a:lstStyle/>
        <a:p>
          <a:endParaRPr lang="en-US"/>
        </a:p>
      </dgm:t>
    </dgm:pt>
    <dgm:pt modelId="{8D0F9FB3-DAB2-4E70-BAC8-AE5E6E45C955}" type="sibTrans" cxnId="{E3189003-438A-4B97-8045-6458A0BF7F56}">
      <dgm:prSet/>
      <dgm:spPr/>
      <dgm:t>
        <a:bodyPr/>
        <a:lstStyle/>
        <a:p>
          <a:endParaRPr lang="en-US"/>
        </a:p>
      </dgm:t>
    </dgm:pt>
    <dgm:pt modelId="{EF69DAAC-10E9-44AC-82B1-3448E8E97AFC}">
      <dgm:prSet/>
      <dgm:spPr/>
      <dgm:t>
        <a:bodyPr/>
        <a:lstStyle/>
        <a:p>
          <a:r>
            <a:rPr lang="en-US" dirty="0"/>
            <a:t>Visa authorization system (AS)</a:t>
          </a:r>
        </a:p>
      </dgm:t>
    </dgm:pt>
    <dgm:pt modelId="{26327EC8-08E2-4A81-8479-443C98AA3060}" type="parTrans" cxnId="{123778C0-EE9B-4165-B0EF-354A51F83C38}">
      <dgm:prSet/>
      <dgm:spPr/>
      <dgm:t>
        <a:bodyPr/>
        <a:lstStyle/>
        <a:p>
          <a:endParaRPr lang="en-US"/>
        </a:p>
      </dgm:t>
    </dgm:pt>
    <dgm:pt modelId="{A93D4600-5C70-4FC9-98D5-442CE0DC8C30}" type="sibTrans" cxnId="{123778C0-EE9B-4165-B0EF-354A51F83C38}">
      <dgm:prSet/>
      <dgm:spPr/>
      <dgm:t>
        <a:bodyPr/>
        <a:lstStyle/>
        <a:p>
          <a:endParaRPr lang="en-US"/>
        </a:p>
      </dgm:t>
    </dgm:pt>
    <dgm:pt modelId="{F07F2268-81C9-49AE-9C33-B41D740FB684}">
      <dgm:prSet/>
      <dgm:spPr/>
      <dgm:t>
        <a:bodyPr/>
        <a:lstStyle/>
        <a:p>
          <a:r>
            <a:rPr lang="en-US" dirty="0"/>
            <a:t> None</a:t>
          </a:r>
        </a:p>
      </dgm:t>
    </dgm:pt>
    <dgm:pt modelId="{4B096B35-8F86-4356-871A-3F2E892A1801}" type="parTrans" cxnId="{083AFCD3-F038-4AAA-AC9E-AD98E0349ED8}">
      <dgm:prSet/>
      <dgm:spPr/>
      <dgm:t>
        <a:bodyPr/>
        <a:lstStyle/>
        <a:p>
          <a:endParaRPr lang="en-US"/>
        </a:p>
      </dgm:t>
    </dgm:pt>
    <dgm:pt modelId="{3F6F39C0-669F-4985-9A0D-2EA5A737E0BE}" type="sibTrans" cxnId="{083AFCD3-F038-4AAA-AC9E-AD98E0349ED8}">
      <dgm:prSet/>
      <dgm:spPr/>
      <dgm:t>
        <a:bodyPr/>
        <a:lstStyle/>
        <a:p>
          <a:endParaRPr lang="en-US"/>
        </a:p>
      </dgm:t>
    </dgm:pt>
    <dgm:pt modelId="{589EB109-13CD-44C3-81B3-5C4722D8B002}">
      <dgm:prSet/>
      <dgm:spPr/>
      <dgm:t>
        <a:bodyPr/>
        <a:lstStyle/>
        <a:p>
          <a:r>
            <a:rPr lang="en-US" dirty="0"/>
            <a:t>Bank information system (IS)</a:t>
          </a:r>
        </a:p>
      </dgm:t>
    </dgm:pt>
    <dgm:pt modelId="{D00B769B-3E36-40C6-BFF1-68DCDCFED6E1}" type="parTrans" cxnId="{D2EA7C2A-C3BB-4242-9864-9F3006EE3BE7}">
      <dgm:prSet/>
      <dgm:spPr/>
      <dgm:t>
        <a:bodyPr/>
        <a:lstStyle/>
        <a:p>
          <a:endParaRPr lang="en-US"/>
        </a:p>
      </dgm:t>
    </dgm:pt>
    <dgm:pt modelId="{FCCB8799-28C6-4E5F-8A92-27E28AA717F9}" type="sibTrans" cxnId="{D2EA7C2A-C3BB-4242-9864-9F3006EE3BE7}">
      <dgm:prSet/>
      <dgm:spPr/>
      <dgm:t>
        <a:bodyPr/>
        <a:lstStyle/>
        <a:p>
          <a:endParaRPr lang="en-US"/>
        </a:p>
      </dgm:t>
    </dgm:pt>
    <dgm:pt modelId="{180B89A3-2A46-46D9-BF31-8DAE82D9B3ED}" type="pres">
      <dgm:prSet presAssocID="{F45F42F7-5F9F-44EF-9A17-58CEEE3E4A13}" presName="Name0" presStyleCnt="0">
        <dgm:presLayoutVars>
          <dgm:dir/>
          <dgm:animLvl val="lvl"/>
          <dgm:resizeHandles val="exact"/>
        </dgm:presLayoutVars>
      </dgm:prSet>
      <dgm:spPr/>
    </dgm:pt>
    <dgm:pt modelId="{2DD4ABA7-BF79-44A8-9712-957BC7FAD384}" type="pres">
      <dgm:prSet presAssocID="{F2BBC121-4A0F-45B8-81EB-545DB0D35B02}" presName="linNode" presStyleCnt="0"/>
      <dgm:spPr/>
    </dgm:pt>
    <dgm:pt modelId="{37282E71-3BB2-4CD8-B9F8-F9E77BDFF0F8}" type="pres">
      <dgm:prSet presAssocID="{F2BBC121-4A0F-45B8-81EB-545DB0D35B02}" presName="parentText" presStyleLbl="node1" presStyleIdx="0" presStyleCnt="5">
        <dgm:presLayoutVars>
          <dgm:chMax val="1"/>
          <dgm:bulletEnabled val="1"/>
        </dgm:presLayoutVars>
      </dgm:prSet>
      <dgm:spPr/>
    </dgm:pt>
    <dgm:pt modelId="{19EC8BA9-13A6-4DD7-AB16-56A985AA01A0}" type="pres">
      <dgm:prSet presAssocID="{F2BBC121-4A0F-45B8-81EB-545DB0D35B02}" presName="descendantText" presStyleLbl="alignAccFollowNode1" presStyleIdx="0" presStyleCnt="5">
        <dgm:presLayoutVars>
          <dgm:bulletEnabled val="1"/>
        </dgm:presLayoutVars>
      </dgm:prSet>
      <dgm:spPr/>
    </dgm:pt>
    <dgm:pt modelId="{C6C0A118-8BE3-4516-A3C8-13AF1997AF9A}" type="pres">
      <dgm:prSet presAssocID="{63E0EC7D-D94A-4F5B-9F14-27221DB6A992}" presName="sp" presStyleCnt="0"/>
      <dgm:spPr/>
    </dgm:pt>
    <dgm:pt modelId="{6C1FD421-ECAD-4067-B883-9767C9221853}" type="pres">
      <dgm:prSet presAssocID="{12EDAE2A-FDB1-4493-AF10-55FAB04173A6}" presName="linNode" presStyleCnt="0"/>
      <dgm:spPr/>
    </dgm:pt>
    <dgm:pt modelId="{16906ACF-5A41-4780-8E06-F9DA0D1551C1}" type="pres">
      <dgm:prSet presAssocID="{12EDAE2A-FDB1-4493-AF10-55FAB04173A6}" presName="parentText" presStyleLbl="node1" presStyleIdx="1" presStyleCnt="5">
        <dgm:presLayoutVars>
          <dgm:chMax val="1"/>
          <dgm:bulletEnabled val="1"/>
        </dgm:presLayoutVars>
      </dgm:prSet>
      <dgm:spPr/>
    </dgm:pt>
    <dgm:pt modelId="{335E386D-67EA-4265-909D-F4CD42922F88}" type="pres">
      <dgm:prSet presAssocID="{12EDAE2A-FDB1-4493-AF10-55FAB04173A6}" presName="descendantText" presStyleLbl="alignAccFollowNode1" presStyleIdx="1" presStyleCnt="5" custScaleY="171951">
        <dgm:presLayoutVars>
          <dgm:bulletEnabled val="1"/>
        </dgm:presLayoutVars>
      </dgm:prSet>
      <dgm:spPr/>
    </dgm:pt>
    <dgm:pt modelId="{A77FDF82-5896-4D80-9463-66EE6046ACEE}" type="pres">
      <dgm:prSet presAssocID="{94E5802D-C37B-4248-9DF6-603D891284FF}" presName="sp" presStyleCnt="0"/>
      <dgm:spPr/>
    </dgm:pt>
    <dgm:pt modelId="{3B775451-82CE-46D9-B83B-6F183C14FB75}" type="pres">
      <dgm:prSet presAssocID="{FC1A04A3-0467-459C-AEEA-D7169E9DF3DA}" presName="linNode" presStyleCnt="0"/>
      <dgm:spPr/>
    </dgm:pt>
    <dgm:pt modelId="{BDED37F4-B973-47A7-88C3-F869889A7AB0}" type="pres">
      <dgm:prSet presAssocID="{FC1A04A3-0467-459C-AEEA-D7169E9DF3DA}" presName="parentText" presStyleLbl="node1" presStyleIdx="2" presStyleCnt="5">
        <dgm:presLayoutVars>
          <dgm:chMax val="1"/>
          <dgm:bulletEnabled val="1"/>
        </dgm:presLayoutVars>
      </dgm:prSet>
      <dgm:spPr/>
    </dgm:pt>
    <dgm:pt modelId="{C8CE429D-0D96-4A54-98CB-89BE6E8E917F}" type="pres">
      <dgm:prSet presAssocID="{FC1A04A3-0467-459C-AEEA-D7169E9DF3DA}" presName="descendantText" presStyleLbl="alignAccFollowNode1" presStyleIdx="2" presStyleCnt="5" custScaleY="107283">
        <dgm:presLayoutVars>
          <dgm:bulletEnabled val="1"/>
        </dgm:presLayoutVars>
      </dgm:prSet>
      <dgm:spPr/>
    </dgm:pt>
    <dgm:pt modelId="{DA64D2CC-E6F7-4611-BC60-35FC896B9BA4}" type="pres">
      <dgm:prSet presAssocID="{C74C86B5-EBBD-4DC6-9311-F4E79CF0C9D6}" presName="sp" presStyleCnt="0"/>
      <dgm:spPr/>
    </dgm:pt>
    <dgm:pt modelId="{424B3441-6A54-4A6F-8DDB-F74E265A7382}" type="pres">
      <dgm:prSet presAssocID="{EF69DAAC-10E9-44AC-82B1-3448E8E97AFC}" presName="linNode" presStyleCnt="0"/>
      <dgm:spPr/>
    </dgm:pt>
    <dgm:pt modelId="{D4FBD952-629D-49F1-83F4-8538D3EAB59D}" type="pres">
      <dgm:prSet presAssocID="{EF69DAAC-10E9-44AC-82B1-3448E8E97AFC}" presName="parentText" presStyleLbl="node1" presStyleIdx="3" presStyleCnt="5">
        <dgm:presLayoutVars>
          <dgm:chMax val="1"/>
          <dgm:bulletEnabled val="1"/>
        </dgm:presLayoutVars>
      </dgm:prSet>
      <dgm:spPr/>
    </dgm:pt>
    <dgm:pt modelId="{C08D31F8-0D7D-46AF-A481-BD2D35D6724E}" type="pres">
      <dgm:prSet presAssocID="{EF69DAAC-10E9-44AC-82B1-3448E8E97AFC}" presName="descendantText" presStyleLbl="alignAccFollowNode1" presStyleIdx="3" presStyleCnt="5">
        <dgm:presLayoutVars>
          <dgm:bulletEnabled val="1"/>
        </dgm:presLayoutVars>
      </dgm:prSet>
      <dgm:spPr/>
    </dgm:pt>
    <dgm:pt modelId="{F06C512B-534D-4201-913C-629EF4FB0BE6}" type="pres">
      <dgm:prSet presAssocID="{A93D4600-5C70-4FC9-98D5-442CE0DC8C30}" presName="sp" presStyleCnt="0"/>
      <dgm:spPr/>
    </dgm:pt>
    <dgm:pt modelId="{C5CE83A5-4385-43D2-9717-03A3EF5B56E9}" type="pres">
      <dgm:prSet presAssocID="{589EB109-13CD-44C3-81B3-5C4722D8B002}" presName="linNode" presStyleCnt="0"/>
      <dgm:spPr/>
    </dgm:pt>
    <dgm:pt modelId="{F5CE9E38-D5DC-44CB-8680-8C79EFEBCBA2}" type="pres">
      <dgm:prSet presAssocID="{589EB109-13CD-44C3-81B3-5C4722D8B002}" presName="parentText" presStyleLbl="node1" presStyleIdx="4" presStyleCnt="5">
        <dgm:presLayoutVars>
          <dgm:chMax val="1"/>
          <dgm:bulletEnabled val="1"/>
        </dgm:presLayoutVars>
      </dgm:prSet>
      <dgm:spPr/>
    </dgm:pt>
    <dgm:pt modelId="{86BFBC52-9D15-4C64-ADFC-0E086C14D328}" type="pres">
      <dgm:prSet presAssocID="{589EB109-13CD-44C3-81B3-5C4722D8B002}" presName="descendantText" presStyleLbl="alignAccFollowNode1" presStyleIdx="4" presStyleCnt="5">
        <dgm:presLayoutVars>
          <dgm:bulletEnabled val="1"/>
        </dgm:presLayoutVars>
      </dgm:prSet>
      <dgm:spPr/>
    </dgm:pt>
  </dgm:ptLst>
  <dgm:cxnLst>
    <dgm:cxn modelId="{E3189003-438A-4B97-8045-6458A0BF7F56}" srcId="{FC1A04A3-0467-459C-AEEA-D7169E9DF3DA}" destId="{98A3084D-2967-41B5-B31B-8CDB9905073F}" srcOrd="2" destOrd="0" parTransId="{AB12F5A0-2C5C-40E8-BB1B-A3AA93451D43}" sibTransId="{8D0F9FB3-DAB2-4E70-BAC8-AE5E6E45C955}"/>
    <dgm:cxn modelId="{16FBBC05-97A3-47F2-9401-A8C6CC1E0D96}" type="presOf" srcId="{589EB109-13CD-44C3-81B3-5C4722D8B002}" destId="{F5CE9E38-D5DC-44CB-8680-8C79EFEBCBA2}" srcOrd="0" destOrd="0" presId="urn:microsoft.com/office/officeart/2005/8/layout/vList5"/>
    <dgm:cxn modelId="{7A57D508-8F03-4D22-84BD-7E88A493916E}" srcId="{12EDAE2A-FDB1-4493-AF10-55FAB04173A6}" destId="{BA2B5911-E256-4A44-A1FF-37F7A888436C}" srcOrd="1" destOrd="0" parTransId="{C0654E6D-1705-4E5E-B082-2E6B9E361318}" sibTransId="{F0AA84BA-48D6-44B1-8A74-CE4748EC19DB}"/>
    <dgm:cxn modelId="{ACDBD60C-7A25-43E7-88BC-F0E3AD3EBE67}" srcId="{12EDAE2A-FDB1-4493-AF10-55FAB04173A6}" destId="{D8498297-B615-499F-9A9C-0BB063D530A7}" srcOrd="3" destOrd="0" parTransId="{9524BA3F-9DFD-432E-AC6A-CD0ECB8BB270}" sibTransId="{E89018E7-E2BE-42ED-BBBE-29B8BE08D9F4}"/>
    <dgm:cxn modelId="{94788022-5B0E-4D30-B78E-1AD86D2B6AFC}" type="presOf" srcId="{9507D2C6-59C1-4181-86D8-EC52011BE2C0}" destId="{C8CE429D-0D96-4A54-98CB-89BE6E8E917F}" srcOrd="0" destOrd="1" presId="urn:microsoft.com/office/officeart/2005/8/layout/vList5"/>
    <dgm:cxn modelId="{5EFA3523-7936-4259-9A91-425B23C70CC5}" type="presOf" srcId="{98A3084D-2967-41B5-B31B-8CDB9905073F}" destId="{C8CE429D-0D96-4A54-98CB-89BE6E8E917F}" srcOrd="0" destOrd="2" presId="urn:microsoft.com/office/officeart/2005/8/layout/vList5"/>
    <dgm:cxn modelId="{D2EA7C2A-C3BB-4242-9864-9F3006EE3BE7}" srcId="{F45F42F7-5F9F-44EF-9A17-58CEEE3E4A13}" destId="{589EB109-13CD-44C3-81B3-5C4722D8B002}" srcOrd="4" destOrd="0" parTransId="{D00B769B-3E36-40C6-BFF1-68DCDCFED6E1}" sibTransId="{FCCB8799-28C6-4E5F-8A92-27E28AA717F9}"/>
    <dgm:cxn modelId="{AC9AF92B-4871-4CF5-B5BC-D00D4607299A}" type="presOf" srcId="{FC1A04A3-0467-459C-AEEA-D7169E9DF3DA}" destId="{BDED37F4-B973-47A7-88C3-F869889A7AB0}" srcOrd="0" destOrd="0" presId="urn:microsoft.com/office/officeart/2005/8/layout/vList5"/>
    <dgm:cxn modelId="{E39E6537-02E3-4024-9570-8BC7545F0F50}" type="presOf" srcId="{D8498297-B615-499F-9A9C-0BB063D530A7}" destId="{335E386D-67EA-4265-909D-F4CD42922F88}" srcOrd="0" destOrd="3" presId="urn:microsoft.com/office/officeart/2005/8/layout/vList5"/>
    <dgm:cxn modelId="{17F1E73A-C9B5-4BB6-90BE-27C118B6B061}" srcId="{12EDAE2A-FDB1-4493-AF10-55FAB04173A6}" destId="{F003E852-5AC1-4A6B-85FC-440BD8E1201D}" srcOrd="0" destOrd="0" parTransId="{C6913BF6-6B54-459C-9901-B2409D18249D}" sibTransId="{89D49543-BABE-4A0F-97C4-2736130CDA6A}"/>
    <dgm:cxn modelId="{334AAF40-770D-4E37-90E7-12C9B1A7DD10}" type="presOf" srcId="{12EDAE2A-FDB1-4493-AF10-55FAB04173A6}" destId="{16906ACF-5A41-4780-8E06-F9DA0D1551C1}" srcOrd="0" destOrd="0" presId="urn:microsoft.com/office/officeart/2005/8/layout/vList5"/>
    <dgm:cxn modelId="{14226446-1291-45AA-95E7-4B523417E546}" srcId="{589EB109-13CD-44C3-81B3-5C4722D8B002}" destId="{49365B5A-FE63-4C30-A5A6-6E34400B7A49}" srcOrd="0" destOrd="0" parTransId="{79DD9B38-1CDB-40F0-A22E-1EDCF4396B05}" sibTransId="{FA3F27DD-3920-45B2-9A2B-EBCEE6C272DF}"/>
    <dgm:cxn modelId="{A67E5266-9758-4253-9F0D-B21B1EC9F836}" srcId="{F45F42F7-5F9F-44EF-9A17-58CEEE3E4A13}" destId="{12EDAE2A-FDB1-4493-AF10-55FAB04173A6}" srcOrd="1" destOrd="0" parTransId="{D666DEE9-A7FC-427A-B88B-9300A29E327E}" sibTransId="{94E5802D-C37B-4248-9DF6-603D891284FF}"/>
    <dgm:cxn modelId="{08D0966C-49B7-4223-9E8E-84AA19F9E0A1}" type="presOf" srcId="{EF69DAAC-10E9-44AC-82B1-3448E8E97AFC}" destId="{D4FBD952-629D-49F1-83F4-8538D3EAB59D}" srcOrd="0" destOrd="0" presId="urn:microsoft.com/office/officeart/2005/8/layout/vList5"/>
    <dgm:cxn modelId="{838F4E4D-8324-4682-9D48-5AFD24D0634C}" type="presOf" srcId="{F45F42F7-5F9F-44EF-9A17-58CEEE3E4A13}" destId="{180B89A3-2A46-46D9-BF31-8DAE82D9B3ED}" srcOrd="0" destOrd="0" presId="urn:microsoft.com/office/officeart/2005/8/layout/vList5"/>
    <dgm:cxn modelId="{3F068B71-ACF0-4E09-804A-352AD8D051B5}" type="presOf" srcId="{8EB4D1DF-A5E8-49B1-9F14-710751D19324}" destId="{19EC8BA9-13A6-4DD7-AB16-56A985AA01A0}" srcOrd="0" destOrd="0" presId="urn:microsoft.com/office/officeart/2005/8/layout/vList5"/>
    <dgm:cxn modelId="{7AB0607E-05D4-42C9-B648-40E17E554B14}" srcId="{12EDAE2A-FDB1-4493-AF10-55FAB04173A6}" destId="{B7980F2A-B02D-4384-A298-BB6FBA844D69}" srcOrd="2" destOrd="0" parTransId="{5172B08A-6D99-4361-853C-327584015E86}" sibTransId="{BCE97699-C24F-4711-AC5F-367FFF4D8B7B}"/>
    <dgm:cxn modelId="{8D3CD782-642E-4ADC-BE7D-A1E889E44C69}" type="presOf" srcId="{B7980F2A-B02D-4384-A298-BB6FBA844D69}" destId="{335E386D-67EA-4265-909D-F4CD42922F88}" srcOrd="0" destOrd="2" presId="urn:microsoft.com/office/officeart/2005/8/layout/vList5"/>
    <dgm:cxn modelId="{40DC23BA-8261-43B6-BFC8-7111914CCE10}" type="presOf" srcId="{F003E852-5AC1-4A6B-85FC-440BD8E1201D}" destId="{335E386D-67EA-4265-909D-F4CD42922F88}" srcOrd="0" destOrd="0" presId="urn:microsoft.com/office/officeart/2005/8/layout/vList5"/>
    <dgm:cxn modelId="{225457BD-E643-4887-9FF9-4033EDCCECFC}" type="presOf" srcId="{F07F2268-81C9-49AE-9C33-B41D740FB684}" destId="{C08D31F8-0D7D-46AF-A481-BD2D35D6724E}" srcOrd="0" destOrd="0" presId="urn:microsoft.com/office/officeart/2005/8/layout/vList5"/>
    <dgm:cxn modelId="{C16AA2BF-617E-4891-B3A8-AEE1A3BC4EC9}" srcId="{FC1A04A3-0467-459C-AEEA-D7169E9DF3DA}" destId="{BBFEC980-FF43-4629-BACC-9690520CF729}" srcOrd="0" destOrd="0" parTransId="{236E04D6-0430-48E2-88F7-63E03FBD73B3}" sibTransId="{8DA80D55-A86D-42EE-A9B7-88080F0D8224}"/>
    <dgm:cxn modelId="{123778C0-EE9B-4165-B0EF-354A51F83C38}" srcId="{F45F42F7-5F9F-44EF-9A17-58CEEE3E4A13}" destId="{EF69DAAC-10E9-44AC-82B1-3448E8E97AFC}" srcOrd="3" destOrd="0" parTransId="{26327EC8-08E2-4A81-8479-443C98AA3060}" sibTransId="{A93D4600-5C70-4FC9-98D5-442CE0DC8C30}"/>
    <dgm:cxn modelId="{A2BFD5C6-1C46-40A5-AC9B-DC1B7F1F1F8D}" srcId="{F45F42F7-5F9F-44EF-9A17-58CEEE3E4A13}" destId="{F2BBC121-4A0F-45B8-81EB-545DB0D35B02}" srcOrd="0" destOrd="0" parTransId="{C14F0BA4-10B1-47C5-9CFF-C8B12C7B7E76}" sibTransId="{63E0EC7D-D94A-4F5B-9F14-27221DB6A992}"/>
    <dgm:cxn modelId="{DF5001CF-DC02-464C-8685-242F20CE9F84}" type="presOf" srcId="{49365B5A-FE63-4C30-A5A6-6E34400B7A49}" destId="{86BFBC52-9D15-4C64-ADFC-0E086C14D328}" srcOrd="0" destOrd="0" presId="urn:microsoft.com/office/officeart/2005/8/layout/vList5"/>
    <dgm:cxn modelId="{083AFCD3-F038-4AAA-AC9E-AD98E0349ED8}" srcId="{EF69DAAC-10E9-44AC-82B1-3448E8E97AFC}" destId="{F07F2268-81C9-49AE-9C33-B41D740FB684}" srcOrd="0" destOrd="0" parTransId="{4B096B35-8F86-4356-871A-3F2E892A1801}" sibTransId="{3F6F39C0-669F-4985-9A0D-2EA5A737E0BE}"/>
    <dgm:cxn modelId="{930F5CDA-F797-43E2-BD4D-4CF52AAE699C}" type="presOf" srcId="{BBFEC980-FF43-4629-BACC-9690520CF729}" destId="{C8CE429D-0D96-4A54-98CB-89BE6E8E917F}" srcOrd="0" destOrd="0" presId="urn:microsoft.com/office/officeart/2005/8/layout/vList5"/>
    <dgm:cxn modelId="{2C793FE5-3F1B-4258-98F0-86AB8EA80301}" srcId="{FC1A04A3-0467-459C-AEEA-D7169E9DF3DA}" destId="{9507D2C6-59C1-4181-86D8-EC52011BE2C0}" srcOrd="1" destOrd="0" parTransId="{E3C54441-94BA-4FFB-B5F0-20FE363924A8}" sibTransId="{1ED14676-EC84-4376-9879-296E6A13E56C}"/>
    <dgm:cxn modelId="{E4A148E8-F130-49D6-8440-14A226354F14}" srcId="{F45F42F7-5F9F-44EF-9A17-58CEEE3E4A13}" destId="{FC1A04A3-0467-459C-AEEA-D7169E9DF3DA}" srcOrd="2" destOrd="0" parTransId="{D49E3D8E-DD0F-4905-9097-1A426D3C4738}" sibTransId="{C74C86B5-EBBD-4DC6-9311-F4E79CF0C9D6}"/>
    <dgm:cxn modelId="{E24934EA-1A65-4CB8-9314-DD4C810DC22B}" type="presOf" srcId="{BA2B5911-E256-4A44-A1FF-37F7A888436C}" destId="{335E386D-67EA-4265-909D-F4CD42922F88}" srcOrd="0" destOrd="1" presId="urn:microsoft.com/office/officeart/2005/8/layout/vList5"/>
    <dgm:cxn modelId="{CC5C5CF0-7A0C-4568-B011-3A34142BDBE7}" srcId="{F2BBC121-4A0F-45B8-81EB-545DB0D35B02}" destId="{8EB4D1DF-A5E8-49B1-9F14-710751D19324}" srcOrd="0" destOrd="0" parTransId="{BCA9D531-8117-4C5F-BB23-5EE1E74AF093}" sibTransId="{346D2DB7-5225-4B94-8947-C8DF1AD7EEC8}"/>
    <dgm:cxn modelId="{D90E1FFD-0A87-4526-A6C5-9A1C5EEA9FF7}" type="presOf" srcId="{F2BBC121-4A0F-45B8-81EB-545DB0D35B02}" destId="{37282E71-3BB2-4CD8-B9F8-F9E77BDFF0F8}" srcOrd="0" destOrd="0" presId="urn:microsoft.com/office/officeart/2005/8/layout/vList5"/>
    <dgm:cxn modelId="{0B50C6CE-CA57-4B49-8D09-EB6CE5646C1C}" type="presParOf" srcId="{180B89A3-2A46-46D9-BF31-8DAE82D9B3ED}" destId="{2DD4ABA7-BF79-44A8-9712-957BC7FAD384}" srcOrd="0" destOrd="0" presId="urn:microsoft.com/office/officeart/2005/8/layout/vList5"/>
    <dgm:cxn modelId="{DACD51C2-61F9-4C79-9521-9FE49CA5E84A}" type="presParOf" srcId="{2DD4ABA7-BF79-44A8-9712-957BC7FAD384}" destId="{37282E71-3BB2-4CD8-B9F8-F9E77BDFF0F8}" srcOrd="0" destOrd="0" presId="urn:microsoft.com/office/officeart/2005/8/layout/vList5"/>
    <dgm:cxn modelId="{F4867CE8-BF07-4FB8-BA48-7E1573941C48}" type="presParOf" srcId="{2DD4ABA7-BF79-44A8-9712-957BC7FAD384}" destId="{19EC8BA9-13A6-4DD7-AB16-56A985AA01A0}" srcOrd="1" destOrd="0" presId="urn:microsoft.com/office/officeart/2005/8/layout/vList5"/>
    <dgm:cxn modelId="{540FC23C-9ADE-4949-9E8E-25C40BF9F6DD}" type="presParOf" srcId="{180B89A3-2A46-46D9-BF31-8DAE82D9B3ED}" destId="{C6C0A118-8BE3-4516-A3C8-13AF1997AF9A}" srcOrd="1" destOrd="0" presId="urn:microsoft.com/office/officeart/2005/8/layout/vList5"/>
    <dgm:cxn modelId="{FB9BEE9F-A065-4F29-BE2D-9E00A1E5210E}" type="presParOf" srcId="{180B89A3-2A46-46D9-BF31-8DAE82D9B3ED}" destId="{6C1FD421-ECAD-4067-B883-9767C9221853}" srcOrd="2" destOrd="0" presId="urn:microsoft.com/office/officeart/2005/8/layout/vList5"/>
    <dgm:cxn modelId="{ED2B5B56-51B5-4F75-9C65-5DD7A5C06537}" type="presParOf" srcId="{6C1FD421-ECAD-4067-B883-9767C9221853}" destId="{16906ACF-5A41-4780-8E06-F9DA0D1551C1}" srcOrd="0" destOrd="0" presId="urn:microsoft.com/office/officeart/2005/8/layout/vList5"/>
    <dgm:cxn modelId="{22D9C706-A4AB-4F64-90C9-7E8963B66E80}" type="presParOf" srcId="{6C1FD421-ECAD-4067-B883-9767C9221853}" destId="{335E386D-67EA-4265-909D-F4CD42922F88}" srcOrd="1" destOrd="0" presId="urn:microsoft.com/office/officeart/2005/8/layout/vList5"/>
    <dgm:cxn modelId="{89191D29-8DF2-46C9-92A3-2778BCB2483D}" type="presParOf" srcId="{180B89A3-2A46-46D9-BF31-8DAE82D9B3ED}" destId="{A77FDF82-5896-4D80-9463-66EE6046ACEE}" srcOrd="3" destOrd="0" presId="urn:microsoft.com/office/officeart/2005/8/layout/vList5"/>
    <dgm:cxn modelId="{34A2D545-639B-47F2-9B77-2669403145E1}" type="presParOf" srcId="{180B89A3-2A46-46D9-BF31-8DAE82D9B3ED}" destId="{3B775451-82CE-46D9-B83B-6F183C14FB75}" srcOrd="4" destOrd="0" presId="urn:microsoft.com/office/officeart/2005/8/layout/vList5"/>
    <dgm:cxn modelId="{3A0B68C0-169E-4A2A-AF4D-72FC010EA107}" type="presParOf" srcId="{3B775451-82CE-46D9-B83B-6F183C14FB75}" destId="{BDED37F4-B973-47A7-88C3-F869889A7AB0}" srcOrd="0" destOrd="0" presId="urn:microsoft.com/office/officeart/2005/8/layout/vList5"/>
    <dgm:cxn modelId="{75B54EA0-479C-47E4-93E0-680E67A3BEB0}" type="presParOf" srcId="{3B775451-82CE-46D9-B83B-6F183C14FB75}" destId="{C8CE429D-0D96-4A54-98CB-89BE6E8E917F}" srcOrd="1" destOrd="0" presId="urn:microsoft.com/office/officeart/2005/8/layout/vList5"/>
    <dgm:cxn modelId="{2F38D744-0C6E-4FD3-B392-EA5103280BEE}" type="presParOf" srcId="{180B89A3-2A46-46D9-BF31-8DAE82D9B3ED}" destId="{DA64D2CC-E6F7-4611-BC60-35FC896B9BA4}" srcOrd="5" destOrd="0" presId="urn:microsoft.com/office/officeart/2005/8/layout/vList5"/>
    <dgm:cxn modelId="{4348F822-997F-4CCE-941F-EC8D47FB67DA}" type="presParOf" srcId="{180B89A3-2A46-46D9-BF31-8DAE82D9B3ED}" destId="{424B3441-6A54-4A6F-8DDB-F74E265A7382}" srcOrd="6" destOrd="0" presId="urn:microsoft.com/office/officeart/2005/8/layout/vList5"/>
    <dgm:cxn modelId="{90F64D0F-1973-4E64-8B13-9BA2EE4C8820}" type="presParOf" srcId="{424B3441-6A54-4A6F-8DDB-F74E265A7382}" destId="{D4FBD952-629D-49F1-83F4-8538D3EAB59D}" srcOrd="0" destOrd="0" presId="urn:microsoft.com/office/officeart/2005/8/layout/vList5"/>
    <dgm:cxn modelId="{B608DF89-67F7-4E74-B288-1197C224C631}" type="presParOf" srcId="{424B3441-6A54-4A6F-8DDB-F74E265A7382}" destId="{C08D31F8-0D7D-46AF-A481-BD2D35D6724E}" srcOrd="1" destOrd="0" presId="urn:microsoft.com/office/officeart/2005/8/layout/vList5"/>
    <dgm:cxn modelId="{A31AB425-8D45-4424-B831-6FE97E254475}" type="presParOf" srcId="{180B89A3-2A46-46D9-BF31-8DAE82D9B3ED}" destId="{F06C512B-534D-4201-913C-629EF4FB0BE6}" srcOrd="7" destOrd="0" presId="urn:microsoft.com/office/officeart/2005/8/layout/vList5"/>
    <dgm:cxn modelId="{DCDDB136-264D-48A5-BDA4-52CA9590C4BD}" type="presParOf" srcId="{180B89A3-2A46-46D9-BF31-8DAE82D9B3ED}" destId="{C5CE83A5-4385-43D2-9717-03A3EF5B56E9}" srcOrd="8" destOrd="0" presId="urn:microsoft.com/office/officeart/2005/8/layout/vList5"/>
    <dgm:cxn modelId="{7E48B694-B464-4863-A868-EF522812A0CF}" type="presParOf" srcId="{C5CE83A5-4385-43D2-9717-03A3EF5B56E9}" destId="{F5CE9E38-D5DC-44CB-8680-8C79EFEBCBA2}" srcOrd="0" destOrd="0" presId="urn:microsoft.com/office/officeart/2005/8/layout/vList5"/>
    <dgm:cxn modelId="{41A6DC6C-D3BA-408E-AB29-2FE08239CD3F}" type="presParOf" srcId="{C5CE83A5-4385-43D2-9717-03A3EF5B56E9}" destId="{86BFBC52-9D15-4C64-ADFC-0E086C14D328}"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812619C-58F2-DE44-A5E3-50A3DD07982F}" type="doc">
      <dgm:prSet loTypeId="urn:microsoft.com/office/officeart/2005/8/layout/hList1" loCatId="" qsTypeId="urn:microsoft.com/office/officeart/2005/8/quickstyle/simple1" qsCatId="simple" csTypeId="urn:microsoft.com/office/officeart/2005/8/colors/colorful4" csCatId="colorful" phldr="1"/>
      <dgm:spPr/>
      <dgm:t>
        <a:bodyPr/>
        <a:lstStyle/>
        <a:p>
          <a:endParaRPr lang="en-US"/>
        </a:p>
      </dgm:t>
    </dgm:pt>
    <dgm:pt modelId="{0CBB971D-752D-A14A-B736-DFB6C825117A}">
      <dgm:prSet phldrT="[Text]"/>
      <dgm:spPr/>
      <dgm:t>
        <a:bodyPr/>
        <a:lstStyle/>
        <a:p>
          <a:r>
            <a:rPr lang="en-US" i="1" dirty="0"/>
            <a:t>A1: Requested amount is greater than the daily withdrawal limit</a:t>
          </a:r>
        </a:p>
        <a:p>
          <a:r>
            <a:rPr lang="en-US" dirty="0"/>
            <a:t>A1 sequence starts at point 3 of the main success scenario</a:t>
          </a:r>
        </a:p>
      </dgm:t>
    </dgm:pt>
    <dgm:pt modelId="{FD8CEC97-DF9C-B841-8648-6CE391BA5E76}" type="parTrans" cxnId="{72045E8B-088E-EF48-8268-B8CD57B30A61}">
      <dgm:prSet/>
      <dgm:spPr/>
      <dgm:t>
        <a:bodyPr/>
        <a:lstStyle/>
        <a:p>
          <a:endParaRPr lang="en-US"/>
        </a:p>
      </dgm:t>
    </dgm:pt>
    <dgm:pt modelId="{56D10938-29EF-B148-9333-1279EF32888D}" type="sibTrans" cxnId="{72045E8B-088E-EF48-8268-B8CD57B30A61}">
      <dgm:prSet/>
      <dgm:spPr/>
      <dgm:t>
        <a:bodyPr/>
        <a:lstStyle/>
        <a:p>
          <a:endParaRPr lang="en-US"/>
        </a:p>
      </dgm:t>
    </dgm:pt>
    <dgm:pt modelId="{F449987B-99D8-E54B-9303-CDE802883784}">
      <dgm:prSet phldrT="[Text]"/>
      <dgm:spPr/>
      <dgm:t>
        <a:bodyPr/>
        <a:lstStyle/>
        <a:p>
          <a:r>
            <a:rPr lang="en-US" dirty="0"/>
            <a:t> 4. The ATM informs the </a:t>
          </a:r>
          <a:r>
            <a:rPr lang="en-US" dirty="0" err="1"/>
            <a:t>CardHolder</a:t>
          </a:r>
          <a:r>
            <a:rPr lang="en-US" dirty="0"/>
            <a:t> that the amount requested is greater than the daily withdrawal limit</a:t>
          </a:r>
        </a:p>
      </dgm:t>
    </dgm:pt>
    <dgm:pt modelId="{42A38723-121A-D346-97C8-F3DB0F2A0CD5}" type="parTrans" cxnId="{76012053-D84D-7741-940F-8928A5CB51DD}">
      <dgm:prSet/>
      <dgm:spPr/>
      <dgm:t>
        <a:bodyPr/>
        <a:lstStyle/>
        <a:p>
          <a:endParaRPr lang="en-US"/>
        </a:p>
      </dgm:t>
    </dgm:pt>
    <dgm:pt modelId="{B9F35962-071E-534A-825D-35ABD9763882}" type="sibTrans" cxnId="{76012053-D84D-7741-940F-8928A5CB51DD}">
      <dgm:prSet/>
      <dgm:spPr/>
      <dgm:t>
        <a:bodyPr/>
        <a:lstStyle/>
        <a:p>
          <a:endParaRPr lang="en-US"/>
        </a:p>
      </dgm:t>
    </dgm:pt>
    <dgm:pt modelId="{A1E7AB27-83B0-EE46-AE88-B3D02278406E}">
      <dgm:prSet phldrT="[Text]"/>
      <dgm:spPr/>
      <dgm:t>
        <a:bodyPr/>
        <a:lstStyle/>
        <a:p>
          <a:r>
            <a:rPr lang="en-US" i="1" dirty="0"/>
            <a:t>A2:  Visa </a:t>
          </a:r>
          <a:r>
            <a:rPr lang="en-US" i="1" dirty="0" err="1"/>
            <a:t>CardHolder</a:t>
          </a:r>
          <a:r>
            <a:rPr lang="en-US" i="1" dirty="0"/>
            <a:t> won’t a receipt</a:t>
          </a:r>
        </a:p>
        <a:p>
          <a:r>
            <a:rPr lang="en-US" dirty="0"/>
            <a:t>A2 sequence starts at point 4 of the main success scenario</a:t>
          </a:r>
        </a:p>
      </dgm:t>
    </dgm:pt>
    <dgm:pt modelId="{E53B315E-C91A-8040-8447-8E5CE3818089}" type="parTrans" cxnId="{7008BB2A-E95C-A148-9F6C-DB97182F7426}">
      <dgm:prSet/>
      <dgm:spPr/>
      <dgm:t>
        <a:bodyPr/>
        <a:lstStyle/>
        <a:p>
          <a:endParaRPr lang="en-US"/>
        </a:p>
      </dgm:t>
    </dgm:pt>
    <dgm:pt modelId="{4A234886-1917-624E-B61A-32A291D98BF5}" type="sibTrans" cxnId="{7008BB2A-E95C-A148-9F6C-DB97182F7426}">
      <dgm:prSet/>
      <dgm:spPr/>
      <dgm:t>
        <a:bodyPr/>
        <a:lstStyle/>
        <a:p>
          <a:endParaRPr lang="en-US"/>
        </a:p>
      </dgm:t>
    </dgm:pt>
    <dgm:pt modelId="{6066F11B-2C3A-7E4D-9E28-70350AC6BF3C}">
      <dgm:prSet phldrT="[Text]"/>
      <dgm:spPr/>
      <dgm:t>
        <a:bodyPr/>
        <a:lstStyle/>
        <a:p>
          <a:r>
            <a:rPr lang="en-US"/>
            <a:t>5. The Visa CardHolder declines the offer of a receipt</a:t>
          </a:r>
          <a:endParaRPr lang="en-US" dirty="0"/>
        </a:p>
      </dgm:t>
    </dgm:pt>
    <dgm:pt modelId="{A465ECD0-E2E8-AE45-BE53-B42920EA111C}" type="parTrans" cxnId="{3DD4433D-0544-C844-B7EA-C5BF1FCF4801}">
      <dgm:prSet/>
      <dgm:spPr/>
      <dgm:t>
        <a:bodyPr/>
        <a:lstStyle/>
        <a:p>
          <a:endParaRPr lang="en-US"/>
        </a:p>
      </dgm:t>
    </dgm:pt>
    <dgm:pt modelId="{75590B66-0A87-3846-8405-382620E4467F}" type="sibTrans" cxnId="{3DD4433D-0544-C844-B7EA-C5BF1FCF4801}">
      <dgm:prSet/>
      <dgm:spPr/>
      <dgm:t>
        <a:bodyPr/>
        <a:lstStyle/>
        <a:p>
          <a:endParaRPr lang="en-US"/>
        </a:p>
      </dgm:t>
    </dgm:pt>
    <dgm:pt modelId="{5B5E0D66-2A38-7241-8EF2-42A6D295087B}">
      <dgm:prSet/>
      <dgm:spPr/>
      <dgm:t>
        <a:bodyPr/>
        <a:lstStyle/>
        <a:p>
          <a:pPr rtl="0"/>
          <a:r>
            <a:rPr lang="en-US" dirty="0"/>
            <a:t>The scenario goes back to point 1</a:t>
          </a:r>
        </a:p>
      </dgm:t>
    </dgm:pt>
    <dgm:pt modelId="{0D01A0B6-BD1E-AC43-9419-E3BCEA0D7B41}" type="parTrans" cxnId="{029BA999-6830-5649-B795-BA00370B852A}">
      <dgm:prSet/>
      <dgm:spPr/>
      <dgm:t>
        <a:bodyPr/>
        <a:lstStyle/>
        <a:p>
          <a:endParaRPr lang="en-US"/>
        </a:p>
      </dgm:t>
    </dgm:pt>
    <dgm:pt modelId="{24743A86-C782-0443-ABCA-788249CA33CB}" type="sibTrans" cxnId="{029BA999-6830-5649-B795-BA00370B852A}">
      <dgm:prSet/>
      <dgm:spPr/>
      <dgm:t>
        <a:bodyPr/>
        <a:lstStyle/>
        <a:p>
          <a:endParaRPr lang="en-US"/>
        </a:p>
      </dgm:t>
    </dgm:pt>
    <dgm:pt modelId="{61C67DCE-72EB-6E40-BFFE-A406D0B89551}">
      <dgm:prSet/>
      <dgm:spPr/>
      <dgm:t>
        <a:bodyPr/>
        <a:lstStyle/>
        <a:p>
          <a:pPr rtl="0"/>
          <a:r>
            <a:rPr lang="en-US"/>
            <a:t>6. The ATM returns the smartcard to the Visa CardHolder</a:t>
          </a:r>
          <a:endParaRPr lang="en-US" dirty="0"/>
        </a:p>
      </dgm:t>
    </dgm:pt>
    <dgm:pt modelId="{CFB47067-F132-A449-9A18-8239AFE36B39}" type="parTrans" cxnId="{D1CF3D97-7E5D-B049-A450-7260F5B68A2A}">
      <dgm:prSet/>
      <dgm:spPr/>
      <dgm:t>
        <a:bodyPr/>
        <a:lstStyle/>
        <a:p>
          <a:endParaRPr lang="en-US"/>
        </a:p>
      </dgm:t>
    </dgm:pt>
    <dgm:pt modelId="{81634FB5-7D78-9F4B-B2F7-9C57111C42E9}" type="sibTrans" cxnId="{D1CF3D97-7E5D-B049-A450-7260F5B68A2A}">
      <dgm:prSet/>
      <dgm:spPr/>
      <dgm:t>
        <a:bodyPr/>
        <a:lstStyle/>
        <a:p>
          <a:endParaRPr lang="en-US"/>
        </a:p>
      </dgm:t>
    </dgm:pt>
    <dgm:pt modelId="{2DC3C992-AD22-D24E-BEF7-F43978D223AD}">
      <dgm:prSet/>
      <dgm:spPr/>
      <dgm:t>
        <a:bodyPr/>
        <a:lstStyle/>
        <a:p>
          <a:pPr rtl="0"/>
          <a:r>
            <a:rPr lang="en-US"/>
            <a:t>7. The Visa CardHolder takes his or her smartcard</a:t>
          </a:r>
          <a:endParaRPr lang="en-US" dirty="0"/>
        </a:p>
      </dgm:t>
    </dgm:pt>
    <dgm:pt modelId="{20FCB5B7-5205-9848-A433-F50CD79FFC57}" type="parTrans" cxnId="{024CD61D-EF2E-6F4B-A2D0-0086285D4CC2}">
      <dgm:prSet/>
      <dgm:spPr/>
      <dgm:t>
        <a:bodyPr/>
        <a:lstStyle/>
        <a:p>
          <a:endParaRPr lang="en-US"/>
        </a:p>
      </dgm:t>
    </dgm:pt>
    <dgm:pt modelId="{995E5F9C-E271-9F41-8A5D-037D6A614B05}" type="sibTrans" cxnId="{024CD61D-EF2E-6F4B-A2D0-0086285D4CC2}">
      <dgm:prSet/>
      <dgm:spPr/>
      <dgm:t>
        <a:bodyPr/>
        <a:lstStyle/>
        <a:p>
          <a:endParaRPr lang="en-US"/>
        </a:p>
      </dgm:t>
    </dgm:pt>
    <dgm:pt modelId="{827BB2CF-D9AE-D847-88F4-DEB7736E41F7}">
      <dgm:prSet/>
      <dgm:spPr/>
      <dgm:t>
        <a:bodyPr/>
        <a:lstStyle/>
        <a:p>
          <a:pPr rtl="0"/>
          <a:r>
            <a:rPr lang="en-US"/>
            <a:t>8. The ATM issues the banknotes</a:t>
          </a:r>
          <a:endParaRPr lang="en-US" dirty="0"/>
        </a:p>
      </dgm:t>
    </dgm:pt>
    <dgm:pt modelId="{EC784E32-973C-A344-AF92-1BB27657F35D}" type="parTrans" cxnId="{4DC4A07B-72E2-0448-B867-D4D8A4D51205}">
      <dgm:prSet/>
      <dgm:spPr/>
      <dgm:t>
        <a:bodyPr/>
        <a:lstStyle/>
        <a:p>
          <a:endParaRPr lang="en-US"/>
        </a:p>
      </dgm:t>
    </dgm:pt>
    <dgm:pt modelId="{A1CF80ED-A06D-374E-B902-FFF622A6396C}" type="sibTrans" cxnId="{4DC4A07B-72E2-0448-B867-D4D8A4D51205}">
      <dgm:prSet/>
      <dgm:spPr/>
      <dgm:t>
        <a:bodyPr/>
        <a:lstStyle/>
        <a:p>
          <a:endParaRPr lang="en-US"/>
        </a:p>
      </dgm:t>
    </dgm:pt>
    <dgm:pt modelId="{223BEDE5-8C20-C542-B4D1-E2F405B7EF35}">
      <dgm:prSet/>
      <dgm:spPr/>
      <dgm:t>
        <a:bodyPr/>
        <a:lstStyle/>
        <a:p>
          <a:pPr rtl="0"/>
          <a:r>
            <a:rPr lang="en-US" dirty="0"/>
            <a:t>9. The Visa </a:t>
          </a:r>
          <a:r>
            <a:rPr lang="en-US" dirty="0" err="1"/>
            <a:t>CardHolder</a:t>
          </a:r>
          <a:r>
            <a:rPr lang="en-US" dirty="0"/>
            <a:t> takes the banknotes</a:t>
          </a:r>
        </a:p>
      </dgm:t>
    </dgm:pt>
    <dgm:pt modelId="{36662FD9-2ADA-374B-BA83-CCB2DA0D23E8}" type="parTrans" cxnId="{BBB7030A-DBF4-954F-928F-3AB9F4B7AFC8}">
      <dgm:prSet/>
      <dgm:spPr/>
      <dgm:t>
        <a:bodyPr/>
        <a:lstStyle/>
        <a:p>
          <a:endParaRPr lang="en-US"/>
        </a:p>
      </dgm:t>
    </dgm:pt>
    <dgm:pt modelId="{C64CF165-2D90-F94C-B064-ACC19B41944F}" type="sibTrans" cxnId="{BBB7030A-DBF4-954F-928F-3AB9F4B7AFC8}">
      <dgm:prSet/>
      <dgm:spPr/>
      <dgm:t>
        <a:bodyPr/>
        <a:lstStyle/>
        <a:p>
          <a:endParaRPr lang="en-US"/>
        </a:p>
      </dgm:t>
    </dgm:pt>
    <dgm:pt modelId="{541A08E0-A248-9C47-BB21-9BD9191D047E}" type="pres">
      <dgm:prSet presAssocID="{C812619C-58F2-DE44-A5E3-50A3DD07982F}" presName="Name0" presStyleCnt="0">
        <dgm:presLayoutVars>
          <dgm:dir/>
          <dgm:animLvl val="lvl"/>
          <dgm:resizeHandles val="exact"/>
        </dgm:presLayoutVars>
      </dgm:prSet>
      <dgm:spPr/>
    </dgm:pt>
    <dgm:pt modelId="{0C332B3F-3576-274D-A156-E1E27A34E0F3}" type="pres">
      <dgm:prSet presAssocID="{0CBB971D-752D-A14A-B736-DFB6C825117A}" presName="composite" presStyleCnt="0"/>
      <dgm:spPr/>
    </dgm:pt>
    <dgm:pt modelId="{11A9899F-C9AB-2743-BE19-E9F6785C57FF}" type="pres">
      <dgm:prSet presAssocID="{0CBB971D-752D-A14A-B736-DFB6C825117A}" presName="parTx" presStyleLbl="alignNode1" presStyleIdx="0" presStyleCnt="2">
        <dgm:presLayoutVars>
          <dgm:chMax val="0"/>
          <dgm:chPref val="0"/>
          <dgm:bulletEnabled val="1"/>
        </dgm:presLayoutVars>
      </dgm:prSet>
      <dgm:spPr/>
    </dgm:pt>
    <dgm:pt modelId="{DCEBF055-3DD8-1241-9E70-5B8149840AC0}" type="pres">
      <dgm:prSet presAssocID="{0CBB971D-752D-A14A-B736-DFB6C825117A}" presName="desTx" presStyleLbl="alignAccFollowNode1" presStyleIdx="0" presStyleCnt="2">
        <dgm:presLayoutVars>
          <dgm:bulletEnabled val="1"/>
        </dgm:presLayoutVars>
      </dgm:prSet>
      <dgm:spPr/>
    </dgm:pt>
    <dgm:pt modelId="{A5395864-A70A-4B4C-B19D-36D5C53B473B}" type="pres">
      <dgm:prSet presAssocID="{56D10938-29EF-B148-9333-1279EF32888D}" presName="space" presStyleCnt="0"/>
      <dgm:spPr/>
    </dgm:pt>
    <dgm:pt modelId="{E8D6C391-53D7-EF48-8616-6693405EFDE4}" type="pres">
      <dgm:prSet presAssocID="{A1E7AB27-83B0-EE46-AE88-B3D02278406E}" presName="composite" presStyleCnt="0"/>
      <dgm:spPr/>
    </dgm:pt>
    <dgm:pt modelId="{E3E46BE8-E5E2-3544-B5F9-BBBE0221D463}" type="pres">
      <dgm:prSet presAssocID="{A1E7AB27-83B0-EE46-AE88-B3D02278406E}" presName="parTx" presStyleLbl="alignNode1" presStyleIdx="1" presStyleCnt="2">
        <dgm:presLayoutVars>
          <dgm:chMax val="0"/>
          <dgm:chPref val="0"/>
          <dgm:bulletEnabled val="1"/>
        </dgm:presLayoutVars>
      </dgm:prSet>
      <dgm:spPr/>
    </dgm:pt>
    <dgm:pt modelId="{5469A0AA-83EF-4341-993C-696ABC2AC603}" type="pres">
      <dgm:prSet presAssocID="{A1E7AB27-83B0-EE46-AE88-B3D02278406E}" presName="desTx" presStyleLbl="alignAccFollowNode1" presStyleIdx="1" presStyleCnt="2">
        <dgm:presLayoutVars>
          <dgm:bulletEnabled val="1"/>
        </dgm:presLayoutVars>
      </dgm:prSet>
      <dgm:spPr/>
    </dgm:pt>
  </dgm:ptLst>
  <dgm:cxnLst>
    <dgm:cxn modelId="{C85FCD00-BBCE-014D-8DD4-EF2A1D4A82DE}" type="presOf" srcId="{223BEDE5-8C20-C542-B4D1-E2F405B7EF35}" destId="{5469A0AA-83EF-4341-993C-696ABC2AC603}" srcOrd="0" destOrd="4" presId="urn:microsoft.com/office/officeart/2005/8/layout/hList1"/>
    <dgm:cxn modelId="{BBB7030A-DBF4-954F-928F-3AB9F4B7AFC8}" srcId="{A1E7AB27-83B0-EE46-AE88-B3D02278406E}" destId="{223BEDE5-8C20-C542-B4D1-E2F405B7EF35}" srcOrd="4" destOrd="0" parTransId="{36662FD9-2ADA-374B-BA83-CCB2DA0D23E8}" sibTransId="{C64CF165-2D90-F94C-B064-ACC19B41944F}"/>
    <dgm:cxn modelId="{B8512610-4A89-F746-B111-9D29AC250675}" type="presOf" srcId="{6066F11B-2C3A-7E4D-9E28-70350AC6BF3C}" destId="{5469A0AA-83EF-4341-993C-696ABC2AC603}" srcOrd="0" destOrd="0" presId="urn:microsoft.com/office/officeart/2005/8/layout/hList1"/>
    <dgm:cxn modelId="{024CD61D-EF2E-6F4B-A2D0-0086285D4CC2}" srcId="{A1E7AB27-83B0-EE46-AE88-B3D02278406E}" destId="{2DC3C992-AD22-D24E-BEF7-F43978D223AD}" srcOrd="2" destOrd="0" parTransId="{20FCB5B7-5205-9848-A433-F50CD79FFC57}" sibTransId="{995E5F9C-E271-9F41-8A5D-037D6A614B05}"/>
    <dgm:cxn modelId="{7008BB2A-E95C-A148-9F6C-DB97182F7426}" srcId="{C812619C-58F2-DE44-A5E3-50A3DD07982F}" destId="{A1E7AB27-83B0-EE46-AE88-B3D02278406E}" srcOrd="1" destOrd="0" parTransId="{E53B315E-C91A-8040-8447-8E5CE3818089}" sibTransId="{4A234886-1917-624E-B61A-32A291D98BF5}"/>
    <dgm:cxn modelId="{3DD4433D-0544-C844-B7EA-C5BF1FCF4801}" srcId="{A1E7AB27-83B0-EE46-AE88-B3D02278406E}" destId="{6066F11B-2C3A-7E4D-9E28-70350AC6BF3C}" srcOrd="0" destOrd="0" parTransId="{A465ECD0-E2E8-AE45-BE53-B42920EA111C}" sibTransId="{75590B66-0A87-3846-8405-382620E4467F}"/>
    <dgm:cxn modelId="{F5195F5D-31D4-2842-882D-AC78C390224E}" type="presOf" srcId="{2DC3C992-AD22-D24E-BEF7-F43978D223AD}" destId="{5469A0AA-83EF-4341-993C-696ABC2AC603}" srcOrd="0" destOrd="2" presId="urn:microsoft.com/office/officeart/2005/8/layout/hList1"/>
    <dgm:cxn modelId="{DD1C9D4A-696E-7544-A6CA-C578FA79D143}" type="presOf" srcId="{A1E7AB27-83B0-EE46-AE88-B3D02278406E}" destId="{E3E46BE8-E5E2-3544-B5F9-BBBE0221D463}" srcOrd="0" destOrd="0" presId="urn:microsoft.com/office/officeart/2005/8/layout/hList1"/>
    <dgm:cxn modelId="{76012053-D84D-7741-940F-8928A5CB51DD}" srcId="{0CBB971D-752D-A14A-B736-DFB6C825117A}" destId="{F449987B-99D8-E54B-9303-CDE802883784}" srcOrd="0" destOrd="0" parTransId="{42A38723-121A-D346-97C8-F3DB0F2A0CD5}" sibTransId="{B9F35962-071E-534A-825D-35ABD9763882}"/>
    <dgm:cxn modelId="{26D9EB56-087C-BE4C-9780-7E459ADF191A}" type="presOf" srcId="{827BB2CF-D9AE-D847-88F4-DEB7736E41F7}" destId="{5469A0AA-83EF-4341-993C-696ABC2AC603}" srcOrd="0" destOrd="3" presId="urn:microsoft.com/office/officeart/2005/8/layout/hList1"/>
    <dgm:cxn modelId="{4DC4A07B-72E2-0448-B867-D4D8A4D51205}" srcId="{A1E7AB27-83B0-EE46-AE88-B3D02278406E}" destId="{827BB2CF-D9AE-D847-88F4-DEB7736E41F7}" srcOrd="3" destOrd="0" parTransId="{EC784E32-973C-A344-AF92-1BB27657F35D}" sibTransId="{A1CF80ED-A06D-374E-B902-FFF622A6396C}"/>
    <dgm:cxn modelId="{72045E8B-088E-EF48-8268-B8CD57B30A61}" srcId="{C812619C-58F2-DE44-A5E3-50A3DD07982F}" destId="{0CBB971D-752D-A14A-B736-DFB6C825117A}" srcOrd="0" destOrd="0" parTransId="{FD8CEC97-DF9C-B841-8648-6CE391BA5E76}" sibTransId="{56D10938-29EF-B148-9333-1279EF32888D}"/>
    <dgm:cxn modelId="{D1CF3D97-7E5D-B049-A450-7260F5B68A2A}" srcId="{A1E7AB27-83B0-EE46-AE88-B3D02278406E}" destId="{61C67DCE-72EB-6E40-BFFE-A406D0B89551}" srcOrd="1" destOrd="0" parTransId="{CFB47067-F132-A449-9A18-8239AFE36B39}" sibTransId="{81634FB5-7D78-9F4B-B2F7-9C57111C42E9}"/>
    <dgm:cxn modelId="{029BA999-6830-5649-B795-BA00370B852A}" srcId="{0CBB971D-752D-A14A-B736-DFB6C825117A}" destId="{5B5E0D66-2A38-7241-8EF2-42A6D295087B}" srcOrd="1" destOrd="0" parTransId="{0D01A0B6-BD1E-AC43-9419-E3BCEA0D7B41}" sibTransId="{24743A86-C782-0443-ABCA-788249CA33CB}"/>
    <dgm:cxn modelId="{309D869A-BB42-724C-8A39-B764203F4B5D}" type="presOf" srcId="{0CBB971D-752D-A14A-B736-DFB6C825117A}" destId="{11A9899F-C9AB-2743-BE19-E9F6785C57FF}" srcOrd="0" destOrd="0" presId="urn:microsoft.com/office/officeart/2005/8/layout/hList1"/>
    <dgm:cxn modelId="{525C7CA8-DFD6-1441-9890-5CCFDD1F0473}" type="presOf" srcId="{C812619C-58F2-DE44-A5E3-50A3DD07982F}" destId="{541A08E0-A248-9C47-BB21-9BD9191D047E}" srcOrd="0" destOrd="0" presId="urn:microsoft.com/office/officeart/2005/8/layout/hList1"/>
    <dgm:cxn modelId="{8AAE20CC-B266-6F4B-B47F-AE58D1661A52}" type="presOf" srcId="{5B5E0D66-2A38-7241-8EF2-42A6D295087B}" destId="{DCEBF055-3DD8-1241-9E70-5B8149840AC0}" srcOrd="0" destOrd="1" presId="urn:microsoft.com/office/officeart/2005/8/layout/hList1"/>
    <dgm:cxn modelId="{0E513AD4-6EE1-CB49-9818-D589E026907D}" type="presOf" srcId="{F449987B-99D8-E54B-9303-CDE802883784}" destId="{DCEBF055-3DD8-1241-9E70-5B8149840AC0}" srcOrd="0" destOrd="0" presId="urn:microsoft.com/office/officeart/2005/8/layout/hList1"/>
    <dgm:cxn modelId="{587064EE-0A6D-C446-BDF6-A7CF750946CC}" type="presOf" srcId="{61C67DCE-72EB-6E40-BFFE-A406D0B89551}" destId="{5469A0AA-83EF-4341-993C-696ABC2AC603}" srcOrd="0" destOrd="1" presId="urn:microsoft.com/office/officeart/2005/8/layout/hList1"/>
    <dgm:cxn modelId="{E8337DA0-CE3A-A14C-8B81-9E652141CE6C}" type="presParOf" srcId="{541A08E0-A248-9C47-BB21-9BD9191D047E}" destId="{0C332B3F-3576-274D-A156-E1E27A34E0F3}" srcOrd="0" destOrd="0" presId="urn:microsoft.com/office/officeart/2005/8/layout/hList1"/>
    <dgm:cxn modelId="{938F30B9-EFC1-B642-A806-4B90590CBBA2}" type="presParOf" srcId="{0C332B3F-3576-274D-A156-E1E27A34E0F3}" destId="{11A9899F-C9AB-2743-BE19-E9F6785C57FF}" srcOrd="0" destOrd="0" presId="urn:microsoft.com/office/officeart/2005/8/layout/hList1"/>
    <dgm:cxn modelId="{9E6BF391-8C9A-B546-BBD2-8158AB36ADCC}" type="presParOf" srcId="{0C332B3F-3576-274D-A156-E1E27A34E0F3}" destId="{DCEBF055-3DD8-1241-9E70-5B8149840AC0}" srcOrd="1" destOrd="0" presId="urn:microsoft.com/office/officeart/2005/8/layout/hList1"/>
    <dgm:cxn modelId="{2F6FA3BD-86E8-A645-A0F4-2EB488A93EBF}" type="presParOf" srcId="{541A08E0-A248-9C47-BB21-9BD9191D047E}" destId="{A5395864-A70A-4B4C-B19D-36D5C53B473B}" srcOrd="1" destOrd="0" presId="urn:microsoft.com/office/officeart/2005/8/layout/hList1"/>
    <dgm:cxn modelId="{15618745-FEA6-4B43-BF35-4D6011A9739E}" type="presParOf" srcId="{541A08E0-A248-9C47-BB21-9BD9191D047E}" destId="{E8D6C391-53D7-EF48-8616-6693405EFDE4}" srcOrd="2" destOrd="0" presId="urn:microsoft.com/office/officeart/2005/8/layout/hList1"/>
    <dgm:cxn modelId="{52954C70-78DF-B342-A442-B518E92DFF3E}" type="presParOf" srcId="{E8D6C391-53D7-EF48-8616-6693405EFDE4}" destId="{E3E46BE8-E5E2-3544-B5F9-BBBE0221D463}" srcOrd="0" destOrd="0" presId="urn:microsoft.com/office/officeart/2005/8/layout/hList1"/>
    <dgm:cxn modelId="{1E21E1EF-20CB-724B-9CF7-636B63CEC5FA}" type="presParOf" srcId="{E8D6C391-53D7-EF48-8616-6693405EFDE4}" destId="{5469A0AA-83EF-4341-993C-696ABC2AC60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812619C-58F2-DE44-A5E3-50A3DD07982F}" type="doc">
      <dgm:prSet loTypeId="urn:microsoft.com/office/officeart/2005/8/layout/hList1" loCatId="" qsTypeId="urn:microsoft.com/office/officeart/2005/8/quickstyle/simple1" qsCatId="simple" csTypeId="urn:microsoft.com/office/officeart/2005/8/colors/colorful2" csCatId="colorful" phldr="1"/>
      <dgm:spPr/>
      <dgm:t>
        <a:bodyPr/>
        <a:lstStyle/>
        <a:p>
          <a:endParaRPr lang="en-US"/>
        </a:p>
      </dgm:t>
    </dgm:pt>
    <dgm:pt modelId="{0CBB971D-752D-A14A-B736-DFB6C825117A}">
      <dgm:prSet phldrT="[Text]"/>
      <dgm:spPr/>
      <dgm:t>
        <a:bodyPr/>
        <a:lstStyle/>
        <a:p>
          <a:r>
            <a:rPr lang="en-US" i="1" dirty="0"/>
            <a:t>E1: the card is not taken back by the holder</a:t>
          </a:r>
        </a:p>
        <a:p>
          <a:r>
            <a:rPr lang="en-US" dirty="0"/>
            <a:t>E1 sequence starts at point 6 of the main success scenario</a:t>
          </a:r>
        </a:p>
      </dgm:t>
    </dgm:pt>
    <dgm:pt modelId="{FD8CEC97-DF9C-B841-8648-6CE391BA5E76}" type="parTrans" cxnId="{72045E8B-088E-EF48-8268-B8CD57B30A61}">
      <dgm:prSet/>
      <dgm:spPr/>
      <dgm:t>
        <a:bodyPr/>
        <a:lstStyle/>
        <a:p>
          <a:endParaRPr lang="en-US"/>
        </a:p>
      </dgm:t>
    </dgm:pt>
    <dgm:pt modelId="{56D10938-29EF-B148-9333-1279EF32888D}" type="sibTrans" cxnId="{72045E8B-088E-EF48-8268-B8CD57B30A61}">
      <dgm:prSet/>
      <dgm:spPr/>
      <dgm:t>
        <a:bodyPr/>
        <a:lstStyle/>
        <a:p>
          <a:endParaRPr lang="en-US"/>
        </a:p>
      </dgm:t>
    </dgm:pt>
    <dgm:pt modelId="{F449987B-99D8-E54B-9303-CDE802883784}">
      <dgm:prSet phldrT="[Text]"/>
      <dgm:spPr/>
      <dgm:t>
        <a:bodyPr/>
        <a:lstStyle/>
        <a:p>
          <a:r>
            <a:rPr lang="en-US" dirty="0"/>
            <a:t> 7.  After 15 seconds, the ATM confiscates the smartcard</a:t>
          </a:r>
        </a:p>
      </dgm:t>
    </dgm:pt>
    <dgm:pt modelId="{42A38723-121A-D346-97C8-F3DB0F2A0CD5}" type="parTrans" cxnId="{76012053-D84D-7741-940F-8928A5CB51DD}">
      <dgm:prSet/>
      <dgm:spPr/>
      <dgm:t>
        <a:bodyPr/>
        <a:lstStyle/>
        <a:p>
          <a:endParaRPr lang="en-US"/>
        </a:p>
      </dgm:t>
    </dgm:pt>
    <dgm:pt modelId="{B9F35962-071E-534A-825D-35ABD9763882}" type="sibTrans" cxnId="{76012053-D84D-7741-940F-8928A5CB51DD}">
      <dgm:prSet/>
      <dgm:spPr/>
      <dgm:t>
        <a:bodyPr/>
        <a:lstStyle/>
        <a:p>
          <a:endParaRPr lang="en-US"/>
        </a:p>
      </dgm:t>
    </dgm:pt>
    <dgm:pt modelId="{A1E7AB27-83B0-EE46-AE88-B3D02278406E}">
      <dgm:prSet phldrT="[Text]"/>
      <dgm:spPr/>
      <dgm:t>
        <a:bodyPr/>
        <a:lstStyle/>
        <a:p>
          <a:r>
            <a:rPr lang="en-US" i="1" dirty="0"/>
            <a:t>E2:  banknotes are not taken by the holder</a:t>
          </a:r>
        </a:p>
        <a:p>
          <a:r>
            <a:rPr lang="en-US" dirty="0"/>
            <a:t>E2 sequence starts at point 8 of the main success scenario</a:t>
          </a:r>
        </a:p>
      </dgm:t>
    </dgm:pt>
    <dgm:pt modelId="{E53B315E-C91A-8040-8447-8E5CE3818089}" type="parTrans" cxnId="{7008BB2A-E95C-A148-9F6C-DB97182F7426}">
      <dgm:prSet/>
      <dgm:spPr/>
      <dgm:t>
        <a:bodyPr/>
        <a:lstStyle/>
        <a:p>
          <a:endParaRPr lang="en-US"/>
        </a:p>
      </dgm:t>
    </dgm:pt>
    <dgm:pt modelId="{4A234886-1917-624E-B61A-32A291D98BF5}" type="sibTrans" cxnId="{7008BB2A-E95C-A148-9F6C-DB97182F7426}">
      <dgm:prSet/>
      <dgm:spPr/>
      <dgm:t>
        <a:bodyPr/>
        <a:lstStyle/>
        <a:p>
          <a:endParaRPr lang="en-US"/>
        </a:p>
      </dgm:t>
    </dgm:pt>
    <dgm:pt modelId="{6066F11B-2C3A-7E4D-9E28-70350AC6BF3C}">
      <dgm:prSet phldrT="[Text]"/>
      <dgm:spPr/>
      <dgm:t>
        <a:bodyPr/>
        <a:lstStyle/>
        <a:p>
          <a:pPr rtl="0"/>
          <a:r>
            <a:rPr lang="en-US" dirty="0"/>
            <a:t>9. After 30 seconds, the ATM takes back the banknotes</a:t>
          </a:r>
        </a:p>
      </dgm:t>
    </dgm:pt>
    <dgm:pt modelId="{A465ECD0-E2E8-AE45-BE53-B42920EA111C}" type="parTrans" cxnId="{3DD4433D-0544-C844-B7EA-C5BF1FCF4801}">
      <dgm:prSet/>
      <dgm:spPr/>
      <dgm:t>
        <a:bodyPr/>
        <a:lstStyle/>
        <a:p>
          <a:endParaRPr lang="en-US"/>
        </a:p>
      </dgm:t>
    </dgm:pt>
    <dgm:pt modelId="{75590B66-0A87-3846-8405-382620E4467F}" type="sibTrans" cxnId="{3DD4433D-0544-C844-B7EA-C5BF1FCF4801}">
      <dgm:prSet/>
      <dgm:spPr/>
      <dgm:t>
        <a:bodyPr/>
        <a:lstStyle/>
        <a:p>
          <a:endParaRPr lang="en-US"/>
        </a:p>
      </dgm:t>
    </dgm:pt>
    <dgm:pt modelId="{5B5E0D66-2A38-7241-8EF2-42A6D295087B}">
      <dgm:prSet/>
      <dgm:spPr/>
      <dgm:t>
        <a:bodyPr/>
        <a:lstStyle/>
        <a:p>
          <a:pPr rtl="0"/>
          <a:endParaRPr lang="en-US" dirty="0"/>
        </a:p>
      </dgm:t>
    </dgm:pt>
    <dgm:pt modelId="{0D01A0B6-BD1E-AC43-9419-E3BCEA0D7B41}" type="parTrans" cxnId="{029BA999-6830-5649-B795-BA00370B852A}">
      <dgm:prSet/>
      <dgm:spPr/>
      <dgm:t>
        <a:bodyPr/>
        <a:lstStyle/>
        <a:p>
          <a:endParaRPr lang="en-US"/>
        </a:p>
      </dgm:t>
    </dgm:pt>
    <dgm:pt modelId="{24743A86-C782-0443-ABCA-788249CA33CB}" type="sibTrans" cxnId="{029BA999-6830-5649-B795-BA00370B852A}">
      <dgm:prSet/>
      <dgm:spPr/>
      <dgm:t>
        <a:bodyPr/>
        <a:lstStyle/>
        <a:p>
          <a:endParaRPr lang="en-US"/>
        </a:p>
      </dgm:t>
    </dgm:pt>
    <dgm:pt modelId="{CAA555F7-7784-604F-A8E1-BACFC7C30F71}">
      <dgm:prSet/>
      <dgm:spPr/>
      <dgm:t>
        <a:bodyPr/>
        <a:lstStyle/>
        <a:p>
          <a:r>
            <a:rPr lang="en-US" dirty="0"/>
            <a:t>The VISA authorization system is notified; the use case fails.</a:t>
          </a:r>
        </a:p>
      </dgm:t>
    </dgm:pt>
    <dgm:pt modelId="{DD23FCC1-D1DA-C145-9A65-9B4A271A6D28}" type="parTrans" cxnId="{4F5FB02B-7F6A-B742-96C1-3448E32A1894}">
      <dgm:prSet/>
      <dgm:spPr/>
      <dgm:t>
        <a:bodyPr/>
        <a:lstStyle/>
        <a:p>
          <a:endParaRPr lang="en-US"/>
        </a:p>
      </dgm:t>
    </dgm:pt>
    <dgm:pt modelId="{9A0692C8-C3D4-0842-8AD5-060257BAC24B}" type="sibTrans" cxnId="{4F5FB02B-7F6A-B742-96C1-3448E32A1894}">
      <dgm:prSet/>
      <dgm:spPr/>
      <dgm:t>
        <a:bodyPr/>
        <a:lstStyle/>
        <a:p>
          <a:endParaRPr lang="en-US"/>
        </a:p>
      </dgm:t>
    </dgm:pt>
    <dgm:pt modelId="{1CABDBF3-E1DF-EF4E-B4B9-DF4862B1B60D}">
      <dgm:prSet phldrT="[Text]"/>
      <dgm:spPr/>
      <dgm:t>
        <a:bodyPr/>
        <a:lstStyle/>
        <a:p>
          <a:pPr rtl="0"/>
          <a:r>
            <a:rPr lang="en-US" dirty="0"/>
            <a:t>10. The VISA authorization system is informed; the use case fails</a:t>
          </a:r>
        </a:p>
      </dgm:t>
    </dgm:pt>
    <dgm:pt modelId="{FC87808D-7FF0-BF4E-822F-5B3B91B12CCF}" type="parTrans" cxnId="{5EEEC72A-86A9-484B-849D-E55D04578BFF}">
      <dgm:prSet/>
      <dgm:spPr/>
      <dgm:t>
        <a:bodyPr/>
        <a:lstStyle/>
        <a:p>
          <a:endParaRPr lang="en-US"/>
        </a:p>
      </dgm:t>
    </dgm:pt>
    <dgm:pt modelId="{8D3E3A54-C2D8-5344-B5BC-C138E51D449D}" type="sibTrans" cxnId="{5EEEC72A-86A9-484B-849D-E55D04578BFF}">
      <dgm:prSet/>
      <dgm:spPr/>
      <dgm:t>
        <a:bodyPr/>
        <a:lstStyle/>
        <a:p>
          <a:endParaRPr lang="en-US"/>
        </a:p>
      </dgm:t>
    </dgm:pt>
    <dgm:pt modelId="{541A08E0-A248-9C47-BB21-9BD9191D047E}" type="pres">
      <dgm:prSet presAssocID="{C812619C-58F2-DE44-A5E3-50A3DD07982F}" presName="Name0" presStyleCnt="0">
        <dgm:presLayoutVars>
          <dgm:dir/>
          <dgm:animLvl val="lvl"/>
          <dgm:resizeHandles val="exact"/>
        </dgm:presLayoutVars>
      </dgm:prSet>
      <dgm:spPr/>
    </dgm:pt>
    <dgm:pt modelId="{0C332B3F-3576-274D-A156-E1E27A34E0F3}" type="pres">
      <dgm:prSet presAssocID="{0CBB971D-752D-A14A-B736-DFB6C825117A}" presName="composite" presStyleCnt="0"/>
      <dgm:spPr/>
    </dgm:pt>
    <dgm:pt modelId="{11A9899F-C9AB-2743-BE19-E9F6785C57FF}" type="pres">
      <dgm:prSet presAssocID="{0CBB971D-752D-A14A-B736-DFB6C825117A}" presName="parTx" presStyleLbl="alignNode1" presStyleIdx="0" presStyleCnt="2">
        <dgm:presLayoutVars>
          <dgm:chMax val="0"/>
          <dgm:chPref val="0"/>
          <dgm:bulletEnabled val="1"/>
        </dgm:presLayoutVars>
      </dgm:prSet>
      <dgm:spPr/>
    </dgm:pt>
    <dgm:pt modelId="{DCEBF055-3DD8-1241-9E70-5B8149840AC0}" type="pres">
      <dgm:prSet presAssocID="{0CBB971D-752D-A14A-B736-DFB6C825117A}" presName="desTx" presStyleLbl="alignAccFollowNode1" presStyleIdx="0" presStyleCnt="2">
        <dgm:presLayoutVars>
          <dgm:bulletEnabled val="1"/>
        </dgm:presLayoutVars>
      </dgm:prSet>
      <dgm:spPr/>
    </dgm:pt>
    <dgm:pt modelId="{A5395864-A70A-4B4C-B19D-36D5C53B473B}" type="pres">
      <dgm:prSet presAssocID="{56D10938-29EF-B148-9333-1279EF32888D}" presName="space" presStyleCnt="0"/>
      <dgm:spPr/>
    </dgm:pt>
    <dgm:pt modelId="{E8D6C391-53D7-EF48-8616-6693405EFDE4}" type="pres">
      <dgm:prSet presAssocID="{A1E7AB27-83B0-EE46-AE88-B3D02278406E}" presName="composite" presStyleCnt="0"/>
      <dgm:spPr/>
    </dgm:pt>
    <dgm:pt modelId="{E3E46BE8-E5E2-3544-B5F9-BBBE0221D463}" type="pres">
      <dgm:prSet presAssocID="{A1E7AB27-83B0-EE46-AE88-B3D02278406E}" presName="parTx" presStyleLbl="alignNode1" presStyleIdx="1" presStyleCnt="2">
        <dgm:presLayoutVars>
          <dgm:chMax val="0"/>
          <dgm:chPref val="0"/>
          <dgm:bulletEnabled val="1"/>
        </dgm:presLayoutVars>
      </dgm:prSet>
      <dgm:spPr/>
    </dgm:pt>
    <dgm:pt modelId="{5469A0AA-83EF-4341-993C-696ABC2AC603}" type="pres">
      <dgm:prSet presAssocID="{A1E7AB27-83B0-EE46-AE88-B3D02278406E}" presName="desTx" presStyleLbl="alignAccFollowNode1" presStyleIdx="1" presStyleCnt="2">
        <dgm:presLayoutVars>
          <dgm:bulletEnabled val="1"/>
        </dgm:presLayoutVars>
      </dgm:prSet>
      <dgm:spPr/>
    </dgm:pt>
  </dgm:ptLst>
  <dgm:cxnLst>
    <dgm:cxn modelId="{B8512610-4A89-F746-B111-9D29AC250675}" type="presOf" srcId="{6066F11B-2C3A-7E4D-9E28-70350AC6BF3C}" destId="{5469A0AA-83EF-4341-993C-696ABC2AC603}" srcOrd="0" destOrd="0" presId="urn:microsoft.com/office/officeart/2005/8/layout/hList1"/>
    <dgm:cxn modelId="{4B790F1F-439C-F145-8F54-B176CF873E2D}" type="presOf" srcId="{1CABDBF3-E1DF-EF4E-B4B9-DF4862B1B60D}" destId="{5469A0AA-83EF-4341-993C-696ABC2AC603}" srcOrd="0" destOrd="1" presId="urn:microsoft.com/office/officeart/2005/8/layout/hList1"/>
    <dgm:cxn modelId="{7008BB2A-E95C-A148-9F6C-DB97182F7426}" srcId="{C812619C-58F2-DE44-A5E3-50A3DD07982F}" destId="{A1E7AB27-83B0-EE46-AE88-B3D02278406E}" srcOrd="1" destOrd="0" parTransId="{E53B315E-C91A-8040-8447-8E5CE3818089}" sibTransId="{4A234886-1917-624E-B61A-32A291D98BF5}"/>
    <dgm:cxn modelId="{5EEEC72A-86A9-484B-849D-E55D04578BFF}" srcId="{A1E7AB27-83B0-EE46-AE88-B3D02278406E}" destId="{1CABDBF3-E1DF-EF4E-B4B9-DF4862B1B60D}" srcOrd="1" destOrd="0" parTransId="{FC87808D-7FF0-BF4E-822F-5B3B91B12CCF}" sibTransId="{8D3E3A54-C2D8-5344-B5BC-C138E51D449D}"/>
    <dgm:cxn modelId="{4F5FB02B-7F6A-B742-96C1-3448E32A1894}" srcId="{0CBB971D-752D-A14A-B736-DFB6C825117A}" destId="{CAA555F7-7784-604F-A8E1-BACFC7C30F71}" srcOrd="1" destOrd="0" parTransId="{DD23FCC1-D1DA-C145-9A65-9B4A271A6D28}" sibTransId="{9A0692C8-C3D4-0842-8AD5-060257BAC24B}"/>
    <dgm:cxn modelId="{3DD4433D-0544-C844-B7EA-C5BF1FCF4801}" srcId="{A1E7AB27-83B0-EE46-AE88-B3D02278406E}" destId="{6066F11B-2C3A-7E4D-9E28-70350AC6BF3C}" srcOrd="0" destOrd="0" parTransId="{A465ECD0-E2E8-AE45-BE53-B42920EA111C}" sibTransId="{75590B66-0A87-3846-8405-382620E4467F}"/>
    <dgm:cxn modelId="{DD1C9D4A-696E-7544-A6CA-C578FA79D143}" type="presOf" srcId="{A1E7AB27-83B0-EE46-AE88-B3D02278406E}" destId="{E3E46BE8-E5E2-3544-B5F9-BBBE0221D463}" srcOrd="0" destOrd="0" presId="urn:microsoft.com/office/officeart/2005/8/layout/hList1"/>
    <dgm:cxn modelId="{76012053-D84D-7741-940F-8928A5CB51DD}" srcId="{0CBB971D-752D-A14A-B736-DFB6C825117A}" destId="{F449987B-99D8-E54B-9303-CDE802883784}" srcOrd="0" destOrd="0" parTransId="{42A38723-121A-D346-97C8-F3DB0F2A0CD5}" sibTransId="{B9F35962-071E-534A-825D-35ABD9763882}"/>
    <dgm:cxn modelId="{72045E8B-088E-EF48-8268-B8CD57B30A61}" srcId="{C812619C-58F2-DE44-A5E3-50A3DD07982F}" destId="{0CBB971D-752D-A14A-B736-DFB6C825117A}" srcOrd="0" destOrd="0" parTransId="{FD8CEC97-DF9C-B841-8648-6CE391BA5E76}" sibTransId="{56D10938-29EF-B148-9333-1279EF32888D}"/>
    <dgm:cxn modelId="{029BA999-6830-5649-B795-BA00370B852A}" srcId="{0CBB971D-752D-A14A-B736-DFB6C825117A}" destId="{5B5E0D66-2A38-7241-8EF2-42A6D295087B}" srcOrd="2" destOrd="0" parTransId="{0D01A0B6-BD1E-AC43-9419-E3BCEA0D7B41}" sibTransId="{24743A86-C782-0443-ABCA-788249CA33CB}"/>
    <dgm:cxn modelId="{309D869A-BB42-724C-8A39-B764203F4B5D}" type="presOf" srcId="{0CBB971D-752D-A14A-B736-DFB6C825117A}" destId="{11A9899F-C9AB-2743-BE19-E9F6785C57FF}" srcOrd="0" destOrd="0" presId="urn:microsoft.com/office/officeart/2005/8/layout/hList1"/>
    <dgm:cxn modelId="{525C7CA8-DFD6-1441-9890-5CCFDD1F0473}" type="presOf" srcId="{C812619C-58F2-DE44-A5E3-50A3DD07982F}" destId="{541A08E0-A248-9C47-BB21-9BD9191D047E}" srcOrd="0" destOrd="0" presId="urn:microsoft.com/office/officeart/2005/8/layout/hList1"/>
    <dgm:cxn modelId="{E9B470B2-E624-B44D-B5D6-FC4161185CB2}" type="presOf" srcId="{CAA555F7-7784-604F-A8E1-BACFC7C30F71}" destId="{DCEBF055-3DD8-1241-9E70-5B8149840AC0}" srcOrd="0" destOrd="1" presId="urn:microsoft.com/office/officeart/2005/8/layout/hList1"/>
    <dgm:cxn modelId="{8AAE20CC-B266-6F4B-B47F-AE58D1661A52}" type="presOf" srcId="{5B5E0D66-2A38-7241-8EF2-42A6D295087B}" destId="{DCEBF055-3DD8-1241-9E70-5B8149840AC0}" srcOrd="0" destOrd="2" presId="urn:microsoft.com/office/officeart/2005/8/layout/hList1"/>
    <dgm:cxn modelId="{0E513AD4-6EE1-CB49-9818-D589E026907D}" type="presOf" srcId="{F449987B-99D8-E54B-9303-CDE802883784}" destId="{DCEBF055-3DD8-1241-9E70-5B8149840AC0}" srcOrd="0" destOrd="0" presId="urn:microsoft.com/office/officeart/2005/8/layout/hList1"/>
    <dgm:cxn modelId="{E8337DA0-CE3A-A14C-8B81-9E652141CE6C}" type="presParOf" srcId="{541A08E0-A248-9C47-BB21-9BD9191D047E}" destId="{0C332B3F-3576-274D-A156-E1E27A34E0F3}" srcOrd="0" destOrd="0" presId="urn:microsoft.com/office/officeart/2005/8/layout/hList1"/>
    <dgm:cxn modelId="{938F30B9-EFC1-B642-A806-4B90590CBBA2}" type="presParOf" srcId="{0C332B3F-3576-274D-A156-E1E27A34E0F3}" destId="{11A9899F-C9AB-2743-BE19-E9F6785C57FF}" srcOrd="0" destOrd="0" presId="urn:microsoft.com/office/officeart/2005/8/layout/hList1"/>
    <dgm:cxn modelId="{9E6BF391-8C9A-B546-BBD2-8158AB36ADCC}" type="presParOf" srcId="{0C332B3F-3576-274D-A156-E1E27A34E0F3}" destId="{DCEBF055-3DD8-1241-9E70-5B8149840AC0}" srcOrd="1" destOrd="0" presId="urn:microsoft.com/office/officeart/2005/8/layout/hList1"/>
    <dgm:cxn modelId="{2F6FA3BD-86E8-A645-A0F4-2EB488A93EBF}" type="presParOf" srcId="{541A08E0-A248-9C47-BB21-9BD9191D047E}" destId="{A5395864-A70A-4B4C-B19D-36D5C53B473B}" srcOrd="1" destOrd="0" presId="urn:microsoft.com/office/officeart/2005/8/layout/hList1"/>
    <dgm:cxn modelId="{15618745-FEA6-4B43-BF35-4D6011A9739E}" type="presParOf" srcId="{541A08E0-A248-9C47-BB21-9BD9191D047E}" destId="{E8D6C391-53D7-EF48-8616-6693405EFDE4}" srcOrd="2" destOrd="0" presId="urn:microsoft.com/office/officeart/2005/8/layout/hList1"/>
    <dgm:cxn modelId="{52954C70-78DF-B342-A442-B518E92DFF3E}" type="presParOf" srcId="{E8D6C391-53D7-EF48-8616-6693405EFDE4}" destId="{E3E46BE8-E5E2-3544-B5F9-BBBE0221D463}" srcOrd="0" destOrd="0" presId="urn:microsoft.com/office/officeart/2005/8/layout/hList1"/>
    <dgm:cxn modelId="{1E21E1EF-20CB-724B-9CF7-636B63CEC5FA}" type="presParOf" srcId="{E8D6C391-53D7-EF48-8616-6693405EFDE4}" destId="{5469A0AA-83EF-4341-993C-696ABC2AC60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A0380F0-CCB4-4049-9B95-578C678CEEDF}"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546D40B-BABC-7E49-8D9A-5E4370595AA9}">
      <dgm:prSet phldrT="[Text]"/>
      <dgm:spPr/>
      <dgm:t>
        <a:bodyPr/>
        <a:lstStyle/>
        <a:p>
          <a:pPr rtl="0"/>
          <a:r>
            <a:rPr lang="en-US" dirty="0"/>
            <a:t>CORE PROCESS 3: SYSTEM ANALYSIS ACTIVITIES</a:t>
          </a:r>
        </a:p>
      </dgm:t>
    </dgm:pt>
    <dgm:pt modelId="{6890D472-C042-8142-B529-76856C53A136}" type="parTrans" cxnId="{FCCAA8FC-192A-EA44-808F-1B9610344FFE}">
      <dgm:prSet/>
      <dgm:spPr/>
      <dgm:t>
        <a:bodyPr/>
        <a:lstStyle/>
        <a:p>
          <a:endParaRPr lang="en-US"/>
        </a:p>
      </dgm:t>
    </dgm:pt>
    <dgm:pt modelId="{3A761B07-6B48-D74D-85AB-C2B7E770CBB0}" type="sibTrans" cxnId="{FCCAA8FC-192A-EA44-808F-1B9610344FFE}">
      <dgm:prSet/>
      <dgm:spPr/>
      <dgm:t>
        <a:bodyPr/>
        <a:lstStyle/>
        <a:p>
          <a:endParaRPr lang="en-US"/>
        </a:p>
      </dgm:t>
    </dgm:pt>
    <dgm:pt modelId="{4EBC2455-0DB6-204A-BDD3-CEF0A481A726}">
      <dgm:prSet phldrT="[Text]"/>
      <dgm:spPr/>
      <dgm:t>
        <a:bodyPr/>
        <a:lstStyle/>
        <a:p>
          <a:pPr rtl="0"/>
          <a:r>
            <a:rPr lang="en-US" dirty="0"/>
            <a:t>USER STORIES</a:t>
          </a:r>
        </a:p>
      </dgm:t>
    </dgm:pt>
    <dgm:pt modelId="{0A8D7A08-5169-BE42-A392-BEC47ED13E33}" type="parTrans" cxnId="{A0572505-83F7-5048-A743-9C86C0FC22CC}">
      <dgm:prSet/>
      <dgm:spPr/>
      <dgm:t>
        <a:bodyPr/>
        <a:lstStyle/>
        <a:p>
          <a:endParaRPr lang="en-US"/>
        </a:p>
      </dgm:t>
    </dgm:pt>
    <dgm:pt modelId="{DFB00D20-FCE4-5F4E-83E2-2BE7EE8EE191}" type="sibTrans" cxnId="{A0572505-83F7-5048-A743-9C86C0FC22CC}">
      <dgm:prSet/>
      <dgm:spPr/>
      <dgm:t>
        <a:bodyPr/>
        <a:lstStyle/>
        <a:p>
          <a:endParaRPr lang="en-US"/>
        </a:p>
      </dgm:t>
    </dgm:pt>
    <dgm:pt modelId="{D505DEE5-A32B-1047-84F6-1B2C3E5FD4A2}">
      <dgm:prSet phldrT="[Text]"/>
      <dgm:spPr/>
      <dgm:t>
        <a:bodyPr/>
        <a:lstStyle/>
        <a:p>
          <a:pPr rtl="0"/>
          <a:r>
            <a:rPr lang="en-US" dirty="0"/>
            <a:t>PRODUCT BACKLOG</a:t>
          </a:r>
        </a:p>
      </dgm:t>
    </dgm:pt>
    <dgm:pt modelId="{88150393-C423-5342-9CEC-139ED6DC12A2}" type="parTrans" cxnId="{6B7974CA-89DE-A249-BE0E-07A11E3DCE81}">
      <dgm:prSet/>
      <dgm:spPr/>
      <dgm:t>
        <a:bodyPr/>
        <a:lstStyle/>
        <a:p>
          <a:endParaRPr lang="en-US"/>
        </a:p>
      </dgm:t>
    </dgm:pt>
    <dgm:pt modelId="{B92B3C96-484F-1540-8974-033B8B12C3F2}" type="sibTrans" cxnId="{6B7974CA-89DE-A249-BE0E-07A11E3DCE81}">
      <dgm:prSet/>
      <dgm:spPr/>
      <dgm:t>
        <a:bodyPr/>
        <a:lstStyle/>
        <a:p>
          <a:endParaRPr lang="en-US"/>
        </a:p>
      </dgm:t>
    </dgm:pt>
    <dgm:pt modelId="{900E7851-EE02-CD4A-86FC-1BAAC93D72C4}">
      <dgm:prSet phldrT="[Text]"/>
      <dgm:spPr/>
      <dgm:t>
        <a:bodyPr/>
        <a:lstStyle/>
        <a:p>
          <a:pPr rtl="0"/>
          <a:r>
            <a:rPr lang="en-US" dirty="0"/>
            <a:t>USE CASES</a:t>
          </a:r>
        </a:p>
      </dgm:t>
    </dgm:pt>
    <dgm:pt modelId="{65819A2C-5F39-A241-81EE-6D3D24969620}" type="parTrans" cxnId="{FBDFE59A-0DFD-2E40-99F1-D4AB34B3D24D}">
      <dgm:prSet/>
      <dgm:spPr/>
      <dgm:t>
        <a:bodyPr/>
        <a:lstStyle/>
        <a:p>
          <a:endParaRPr lang="en-US"/>
        </a:p>
      </dgm:t>
    </dgm:pt>
    <dgm:pt modelId="{68426241-BA96-C246-9F32-5DE9F89AAFA9}" type="sibTrans" cxnId="{FBDFE59A-0DFD-2E40-99F1-D4AB34B3D24D}">
      <dgm:prSet/>
      <dgm:spPr/>
      <dgm:t>
        <a:bodyPr/>
        <a:lstStyle/>
        <a:p>
          <a:endParaRPr lang="en-US"/>
        </a:p>
      </dgm:t>
    </dgm:pt>
    <dgm:pt modelId="{66DF4293-1FB5-4C4D-B2E4-1D58CCF10F96}">
      <dgm:prSet phldrT="[Text]"/>
      <dgm:spPr/>
      <dgm:t>
        <a:bodyPr/>
        <a:lstStyle/>
        <a:p>
          <a:pPr rtl="0"/>
          <a:r>
            <a:rPr lang="en-US" dirty="0"/>
            <a:t>EXTEND</a:t>
          </a:r>
        </a:p>
      </dgm:t>
    </dgm:pt>
    <dgm:pt modelId="{5C0CAA86-15CE-E240-B7F6-E327C80FA198}" type="parTrans" cxnId="{6BF4D48F-51EE-C546-B473-AC54098D3E9B}">
      <dgm:prSet/>
      <dgm:spPr/>
      <dgm:t>
        <a:bodyPr/>
        <a:lstStyle/>
        <a:p>
          <a:endParaRPr lang="en-US"/>
        </a:p>
      </dgm:t>
    </dgm:pt>
    <dgm:pt modelId="{28728DCF-349A-4C4A-97D1-27A857700D20}" type="sibTrans" cxnId="{6BF4D48F-51EE-C546-B473-AC54098D3E9B}">
      <dgm:prSet/>
      <dgm:spPr/>
      <dgm:t>
        <a:bodyPr/>
        <a:lstStyle/>
        <a:p>
          <a:endParaRPr lang="en-US"/>
        </a:p>
      </dgm:t>
    </dgm:pt>
    <dgm:pt modelId="{75C9DFA7-BF98-B544-8E96-06AFC4261A63}">
      <dgm:prSet phldrT="[Text]"/>
      <dgm:spPr/>
      <dgm:t>
        <a:bodyPr/>
        <a:lstStyle/>
        <a:p>
          <a:pPr rtl="0"/>
          <a:r>
            <a:rPr lang="en-US" dirty="0"/>
            <a:t>INCLUD</a:t>
          </a:r>
        </a:p>
      </dgm:t>
    </dgm:pt>
    <dgm:pt modelId="{5E0F013C-0D8A-554D-96C0-B52ABA16613C}" type="parTrans" cxnId="{2460DB53-2200-394D-958A-F6CAC6F35B74}">
      <dgm:prSet/>
      <dgm:spPr/>
      <dgm:t>
        <a:bodyPr/>
        <a:lstStyle/>
        <a:p>
          <a:endParaRPr lang="en-US"/>
        </a:p>
      </dgm:t>
    </dgm:pt>
    <dgm:pt modelId="{2FD6BAD8-1938-674D-BFE5-00C9A7230B9F}" type="sibTrans" cxnId="{2460DB53-2200-394D-958A-F6CAC6F35B74}">
      <dgm:prSet/>
      <dgm:spPr/>
      <dgm:t>
        <a:bodyPr/>
        <a:lstStyle/>
        <a:p>
          <a:endParaRPr lang="en-US"/>
        </a:p>
      </dgm:t>
    </dgm:pt>
    <dgm:pt modelId="{AAE19EC6-F460-E245-9B78-71AA239A703F}">
      <dgm:prSet phldrT="[Text]"/>
      <dgm:spPr/>
      <dgm:t>
        <a:bodyPr/>
        <a:lstStyle/>
        <a:p>
          <a:pPr rtl="0"/>
          <a:r>
            <a:rPr lang="en-US" dirty="0"/>
            <a:t>GENERALIZATION/SPECIA:IZATION</a:t>
          </a:r>
        </a:p>
      </dgm:t>
    </dgm:pt>
    <dgm:pt modelId="{C30BC0F9-D5AF-4F48-B65E-F1C5A1CD622A}" type="parTrans" cxnId="{21254908-4291-9C46-B140-AD50B7E1AAF8}">
      <dgm:prSet/>
      <dgm:spPr/>
      <dgm:t>
        <a:bodyPr/>
        <a:lstStyle/>
        <a:p>
          <a:endParaRPr lang="en-US"/>
        </a:p>
      </dgm:t>
    </dgm:pt>
    <dgm:pt modelId="{B514DBEB-4309-AE43-ADA2-BD3802378DC3}" type="sibTrans" cxnId="{21254908-4291-9C46-B140-AD50B7E1AAF8}">
      <dgm:prSet/>
      <dgm:spPr/>
      <dgm:t>
        <a:bodyPr/>
        <a:lstStyle/>
        <a:p>
          <a:endParaRPr lang="en-US"/>
        </a:p>
      </dgm:t>
    </dgm:pt>
    <dgm:pt modelId="{8A58FF0A-69C0-5A4F-A7A1-7E7815965ABF}">
      <dgm:prSet phldrT="[Text]"/>
      <dgm:spPr/>
      <dgm:t>
        <a:bodyPr/>
        <a:lstStyle/>
        <a:p>
          <a:pPr rtl="0"/>
          <a:r>
            <a:rPr lang="en-US" dirty="0"/>
            <a:t>ACTOR</a:t>
          </a:r>
        </a:p>
      </dgm:t>
    </dgm:pt>
    <dgm:pt modelId="{CC6191C4-045E-3546-9A01-C52EB4C5C18B}" type="parTrans" cxnId="{7E538CAD-89BE-994C-9281-219DF7E5AE78}">
      <dgm:prSet/>
      <dgm:spPr/>
      <dgm:t>
        <a:bodyPr/>
        <a:lstStyle/>
        <a:p>
          <a:endParaRPr lang="en-US"/>
        </a:p>
      </dgm:t>
    </dgm:pt>
    <dgm:pt modelId="{9E1F760B-7566-5347-B3CB-FC8B47F136F2}" type="sibTrans" cxnId="{7E538CAD-89BE-994C-9281-219DF7E5AE78}">
      <dgm:prSet/>
      <dgm:spPr/>
      <dgm:t>
        <a:bodyPr/>
        <a:lstStyle/>
        <a:p>
          <a:endParaRPr lang="en-US"/>
        </a:p>
      </dgm:t>
    </dgm:pt>
    <dgm:pt modelId="{DBFB76E4-774B-E540-8B71-93EA1CDD974C}">
      <dgm:prSet phldrT="[Text]"/>
      <dgm:spPr/>
      <dgm:t>
        <a:bodyPr/>
        <a:lstStyle/>
        <a:p>
          <a:pPr rtl="0"/>
          <a:r>
            <a:rPr lang="en-US" dirty="0"/>
            <a:t>TEXTUAL DESCRIPTION</a:t>
          </a:r>
        </a:p>
      </dgm:t>
    </dgm:pt>
    <dgm:pt modelId="{573CFD9D-CB9B-794F-91B1-63D98B0EAC9A}" type="parTrans" cxnId="{966E1D16-3CA7-3A41-8292-B516AFA0FEEE}">
      <dgm:prSet/>
      <dgm:spPr/>
      <dgm:t>
        <a:bodyPr/>
        <a:lstStyle/>
        <a:p>
          <a:endParaRPr lang="en-US"/>
        </a:p>
      </dgm:t>
    </dgm:pt>
    <dgm:pt modelId="{8503E792-12F0-8740-8CCB-1F43E83FC0E1}" type="sibTrans" cxnId="{966E1D16-3CA7-3A41-8292-B516AFA0FEEE}">
      <dgm:prSet/>
      <dgm:spPr/>
      <dgm:t>
        <a:bodyPr/>
        <a:lstStyle/>
        <a:p>
          <a:endParaRPr lang="en-US"/>
        </a:p>
      </dgm:t>
    </dgm:pt>
    <dgm:pt modelId="{0EE592A9-B678-9149-A3ED-809A22FC4156}" type="pres">
      <dgm:prSet presAssocID="{1A0380F0-CCB4-4049-9B95-578C678CEEDF}" presName="diagram" presStyleCnt="0">
        <dgm:presLayoutVars>
          <dgm:dir/>
          <dgm:resizeHandles val="exact"/>
        </dgm:presLayoutVars>
      </dgm:prSet>
      <dgm:spPr/>
    </dgm:pt>
    <dgm:pt modelId="{F2C89E01-3E67-B341-A9E9-BFFAE4771254}" type="pres">
      <dgm:prSet presAssocID="{1546D40B-BABC-7E49-8D9A-5E4370595AA9}" presName="node" presStyleLbl="node1" presStyleIdx="0" presStyleCnt="9">
        <dgm:presLayoutVars>
          <dgm:bulletEnabled val="1"/>
        </dgm:presLayoutVars>
      </dgm:prSet>
      <dgm:spPr/>
    </dgm:pt>
    <dgm:pt modelId="{7A8556BE-B9B0-8443-8CE5-2723DA5BC68A}" type="pres">
      <dgm:prSet presAssocID="{3A761B07-6B48-D74D-85AB-C2B7E770CBB0}" presName="sibTrans" presStyleCnt="0"/>
      <dgm:spPr/>
    </dgm:pt>
    <dgm:pt modelId="{341DD2E8-ACB4-314B-A1B2-6D286EC675AA}" type="pres">
      <dgm:prSet presAssocID="{4EBC2455-0DB6-204A-BDD3-CEF0A481A726}" presName="node" presStyleLbl="node1" presStyleIdx="1" presStyleCnt="9">
        <dgm:presLayoutVars>
          <dgm:bulletEnabled val="1"/>
        </dgm:presLayoutVars>
      </dgm:prSet>
      <dgm:spPr/>
    </dgm:pt>
    <dgm:pt modelId="{4D4DC5B2-11F9-FC41-A067-7C6722A1F1A6}" type="pres">
      <dgm:prSet presAssocID="{DFB00D20-FCE4-5F4E-83E2-2BE7EE8EE191}" presName="sibTrans" presStyleCnt="0"/>
      <dgm:spPr/>
    </dgm:pt>
    <dgm:pt modelId="{DBB4BCCC-D32C-4E4C-9BFC-BB3011EC1F81}" type="pres">
      <dgm:prSet presAssocID="{D505DEE5-A32B-1047-84F6-1B2C3E5FD4A2}" presName="node" presStyleLbl="node1" presStyleIdx="2" presStyleCnt="9">
        <dgm:presLayoutVars>
          <dgm:bulletEnabled val="1"/>
        </dgm:presLayoutVars>
      </dgm:prSet>
      <dgm:spPr/>
    </dgm:pt>
    <dgm:pt modelId="{13AF5422-15C4-A54E-8FB5-E37DD6FB8829}" type="pres">
      <dgm:prSet presAssocID="{B92B3C96-484F-1540-8974-033B8B12C3F2}" presName="sibTrans" presStyleCnt="0"/>
      <dgm:spPr/>
    </dgm:pt>
    <dgm:pt modelId="{3FA25B93-A18A-FD40-A37C-F6547F8D041C}" type="pres">
      <dgm:prSet presAssocID="{900E7851-EE02-CD4A-86FC-1BAAC93D72C4}" presName="node" presStyleLbl="node1" presStyleIdx="3" presStyleCnt="9">
        <dgm:presLayoutVars>
          <dgm:bulletEnabled val="1"/>
        </dgm:presLayoutVars>
      </dgm:prSet>
      <dgm:spPr/>
    </dgm:pt>
    <dgm:pt modelId="{FBE0E97B-038A-724D-BC21-860B22ADF3EA}" type="pres">
      <dgm:prSet presAssocID="{68426241-BA96-C246-9F32-5DE9F89AAFA9}" presName="sibTrans" presStyleCnt="0"/>
      <dgm:spPr/>
    </dgm:pt>
    <dgm:pt modelId="{A75A1E49-2E85-F74E-82F6-8DA8A39410AD}" type="pres">
      <dgm:prSet presAssocID="{66DF4293-1FB5-4C4D-B2E4-1D58CCF10F96}" presName="node" presStyleLbl="node1" presStyleIdx="4" presStyleCnt="9">
        <dgm:presLayoutVars>
          <dgm:bulletEnabled val="1"/>
        </dgm:presLayoutVars>
      </dgm:prSet>
      <dgm:spPr/>
    </dgm:pt>
    <dgm:pt modelId="{49E83CD8-3174-234D-8153-CB70DE3A8E3A}" type="pres">
      <dgm:prSet presAssocID="{28728DCF-349A-4C4A-97D1-27A857700D20}" presName="sibTrans" presStyleCnt="0"/>
      <dgm:spPr/>
    </dgm:pt>
    <dgm:pt modelId="{D58D6ABD-DB95-654B-BA98-3D0178771546}" type="pres">
      <dgm:prSet presAssocID="{75C9DFA7-BF98-B544-8E96-06AFC4261A63}" presName="node" presStyleLbl="node1" presStyleIdx="5" presStyleCnt="9">
        <dgm:presLayoutVars>
          <dgm:bulletEnabled val="1"/>
        </dgm:presLayoutVars>
      </dgm:prSet>
      <dgm:spPr/>
    </dgm:pt>
    <dgm:pt modelId="{AFFB1CD6-290A-A34D-90B1-80FB3B4CBFFD}" type="pres">
      <dgm:prSet presAssocID="{2FD6BAD8-1938-674D-BFE5-00C9A7230B9F}" presName="sibTrans" presStyleCnt="0"/>
      <dgm:spPr/>
    </dgm:pt>
    <dgm:pt modelId="{57C20C9F-6DA0-F04A-81D4-795951AB7502}" type="pres">
      <dgm:prSet presAssocID="{AAE19EC6-F460-E245-9B78-71AA239A703F}" presName="node" presStyleLbl="node1" presStyleIdx="6" presStyleCnt="9">
        <dgm:presLayoutVars>
          <dgm:bulletEnabled val="1"/>
        </dgm:presLayoutVars>
      </dgm:prSet>
      <dgm:spPr/>
    </dgm:pt>
    <dgm:pt modelId="{396C5FF4-45BB-5D46-8280-A4014E995376}" type="pres">
      <dgm:prSet presAssocID="{B514DBEB-4309-AE43-ADA2-BD3802378DC3}" presName="sibTrans" presStyleCnt="0"/>
      <dgm:spPr/>
    </dgm:pt>
    <dgm:pt modelId="{E01689A4-E5E5-F34F-A62B-0897152F0268}" type="pres">
      <dgm:prSet presAssocID="{8A58FF0A-69C0-5A4F-A7A1-7E7815965ABF}" presName="node" presStyleLbl="node1" presStyleIdx="7" presStyleCnt="9">
        <dgm:presLayoutVars>
          <dgm:bulletEnabled val="1"/>
        </dgm:presLayoutVars>
      </dgm:prSet>
      <dgm:spPr/>
    </dgm:pt>
    <dgm:pt modelId="{B8F3DDF0-F1BF-0945-8BB7-EF7391A12278}" type="pres">
      <dgm:prSet presAssocID="{9E1F760B-7566-5347-B3CB-FC8B47F136F2}" presName="sibTrans" presStyleCnt="0"/>
      <dgm:spPr/>
    </dgm:pt>
    <dgm:pt modelId="{F2B75636-91F1-7849-AF6C-205493A1B5FE}" type="pres">
      <dgm:prSet presAssocID="{DBFB76E4-774B-E540-8B71-93EA1CDD974C}" presName="node" presStyleLbl="node1" presStyleIdx="8" presStyleCnt="9">
        <dgm:presLayoutVars>
          <dgm:bulletEnabled val="1"/>
        </dgm:presLayoutVars>
      </dgm:prSet>
      <dgm:spPr/>
    </dgm:pt>
  </dgm:ptLst>
  <dgm:cxnLst>
    <dgm:cxn modelId="{A0572505-83F7-5048-A743-9C86C0FC22CC}" srcId="{1A0380F0-CCB4-4049-9B95-578C678CEEDF}" destId="{4EBC2455-0DB6-204A-BDD3-CEF0A481A726}" srcOrd="1" destOrd="0" parTransId="{0A8D7A08-5169-BE42-A392-BEC47ED13E33}" sibTransId="{DFB00D20-FCE4-5F4E-83E2-2BE7EE8EE191}"/>
    <dgm:cxn modelId="{21254908-4291-9C46-B140-AD50B7E1AAF8}" srcId="{1A0380F0-CCB4-4049-9B95-578C678CEEDF}" destId="{AAE19EC6-F460-E245-9B78-71AA239A703F}" srcOrd="6" destOrd="0" parTransId="{C30BC0F9-D5AF-4F48-B65E-F1C5A1CD622A}" sibTransId="{B514DBEB-4309-AE43-ADA2-BD3802378DC3}"/>
    <dgm:cxn modelId="{966E1D16-3CA7-3A41-8292-B516AFA0FEEE}" srcId="{1A0380F0-CCB4-4049-9B95-578C678CEEDF}" destId="{DBFB76E4-774B-E540-8B71-93EA1CDD974C}" srcOrd="8" destOrd="0" parTransId="{573CFD9D-CB9B-794F-91B1-63D98B0EAC9A}" sibTransId="{8503E792-12F0-8740-8CCB-1F43E83FC0E1}"/>
    <dgm:cxn modelId="{71A00C19-B6C4-D54B-9E7D-F570C404019F}" type="presOf" srcId="{66DF4293-1FB5-4C4D-B2E4-1D58CCF10F96}" destId="{A75A1E49-2E85-F74E-82F6-8DA8A39410AD}" srcOrd="0" destOrd="0" presId="urn:microsoft.com/office/officeart/2005/8/layout/default"/>
    <dgm:cxn modelId="{C8645B67-7A8B-AD40-9CD3-893A7D6BACEE}" type="presOf" srcId="{1A0380F0-CCB4-4049-9B95-578C678CEEDF}" destId="{0EE592A9-B678-9149-A3ED-809A22FC4156}" srcOrd="0" destOrd="0" presId="urn:microsoft.com/office/officeart/2005/8/layout/default"/>
    <dgm:cxn modelId="{B824EB48-948A-E846-811E-4153B0A78494}" type="presOf" srcId="{D505DEE5-A32B-1047-84F6-1B2C3E5FD4A2}" destId="{DBB4BCCC-D32C-4E4C-9BFC-BB3011EC1F81}" srcOrd="0" destOrd="0" presId="urn:microsoft.com/office/officeart/2005/8/layout/default"/>
    <dgm:cxn modelId="{460E0350-D94A-9240-B651-2480D38B8F3C}" type="presOf" srcId="{4EBC2455-0DB6-204A-BDD3-CEF0A481A726}" destId="{341DD2E8-ACB4-314B-A1B2-6D286EC675AA}" srcOrd="0" destOrd="0" presId="urn:microsoft.com/office/officeart/2005/8/layout/default"/>
    <dgm:cxn modelId="{2460DB53-2200-394D-958A-F6CAC6F35B74}" srcId="{1A0380F0-CCB4-4049-9B95-578C678CEEDF}" destId="{75C9DFA7-BF98-B544-8E96-06AFC4261A63}" srcOrd="5" destOrd="0" parTransId="{5E0F013C-0D8A-554D-96C0-B52ABA16613C}" sibTransId="{2FD6BAD8-1938-674D-BFE5-00C9A7230B9F}"/>
    <dgm:cxn modelId="{6BF4D48F-51EE-C546-B473-AC54098D3E9B}" srcId="{1A0380F0-CCB4-4049-9B95-578C678CEEDF}" destId="{66DF4293-1FB5-4C4D-B2E4-1D58CCF10F96}" srcOrd="4" destOrd="0" parTransId="{5C0CAA86-15CE-E240-B7F6-E327C80FA198}" sibTransId="{28728DCF-349A-4C4A-97D1-27A857700D20}"/>
    <dgm:cxn modelId="{903C9B96-85E1-6240-8A3A-0FF37E7B1847}" type="presOf" srcId="{1546D40B-BABC-7E49-8D9A-5E4370595AA9}" destId="{F2C89E01-3E67-B341-A9E9-BFFAE4771254}" srcOrd="0" destOrd="0" presId="urn:microsoft.com/office/officeart/2005/8/layout/default"/>
    <dgm:cxn modelId="{A79FC096-44B0-7E46-99B4-18A95B3C78F9}" type="presOf" srcId="{8A58FF0A-69C0-5A4F-A7A1-7E7815965ABF}" destId="{E01689A4-E5E5-F34F-A62B-0897152F0268}" srcOrd="0" destOrd="0" presId="urn:microsoft.com/office/officeart/2005/8/layout/default"/>
    <dgm:cxn modelId="{FBDFE59A-0DFD-2E40-99F1-D4AB34B3D24D}" srcId="{1A0380F0-CCB4-4049-9B95-578C678CEEDF}" destId="{900E7851-EE02-CD4A-86FC-1BAAC93D72C4}" srcOrd="3" destOrd="0" parTransId="{65819A2C-5F39-A241-81EE-6D3D24969620}" sibTransId="{68426241-BA96-C246-9F32-5DE9F89AAFA9}"/>
    <dgm:cxn modelId="{7E538CAD-89BE-994C-9281-219DF7E5AE78}" srcId="{1A0380F0-CCB4-4049-9B95-578C678CEEDF}" destId="{8A58FF0A-69C0-5A4F-A7A1-7E7815965ABF}" srcOrd="7" destOrd="0" parTransId="{CC6191C4-045E-3546-9A01-C52EB4C5C18B}" sibTransId="{9E1F760B-7566-5347-B3CB-FC8B47F136F2}"/>
    <dgm:cxn modelId="{6B7974CA-89DE-A249-BE0E-07A11E3DCE81}" srcId="{1A0380F0-CCB4-4049-9B95-578C678CEEDF}" destId="{D505DEE5-A32B-1047-84F6-1B2C3E5FD4A2}" srcOrd="2" destOrd="0" parTransId="{88150393-C423-5342-9CEC-139ED6DC12A2}" sibTransId="{B92B3C96-484F-1540-8974-033B8B12C3F2}"/>
    <dgm:cxn modelId="{FC7E13E1-04EE-7C4D-AC2D-FEA114601086}" type="presOf" srcId="{900E7851-EE02-CD4A-86FC-1BAAC93D72C4}" destId="{3FA25B93-A18A-FD40-A37C-F6547F8D041C}" srcOrd="0" destOrd="0" presId="urn:microsoft.com/office/officeart/2005/8/layout/default"/>
    <dgm:cxn modelId="{B53FDDEA-773D-F248-BCED-D2290F854915}" type="presOf" srcId="{AAE19EC6-F460-E245-9B78-71AA239A703F}" destId="{57C20C9F-6DA0-F04A-81D4-795951AB7502}" srcOrd="0" destOrd="0" presId="urn:microsoft.com/office/officeart/2005/8/layout/default"/>
    <dgm:cxn modelId="{28C158F9-BC0E-BD41-827B-D7E518B12DE0}" type="presOf" srcId="{DBFB76E4-774B-E540-8B71-93EA1CDD974C}" destId="{F2B75636-91F1-7849-AF6C-205493A1B5FE}" srcOrd="0" destOrd="0" presId="urn:microsoft.com/office/officeart/2005/8/layout/default"/>
    <dgm:cxn modelId="{FCCAA8FC-192A-EA44-808F-1B9610344FFE}" srcId="{1A0380F0-CCB4-4049-9B95-578C678CEEDF}" destId="{1546D40B-BABC-7E49-8D9A-5E4370595AA9}" srcOrd="0" destOrd="0" parTransId="{6890D472-C042-8142-B529-76856C53A136}" sibTransId="{3A761B07-6B48-D74D-85AB-C2B7E770CBB0}"/>
    <dgm:cxn modelId="{B41081FE-6C69-704F-893B-7EEA1FBE8CF8}" type="presOf" srcId="{75C9DFA7-BF98-B544-8E96-06AFC4261A63}" destId="{D58D6ABD-DB95-654B-BA98-3D0178771546}" srcOrd="0" destOrd="0" presId="urn:microsoft.com/office/officeart/2005/8/layout/default"/>
    <dgm:cxn modelId="{CD42E874-B35D-9442-8289-66615C0CFADD}" type="presParOf" srcId="{0EE592A9-B678-9149-A3ED-809A22FC4156}" destId="{F2C89E01-3E67-B341-A9E9-BFFAE4771254}" srcOrd="0" destOrd="0" presId="urn:microsoft.com/office/officeart/2005/8/layout/default"/>
    <dgm:cxn modelId="{777EE43E-1657-B045-9223-E9C534118D3D}" type="presParOf" srcId="{0EE592A9-B678-9149-A3ED-809A22FC4156}" destId="{7A8556BE-B9B0-8443-8CE5-2723DA5BC68A}" srcOrd="1" destOrd="0" presId="urn:microsoft.com/office/officeart/2005/8/layout/default"/>
    <dgm:cxn modelId="{7339D54F-1FAE-834B-ACE7-D1D852EC3BDE}" type="presParOf" srcId="{0EE592A9-B678-9149-A3ED-809A22FC4156}" destId="{341DD2E8-ACB4-314B-A1B2-6D286EC675AA}" srcOrd="2" destOrd="0" presId="urn:microsoft.com/office/officeart/2005/8/layout/default"/>
    <dgm:cxn modelId="{8EF6E60A-6900-3D4F-BC5F-96012C338DE9}" type="presParOf" srcId="{0EE592A9-B678-9149-A3ED-809A22FC4156}" destId="{4D4DC5B2-11F9-FC41-A067-7C6722A1F1A6}" srcOrd="3" destOrd="0" presId="urn:microsoft.com/office/officeart/2005/8/layout/default"/>
    <dgm:cxn modelId="{078C1FA2-BED2-1F4D-8139-9AC2F108C14C}" type="presParOf" srcId="{0EE592A9-B678-9149-A3ED-809A22FC4156}" destId="{DBB4BCCC-D32C-4E4C-9BFC-BB3011EC1F81}" srcOrd="4" destOrd="0" presId="urn:microsoft.com/office/officeart/2005/8/layout/default"/>
    <dgm:cxn modelId="{D3DCEC00-3E7E-244E-BE6B-366755BFB7FC}" type="presParOf" srcId="{0EE592A9-B678-9149-A3ED-809A22FC4156}" destId="{13AF5422-15C4-A54E-8FB5-E37DD6FB8829}" srcOrd="5" destOrd="0" presId="urn:microsoft.com/office/officeart/2005/8/layout/default"/>
    <dgm:cxn modelId="{2BA5906E-183B-8B4E-8826-DC26F213C2C2}" type="presParOf" srcId="{0EE592A9-B678-9149-A3ED-809A22FC4156}" destId="{3FA25B93-A18A-FD40-A37C-F6547F8D041C}" srcOrd="6" destOrd="0" presId="urn:microsoft.com/office/officeart/2005/8/layout/default"/>
    <dgm:cxn modelId="{D8ED1467-652B-DD49-A06E-D491A3CE8099}" type="presParOf" srcId="{0EE592A9-B678-9149-A3ED-809A22FC4156}" destId="{FBE0E97B-038A-724D-BC21-860B22ADF3EA}" srcOrd="7" destOrd="0" presId="urn:microsoft.com/office/officeart/2005/8/layout/default"/>
    <dgm:cxn modelId="{C8E4601A-8CBA-8048-947B-007B94084E70}" type="presParOf" srcId="{0EE592A9-B678-9149-A3ED-809A22FC4156}" destId="{A75A1E49-2E85-F74E-82F6-8DA8A39410AD}" srcOrd="8" destOrd="0" presId="urn:microsoft.com/office/officeart/2005/8/layout/default"/>
    <dgm:cxn modelId="{FE500582-15FD-1041-B052-EC8F0DA5C56A}" type="presParOf" srcId="{0EE592A9-B678-9149-A3ED-809A22FC4156}" destId="{49E83CD8-3174-234D-8153-CB70DE3A8E3A}" srcOrd="9" destOrd="0" presId="urn:microsoft.com/office/officeart/2005/8/layout/default"/>
    <dgm:cxn modelId="{3F6C8B44-DF9C-974B-BD10-16F0B9CE7D49}" type="presParOf" srcId="{0EE592A9-B678-9149-A3ED-809A22FC4156}" destId="{D58D6ABD-DB95-654B-BA98-3D0178771546}" srcOrd="10" destOrd="0" presId="urn:microsoft.com/office/officeart/2005/8/layout/default"/>
    <dgm:cxn modelId="{04E8FC20-057E-0742-B9B9-0013D9BD472B}" type="presParOf" srcId="{0EE592A9-B678-9149-A3ED-809A22FC4156}" destId="{AFFB1CD6-290A-A34D-90B1-80FB3B4CBFFD}" srcOrd="11" destOrd="0" presId="urn:microsoft.com/office/officeart/2005/8/layout/default"/>
    <dgm:cxn modelId="{4572E08B-5C77-E444-BFB0-392A00998C7A}" type="presParOf" srcId="{0EE592A9-B678-9149-A3ED-809A22FC4156}" destId="{57C20C9F-6DA0-F04A-81D4-795951AB7502}" srcOrd="12" destOrd="0" presId="urn:microsoft.com/office/officeart/2005/8/layout/default"/>
    <dgm:cxn modelId="{87F93E65-A7A6-374B-A9E1-1AAA7413F4A6}" type="presParOf" srcId="{0EE592A9-B678-9149-A3ED-809A22FC4156}" destId="{396C5FF4-45BB-5D46-8280-A4014E995376}" srcOrd="13" destOrd="0" presId="urn:microsoft.com/office/officeart/2005/8/layout/default"/>
    <dgm:cxn modelId="{EAE9F74C-A9DF-BF48-9162-6D901725398F}" type="presParOf" srcId="{0EE592A9-B678-9149-A3ED-809A22FC4156}" destId="{E01689A4-E5E5-F34F-A62B-0897152F0268}" srcOrd="14" destOrd="0" presId="urn:microsoft.com/office/officeart/2005/8/layout/default"/>
    <dgm:cxn modelId="{3D73A665-046B-AE46-8A83-D7D1CBC3EDDB}" type="presParOf" srcId="{0EE592A9-B678-9149-A3ED-809A22FC4156}" destId="{B8F3DDF0-F1BF-0945-8BB7-EF7391A12278}" srcOrd="15" destOrd="0" presId="urn:microsoft.com/office/officeart/2005/8/layout/default"/>
    <dgm:cxn modelId="{377EEC0B-BC35-0B45-911E-B506BCD7ADE4}" type="presParOf" srcId="{0EE592A9-B678-9149-A3ED-809A22FC4156}" destId="{F2B75636-91F1-7849-AF6C-205493A1B5FE}" srcOrd="1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5C6B-641F-704C-8E32-E7CC678B9C87}">
      <dsp:nvSpPr>
        <dsp:cNvPr id="0" name=""/>
        <dsp:cNvSpPr/>
      </dsp:nvSpPr>
      <dsp:spPr>
        <a:xfrm>
          <a:off x="0" y="309765"/>
          <a:ext cx="7012370" cy="936000"/>
        </a:xfrm>
        <a:prstGeom prst="roundRect">
          <a:avLst/>
        </a:prstGeom>
        <a:solidFill>
          <a:schemeClr val="accent5">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CORE PROCESS 3 ACTIVITY 2</a:t>
          </a:r>
        </a:p>
      </dsp:txBody>
      <dsp:txXfrm>
        <a:off x="45692" y="355457"/>
        <a:ext cx="6920986" cy="844616"/>
      </dsp:txXfrm>
    </dsp:sp>
    <dsp:sp modelId="{BCCCEEB8-1026-4346-9D75-32091E14ABEF}">
      <dsp:nvSpPr>
        <dsp:cNvPr id="0" name=""/>
        <dsp:cNvSpPr/>
      </dsp:nvSpPr>
      <dsp:spPr>
        <a:xfrm>
          <a:off x="0" y="1360965"/>
          <a:ext cx="7012370" cy="936000"/>
        </a:xfrm>
        <a:prstGeom prst="roundRect">
          <a:avLst/>
        </a:prstGeom>
        <a:solidFill>
          <a:schemeClr val="accent5">
            <a:hueOff val="1486885"/>
            <a:satOff val="-6580"/>
            <a:lumOff val="-660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PRODUCT BACKLOG</a:t>
          </a:r>
        </a:p>
      </dsp:txBody>
      <dsp:txXfrm>
        <a:off x="45692" y="1406657"/>
        <a:ext cx="6920986" cy="844616"/>
      </dsp:txXfrm>
    </dsp:sp>
    <dsp:sp modelId="{D4F00F9E-9DB7-B641-A730-F93F9AD18B1C}">
      <dsp:nvSpPr>
        <dsp:cNvPr id="0" name=""/>
        <dsp:cNvSpPr/>
      </dsp:nvSpPr>
      <dsp:spPr>
        <a:xfrm>
          <a:off x="0" y="2412165"/>
          <a:ext cx="7012370" cy="936000"/>
        </a:xfrm>
        <a:prstGeom prst="roundRect">
          <a:avLst/>
        </a:prstGeom>
        <a:solidFill>
          <a:schemeClr val="accent5">
            <a:hueOff val="2973771"/>
            <a:satOff val="-13160"/>
            <a:lumOff val="-1320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USE CASE DIAGRAMS</a:t>
          </a:r>
        </a:p>
      </dsp:txBody>
      <dsp:txXfrm>
        <a:off x="45692" y="2457857"/>
        <a:ext cx="6920986" cy="844616"/>
      </dsp:txXfrm>
    </dsp:sp>
    <dsp:sp modelId="{7004B240-CBDA-9440-8B0F-ED55A13FB38B}">
      <dsp:nvSpPr>
        <dsp:cNvPr id="0" name=""/>
        <dsp:cNvSpPr/>
      </dsp:nvSpPr>
      <dsp:spPr>
        <a:xfrm>
          <a:off x="0" y="3463365"/>
          <a:ext cx="7012370" cy="936000"/>
        </a:xfrm>
        <a:prstGeom prst="roundRect">
          <a:avLst/>
        </a:prstGeom>
        <a:solidFill>
          <a:schemeClr val="accent5">
            <a:hueOff val="4460656"/>
            <a:satOff val="-19740"/>
            <a:lumOff val="-19804"/>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rtl="0">
            <a:lnSpc>
              <a:spcPct val="90000"/>
            </a:lnSpc>
            <a:spcBef>
              <a:spcPct val="0"/>
            </a:spcBef>
            <a:spcAft>
              <a:spcPct val="35000"/>
            </a:spcAft>
            <a:buNone/>
          </a:pPr>
          <a:r>
            <a:rPr lang="en-US" sz="4000" kern="1200" dirty="0"/>
            <a:t>KEY TERMS</a:t>
          </a:r>
        </a:p>
      </dsp:txBody>
      <dsp:txXfrm>
        <a:off x="45692" y="3509057"/>
        <a:ext cx="6920986" cy="8446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3D50F-4848-5446-A5E5-B9C9AFAA3844}">
      <dsp:nvSpPr>
        <dsp:cNvPr id="0" name=""/>
        <dsp:cNvSpPr/>
      </dsp:nvSpPr>
      <dsp:spPr>
        <a:xfrm>
          <a:off x="2159" y="1215636"/>
          <a:ext cx="2105577" cy="662400"/>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Generalization</a:t>
          </a:r>
        </a:p>
      </dsp:txBody>
      <dsp:txXfrm>
        <a:off x="2159" y="1215636"/>
        <a:ext cx="2105577" cy="662400"/>
      </dsp:txXfrm>
    </dsp:sp>
    <dsp:sp modelId="{9C44BD65-CF58-5C4F-81D4-37880D9EE46A}">
      <dsp:nvSpPr>
        <dsp:cNvPr id="0" name=""/>
        <dsp:cNvSpPr/>
      </dsp:nvSpPr>
      <dsp:spPr>
        <a:xfrm>
          <a:off x="2159" y="1878036"/>
          <a:ext cx="2105577" cy="2146589"/>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dirty="0"/>
            <a:t>Use cases that are specialized versions of other use cases</a:t>
          </a:r>
        </a:p>
      </dsp:txBody>
      <dsp:txXfrm>
        <a:off x="2159" y="1878036"/>
        <a:ext cx="2105577" cy="2146589"/>
      </dsp:txXfrm>
    </dsp:sp>
    <dsp:sp modelId="{64CA177A-1052-484C-89D1-9E06D352C930}">
      <dsp:nvSpPr>
        <dsp:cNvPr id="0" name=""/>
        <dsp:cNvSpPr/>
      </dsp:nvSpPr>
      <dsp:spPr>
        <a:xfrm>
          <a:off x="2402518" y="1215636"/>
          <a:ext cx="2105577" cy="662400"/>
        </a:xfrm>
        <a:prstGeom prst="rect">
          <a:avLst/>
        </a:prstGeom>
        <a:solidFill>
          <a:schemeClr val="accent4">
            <a:hueOff val="-3788054"/>
            <a:satOff val="14182"/>
            <a:lumOff val="196"/>
            <a:alphaOff val="0"/>
          </a:schemeClr>
        </a:solidFill>
        <a:ln w="22225" cap="rnd" cmpd="sng" algn="ctr">
          <a:solidFill>
            <a:schemeClr val="accent4">
              <a:hueOff val="-3788054"/>
              <a:satOff val="14182"/>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Include</a:t>
          </a:r>
        </a:p>
      </dsp:txBody>
      <dsp:txXfrm>
        <a:off x="2402518" y="1215636"/>
        <a:ext cx="2105577" cy="662400"/>
      </dsp:txXfrm>
    </dsp:sp>
    <dsp:sp modelId="{F147A9A9-23CD-E749-B169-BFEF2BEF13A6}">
      <dsp:nvSpPr>
        <dsp:cNvPr id="0" name=""/>
        <dsp:cNvSpPr/>
      </dsp:nvSpPr>
      <dsp:spPr>
        <a:xfrm>
          <a:off x="2402518" y="1878036"/>
          <a:ext cx="2105577" cy="2146589"/>
        </a:xfrm>
        <a:prstGeom prst="rect">
          <a:avLst/>
        </a:prstGeom>
        <a:solidFill>
          <a:schemeClr val="accent4">
            <a:tint val="40000"/>
            <a:alpha val="90000"/>
            <a:hueOff val="-3716824"/>
            <a:satOff val="11476"/>
            <a:lumOff val="247"/>
            <a:alphaOff val="0"/>
          </a:schemeClr>
        </a:solidFill>
        <a:ln w="22225" cap="rnd" cmpd="sng" algn="ctr">
          <a:solidFill>
            <a:schemeClr val="accent4">
              <a:tint val="40000"/>
              <a:alpha val="90000"/>
              <a:hueOff val="-3716824"/>
              <a:satOff val="11476"/>
              <a:lumOff val="2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t>Use cases that are included as parts of other use cases</a:t>
          </a:r>
        </a:p>
      </dsp:txBody>
      <dsp:txXfrm>
        <a:off x="2402518" y="1878036"/>
        <a:ext cx="2105577" cy="2146589"/>
      </dsp:txXfrm>
    </dsp:sp>
    <dsp:sp modelId="{FCC5F058-48D9-0C42-8F67-3669CEFDA367}">
      <dsp:nvSpPr>
        <dsp:cNvPr id="0" name=""/>
        <dsp:cNvSpPr/>
      </dsp:nvSpPr>
      <dsp:spPr>
        <a:xfrm>
          <a:off x="4802876" y="1215636"/>
          <a:ext cx="2105577" cy="662400"/>
        </a:xfrm>
        <a:prstGeom prst="rect">
          <a:avLst/>
        </a:prstGeom>
        <a:solidFill>
          <a:schemeClr val="accent4">
            <a:hueOff val="-7576108"/>
            <a:satOff val="28364"/>
            <a:lumOff val="392"/>
            <a:alphaOff val="0"/>
          </a:schemeClr>
        </a:solidFill>
        <a:ln w="22225" cap="rnd" cmpd="sng" algn="ctr">
          <a:solidFill>
            <a:schemeClr val="accent4">
              <a:hueOff val="-7576108"/>
              <a:satOff val="28364"/>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dirty="0"/>
            <a:t>Extend</a:t>
          </a:r>
        </a:p>
      </dsp:txBody>
      <dsp:txXfrm>
        <a:off x="4802876" y="1215636"/>
        <a:ext cx="2105577" cy="662400"/>
      </dsp:txXfrm>
    </dsp:sp>
    <dsp:sp modelId="{50933BCB-2C6A-F04D-9599-758513638E42}">
      <dsp:nvSpPr>
        <dsp:cNvPr id="0" name=""/>
        <dsp:cNvSpPr/>
      </dsp:nvSpPr>
      <dsp:spPr>
        <a:xfrm>
          <a:off x="4802876" y="1878036"/>
          <a:ext cx="2105577" cy="2146589"/>
        </a:xfrm>
        <a:prstGeom prst="rect">
          <a:avLst/>
        </a:prstGeom>
        <a:solidFill>
          <a:schemeClr val="accent4">
            <a:tint val="40000"/>
            <a:alpha val="90000"/>
            <a:hueOff val="-7433647"/>
            <a:satOff val="22953"/>
            <a:lumOff val="493"/>
            <a:alphaOff val="0"/>
          </a:schemeClr>
        </a:solidFill>
        <a:ln w="22225" cap="rnd" cmpd="sng" algn="ctr">
          <a:solidFill>
            <a:schemeClr val="accent4">
              <a:tint val="40000"/>
              <a:alpha val="90000"/>
              <a:hueOff val="-7433647"/>
              <a:satOff val="22953"/>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a:t>Use cases that extend the behavior of other core use cases</a:t>
          </a:r>
        </a:p>
      </dsp:txBody>
      <dsp:txXfrm>
        <a:off x="4802876" y="1878036"/>
        <a:ext cx="2105577" cy="2146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279D49-9EF4-944A-8AE7-B88B77B28DFB}">
      <dsp:nvSpPr>
        <dsp:cNvPr id="0" name=""/>
        <dsp:cNvSpPr/>
      </dsp:nvSpPr>
      <dsp:spPr>
        <a:xfrm>
          <a:off x="1767" y="2180765"/>
          <a:ext cx="1572918" cy="629167"/>
        </a:xfrm>
        <a:prstGeom prst="chevron">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Step 1: Identify the actors,</a:t>
          </a:r>
          <a:endParaRPr lang="en-US" sz="1100" kern="1200" dirty="0"/>
        </a:p>
      </dsp:txBody>
      <dsp:txXfrm>
        <a:off x="316351" y="2180765"/>
        <a:ext cx="943751" cy="629167"/>
      </dsp:txXfrm>
    </dsp:sp>
    <dsp:sp modelId="{FC65FB6B-C28D-C94A-8861-6E717DAADAD1}">
      <dsp:nvSpPr>
        <dsp:cNvPr id="0" name=""/>
        <dsp:cNvSpPr/>
      </dsp:nvSpPr>
      <dsp:spPr>
        <a:xfrm>
          <a:off x="1417393" y="2180765"/>
          <a:ext cx="1572918" cy="629167"/>
        </a:xfrm>
        <a:prstGeom prst="chevron">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Step 2: Identify the use cases,</a:t>
          </a:r>
          <a:endParaRPr lang="en-US" sz="1100" kern="1200" dirty="0"/>
        </a:p>
      </dsp:txBody>
      <dsp:txXfrm>
        <a:off x="1731977" y="2180765"/>
        <a:ext cx="943751" cy="629167"/>
      </dsp:txXfrm>
    </dsp:sp>
    <dsp:sp modelId="{A2A68C72-DA2D-5543-9042-09976BCE2F92}">
      <dsp:nvSpPr>
        <dsp:cNvPr id="0" name=""/>
        <dsp:cNvSpPr/>
      </dsp:nvSpPr>
      <dsp:spPr>
        <a:xfrm>
          <a:off x="2833019" y="2180765"/>
          <a:ext cx="1572918" cy="629167"/>
        </a:xfrm>
        <a:prstGeom prst="chevron">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dirty="0"/>
            <a:t>Step3: Construct a use case diagram,</a:t>
          </a:r>
        </a:p>
      </dsp:txBody>
      <dsp:txXfrm>
        <a:off x="3147603" y="2180765"/>
        <a:ext cx="943751" cy="629167"/>
      </dsp:txXfrm>
    </dsp:sp>
    <dsp:sp modelId="{21AF96E3-CED1-404E-ABAD-8F48A37A099C}">
      <dsp:nvSpPr>
        <dsp:cNvPr id="0" name=""/>
        <dsp:cNvSpPr/>
      </dsp:nvSpPr>
      <dsp:spPr>
        <a:xfrm>
          <a:off x="4248646" y="2180765"/>
          <a:ext cx="1572918" cy="629167"/>
        </a:xfrm>
        <a:prstGeom prst="chevron">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Step 4: Organize and structure the use cases</a:t>
          </a:r>
          <a:endParaRPr lang="en-US" sz="1100" kern="1200" dirty="0"/>
        </a:p>
      </dsp:txBody>
      <dsp:txXfrm>
        <a:off x="4563230" y="2180765"/>
        <a:ext cx="943751" cy="629167"/>
      </dsp:txXfrm>
    </dsp:sp>
    <dsp:sp modelId="{A9370C11-5D1A-D449-99E8-A10B78DFEF58}">
      <dsp:nvSpPr>
        <dsp:cNvPr id="0" name=""/>
        <dsp:cNvSpPr/>
      </dsp:nvSpPr>
      <dsp:spPr>
        <a:xfrm>
          <a:off x="5664272" y="2180765"/>
          <a:ext cx="1572918" cy="629167"/>
        </a:xfrm>
        <a:prstGeom prst="chevron">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US" sz="1100" kern="1200"/>
            <a:t>Step5:  Write a textual description of the use cases,</a:t>
          </a:r>
          <a:endParaRPr lang="en-US" sz="1100" kern="1200" dirty="0"/>
        </a:p>
      </dsp:txBody>
      <dsp:txXfrm>
        <a:off x="5978856" y="2180765"/>
        <a:ext cx="943751" cy="629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C8BA9-13A6-4DD7-AB16-56A985AA01A0}">
      <dsp:nvSpPr>
        <dsp:cNvPr id="0" name=""/>
        <dsp:cNvSpPr/>
      </dsp:nvSpPr>
      <dsp:spPr>
        <a:xfrm rot="5400000">
          <a:off x="3853973" y="-1584849"/>
          <a:ext cx="582612" cy="3901440"/>
        </a:xfrm>
        <a:prstGeom prst="round2Same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Withdraw money</a:t>
          </a:r>
        </a:p>
      </dsp:txBody>
      <dsp:txXfrm rot="-5400000">
        <a:off x="2194560" y="103005"/>
        <a:ext cx="3872999" cy="525730"/>
      </dsp:txXfrm>
    </dsp:sp>
    <dsp:sp modelId="{37282E71-3BB2-4CD8-B9F8-F9E77BDFF0F8}">
      <dsp:nvSpPr>
        <dsp:cNvPr id="0" name=""/>
        <dsp:cNvSpPr/>
      </dsp:nvSpPr>
      <dsp:spPr>
        <a:xfrm>
          <a:off x="0" y="1738"/>
          <a:ext cx="2194560" cy="728265"/>
        </a:xfrm>
        <a:prstGeom prst="round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Card Holder</a:t>
          </a:r>
        </a:p>
      </dsp:txBody>
      <dsp:txXfrm>
        <a:off x="35551" y="37289"/>
        <a:ext cx="2123458" cy="657163"/>
      </dsp:txXfrm>
    </dsp:sp>
    <dsp:sp modelId="{335E386D-67EA-4265-909D-F4CD42922F88}">
      <dsp:nvSpPr>
        <dsp:cNvPr id="0" name=""/>
        <dsp:cNvSpPr/>
      </dsp:nvSpPr>
      <dsp:spPr>
        <a:xfrm rot="5400000">
          <a:off x="3636283" y="-679590"/>
          <a:ext cx="1001808" cy="3893823"/>
        </a:xfrm>
        <a:prstGeom prst="round2SameRect">
          <a:avLst/>
        </a:prstGeom>
        <a:solidFill>
          <a:schemeClr val="accent3">
            <a:tint val="40000"/>
            <a:alpha val="90000"/>
            <a:hueOff val="0"/>
            <a:satOff val="0"/>
            <a:lumOff val="0"/>
            <a:alphaOff val="0"/>
          </a:schemeClr>
        </a:solidFill>
        <a:ln w="2222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Withdraw money </a:t>
          </a:r>
        </a:p>
        <a:p>
          <a:pPr marL="114300" lvl="1" indent="-114300" algn="l" defTabSz="533400">
            <a:lnSpc>
              <a:spcPct val="90000"/>
            </a:lnSpc>
            <a:spcBef>
              <a:spcPct val="0"/>
            </a:spcBef>
            <a:spcAft>
              <a:spcPct val="15000"/>
            </a:spcAft>
            <a:buChar char="•"/>
          </a:pPr>
          <a:r>
            <a:rPr lang="en-US" sz="1200" kern="1200" dirty="0"/>
            <a:t>Consult the balance of one or more accounts.</a:t>
          </a:r>
        </a:p>
        <a:p>
          <a:pPr marL="114300" lvl="1" indent="-114300" algn="l" defTabSz="533400">
            <a:lnSpc>
              <a:spcPct val="90000"/>
            </a:lnSpc>
            <a:spcBef>
              <a:spcPct val="0"/>
            </a:spcBef>
            <a:spcAft>
              <a:spcPct val="15000"/>
            </a:spcAft>
            <a:buChar char="•"/>
          </a:pPr>
          <a:r>
            <a:rPr lang="en-US" sz="1200" kern="1200" dirty="0"/>
            <a:t>Deposit cash</a:t>
          </a:r>
        </a:p>
        <a:p>
          <a:pPr marL="114300" lvl="1" indent="-114300" algn="l" defTabSz="533400">
            <a:lnSpc>
              <a:spcPct val="90000"/>
            </a:lnSpc>
            <a:spcBef>
              <a:spcPct val="0"/>
            </a:spcBef>
            <a:spcAft>
              <a:spcPct val="15000"/>
            </a:spcAft>
            <a:buChar char="•"/>
          </a:pPr>
          <a:r>
            <a:rPr lang="en-US" sz="1200" kern="1200" dirty="0"/>
            <a:t>Deposit checks</a:t>
          </a:r>
        </a:p>
      </dsp:txBody>
      <dsp:txXfrm rot="-5400000">
        <a:off x="2190276" y="815321"/>
        <a:ext cx="3844919" cy="904000"/>
      </dsp:txXfrm>
    </dsp:sp>
    <dsp:sp modelId="{16906ACF-5A41-4780-8E06-F9DA0D1551C1}">
      <dsp:nvSpPr>
        <dsp:cNvPr id="0" name=""/>
        <dsp:cNvSpPr/>
      </dsp:nvSpPr>
      <dsp:spPr>
        <a:xfrm>
          <a:off x="0" y="903188"/>
          <a:ext cx="2190275" cy="728265"/>
        </a:xfrm>
        <a:prstGeom prst="roundRect">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Bank customer</a:t>
          </a:r>
        </a:p>
      </dsp:txBody>
      <dsp:txXfrm>
        <a:off x="35551" y="938739"/>
        <a:ext cx="2119173" cy="657163"/>
      </dsp:txXfrm>
    </dsp:sp>
    <dsp:sp modelId="{C8CE429D-0D96-4A54-98CB-89BE6E8E917F}">
      <dsp:nvSpPr>
        <dsp:cNvPr id="0" name=""/>
        <dsp:cNvSpPr/>
      </dsp:nvSpPr>
      <dsp:spPr>
        <a:xfrm rot="5400000">
          <a:off x="3832757" y="218051"/>
          <a:ext cx="625044" cy="3901440"/>
        </a:xfrm>
        <a:prstGeom prst="round2Same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Refill dispenser</a:t>
          </a:r>
        </a:p>
        <a:p>
          <a:pPr marL="57150" lvl="1" indent="-57150" algn="l" defTabSz="488950">
            <a:lnSpc>
              <a:spcPct val="90000"/>
            </a:lnSpc>
            <a:spcBef>
              <a:spcPct val="0"/>
            </a:spcBef>
            <a:spcAft>
              <a:spcPct val="15000"/>
            </a:spcAft>
            <a:buChar char="•"/>
          </a:pPr>
          <a:r>
            <a:rPr lang="en-US" sz="1100" kern="1200" dirty="0"/>
            <a:t> Retrieve cards that have been swallowed</a:t>
          </a:r>
        </a:p>
        <a:p>
          <a:pPr marL="57150" lvl="1" indent="-57150" algn="l" defTabSz="488950">
            <a:lnSpc>
              <a:spcPct val="90000"/>
            </a:lnSpc>
            <a:spcBef>
              <a:spcPct val="0"/>
            </a:spcBef>
            <a:spcAft>
              <a:spcPct val="15000"/>
            </a:spcAft>
            <a:buChar char="•"/>
          </a:pPr>
          <a:r>
            <a:rPr lang="en-US" sz="1100" kern="1200" dirty="0"/>
            <a:t> Retrieve cheques that have been deposited</a:t>
          </a:r>
        </a:p>
      </dsp:txBody>
      <dsp:txXfrm rot="-5400000">
        <a:off x="2194559" y="1886761"/>
        <a:ext cx="3870928" cy="564020"/>
      </dsp:txXfrm>
    </dsp:sp>
    <dsp:sp modelId="{BDED37F4-B973-47A7-88C3-F869889A7AB0}">
      <dsp:nvSpPr>
        <dsp:cNvPr id="0" name=""/>
        <dsp:cNvSpPr/>
      </dsp:nvSpPr>
      <dsp:spPr>
        <a:xfrm>
          <a:off x="0" y="1804638"/>
          <a:ext cx="2194560" cy="728265"/>
        </a:xfrm>
        <a:prstGeom prst="roundRect">
          <a:avLst/>
        </a:prstGeom>
        <a:solidFill>
          <a:schemeClr val="accent4">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Maintenance operator</a:t>
          </a:r>
        </a:p>
      </dsp:txBody>
      <dsp:txXfrm>
        <a:off x="35551" y="1840189"/>
        <a:ext cx="2123458" cy="657163"/>
      </dsp:txXfrm>
    </dsp:sp>
    <dsp:sp modelId="{C08D31F8-0D7D-46AF-A481-BD2D35D6724E}">
      <dsp:nvSpPr>
        <dsp:cNvPr id="0" name=""/>
        <dsp:cNvSpPr/>
      </dsp:nvSpPr>
      <dsp:spPr>
        <a:xfrm rot="5400000">
          <a:off x="3853973" y="982730"/>
          <a:ext cx="582612" cy="3901440"/>
        </a:xfrm>
        <a:prstGeom prst="round2SameRect">
          <a:avLst/>
        </a:prstGeom>
        <a:solidFill>
          <a:schemeClr val="accent5">
            <a:tint val="40000"/>
            <a:alpha val="90000"/>
            <a:hueOff val="0"/>
            <a:satOff val="0"/>
            <a:lumOff val="0"/>
            <a:alphaOff val="0"/>
          </a:schemeClr>
        </a:solidFill>
        <a:ln w="2222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None</a:t>
          </a:r>
        </a:p>
      </dsp:txBody>
      <dsp:txXfrm rot="-5400000">
        <a:off x="2194560" y="2670585"/>
        <a:ext cx="3872999" cy="525730"/>
      </dsp:txXfrm>
    </dsp:sp>
    <dsp:sp modelId="{D4FBD952-629D-49F1-83F4-8538D3EAB59D}">
      <dsp:nvSpPr>
        <dsp:cNvPr id="0" name=""/>
        <dsp:cNvSpPr/>
      </dsp:nvSpPr>
      <dsp:spPr>
        <a:xfrm>
          <a:off x="0" y="2569317"/>
          <a:ext cx="2194560" cy="728265"/>
        </a:xfrm>
        <a:prstGeom prst="roundRect">
          <a:avLst/>
        </a:prstGeom>
        <a:solidFill>
          <a:schemeClr val="accent5">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Visa authorization system (AS)</a:t>
          </a:r>
        </a:p>
      </dsp:txBody>
      <dsp:txXfrm>
        <a:off x="35551" y="2604868"/>
        <a:ext cx="2123458" cy="657163"/>
      </dsp:txXfrm>
    </dsp:sp>
    <dsp:sp modelId="{86BFBC52-9D15-4C64-ADFC-0E086C14D328}">
      <dsp:nvSpPr>
        <dsp:cNvPr id="0" name=""/>
        <dsp:cNvSpPr/>
      </dsp:nvSpPr>
      <dsp:spPr>
        <a:xfrm rot="5400000">
          <a:off x="3853973" y="1747409"/>
          <a:ext cx="582612" cy="3901440"/>
        </a:xfrm>
        <a:prstGeom prst="round2SameRect">
          <a:avLst/>
        </a:prstGeom>
        <a:solidFill>
          <a:schemeClr val="accent6">
            <a:tint val="40000"/>
            <a:alpha val="90000"/>
            <a:hueOff val="0"/>
            <a:satOff val="0"/>
            <a:lumOff val="0"/>
            <a:alphaOff val="0"/>
          </a:schemeClr>
        </a:solidFill>
        <a:ln w="22225" cap="rnd" cmpd="sng" algn="ctr">
          <a:solidFill>
            <a:schemeClr val="accent6">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20955" rIns="41910" bIns="20955" numCol="1" spcCol="1270" anchor="ctr" anchorCtr="0">
          <a:noAutofit/>
        </a:bodyPr>
        <a:lstStyle/>
        <a:p>
          <a:pPr marL="57150" lvl="1" indent="-57150" algn="l" defTabSz="488950">
            <a:lnSpc>
              <a:spcPct val="90000"/>
            </a:lnSpc>
            <a:spcBef>
              <a:spcPct val="0"/>
            </a:spcBef>
            <a:spcAft>
              <a:spcPct val="15000"/>
            </a:spcAft>
            <a:buChar char="•"/>
          </a:pPr>
          <a:r>
            <a:rPr lang="en-US" sz="1100" kern="1200" dirty="0"/>
            <a:t> None</a:t>
          </a:r>
        </a:p>
      </dsp:txBody>
      <dsp:txXfrm rot="-5400000">
        <a:off x="2194560" y="3435264"/>
        <a:ext cx="3872999" cy="525730"/>
      </dsp:txXfrm>
    </dsp:sp>
    <dsp:sp modelId="{F5CE9E38-D5DC-44CB-8680-8C79EFEBCBA2}">
      <dsp:nvSpPr>
        <dsp:cNvPr id="0" name=""/>
        <dsp:cNvSpPr/>
      </dsp:nvSpPr>
      <dsp:spPr>
        <a:xfrm>
          <a:off x="0" y="3333996"/>
          <a:ext cx="2194560" cy="728265"/>
        </a:xfrm>
        <a:prstGeom prst="roundRect">
          <a:avLst/>
        </a:prstGeom>
        <a:solidFill>
          <a:schemeClr val="accent6">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40005" rIns="80010" bIns="40005" numCol="1" spcCol="1270" anchor="ctr" anchorCtr="0">
          <a:noAutofit/>
        </a:bodyPr>
        <a:lstStyle/>
        <a:p>
          <a:pPr marL="0" lvl="0" indent="0" algn="ctr" defTabSz="933450">
            <a:lnSpc>
              <a:spcPct val="90000"/>
            </a:lnSpc>
            <a:spcBef>
              <a:spcPct val="0"/>
            </a:spcBef>
            <a:spcAft>
              <a:spcPct val="35000"/>
            </a:spcAft>
            <a:buNone/>
          </a:pPr>
          <a:r>
            <a:rPr lang="en-US" sz="2100" kern="1200" dirty="0"/>
            <a:t>Bank information system (IS)</a:t>
          </a:r>
        </a:p>
      </dsp:txBody>
      <dsp:txXfrm>
        <a:off x="35551" y="3369547"/>
        <a:ext cx="2123458" cy="65716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9899F-C9AB-2743-BE19-E9F6785C57FF}">
      <dsp:nvSpPr>
        <dsp:cNvPr id="0" name=""/>
        <dsp:cNvSpPr/>
      </dsp:nvSpPr>
      <dsp:spPr>
        <a:xfrm>
          <a:off x="35" y="58665"/>
          <a:ext cx="3441146" cy="1154743"/>
        </a:xfrm>
        <a:prstGeom prst="rect">
          <a:avLst/>
        </a:prstGeom>
        <a:solidFill>
          <a:schemeClr val="accent4">
            <a:hueOff val="0"/>
            <a:satOff val="0"/>
            <a:lumOff val="0"/>
            <a:alphaOff val="0"/>
          </a:schemeClr>
        </a:solidFill>
        <a:ln w="2222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i="1" kern="1200" dirty="0"/>
            <a:t>A1: Requested amount is greater than the daily withdrawal limit</a:t>
          </a:r>
        </a:p>
        <a:p>
          <a:pPr marL="0" lvl="0" indent="0" algn="ctr" defTabSz="755650">
            <a:lnSpc>
              <a:spcPct val="90000"/>
            </a:lnSpc>
            <a:spcBef>
              <a:spcPct val="0"/>
            </a:spcBef>
            <a:spcAft>
              <a:spcPct val="35000"/>
            </a:spcAft>
            <a:buNone/>
          </a:pPr>
          <a:r>
            <a:rPr lang="en-US" sz="1700" kern="1200" dirty="0"/>
            <a:t>A1 sequence starts at point 3 of the main success scenario</a:t>
          </a:r>
        </a:p>
      </dsp:txBody>
      <dsp:txXfrm>
        <a:off x="35" y="58665"/>
        <a:ext cx="3441146" cy="1154743"/>
      </dsp:txXfrm>
    </dsp:sp>
    <dsp:sp modelId="{DCEBF055-3DD8-1241-9E70-5B8149840AC0}">
      <dsp:nvSpPr>
        <dsp:cNvPr id="0" name=""/>
        <dsp:cNvSpPr/>
      </dsp:nvSpPr>
      <dsp:spPr>
        <a:xfrm>
          <a:off x="35" y="1213408"/>
          <a:ext cx="3441146" cy="2406164"/>
        </a:xfrm>
        <a:prstGeom prst="rect">
          <a:avLst/>
        </a:prstGeom>
        <a:solidFill>
          <a:schemeClr val="accent4">
            <a:tint val="40000"/>
            <a:alpha val="90000"/>
            <a:hueOff val="0"/>
            <a:satOff val="0"/>
            <a:lumOff val="0"/>
            <a:alphaOff val="0"/>
          </a:schemeClr>
        </a:solidFill>
        <a:ln w="2222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 4. The ATM informs the </a:t>
          </a:r>
          <a:r>
            <a:rPr lang="en-US" sz="1700" kern="1200" dirty="0" err="1"/>
            <a:t>CardHolder</a:t>
          </a:r>
          <a:r>
            <a:rPr lang="en-US" sz="1700" kern="1200" dirty="0"/>
            <a:t> that the amount requested is greater than the daily withdrawal limit</a:t>
          </a:r>
        </a:p>
        <a:p>
          <a:pPr marL="171450" lvl="1" indent="-171450" algn="l" defTabSz="755650" rtl="0">
            <a:lnSpc>
              <a:spcPct val="90000"/>
            </a:lnSpc>
            <a:spcBef>
              <a:spcPct val="0"/>
            </a:spcBef>
            <a:spcAft>
              <a:spcPct val="15000"/>
            </a:spcAft>
            <a:buChar char="•"/>
          </a:pPr>
          <a:r>
            <a:rPr lang="en-US" sz="1700" kern="1200" dirty="0"/>
            <a:t>The scenario goes back to point 1</a:t>
          </a:r>
        </a:p>
      </dsp:txBody>
      <dsp:txXfrm>
        <a:off x="35" y="1213408"/>
        <a:ext cx="3441146" cy="2406164"/>
      </dsp:txXfrm>
    </dsp:sp>
    <dsp:sp modelId="{E3E46BE8-E5E2-3544-B5F9-BBBE0221D463}">
      <dsp:nvSpPr>
        <dsp:cNvPr id="0" name=""/>
        <dsp:cNvSpPr/>
      </dsp:nvSpPr>
      <dsp:spPr>
        <a:xfrm>
          <a:off x="3922942" y="58665"/>
          <a:ext cx="3441146" cy="1154743"/>
        </a:xfrm>
        <a:prstGeom prst="rect">
          <a:avLst/>
        </a:prstGeom>
        <a:solidFill>
          <a:schemeClr val="accent4">
            <a:hueOff val="-7576108"/>
            <a:satOff val="28364"/>
            <a:lumOff val="392"/>
            <a:alphaOff val="0"/>
          </a:schemeClr>
        </a:solidFill>
        <a:ln w="22225" cap="rnd" cmpd="sng" algn="ctr">
          <a:solidFill>
            <a:schemeClr val="accent4">
              <a:hueOff val="-7576108"/>
              <a:satOff val="28364"/>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i="1" kern="1200" dirty="0"/>
            <a:t>A2:  Visa </a:t>
          </a:r>
          <a:r>
            <a:rPr lang="en-US" sz="1700" i="1" kern="1200" dirty="0" err="1"/>
            <a:t>CardHolder</a:t>
          </a:r>
          <a:r>
            <a:rPr lang="en-US" sz="1700" i="1" kern="1200" dirty="0"/>
            <a:t> won’t a receipt</a:t>
          </a:r>
        </a:p>
        <a:p>
          <a:pPr marL="0" lvl="0" indent="0" algn="ctr" defTabSz="755650">
            <a:lnSpc>
              <a:spcPct val="90000"/>
            </a:lnSpc>
            <a:spcBef>
              <a:spcPct val="0"/>
            </a:spcBef>
            <a:spcAft>
              <a:spcPct val="35000"/>
            </a:spcAft>
            <a:buNone/>
          </a:pPr>
          <a:r>
            <a:rPr lang="en-US" sz="1700" kern="1200" dirty="0"/>
            <a:t>A2 sequence starts at point 4 of the main success scenario</a:t>
          </a:r>
        </a:p>
      </dsp:txBody>
      <dsp:txXfrm>
        <a:off x="3922942" y="58665"/>
        <a:ext cx="3441146" cy="1154743"/>
      </dsp:txXfrm>
    </dsp:sp>
    <dsp:sp modelId="{5469A0AA-83EF-4341-993C-696ABC2AC603}">
      <dsp:nvSpPr>
        <dsp:cNvPr id="0" name=""/>
        <dsp:cNvSpPr/>
      </dsp:nvSpPr>
      <dsp:spPr>
        <a:xfrm>
          <a:off x="3922942" y="1213408"/>
          <a:ext cx="3441146" cy="2406164"/>
        </a:xfrm>
        <a:prstGeom prst="rect">
          <a:avLst/>
        </a:prstGeom>
        <a:solidFill>
          <a:schemeClr val="accent4">
            <a:tint val="40000"/>
            <a:alpha val="90000"/>
            <a:hueOff val="-7433647"/>
            <a:satOff val="22953"/>
            <a:lumOff val="493"/>
            <a:alphaOff val="0"/>
          </a:schemeClr>
        </a:solidFill>
        <a:ln w="22225" cap="rnd" cmpd="sng" algn="ctr">
          <a:solidFill>
            <a:schemeClr val="accent4">
              <a:tint val="40000"/>
              <a:alpha val="90000"/>
              <a:hueOff val="-7433647"/>
              <a:satOff val="22953"/>
              <a:lumOff val="49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5. The Visa CardHolder declines the offer of a receipt</a:t>
          </a:r>
          <a:endParaRPr lang="en-US" sz="1700" kern="1200" dirty="0"/>
        </a:p>
        <a:p>
          <a:pPr marL="171450" lvl="1" indent="-171450" algn="l" defTabSz="755650" rtl="0">
            <a:lnSpc>
              <a:spcPct val="90000"/>
            </a:lnSpc>
            <a:spcBef>
              <a:spcPct val="0"/>
            </a:spcBef>
            <a:spcAft>
              <a:spcPct val="15000"/>
            </a:spcAft>
            <a:buChar char="•"/>
          </a:pPr>
          <a:r>
            <a:rPr lang="en-US" sz="1700" kern="1200"/>
            <a:t>6. The ATM returns the smartcard to the Visa CardHolder</a:t>
          </a:r>
          <a:endParaRPr lang="en-US" sz="1700" kern="1200" dirty="0"/>
        </a:p>
        <a:p>
          <a:pPr marL="171450" lvl="1" indent="-171450" algn="l" defTabSz="755650" rtl="0">
            <a:lnSpc>
              <a:spcPct val="90000"/>
            </a:lnSpc>
            <a:spcBef>
              <a:spcPct val="0"/>
            </a:spcBef>
            <a:spcAft>
              <a:spcPct val="15000"/>
            </a:spcAft>
            <a:buChar char="•"/>
          </a:pPr>
          <a:r>
            <a:rPr lang="en-US" sz="1700" kern="1200"/>
            <a:t>7. The Visa CardHolder takes his or her smartcard</a:t>
          </a:r>
          <a:endParaRPr lang="en-US" sz="1700" kern="1200" dirty="0"/>
        </a:p>
        <a:p>
          <a:pPr marL="171450" lvl="1" indent="-171450" algn="l" defTabSz="755650" rtl="0">
            <a:lnSpc>
              <a:spcPct val="90000"/>
            </a:lnSpc>
            <a:spcBef>
              <a:spcPct val="0"/>
            </a:spcBef>
            <a:spcAft>
              <a:spcPct val="15000"/>
            </a:spcAft>
            <a:buChar char="•"/>
          </a:pPr>
          <a:r>
            <a:rPr lang="en-US" sz="1700" kern="1200"/>
            <a:t>8. The ATM issues the banknotes</a:t>
          </a:r>
          <a:endParaRPr lang="en-US" sz="1700" kern="1200" dirty="0"/>
        </a:p>
        <a:p>
          <a:pPr marL="171450" lvl="1" indent="-171450" algn="l" defTabSz="755650" rtl="0">
            <a:lnSpc>
              <a:spcPct val="90000"/>
            </a:lnSpc>
            <a:spcBef>
              <a:spcPct val="0"/>
            </a:spcBef>
            <a:spcAft>
              <a:spcPct val="15000"/>
            </a:spcAft>
            <a:buChar char="•"/>
          </a:pPr>
          <a:r>
            <a:rPr lang="en-US" sz="1700" kern="1200" dirty="0"/>
            <a:t>9. The Visa </a:t>
          </a:r>
          <a:r>
            <a:rPr lang="en-US" sz="1700" kern="1200" dirty="0" err="1"/>
            <a:t>CardHolder</a:t>
          </a:r>
          <a:r>
            <a:rPr lang="en-US" sz="1700" kern="1200" dirty="0"/>
            <a:t> takes the banknotes</a:t>
          </a:r>
        </a:p>
      </dsp:txBody>
      <dsp:txXfrm>
        <a:off x="3922942" y="1213408"/>
        <a:ext cx="3441146" cy="240616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A9899F-C9AB-2743-BE19-E9F6785C57FF}">
      <dsp:nvSpPr>
        <dsp:cNvPr id="0" name=""/>
        <dsp:cNvSpPr/>
      </dsp:nvSpPr>
      <dsp:spPr>
        <a:xfrm>
          <a:off x="35" y="50454"/>
          <a:ext cx="3441146" cy="1326429"/>
        </a:xfrm>
        <a:prstGeom prst="rect">
          <a:avLst/>
        </a:prstGeom>
        <a:solidFill>
          <a:schemeClr val="accent2">
            <a:hueOff val="0"/>
            <a:satOff val="0"/>
            <a:lumOff val="0"/>
            <a:alphaOff val="0"/>
          </a:schemeClr>
        </a:solidFill>
        <a:ln w="2222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i="1" kern="1200" dirty="0"/>
            <a:t>E1: the card is not taken back by the holder</a:t>
          </a:r>
        </a:p>
        <a:p>
          <a:pPr marL="0" lvl="0" indent="0" algn="ctr" defTabSz="889000">
            <a:lnSpc>
              <a:spcPct val="90000"/>
            </a:lnSpc>
            <a:spcBef>
              <a:spcPct val="0"/>
            </a:spcBef>
            <a:spcAft>
              <a:spcPct val="35000"/>
            </a:spcAft>
            <a:buNone/>
          </a:pPr>
          <a:r>
            <a:rPr lang="en-US" sz="2000" kern="1200" dirty="0"/>
            <a:t>E1 sequence starts at point 6 of the main success scenario</a:t>
          </a:r>
        </a:p>
      </dsp:txBody>
      <dsp:txXfrm>
        <a:off x="35" y="50454"/>
        <a:ext cx="3441146" cy="1326429"/>
      </dsp:txXfrm>
    </dsp:sp>
    <dsp:sp modelId="{DCEBF055-3DD8-1241-9E70-5B8149840AC0}">
      <dsp:nvSpPr>
        <dsp:cNvPr id="0" name=""/>
        <dsp:cNvSpPr/>
      </dsp:nvSpPr>
      <dsp:spPr>
        <a:xfrm>
          <a:off x="35" y="1376883"/>
          <a:ext cx="3441146" cy="2250899"/>
        </a:xfrm>
        <a:prstGeom prst="rect">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t> 7.  After 15 seconds, the ATM confiscates the smartcard</a:t>
          </a:r>
        </a:p>
        <a:p>
          <a:pPr marL="228600" lvl="1" indent="-228600" algn="l" defTabSz="889000">
            <a:lnSpc>
              <a:spcPct val="90000"/>
            </a:lnSpc>
            <a:spcBef>
              <a:spcPct val="0"/>
            </a:spcBef>
            <a:spcAft>
              <a:spcPct val="15000"/>
            </a:spcAft>
            <a:buChar char="•"/>
          </a:pPr>
          <a:r>
            <a:rPr lang="en-US" sz="2000" kern="1200" dirty="0"/>
            <a:t>The VISA authorization system is notified; the use case fails.</a:t>
          </a:r>
        </a:p>
        <a:p>
          <a:pPr marL="228600" lvl="1" indent="-228600" algn="l" defTabSz="889000" rtl="0">
            <a:lnSpc>
              <a:spcPct val="90000"/>
            </a:lnSpc>
            <a:spcBef>
              <a:spcPct val="0"/>
            </a:spcBef>
            <a:spcAft>
              <a:spcPct val="15000"/>
            </a:spcAft>
            <a:buChar char="•"/>
          </a:pPr>
          <a:endParaRPr lang="en-US" sz="2000" kern="1200" dirty="0"/>
        </a:p>
      </dsp:txBody>
      <dsp:txXfrm>
        <a:off x="35" y="1376883"/>
        <a:ext cx="3441146" cy="2250899"/>
      </dsp:txXfrm>
    </dsp:sp>
    <dsp:sp modelId="{E3E46BE8-E5E2-3544-B5F9-BBBE0221D463}">
      <dsp:nvSpPr>
        <dsp:cNvPr id="0" name=""/>
        <dsp:cNvSpPr/>
      </dsp:nvSpPr>
      <dsp:spPr>
        <a:xfrm>
          <a:off x="3922942" y="50454"/>
          <a:ext cx="3441146" cy="1326429"/>
        </a:xfrm>
        <a:prstGeom prst="rect">
          <a:avLst/>
        </a:prstGeom>
        <a:solidFill>
          <a:schemeClr val="accent2">
            <a:hueOff val="907195"/>
            <a:satOff val="-13789"/>
            <a:lumOff val="12157"/>
            <a:alphaOff val="0"/>
          </a:schemeClr>
        </a:solidFill>
        <a:ln w="22225" cap="rnd" cmpd="sng" algn="ctr">
          <a:solidFill>
            <a:schemeClr val="accent2">
              <a:hueOff val="907195"/>
              <a:satOff val="-13789"/>
              <a:lumOff val="1215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i="1" kern="1200" dirty="0"/>
            <a:t>E2:  banknotes are not taken by the holder</a:t>
          </a:r>
        </a:p>
        <a:p>
          <a:pPr marL="0" lvl="0" indent="0" algn="ctr" defTabSz="889000">
            <a:lnSpc>
              <a:spcPct val="90000"/>
            </a:lnSpc>
            <a:spcBef>
              <a:spcPct val="0"/>
            </a:spcBef>
            <a:spcAft>
              <a:spcPct val="35000"/>
            </a:spcAft>
            <a:buNone/>
          </a:pPr>
          <a:r>
            <a:rPr lang="en-US" sz="2000" kern="1200" dirty="0"/>
            <a:t>E2 sequence starts at point 8 of the main success scenario</a:t>
          </a:r>
        </a:p>
      </dsp:txBody>
      <dsp:txXfrm>
        <a:off x="3922942" y="50454"/>
        <a:ext cx="3441146" cy="1326429"/>
      </dsp:txXfrm>
    </dsp:sp>
    <dsp:sp modelId="{5469A0AA-83EF-4341-993C-696ABC2AC603}">
      <dsp:nvSpPr>
        <dsp:cNvPr id="0" name=""/>
        <dsp:cNvSpPr/>
      </dsp:nvSpPr>
      <dsp:spPr>
        <a:xfrm>
          <a:off x="3922942" y="1376883"/>
          <a:ext cx="3441146" cy="2250899"/>
        </a:xfrm>
        <a:prstGeom prst="rect">
          <a:avLst/>
        </a:prstGeom>
        <a:solidFill>
          <a:schemeClr val="accent2">
            <a:tint val="40000"/>
            <a:alpha val="90000"/>
            <a:hueOff val="1324556"/>
            <a:satOff val="-12359"/>
            <a:lumOff val="999"/>
            <a:alphaOff val="0"/>
          </a:schemeClr>
        </a:solidFill>
        <a:ln w="22225" cap="rnd" cmpd="sng" algn="ctr">
          <a:solidFill>
            <a:schemeClr val="accent2">
              <a:tint val="40000"/>
              <a:alpha val="90000"/>
              <a:hueOff val="1324556"/>
              <a:satOff val="-12359"/>
              <a:lumOff val="9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rtl="0">
            <a:lnSpc>
              <a:spcPct val="90000"/>
            </a:lnSpc>
            <a:spcBef>
              <a:spcPct val="0"/>
            </a:spcBef>
            <a:spcAft>
              <a:spcPct val="15000"/>
            </a:spcAft>
            <a:buChar char="•"/>
          </a:pPr>
          <a:r>
            <a:rPr lang="en-US" sz="2000" kern="1200" dirty="0"/>
            <a:t>9. After 30 seconds, the ATM takes back the banknotes</a:t>
          </a:r>
        </a:p>
        <a:p>
          <a:pPr marL="228600" lvl="1" indent="-228600" algn="l" defTabSz="889000" rtl="0">
            <a:lnSpc>
              <a:spcPct val="90000"/>
            </a:lnSpc>
            <a:spcBef>
              <a:spcPct val="0"/>
            </a:spcBef>
            <a:spcAft>
              <a:spcPct val="15000"/>
            </a:spcAft>
            <a:buChar char="•"/>
          </a:pPr>
          <a:r>
            <a:rPr lang="en-US" sz="2000" kern="1200" dirty="0"/>
            <a:t>10. The VISA authorization system is informed; the use case fails</a:t>
          </a:r>
        </a:p>
      </dsp:txBody>
      <dsp:txXfrm>
        <a:off x="3922942" y="1376883"/>
        <a:ext cx="3441146" cy="225089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89E01-3E67-B341-A9E9-BFFAE4771254}">
      <dsp:nvSpPr>
        <dsp:cNvPr id="0" name=""/>
        <dsp:cNvSpPr/>
      </dsp:nvSpPr>
      <dsp:spPr>
        <a:xfrm>
          <a:off x="3770" y="512347"/>
          <a:ext cx="2041187" cy="1224712"/>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CORE PROCESS 3: SYSTEM ANALYSIS ACTIVITIES</a:t>
          </a:r>
        </a:p>
      </dsp:txBody>
      <dsp:txXfrm>
        <a:off x="3770" y="512347"/>
        <a:ext cx="2041187" cy="1224712"/>
      </dsp:txXfrm>
    </dsp:sp>
    <dsp:sp modelId="{341DD2E8-ACB4-314B-A1B2-6D286EC675AA}">
      <dsp:nvSpPr>
        <dsp:cNvPr id="0" name=""/>
        <dsp:cNvSpPr/>
      </dsp:nvSpPr>
      <dsp:spPr>
        <a:xfrm>
          <a:off x="2249075" y="512347"/>
          <a:ext cx="2041187" cy="1224712"/>
        </a:xfrm>
        <a:prstGeom prst="rect">
          <a:avLst/>
        </a:prstGeom>
        <a:solidFill>
          <a:schemeClr val="accent2">
            <a:hueOff val="113399"/>
            <a:satOff val="-1724"/>
            <a:lumOff val="152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USER STORIES</a:t>
          </a:r>
        </a:p>
      </dsp:txBody>
      <dsp:txXfrm>
        <a:off x="2249075" y="512347"/>
        <a:ext cx="2041187" cy="1224712"/>
      </dsp:txXfrm>
    </dsp:sp>
    <dsp:sp modelId="{DBB4BCCC-D32C-4E4C-9BFC-BB3011EC1F81}">
      <dsp:nvSpPr>
        <dsp:cNvPr id="0" name=""/>
        <dsp:cNvSpPr/>
      </dsp:nvSpPr>
      <dsp:spPr>
        <a:xfrm>
          <a:off x="4494381" y="512347"/>
          <a:ext cx="2041187" cy="1224712"/>
        </a:xfrm>
        <a:prstGeom prst="rect">
          <a:avLst/>
        </a:prstGeom>
        <a:solidFill>
          <a:schemeClr val="accent2">
            <a:hueOff val="226799"/>
            <a:satOff val="-3447"/>
            <a:lumOff val="30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PRODUCT BACKLOG</a:t>
          </a:r>
        </a:p>
      </dsp:txBody>
      <dsp:txXfrm>
        <a:off x="4494381" y="512347"/>
        <a:ext cx="2041187" cy="1224712"/>
      </dsp:txXfrm>
    </dsp:sp>
    <dsp:sp modelId="{3FA25B93-A18A-FD40-A37C-F6547F8D041C}">
      <dsp:nvSpPr>
        <dsp:cNvPr id="0" name=""/>
        <dsp:cNvSpPr/>
      </dsp:nvSpPr>
      <dsp:spPr>
        <a:xfrm>
          <a:off x="6739687" y="512347"/>
          <a:ext cx="2041187" cy="1224712"/>
        </a:xfrm>
        <a:prstGeom prst="rect">
          <a:avLst/>
        </a:prstGeom>
        <a:solidFill>
          <a:schemeClr val="accent2">
            <a:hueOff val="340198"/>
            <a:satOff val="-5171"/>
            <a:lumOff val="455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USE CASES</a:t>
          </a:r>
        </a:p>
      </dsp:txBody>
      <dsp:txXfrm>
        <a:off x="6739687" y="512347"/>
        <a:ext cx="2041187" cy="1224712"/>
      </dsp:txXfrm>
    </dsp:sp>
    <dsp:sp modelId="{A75A1E49-2E85-F74E-82F6-8DA8A39410AD}">
      <dsp:nvSpPr>
        <dsp:cNvPr id="0" name=""/>
        <dsp:cNvSpPr/>
      </dsp:nvSpPr>
      <dsp:spPr>
        <a:xfrm>
          <a:off x="8984992" y="512347"/>
          <a:ext cx="2041187" cy="1224712"/>
        </a:xfrm>
        <a:prstGeom prst="rect">
          <a:avLst/>
        </a:prstGeom>
        <a:solidFill>
          <a:schemeClr val="accent2">
            <a:hueOff val="453597"/>
            <a:satOff val="-6894"/>
            <a:lumOff val="607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EXTEND</a:t>
          </a:r>
        </a:p>
      </dsp:txBody>
      <dsp:txXfrm>
        <a:off x="8984992" y="512347"/>
        <a:ext cx="2041187" cy="1224712"/>
      </dsp:txXfrm>
    </dsp:sp>
    <dsp:sp modelId="{D58D6ABD-DB95-654B-BA98-3D0178771546}">
      <dsp:nvSpPr>
        <dsp:cNvPr id="0" name=""/>
        <dsp:cNvSpPr/>
      </dsp:nvSpPr>
      <dsp:spPr>
        <a:xfrm>
          <a:off x="1126422" y="1941178"/>
          <a:ext cx="2041187" cy="1224712"/>
        </a:xfrm>
        <a:prstGeom prst="rect">
          <a:avLst/>
        </a:prstGeom>
        <a:solidFill>
          <a:schemeClr val="accent2">
            <a:hueOff val="566997"/>
            <a:satOff val="-8618"/>
            <a:lumOff val="759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INCLUD</a:t>
          </a:r>
        </a:p>
      </dsp:txBody>
      <dsp:txXfrm>
        <a:off x="1126422" y="1941178"/>
        <a:ext cx="2041187" cy="1224712"/>
      </dsp:txXfrm>
    </dsp:sp>
    <dsp:sp modelId="{57C20C9F-6DA0-F04A-81D4-795951AB7502}">
      <dsp:nvSpPr>
        <dsp:cNvPr id="0" name=""/>
        <dsp:cNvSpPr/>
      </dsp:nvSpPr>
      <dsp:spPr>
        <a:xfrm>
          <a:off x="3371728" y="1941178"/>
          <a:ext cx="2041187" cy="1224712"/>
        </a:xfrm>
        <a:prstGeom prst="rect">
          <a:avLst/>
        </a:prstGeom>
        <a:solidFill>
          <a:schemeClr val="accent2">
            <a:hueOff val="680396"/>
            <a:satOff val="-10342"/>
            <a:lumOff val="9118"/>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GENERALIZATION/SPECIA:IZATION</a:t>
          </a:r>
        </a:p>
      </dsp:txBody>
      <dsp:txXfrm>
        <a:off x="3371728" y="1941178"/>
        <a:ext cx="2041187" cy="1224712"/>
      </dsp:txXfrm>
    </dsp:sp>
    <dsp:sp modelId="{E01689A4-E5E5-F34F-A62B-0897152F0268}">
      <dsp:nvSpPr>
        <dsp:cNvPr id="0" name=""/>
        <dsp:cNvSpPr/>
      </dsp:nvSpPr>
      <dsp:spPr>
        <a:xfrm>
          <a:off x="5617034" y="1941178"/>
          <a:ext cx="2041187" cy="1224712"/>
        </a:xfrm>
        <a:prstGeom prst="rect">
          <a:avLst/>
        </a:prstGeom>
        <a:solidFill>
          <a:schemeClr val="accent2">
            <a:hueOff val="793796"/>
            <a:satOff val="-12065"/>
            <a:lumOff val="1063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ACTOR</a:t>
          </a:r>
        </a:p>
      </dsp:txBody>
      <dsp:txXfrm>
        <a:off x="5617034" y="1941178"/>
        <a:ext cx="2041187" cy="1224712"/>
      </dsp:txXfrm>
    </dsp:sp>
    <dsp:sp modelId="{F2B75636-91F1-7849-AF6C-205493A1B5FE}">
      <dsp:nvSpPr>
        <dsp:cNvPr id="0" name=""/>
        <dsp:cNvSpPr/>
      </dsp:nvSpPr>
      <dsp:spPr>
        <a:xfrm>
          <a:off x="7862340" y="1941178"/>
          <a:ext cx="2041187" cy="1224712"/>
        </a:xfrm>
        <a:prstGeom prst="rect">
          <a:avLst/>
        </a:prstGeom>
        <a:solidFill>
          <a:schemeClr val="accent2">
            <a:hueOff val="907195"/>
            <a:satOff val="-13789"/>
            <a:lumOff val="1215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t>TEXTUAL DESCRIPTION</a:t>
          </a:r>
        </a:p>
      </dsp:txBody>
      <dsp:txXfrm>
        <a:off x="7862340" y="1941178"/>
        <a:ext cx="2041187" cy="122471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3D1DD-95E1-BB42-ABEC-C406E5285E45}" type="datetimeFigureOut">
              <a:rPr lang="en-AE" smtClean="0"/>
              <a:t>25/02/2025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DE79F0-4AF6-0E47-B59B-FEA88779C15E}" type="slidenum">
              <a:rPr lang="en-AE" smtClean="0"/>
              <a:t>‹#›</a:t>
            </a:fld>
            <a:endParaRPr lang="en-AE"/>
          </a:p>
        </p:txBody>
      </p:sp>
    </p:spTree>
    <p:extLst>
      <p:ext uri="{BB962C8B-B14F-4D97-AF65-F5344CB8AC3E}">
        <p14:creationId xmlns:p14="http://schemas.microsoft.com/office/powerpoint/2010/main" val="428384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a:t>
            </a:fld>
            <a:endParaRPr lang="en-AE"/>
          </a:p>
        </p:txBody>
      </p:sp>
    </p:spTree>
    <p:extLst>
      <p:ext uri="{BB962C8B-B14F-4D97-AF65-F5344CB8AC3E}">
        <p14:creationId xmlns:p14="http://schemas.microsoft.com/office/powerpoint/2010/main" val="15085172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F019CB1-8BB0-417F-AED7-4A53C70D325B}" type="slidenum">
              <a:rPr lang="en-US" smtClean="0"/>
              <a:pPr/>
              <a:t>27</a:t>
            </a:fld>
            <a:endParaRPr lang="en-US"/>
          </a:p>
        </p:txBody>
      </p:sp>
    </p:spTree>
    <p:extLst>
      <p:ext uri="{BB962C8B-B14F-4D97-AF65-F5344CB8AC3E}">
        <p14:creationId xmlns:p14="http://schemas.microsoft.com/office/powerpoint/2010/main" val="15483998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the five actors one by one and list the different ways in which they can use the ATM:</a:t>
            </a:r>
          </a:p>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32</a:t>
            </a:fld>
            <a:endParaRPr lang="en-AE"/>
          </a:p>
        </p:txBody>
      </p:sp>
    </p:spTree>
    <p:extLst>
      <p:ext uri="{BB962C8B-B14F-4D97-AF65-F5344CB8AC3E}">
        <p14:creationId xmlns:p14="http://schemas.microsoft.com/office/powerpoint/2010/main" val="8823139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000" i="1" dirty="0"/>
              <a:t>E1:</a:t>
            </a:r>
            <a:endParaRPr lang="en-AE" sz="2000" dirty="0"/>
          </a:p>
        </p:txBody>
      </p:sp>
      <p:sp>
        <p:nvSpPr>
          <p:cNvPr id="4" name="Slide Number Placeholder 3"/>
          <p:cNvSpPr>
            <a:spLocks noGrp="1"/>
          </p:cNvSpPr>
          <p:nvPr>
            <p:ph type="sldNum" sz="quarter" idx="5"/>
          </p:nvPr>
        </p:nvSpPr>
        <p:spPr/>
        <p:txBody>
          <a:bodyPr/>
          <a:lstStyle/>
          <a:p>
            <a:fld id="{46DE79F0-4AF6-0E47-B59B-FEA88779C15E}" type="slidenum">
              <a:rPr lang="en-AE" smtClean="0"/>
              <a:t>39</a:t>
            </a:fld>
            <a:endParaRPr lang="en-AE"/>
          </a:p>
        </p:txBody>
      </p:sp>
    </p:spTree>
    <p:extLst>
      <p:ext uri="{BB962C8B-B14F-4D97-AF65-F5344CB8AC3E}">
        <p14:creationId xmlns:p14="http://schemas.microsoft.com/office/powerpoint/2010/main" val="1633071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41</a:t>
            </a:fld>
            <a:endParaRPr lang="en-AE"/>
          </a:p>
        </p:txBody>
      </p:sp>
    </p:spTree>
    <p:extLst>
      <p:ext uri="{BB962C8B-B14F-4D97-AF65-F5344CB8AC3E}">
        <p14:creationId xmlns:p14="http://schemas.microsoft.com/office/powerpoint/2010/main" val="3315314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42</a:t>
            </a:fld>
            <a:endParaRPr lang="en-AE"/>
          </a:p>
        </p:txBody>
      </p:sp>
    </p:spTree>
    <p:extLst>
      <p:ext uri="{BB962C8B-B14F-4D97-AF65-F5344CB8AC3E}">
        <p14:creationId xmlns:p14="http://schemas.microsoft.com/office/powerpoint/2010/main" val="3669592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43</a:t>
            </a:fld>
            <a:endParaRPr lang="en-AE"/>
          </a:p>
        </p:txBody>
      </p:sp>
    </p:spTree>
    <p:extLst>
      <p:ext uri="{BB962C8B-B14F-4D97-AF65-F5344CB8AC3E}">
        <p14:creationId xmlns:p14="http://schemas.microsoft.com/office/powerpoint/2010/main" val="31714269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dirty="0"/>
              <a:t>You can find the kahoot!Q</a:t>
            </a:r>
            <a:r>
              <a:rPr lang="en-US" dirty="0"/>
              <a:t>u</a:t>
            </a:r>
            <a:r>
              <a:rPr lang="en-AE" dirty="0"/>
              <a:t>iz under the following link: </a:t>
            </a:r>
            <a:r>
              <a:rPr lang="en-US" sz="1200" b="0" i="0" kern="1200" dirty="0">
                <a:solidFill>
                  <a:schemeClr val="tx1"/>
                </a:solidFill>
                <a:effectLst/>
                <a:latin typeface="+mn-lt"/>
                <a:ea typeface="+mn-ea"/>
                <a:cs typeface="+mn-cs"/>
              </a:rPr>
              <a:t>The Higher Colleges of </a:t>
            </a:r>
            <a:r>
              <a:rPr lang="en-US" sz="1200" b="0" i="0" kern="1200" dirty="0" err="1">
                <a:solidFill>
                  <a:schemeClr val="tx1"/>
                </a:solidFill>
                <a:effectLst/>
                <a:latin typeface="+mn-lt"/>
                <a:ea typeface="+mn-ea"/>
                <a:cs typeface="+mn-cs"/>
              </a:rPr>
              <a:t>Technology</a:t>
            </a:r>
            <a:r>
              <a:rPr lang="en-US" sz="1200" b="0" i="0" kern="1200" dirty="0" err="1">
                <a:solidFill>
                  <a:schemeClr val="tx1"/>
                </a:solidFill>
                <a:effectLst/>
                <a:latin typeface="+mn-lt"/>
                <a:ea typeface="+mn-ea"/>
                <a:cs typeface="+mn-cs"/>
                <a:sym typeface="Wingdings" pitchFamily="2" charset="2"/>
              </a:rPr>
              <a:t></a:t>
            </a:r>
            <a:r>
              <a:rPr lang="en-US" sz="1200" b="0" i="0" kern="1200" dirty="0" err="1">
                <a:solidFill>
                  <a:schemeClr val="tx1"/>
                </a:solidFill>
                <a:effectLst/>
                <a:latin typeface="+mn-lt"/>
                <a:ea typeface="+mn-ea"/>
                <a:cs typeface="+mn-cs"/>
              </a:rPr>
              <a:t>CIS</a:t>
            </a:r>
            <a:r>
              <a:rPr lang="en-US" sz="1200" b="0" i="0" kern="1200" dirty="0" err="1">
                <a:solidFill>
                  <a:schemeClr val="tx1"/>
                </a:solidFill>
                <a:effectLst/>
                <a:latin typeface="+mn-lt"/>
                <a:ea typeface="+mn-ea"/>
                <a:cs typeface="+mn-cs"/>
                <a:sym typeface="Wingdings" pitchFamily="2" charset="2"/>
              </a:rPr>
              <a:t></a:t>
            </a:r>
            <a:r>
              <a:rPr lang="en-US" sz="1200" b="0" i="0" kern="1200" dirty="0" err="1">
                <a:solidFill>
                  <a:schemeClr val="tx1"/>
                </a:solidFill>
                <a:effectLst/>
                <a:latin typeface="+mn-lt"/>
                <a:ea typeface="+mn-ea"/>
                <a:cs typeface="+mn-cs"/>
              </a:rPr>
              <a:t>Curriculum</a:t>
            </a:r>
            <a:r>
              <a:rPr lang="en-US" sz="1200" b="0" i="0" kern="1200" dirty="0">
                <a:solidFill>
                  <a:schemeClr val="tx1"/>
                </a:solidFill>
                <a:effectLst/>
                <a:latin typeface="+mn-lt"/>
                <a:ea typeface="+mn-ea"/>
                <a:cs typeface="+mn-cs"/>
              </a:rPr>
              <a:t> Development</a:t>
            </a:r>
            <a:r>
              <a:rPr lang="en-US" sz="1200" b="0" i="0" kern="1200" dirty="0">
                <a:solidFill>
                  <a:schemeClr val="tx1"/>
                </a:solidFill>
                <a:effectLst/>
                <a:latin typeface="+mn-lt"/>
                <a:ea typeface="+mn-ea"/>
                <a:cs typeface="+mn-cs"/>
                <a:sym typeface="Wingdings" pitchFamily="2" charset="2"/>
              </a:rPr>
              <a:t></a:t>
            </a:r>
            <a:r>
              <a:rPr lang="en-US" sz="1200" b="1" i="0" u="sng" kern="1200" dirty="0">
                <a:solidFill>
                  <a:schemeClr val="tx1"/>
                </a:solidFill>
                <a:effectLst/>
                <a:latin typeface="+mn-lt"/>
                <a:ea typeface="+mn-ea"/>
                <a:cs typeface="+mn-cs"/>
              </a:rPr>
              <a:t>CIS2303</a:t>
            </a:r>
            <a:endParaRPr lang="en-US" sz="1200" b="0" i="0" u="sng"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Please duplicate it in your space and share it with your students.</a:t>
            </a:r>
            <a:endParaRPr lang="en-US" sz="1200" b="1" i="0" u="sng" kern="1200" dirty="0">
              <a:solidFill>
                <a:schemeClr val="tx1"/>
              </a:solidFill>
              <a:effectLst/>
              <a:latin typeface="+mn-lt"/>
              <a:ea typeface="+mn-ea"/>
              <a:cs typeface="+mn-cs"/>
            </a:endParaRPr>
          </a:p>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44</a:t>
            </a:fld>
            <a:endParaRPr lang="en-AE"/>
          </a:p>
        </p:txBody>
      </p:sp>
    </p:spTree>
    <p:extLst>
      <p:ext uri="{BB962C8B-B14F-4D97-AF65-F5344CB8AC3E}">
        <p14:creationId xmlns:p14="http://schemas.microsoft.com/office/powerpoint/2010/main" val="1376961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45</a:t>
            </a:fld>
            <a:endParaRPr lang="en-AE"/>
          </a:p>
        </p:txBody>
      </p:sp>
    </p:spTree>
    <p:extLst>
      <p:ext uri="{BB962C8B-B14F-4D97-AF65-F5344CB8AC3E}">
        <p14:creationId xmlns:p14="http://schemas.microsoft.com/office/powerpoint/2010/main" val="1968089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3</a:t>
            </a:fld>
            <a:endParaRPr lang="en-AE"/>
          </a:p>
        </p:txBody>
      </p:sp>
    </p:spTree>
    <p:extLst>
      <p:ext uri="{BB962C8B-B14F-4D97-AF65-F5344CB8AC3E}">
        <p14:creationId xmlns:p14="http://schemas.microsoft.com/office/powerpoint/2010/main" val="46744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4</a:t>
            </a:fld>
            <a:endParaRPr lang="en-AE"/>
          </a:p>
        </p:txBody>
      </p:sp>
    </p:spTree>
    <p:extLst>
      <p:ext uri="{BB962C8B-B14F-4D97-AF65-F5344CB8AC3E}">
        <p14:creationId xmlns:p14="http://schemas.microsoft.com/office/powerpoint/2010/main" val="180195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Although we concentrate only on analysis activities in this chapter, keep in</a:t>
            </a:r>
          </a:p>
          <a:p>
            <a:r>
              <a:rPr lang="en-US" sz="1200" kern="1200" dirty="0">
                <a:solidFill>
                  <a:schemeClr val="tx1"/>
                </a:solidFill>
                <a:effectLst/>
                <a:latin typeface="+mn-lt"/>
                <a:ea typeface="+mn-ea"/>
                <a:cs typeface="+mn-cs"/>
              </a:rPr>
              <a:t>mind that they are usually intermixed with design, implementation, and other</a:t>
            </a:r>
          </a:p>
          <a:p>
            <a:r>
              <a:rPr lang="en-US" sz="1200" kern="1200" dirty="0">
                <a:solidFill>
                  <a:schemeClr val="tx1"/>
                </a:solidFill>
                <a:effectLst/>
                <a:latin typeface="+mn-lt"/>
                <a:ea typeface="+mn-ea"/>
                <a:cs typeface="+mn-cs"/>
              </a:rPr>
              <a:t>activities during the system development life cycle. For example, as shown in</a:t>
            </a:r>
          </a:p>
          <a:p>
            <a:r>
              <a:rPr lang="en-US" sz="1200" kern="1200" dirty="0">
                <a:solidFill>
                  <a:schemeClr val="tx1"/>
                </a:solidFill>
                <a:effectLst/>
                <a:latin typeface="+mn-lt"/>
                <a:ea typeface="+mn-ea"/>
                <a:cs typeface="+mn-cs"/>
              </a:rPr>
              <a:t>Figure 2-2, analysis activities are most intensive in the second iteration but occur</a:t>
            </a:r>
          </a:p>
          <a:p>
            <a:r>
              <a:rPr lang="en-US" sz="1200" kern="1200" dirty="0">
                <a:solidFill>
                  <a:schemeClr val="tx1"/>
                </a:solidFill>
                <a:effectLst/>
                <a:latin typeface="+mn-lt"/>
                <a:ea typeface="+mn-ea"/>
                <a:cs typeface="+mn-cs"/>
              </a:rPr>
              <a:t>in varying degrees during all project iterations except the last.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this chapter, we are going to cover only  activity 2 which is define/or document the requirements</a:t>
            </a:r>
          </a:p>
        </p:txBody>
      </p:sp>
      <p:sp>
        <p:nvSpPr>
          <p:cNvPr id="4" name="Slide Number Placeholder 3"/>
          <p:cNvSpPr>
            <a:spLocks noGrp="1"/>
          </p:cNvSpPr>
          <p:nvPr>
            <p:ph type="sldNum" sz="quarter" idx="5"/>
          </p:nvPr>
        </p:nvSpPr>
        <p:spPr/>
        <p:txBody>
          <a:bodyPr/>
          <a:lstStyle/>
          <a:p>
            <a:fld id="{46DE79F0-4AF6-0E47-B59B-FEA88779C15E}" type="slidenum">
              <a:rPr lang="en-AE" smtClean="0"/>
              <a:t>6</a:t>
            </a:fld>
            <a:endParaRPr lang="en-AE"/>
          </a:p>
        </p:txBody>
      </p:sp>
    </p:spTree>
    <p:extLst>
      <p:ext uri="{BB962C8B-B14F-4D97-AF65-F5344CB8AC3E}">
        <p14:creationId xmlns:p14="http://schemas.microsoft.com/office/powerpoint/2010/main" val="4156374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Different UML diagrams can be used to model the FR. From behavioral viewpoint, UCD, SD, and AD can be used. From structural viewpoint, CD and PD are used to model the FR.</a:t>
            </a:r>
          </a:p>
          <a:p>
            <a:r>
              <a:rPr lang="en-US" sz="1200" kern="1200" dirty="0">
                <a:solidFill>
                  <a:schemeClr val="tx1"/>
                </a:solidFill>
                <a:effectLst/>
                <a:latin typeface="+mn-lt"/>
                <a:ea typeface="+mn-ea"/>
                <a:cs typeface="+mn-cs"/>
              </a:rPr>
              <a:t>With UP, UCD, SD or AD, CD are used </a:t>
            </a:r>
          </a:p>
          <a:p>
            <a:r>
              <a:rPr lang="en-US" sz="1200" kern="1200" dirty="0">
                <a:solidFill>
                  <a:schemeClr val="tx1"/>
                </a:solidFill>
                <a:effectLst/>
                <a:latin typeface="+mn-lt"/>
                <a:ea typeface="+mn-ea"/>
                <a:cs typeface="+mn-cs"/>
              </a:rPr>
              <a:t>With Scrum, product backlog, SD or AD, CD are used </a:t>
            </a:r>
          </a:p>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8</a:t>
            </a:fld>
            <a:endParaRPr lang="en-AE"/>
          </a:p>
        </p:txBody>
      </p:sp>
    </p:spTree>
    <p:extLst>
      <p:ext uri="{BB962C8B-B14F-4D97-AF65-F5344CB8AC3E}">
        <p14:creationId xmlns:p14="http://schemas.microsoft.com/office/powerpoint/2010/main" val="143795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64515" name="Espace réservé des commentaires 2"/>
          <p:cNvSpPr>
            <a:spLocks noGrp="1"/>
          </p:cNvSpPr>
          <p:nvPr>
            <p:ph type="body" idx="1"/>
          </p:nvPr>
        </p:nvSpPr>
        <p:spPr>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64516" name="Espace réservé du numéro de diapositive 3"/>
          <p:cNvSpPr>
            <a:spLocks noGrp="1"/>
          </p:cNvSpPr>
          <p:nvPr>
            <p:ph type="sldNum" sz="quarter" idx="5"/>
          </p:nvPr>
        </p:nvSpPr>
        <p:spPr>
          <a:noFill/>
        </p:spPr>
        <p:txBody>
          <a:bodyPr/>
          <a:lstStyle/>
          <a:p>
            <a:fld id="{0111D16F-0456-4E18-B5B4-52C4B35D5D9F}" type="slidenum">
              <a:rPr lang="fr-BE" smtClean="0"/>
              <a:pPr/>
              <a:t>12</a:t>
            </a:fld>
            <a:endParaRPr lang="fr-BE"/>
          </a:p>
        </p:txBody>
      </p:sp>
    </p:spTree>
    <p:extLst>
      <p:ext uri="{BB962C8B-B14F-4D97-AF65-F5344CB8AC3E}">
        <p14:creationId xmlns:p14="http://schemas.microsoft.com/office/powerpoint/2010/main" val="385839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Espace réservé de l'image des diapositives 1"/>
          <p:cNvSpPr>
            <a:spLocks noGrp="1" noRot="1" noChangeAspect="1" noTextEdit="1"/>
          </p:cNvSpPr>
          <p:nvPr>
            <p:ph type="sldImg"/>
          </p:nvPr>
        </p:nvSpPr>
        <p:spPr bwMode="auto">
          <a:noFill/>
          <a:ln>
            <a:solidFill>
              <a:srgbClr val="000000"/>
            </a:solidFill>
            <a:miter lim="800000"/>
            <a:headEnd/>
            <a:tailEnd/>
          </a:ln>
        </p:spPr>
      </p:sp>
      <p:sp>
        <p:nvSpPr>
          <p:cNvPr id="68611" name="Espace réservé des commentaires 2"/>
          <p:cNvSpPr>
            <a:spLocks noGrp="1"/>
          </p:cNvSpPr>
          <p:nvPr>
            <p:ph type="body" idx="1"/>
          </p:nvPr>
        </p:nvSpPr>
        <p:spPr>
          <a:noFill/>
          <a:ln/>
        </p:spPr>
        <p:txBody>
          <a:bodyPr/>
          <a:lstStyle/>
          <a:p>
            <a:endParaRPr lang="en-US"/>
          </a:p>
        </p:txBody>
      </p:sp>
      <p:sp>
        <p:nvSpPr>
          <p:cNvPr id="68612" name="Espace réservé du numéro de diapositive 3"/>
          <p:cNvSpPr>
            <a:spLocks noGrp="1"/>
          </p:cNvSpPr>
          <p:nvPr>
            <p:ph type="sldNum" sz="quarter" idx="5"/>
          </p:nvPr>
        </p:nvSpPr>
        <p:spPr>
          <a:noFill/>
        </p:spPr>
        <p:txBody>
          <a:bodyPr/>
          <a:lstStyle/>
          <a:p>
            <a:fld id="{4E3CAC1F-476A-4990-B5C4-ED911ECB409E}" type="slidenum">
              <a:rPr lang="fr-BE" smtClean="0"/>
              <a:pPr/>
              <a:t>14</a:t>
            </a:fld>
            <a:endParaRPr lang="fr-BE"/>
          </a:p>
        </p:txBody>
      </p:sp>
    </p:spTree>
    <p:extLst>
      <p:ext uri="{BB962C8B-B14F-4D97-AF65-F5344CB8AC3E}">
        <p14:creationId xmlns:p14="http://schemas.microsoft.com/office/powerpoint/2010/main" val="912757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case:</a:t>
            </a:r>
            <a:r>
              <a:rPr lang="ar-AE" dirty="0"/>
              <a:t>طرق الاستخدام</a:t>
            </a:r>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23</a:t>
            </a:fld>
            <a:endParaRPr lang="en-AE"/>
          </a:p>
        </p:txBody>
      </p:sp>
    </p:spTree>
    <p:extLst>
      <p:ext uri="{BB962C8B-B14F-4D97-AF65-F5344CB8AC3E}">
        <p14:creationId xmlns:p14="http://schemas.microsoft.com/office/powerpoint/2010/main" val="1144859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46DE79F0-4AF6-0E47-B59B-FEA88779C15E}" type="slidenum">
              <a:rPr lang="en-AE" smtClean="0"/>
              <a:t>26</a:t>
            </a:fld>
            <a:endParaRPr lang="en-AE"/>
          </a:p>
        </p:txBody>
      </p:sp>
    </p:spTree>
    <p:extLst>
      <p:ext uri="{BB962C8B-B14F-4D97-AF65-F5344CB8AC3E}">
        <p14:creationId xmlns:p14="http://schemas.microsoft.com/office/powerpoint/2010/main" val="37385723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5837569"/>
            <a:ext cx="11262866" cy="55299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182661" y="915870"/>
            <a:ext cx="6526740" cy="1475013"/>
          </a:xfrm>
          <a:effectLst/>
        </p:spPr>
        <p:txBody>
          <a:bodyPr anchor="b">
            <a:normAutofit/>
          </a:bodyPr>
          <a:lstStyle>
            <a:lvl1pPr>
              <a:defRPr sz="3600" b="1">
                <a:solidFill>
                  <a:schemeClr val="accent1"/>
                </a:solidFill>
              </a:defRPr>
            </a:lvl1pPr>
          </a:lstStyle>
          <a:p>
            <a:r>
              <a:rPr lang="en-US" dirty="0"/>
              <a:t>CIS2303-SysTEMS ANALYSIS and DESIGN</a:t>
            </a:r>
          </a:p>
        </p:txBody>
      </p:sp>
      <p:sp>
        <p:nvSpPr>
          <p:cNvPr id="3" name="Subtitle 2"/>
          <p:cNvSpPr>
            <a:spLocks noGrp="1"/>
          </p:cNvSpPr>
          <p:nvPr>
            <p:ph type="subTitle" idx="1"/>
          </p:nvPr>
        </p:nvSpPr>
        <p:spPr>
          <a:xfrm>
            <a:off x="5182663" y="2838679"/>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F34E7DD-7B98-B143-B2D7-981C02EB6724}" type="datetime1">
              <a:rPr lang="en-US" smtClean="0"/>
              <a:t>2/25/2025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pic>
        <p:nvPicPr>
          <p:cNvPr id="15" name="Picture 14" descr="A picture containing text, newspaper&#10;&#10;Description automatically generated">
            <a:extLst>
              <a:ext uri="{FF2B5EF4-FFF2-40B4-BE49-F238E27FC236}">
                <a16:creationId xmlns:a16="http://schemas.microsoft.com/office/drawing/2014/main" id="{504ACF14-4F7F-934C-92E9-F988F36453D9}"/>
              </a:ext>
            </a:extLst>
          </p:cNvPr>
          <p:cNvPicPr>
            <a:picLocks noChangeAspect="1"/>
          </p:cNvPicPr>
          <p:nvPr userDrawn="1"/>
        </p:nvPicPr>
        <p:blipFill>
          <a:blip r:embed="rId2"/>
          <a:stretch>
            <a:fillRect/>
          </a:stretch>
        </p:blipFill>
        <p:spPr>
          <a:xfrm>
            <a:off x="446534" y="915870"/>
            <a:ext cx="4530119" cy="4530119"/>
          </a:xfrm>
          <a:prstGeom prst="rect">
            <a:avLst/>
          </a:prstGeom>
        </p:spPr>
      </p:pic>
    </p:spTree>
    <p:extLst>
      <p:ext uri="{BB962C8B-B14F-4D97-AF65-F5344CB8AC3E}">
        <p14:creationId xmlns:p14="http://schemas.microsoft.com/office/powerpoint/2010/main" val="93709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CFB2CD-6CAE-BE4B-A70B-ADF10CD04167}"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707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412AF721-8A8A-914B-B1F1-3622BBA5F5DD}" type="datetime1">
              <a:rPr lang="en-US" smtClean="0"/>
              <a:t>2/25/2025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9247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08949C-C09C-4B45-BE84-B8A5B37D90A0}" type="datetime1">
              <a:rPr lang="en-US" smtClean="0"/>
              <a:t>2/25/2025</a:t>
            </a:fld>
            <a:endParaRPr lang="en-US" dirty="0"/>
          </a:p>
        </p:txBody>
      </p:sp>
      <p:sp>
        <p:nvSpPr>
          <p:cNvPr id="5" name="Footer Placeholder 4"/>
          <p:cNvSpPr>
            <a:spLocks noGrp="1"/>
          </p:cNvSpPr>
          <p:nvPr>
            <p:ph type="ftr" sz="quarter" idx="11"/>
          </p:nvPr>
        </p:nvSpPr>
        <p:spPr/>
        <p:txBody>
          <a:body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13298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41E609FB-48FC-7144-9A95-F426FB25BE3C}" type="datetime1">
              <a:rPr lang="en-US" smtClean="0"/>
              <a:t>2/25/2025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Systems Analysis and Design in a Changing World,  7th  Edition</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9194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077D9D-8AFB-4848-9854-8335547F2129}" type="datetime1">
              <a:rPr lang="en-US" smtClean="0"/>
              <a:t>2/25/2025</a:t>
            </a:fld>
            <a:endParaRPr lang="en-US" dirty="0"/>
          </a:p>
        </p:txBody>
      </p:sp>
      <p:sp>
        <p:nvSpPr>
          <p:cNvPr id="6" name="Footer Placeholder 5"/>
          <p:cNvSpPr>
            <a:spLocks noGrp="1"/>
          </p:cNvSpPr>
          <p:nvPr>
            <p:ph type="ftr" sz="quarter" idx="11"/>
          </p:nvPr>
        </p:nvSpPr>
        <p:spPr/>
        <p:txBody>
          <a:bodyPr/>
          <a:lstStyle/>
          <a:p>
            <a:r>
              <a:rPr lang="en-US"/>
              <a:t>Systems Analysis and Design in a Changing World,  7th  Edition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760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3095F1-09B5-754D-89B2-45D1B5D900EE}" type="datetime1">
              <a:rPr lang="en-US" smtClean="0"/>
              <a:t>2/25/2025</a:t>
            </a:fld>
            <a:endParaRPr lang="en-US" dirty="0"/>
          </a:p>
        </p:txBody>
      </p:sp>
      <p:sp>
        <p:nvSpPr>
          <p:cNvPr id="8" name="Footer Placeholder 7"/>
          <p:cNvSpPr>
            <a:spLocks noGrp="1"/>
          </p:cNvSpPr>
          <p:nvPr>
            <p:ph type="ftr" sz="quarter" idx="11"/>
          </p:nvPr>
        </p:nvSpPr>
        <p:spPr/>
        <p:txBody>
          <a:bodyPr/>
          <a:lstStyle/>
          <a:p>
            <a:r>
              <a:rPr lang="en-US"/>
              <a:t>Systems Analysis and Design in a Changing World,  7th  Edition</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295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4135CB-A993-974D-AEC2-316A59B3EB43}" type="datetime1">
              <a:rPr lang="en-US" smtClean="0"/>
              <a:t>2/25/2025</a:t>
            </a:fld>
            <a:endParaRPr lang="en-US" dirty="0"/>
          </a:p>
        </p:txBody>
      </p:sp>
      <p:sp>
        <p:nvSpPr>
          <p:cNvPr id="4" name="Footer Placeholder 3"/>
          <p:cNvSpPr>
            <a:spLocks noGrp="1"/>
          </p:cNvSpPr>
          <p:nvPr>
            <p:ph type="ftr" sz="quarter" idx="11"/>
          </p:nvPr>
        </p:nvSpPr>
        <p:spPr/>
        <p:txBody>
          <a:bodyPr/>
          <a:lstStyle/>
          <a:p>
            <a:r>
              <a:rPr lang="en-US"/>
              <a:t>Systems Analysis and Design in a Changing World,  7th  Edition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77259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27601A-666D-2647-B29C-5BE7883D9681}" type="datetime1">
              <a:rPr lang="en-US" smtClean="0"/>
              <a:t>2/25/2025</a:t>
            </a:fld>
            <a:endParaRPr lang="en-US" dirty="0"/>
          </a:p>
        </p:txBody>
      </p:sp>
      <p:sp>
        <p:nvSpPr>
          <p:cNvPr id="3" name="Footer Placeholder 2"/>
          <p:cNvSpPr>
            <a:spLocks noGrp="1"/>
          </p:cNvSpPr>
          <p:nvPr>
            <p:ph type="ftr" sz="quarter" idx="11"/>
          </p:nvPr>
        </p:nvSpPr>
        <p:spPr/>
        <p:txBody>
          <a:bodyPr/>
          <a:lstStyle/>
          <a:p>
            <a:r>
              <a:rPr lang="en-US"/>
              <a:t>Systems Analysis and Design in a Changing World,  7th  Edition</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6616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61E74657-92B3-E44F-93D3-73E4B8662284}" type="datetime1">
              <a:rPr lang="en-US" smtClean="0"/>
              <a:t>2/25/2025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Systems Analysis and Design in a Changing World,  7th  Edition</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20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ADB91B-D729-F041-B533-D5B828A6DC9B}" type="datetime1">
              <a:rPr lang="en-US" smtClean="0"/>
              <a:t>2/25/2025</a:t>
            </a:fld>
            <a:endParaRPr lang="en-US" dirty="0"/>
          </a:p>
        </p:txBody>
      </p:sp>
      <p:sp>
        <p:nvSpPr>
          <p:cNvPr id="6" name="Footer Placeholder 5"/>
          <p:cNvSpPr>
            <a:spLocks noGrp="1"/>
          </p:cNvSpPr>
          <p:nvPr>
            <p:ph type="ftr" sz="quarter" idx="11"/>
          </p:nvPr>
        </p:nvSpPr>
        <p:spPr/>
        <p:txBody>
          <a:bodyPr/>
          <a:lstStyle/>
          <a:p>
            <a:r>
              <a:rPr lang="en-US"/>
              <a:t>Systems Analysis and Design in a Changing World,  7th  Edition</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8917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5AED3C8-AFC5-2641-93AB-8698C85DF05C}" type="datetime1">
              <a:rPr lang="en-US" smtClean="0"/>
              <a:t>2/25/2025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Systems Analysis and Design in a Changing World,  7th  Edition</a:t>
            </a:r>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290208563"/>
      </p:ext>
    </p:extLst>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oftwareengineering.stackexchange.com/questions/332863/does-scrum-need-system-specification-documen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EF4D1761-019A-AF45-896A-86FACF3DEE1D}"/>
              </a:ext>
            </a:extLst>
          </p:cNvPr>
          <p:cNvSpPr>
            <a:spLocks noGrp="1"/>
          </p:cNvSpPr>
          <p:nvPr>
            <p:ph type="subTitle" idx="1"/>
          </p:nvPr>
        </p:nvSpPr>
        <p:spPr>
          <a:xfrm>
            <a:off x="5182661" y="2501582"/>
            <a:ext cx="6526740" cy="1349797"/>
          </a:xfrm>
        </p:spPr>
        <p:txBody>
          <a:bodyPr>
            <a:normAutofit/>
          </a:bodyPr>
          <a:lstStyle/>
          <a:p>
            <a:r>
              <a:rPr lang="en-AE" dirty="0"/>
              <a:t>Chapter 4</a:t>
            </a:r>
          </a:p>
          <a:p>
            <a:r>
              <a:rPr lang="en-AE" dirty="0"/>
              <a:t>SYSTEM REQUIREMENTS Documentation- IDENTIFYING USE CASEs &amp; USER STORIES</a:t>
            </a:r>
          </a:p>
        </p:txBody>
      </p:sp>
      <p:graphicFrame>
        <p:nvGraphicFramePr>
          <p:cNvPr id="2" name="Table 1">
            <a:extLst>
              <a:ext uri="{FF2B5EF4-FFF2-40B4-BE49-F238E27FC236}">
                <a16:creationId xmlns:a16="http://schemas.microsoft.com/office/drawing/2014/main" id="{56A52F9E-7B36-B84F-8C35-74BD17ADCB05}"/>
              </a:ext>
            </a:extLst>
          </p:cNvPr>
          <p:cNvGraphicFramePr>
            <a:graphicFrameLocks noGrp="1"/>
          </p:cNvGraphicFramePr>
          <p:nvPr>
            <p:extLst>
              <p:ext uri="{D42A27DB-BD31-4B8C-83A1-F6EECF244321}">
                <p14:modId xmlns:p14="http://schemas.microsoft.com/office/powerpoint/2010/main" val="3687339540"/>
              </p:ext>
            </p:extLst>
          </p:nvPr>
        </p:nvGraphicFramePr>
        <p:xfrm>
          <a:off x="5334000" y="3964578"/>
          <a:ext cx="6262255" cy="1188720"/>
        </p:xfrm>
        <a:graphic>
          <a:graphicData uri="http://schemas.openxmlformats.org/drawingml/2006/table">
            <a:tbl>
              <a:tblPr firstRow="1" bandRow="1">
                <a:tableStyleId>{93296810-A885-4BE3-A3E7-6D5BEEA58F35}</a:tableStyleId>
              </a:tblPr>
              <a:tblGrid>
                <a:gridCol w="2258707">
                  <a:extLst>
                    <a:ext uri="{9D8B030D-6E8A-4147-A177-3AD203B41FA5}">
                      <a16:colId xmlns:a16="http://schemas.microsoft.com/office/drawing/2014/main" val="3734516599"/>
                    </a:ext>
                  </a:extLst>
                </a:gridCol>
                <a:gridCol w="4003548">
                  <a:extLst>
                    <a:ext uri="{9D8B030D-6E8A-4147-A177-3AD203B41FA5}">
                      <a16:colId xmlns:a16="http://schemas.microsoft.com/office/drawing/2014/main" val="2864370633"/>
                    </a:ext>
                  </a:extLst>
                </a:gridCol>
              </a:tblGrid>
              <a:tr h="370840">
                <a:tc>
                  <a:txBody>
                    <a:bodyPr/>
                    <a:lstStyle/>
                    <a:p>
                      <a:r>
                        <a:rPr lang="en-AE" dirty="0"/>
                        <a:t>CHAPTER 4</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dirty="0"/>
                        <a:t>CLO2: </a:t>
                      </a:r>
                      <a:r>
                        <a:rPr lang="en-US" sz="1800" b="1" kern="1200" dirty="0">
                          <a:solidFill>
                            <a:schemeClr val="lt1"/>
                          </a:solidFill>
                          <a:effectLst/>
                          <a:latin typeface="+mn-lt"/>
                          <a:ea typeface="+mn-ea"/>
                          <a:cs typeface="+mn-cs"/>
                        </a:rPr>
                        <a:t>Create behavioral models to document system requirements, both independently and in collaboration with peers</a:t>
                      </a:r>
                      <a:endParaRPr lang="en-AE" sz="1800" b="1" kern="1200" dirty="0">
                        <a:solidFill>
                          <a:schemeClr val="lt1"/>
                        </a:solidFill>
                        <a:effectLst/>
                        <a:latin typeface="+mn-lt"/>
                        <a:ea typeface="+mn-ea"/>
                        <a:cs typeface="+mn-cs"/>
                      </a:endParaRPr>
                    </a:p>
                  </a:txBody>
                  <a:tcPr/>
                </a:tc>
                <a:extLst>
                  <a:ext uri="{0D108BD9-81ED-4DB2-BD59-A6C34878D82A}">
                    <a16:rowId xmlns:a16="http://schemas.microsoft.com/office/drawing/2014/main" val="1341458442"/>
                  </a:ext>
                </a:extLst>
              </a:tr>
            </a:tbl>
          </a:graphicData>
        </a:graphic>
      </p:graphicFrame>
      <p:sp>
        <p:nvSpPr>
          <p:cNvPr id="4" name="Title 3">
            <a:extLst>
              <a:ext uri="{FF2B5EF4-FFF2-40B4-BE49-F238E27FC236}">
                <a16:creationId xmlns:a16="http://schemas.microsoft.com/office/drawing/2014/main" id="{FEE5018E-D44A-A14C-9536-DC9A575D9D3F}"/>
              </a:ext>
            </a:extLst>
          </p:cNvPr>
          <p:cNvSpPr>
            <a:spLocks noGrp="1"/>
          </p:cNvSpPr>
          <p:nvPr>
            <p:ph type="ctrTitle"/>
          </p:nvPr>
        </p:nvSpPr>
        <p:spPr/>
        <p:txBody>
          <a:bodyPr/>
          <a:lstStyle/>
          <a:p>
            <a:endParaRPr lang="en-AE" dirty="0"/>
          </a:p>
        </p:txBody>
      </p:sp>
      <p:sp>
        <p:nvSpPr>
          <p:cNvPr id="6" name="Title 1">
            <a:extLst>
              <a:ext uri="{FF2B5EF4-FFF2-40B4-BE49-F238E27FC236}">
                <a16:creationId xmlns:a16="http://schemas.microsoft.com/office/drawing/2014/main" id="{3382A26C-E2DA-2744-90FC-C62DFF90B2C4}"/>
              </a:ext>
            </a:extLst>
          </p:cNvPr>
          <p:cNvSpPr txBox="1">
            <a:spLocks/>
          </p:cNvSpPr>
          <p:nvPr/>
        </p:nvSpPr>
        <p:spPr>
          <a:xfrm>
            <a:off x="5185161" y="918370"/>
            <a:ext cx="6526740" cy="1475013"/>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3600" b="1" kern="1200" cap="all">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t>CIS2303-SysTEMS ANALYSIS and DESIGN</a:t>
            </a:r>
            <a:endParaRPr lang="en-US" dirty="0"/>
          </a:p>
        </p:txBody>
      </p:sp>
    </p:spTree>
    <p:extLst>
      <p:ext uri="{BB962C8B-B14F-4D97-AF65-F5344CB8AC3E}">
        <p14:creationId xmlns:p14="http://schemas.microsoft.com/office/powerpoint/2010/main" val="480039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050FE-909C-C147-BC5B-023A7E0EAF72}"/>
              </a:ext>
            </a:extLst>
          </p:cNvPr>
          <p:cNvSpPr>
            <a:spLocks noGrp="1"/>
          </p:cNvSpPr>
          <p:nvPr>
            <p:ph type="title"/>
          </p:nvPr>
        </p:nvSpPr>
        <p:spPr>
          <a:xfrm>
            <a:off x="446533" y="1027034"/>
            <a:ext cx="7166927" cy="3703320"/>
          </a:xfrm>
        </p:spPr>
        <p:txBody>
          <a:bodyPr vert="horz" lIns="91440" tIns="45720" rIns="91440" bIns="45720" rtlCol="0" anchor="b">
            <a:normAutofit/>
          </a:bodyPr>
          <a:lstStyle/>
          <a:p>
            <a:r>
              <a:rPr lang="en-US" sz="4800">
                <a:solidFill>
                  <a:schemeClr val="tx2"/>
                </a:solidFill>
              </a:rPr>
              <a:t>CORE PROCESS 3 Activity 2: Define the requirements</a:t>
            </a: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B2456AE8-719B-F64D-8E8A-F66A8226F7F2}"/>
              </a:ext>
            </a:extLst>
          </p:cNvPr>
          <p:cNvSpPr>
            <a:spLocks noGrp="1"/>
          </p:cNvSpPr>
          <p:nvPr>
            <p:ph idx="1"/>
          </p:nvPr>
        </p:nvSpPr>
        <p:spPr>
          <a:xfrm>
            <a:off x="8184641" y="1027034"/>
            <a:ext cx="3546077" cy="3703320"/>
          </a:xfrm>
          <a:ln w="57150">
            <a:noFill/>
          </a:ln>
        </p:spPr>
        <p:txBody>
          <a:bodyPr vert="horz" lIns="91440" tIns="45720" rIns="91440" bIns="45720" rtlCol="0" anchor="b">
            <a:normAutofit/>
          </a:bodyPr>
          <a:lstStyle/>
          <a:p>
            <a:pPr marL="0" indent="0">
              <a:buNone/>
            </a:pPr>
            <a:r>
              <a:rPr lang="en-US" sz="3200" cap="all" dirty="0">
                <a:solidFill>
                  <a:srgbClr val="FFFFFF"/>
                </a:solidFill>
              </a:rPr>
              <a:t>MODEL THE FUNCTIONAL REQUIREMENTS USING UML USE CASE Diagram</a:t>
            </a:r>
          </a:p>
        </p:txBody>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Slide Number Placeholder 3">
            <a:extLst>
              <a:ext uri="{FF2B5EF4-FFF2-40B4-BE49-F238E27FC236}">
                <a16:creationId xmlns:a16="http://schemas.microsoft.com/office/drawing/2014/main" id="{82A4208F-8D43-FF42-9E40-54AB05787AFC}"/>
              </a:ext>
            </a:extLst>
          </p:cNvPr>
          <p:cNvSpPr>
            <a:spLocks noGrp="1"/>
          </p:cNvSpPr>
          <p:nvPr>
            <p:ph type="sldNum" sz="quarter" idx="12"/>
          </p:nvPr>
        </p:nvSpPr>
        <p:spPr>
          <a:xfrm>
            <a:off x="10558300" y="6028717"/>
            <a:ext cx="1016440" cy="365125"/>
          </a:xfrm>
        </p:spPr>
        <p:txBody>
          <a:bodyPr vert="horz" lIns="91440" tIns="45720" rIns="91440" bIns="45720" rtlCol="0" anchor="ctr">
            <a:normAutofit/>
          </a:bodyPr>
          <a:lstStyle/>
          <a:p>
            <a:pPr>
              <a:spcAft>
                <a:spcPts val="600"/>
              </a:spcAft>
            </a:pPr>
            <a:fld id="{D57F1E4F-1CFF-5643-939E-217C01CDF565}" type="slidenum">
              <a:rPr lang="en-US" kern="1200">
                <a:solidFill>
                  <a:srgbClr val="FFFFFF"/>
                </a:solidFill>
                <a:latin typeface="+mn-lt"/>
                <a:ea typeface="+mn-ea"/>
                <a:cs typeface="+mn-cs"/>
              </a:rPr>
              <a:pPr>
                <a:spcAft>
                  <a:spcPts val="600"/>
                </a:spcAft>
              </a:pPr>
              <a:t>10</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317586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3168970C-3B31-5344-BEB8-18E4DC10C073}"/>
              </a:ext>
            </a:extLst>
          </p:cNvPr>
          <p:cNvSpPr>
            <a:spLocks noGrp="1"/>
          </p:cNvSpPr>
          <p:nvPr>
            <p:ph type="title"/>
          </p:nvPr>
        </p:nvSpPr>
        <p:spPr>
          <a:xfrm>
            <a:off x="601255" y="702156"/>
            <a:ext cx="3409783" cy="1013800"/>
          </a:xfrm>
        </p:spPr>
        <p:txBody>
          <a:bodyPr>
            <a:normAutofit/>
          </a:bodyPr>
          <a:lstStyle/>
          <a:p>
            <a:pPr>
              <a:lnSpc>
                <a:spcPct val="90000"/>
              </a:lnSpc>
            </a:pPr>
            <a:r>
              <a:rPr lang="en-AE" sz="2400" dirty="0"/>
              <a:t>UML USE CASE DIAGRAM CONCEPTS</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0F2105AA-4E47-A84E-ACFB-54609EFD6A22}"/>
              </a:ext>
            </a:extLst>
          </p:cNvPr>
          <p:cNvSpPr>
            <a:spLocks noGrp="1"/>
          </p:cNvSpPr>
          <p:nvPr>
            <p:ph idx="1"/>
          </p:nvPr>
        </p:nvSpPr>
        <p:spPr>
          <a:xfrm>
            <a:off x="601255" y="1964168"/>
            <a:ext cx="3409782" cy="4036582"/>
          </a:xfrm>
        </p:spPr>
        <p:txBody>
          <a:bodyPr>
            <a:normAutofit/>
          </a:bodyPr>
          <a:lstStyle/>
          <a:p>
            <a:endParaRPr lang="en-AE">
              <a:solidFill>
                <a:schemeClr val="bg1"/>
              </a:solidFill>
            </a:endParaRPr>
          </a:p>
          <a:p>
            <a:endParaRPr lang="en-AE">
              <a:solidFill>
                <a:schemeClr val="bg1"/>
              </a:solidFill>
            </a:endParaRPr>
          </a:p>
        </p:txBody>
      </p:sp>
      <p:sp>
        <p:nvSpPr>
          <p:cNvPr id="4" name="Slide Number Placeholder 3">
            <a:extLst>
              <a:ext uri="{FF2B5EF4-FFF2-40B4-BE49-F238E27FC236}">
                <a16:creationId xmlns:a16="http://schemas.microsoft.com/office/drawing/2014/main" id="{4CD6A88E-F133-9144-8272-2417A9803A2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11</a:t>
            </a:fld>
            <a:endParaRPr lang="en-US"/>
          </a:p>
        </p:txBody>
      </p:sp>
      <p:graphicFrame>
        <p:nvGraphicFramePr>
          <p:cNvPr id="6" name="Table 5">
            <a:extLst>
              <a:ext uri="{FF2B5EF4-FFF2-40B4-BE49-F238E27FC236}">
                <a16:creationId xmlns:a16="http://schemas.microsoft.com/office/drawing/2014/main" id="{01482237-B391-A14A-A72F-05478662AE25}"/>
              </a:ext>
            </a:extLst>
          </p:cNvPr>
          <p:cNvGraphicFramePr>
            <a:graphicFrameLocks noGrp="1"/>
          </p:cNvGraphicFramePr>
          <p:nvPr>
            <p:extLst>
              <p:ext uri="{D42A27DB-BD31-4B8C-83A1-F6EECF244321}">
                <p14:modId xmlns:p14="http://schemas.microsoft.com/office/powerpoint/2010/main" val="1437724212"/>
              </p:ext>
            </p:extLst>
          </p:nvPr>
        </p:nvGraphicFramePr>
        <p:xfrm>
          <a:off x="4329931" y="1715956"/>
          <a:ext cx="7424433" cy="4544403"/>
        </p:xfrm>
        <a:graphic>
          <a:graphicData uri="http://schemas.openxmlformats.org/drawingml/2006/table">
            <a:tbl>
              <a:tblPr firstRow="1" bandRow="1">
                <a:tableStyleId>{3B4B98B0-60AC-42C2-AFA5-B58CD77FA1E5}</a:tableStyleId>
              </a:tblPr>
              <a:tblGrid>
                <a:gridCol w="2018750">
                  <a:extLst>
                    <a:ext uri="{9D8B030D-6E8A-4147-A177-3AD203B41FA5}">
                      <a16:colId xmlns:a16="http://schemas.microsoft.com/office/drawing/2014/main" val="2084509939"/>
                    </a:ext>
                  </a:extLst>
                </a:gridCol>
                <a:gridCol w="5405683">
                  <a:extLst>
                    <a:ext uri="{9D8B030D-6E8A-4147-A177-3AD203B41FA5}">
                      <a16:colId xmlns:a16="http://schemas.microsoft.com/office/drawing/2014/main" val="2968317024"/>
                    </a:ext>
                  </a:extLst>
                </a:gridCol>
              </a:tblGrid>
              <a:tr h="467551">
                <a:tc>
                  <a:txBody>
                    <a:bodyPr/>
                    <a:lstStyle/>
                    <a:p>
                      <a:r>
                        <a:rPr lang="en-AE" sz="1900"/>
                        <a:t>Concepts</a:t>
                      </a:r>
                    </a:p>
                  </a:txBody>
                  <a:tcPr marL="94333" marR="94333" marT="47166" marB="47166"/>
                </a:tc>
                <a:tc>
                  <a:txBody>
                    <a:bodyPr/>
                    <a:lstStyle/>
                    <a:p>
                      <a:r>
                        <a:rPr lang="en-AE" sz="1900" dirty="0"/>
                        <a:t>Description </a:t>
                      </a:r>
                    </a:p>
                  </a:txBody>
                  <a:tcPr marL="94333" marR="94333" marT="47166" marB="47166"/>
                </a:tc>
                <a:extLst>
                  <a:ext uri="{0D108BD9-81ED-4DB2-BD59-A6C34878D82A}">
                    <a16:rowId xmlns:a16="http://schemas.microsoft.com/office/drawing/2014/main" val="264411368"/>
                  </a:ext>
                </a:extLst>
              </a:tr>
              <a:tr h="415064">
                <a:tc>
                  <a:txBody>
                    <a:bodyPr/>
                    <a:lstStyle/>
                    <a:p>
                      <a:r>
                        <a:rPr lang="en-AE" sz="2000" dirty="0"/>
                        <a:t>System Boundary</a:t>
                      </a:r>
                    </a:p>
                  </a:txBody>
                  <a:tcPr marL="94333" marR="94333" marT="47166" marB="47166"/>
                </a:tc>
                <a:tc>
                  <a:txBody>
                    <a:bodyPr/>
                    <a:lstStyle/>
                    <a:p>
                      <a:pPr>
                        <a:lnSpc>
                          <a:spcPct val="90000"/>
                        </a:lnSpc>
                      </a:pPr>
                      <a:r>
                        <a:rPr lang="en-US" sz="2000" dirty="0">
                          <a:ea typeface="ＭＳ Ｐゴシック" panose="020B0600070205080204" pitchFamily="34" charset="-128"/>
                        </a:rPr>
                        <a:t>A named box that depicts the scope of the system</a:t>
                      </a:r>
                    </a:p>
                  </a:txBody>
                  <a:tcPr marL="94333" marR="94333" marT="47166" marB="47166"/>
                </a:tc>
                <a:extLst>
                  <a:ext uri="{0D108BD9-81ED-4DB2-BD59-A6C34878D82A}">
                    <a16:rowId xmlns:a16="http://schemas.microsoft.com/office/drawing/2014/main" val="35451116"/>
                  </a:ext>
                </a:extLst>
              </a:tr>
              <a:tr h="367390">
                <a:tc>
                  <a:txBody>
                    <a:bodyPr/>
                    <a:lstStyle/>
                    <a:p>
                      <a:r>
                        <a:rPr lang="en-AE" sz="2000" dirty="0"/>
                        <a:t>Actor</a:t>
                      </a:r>
                    </a:p>
                  </a:txBody>
                  <a:tcPr marL="94333" marR="94333" marT="47166" marB="47166"/>
                </a:tc>
                <a:tc>
                  <a:txBody>
                    <a:bodyPr/>
                    <a:lstStyle/>
                    <a:p>
                      <a:r>
                        <a:rPr lang="en-US" sz="2000" dirty="0"/>
                        <a:t>Represent a set of roles that a user or any other system plays when interacting with the to-be system</a:t>
                      </a:r>
                    </a:p>
                  </a:txBody>
                  <a:tcPr marL="94333" marR="94333" marT="47166" marB="47166"/>
                </a:tc>
                <a:extLst>
                  <a:ext uri="{0D108BD9-81ED-4DB2-BD59-A6C34878D82A}">
                    <a16:rowId xmlns:a16="http://schemas.microsoft.com/office/drawing/2014/main" val="3096592459"/>
                  </a:ext>
                </a:extLst>
              </a:tr>
              <a:tr h="415064">
                <a:tc>
                  <a:txBody>
                    <a:bodyPr/>
                    <a:lstStyle/>
                    <a:p>
                      <a:r>
                        <a:rPr lang="en-AE" sz="2000" dirty="0"/>
                        <a:t>Use case</a:t>
                      </a:r>
                    </a:p>
                  </a:txBody>
                  <a:tcPr marL="94333" marR="94333" marT="47166" marB="47166"/>
                </a:tc>
                <a:tc>
                  <a:txBody>
                    <a:bodyPr/>
                    <a:lstStyle/>
                    <a:p>
                      <a:r>
                        <a:rPr lang="en-US" sz="2000" kern="1200" dirty="0">
                          <a:solidFill>
                            <a:schemeClr val="tx1"/>
                          </a:solidFill>
                          <a:effectLst/>
                          <a:latin typeface="+mn-lt"/>
                          <a:ea typeface="+mn-ea"/>
                          <a:cs typeface="+mn-cs"/>
                        </a:rPr>
                        <a:t>Represent a single system functionality/service of the to-be system</a:t>
                      </a:r>
                    </a:p>
                  </a:txBody>
                  <a:tcPr marL="94333" marR="94333" marT="47166" marB="47166"/>
                </a:tc>
                <a:extLst>
                  <a:ext uri="{0D108BD9-81ED-4DB2-BD59-A6C34878D82A}">
                    <a16:rowId xmlns:a16="http://schemas.microsoft.com/office/drawing/2014/main" val="2580145451"/>
                  </a:ext>
                </a:extLst>
              </a:tr>
              <a:tr h="4150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2000" dirty="0"/>
                        <a:t>Association</a:t>
                      </a:r>
                    </a:p>
                  </a:txBody>
                  <a:tcPr marL="94333" marR="94333" marT="47166" marB="47166"/>
                </a:tc>
                <a:tc>
                  <a:txBody>
                    <a:bodyPr/>
                    <a:lstStyle/>
                    <a:p>
                      <a:r>
                        <a:rPr lang="en-US" sz="2000" kern="1200" dirty="0">
                          <a:solidFill>
                            <a:schemeClr val="tx1"/>
                          </a:solidFill>
                          <a:effectLst/>
                          <a:latin typeface="+mn-lt"/>
                          <a:ea typeface="+mn-ea"/>
                          <a:cs typeface="+mn-cs"/>
                        </a:rPr>
                        <a:t>Show that the actor is involved in a system functionality</a:t>
                      </a:r>
                    </a:p>
                  </a:txBody>
                  <a:tcPr marL="94333" marR="94333" marT="47166" marB="47166"/>
                </a:tc>
                <a:extLst>
                  <a:ext uri="{0D108BD9-81ED-4DB2-BD59-A6C34878D82A}">
                    <a16:rowId xmlns:a16="http://schemas.microsoft.com/office/drawing/2014/main" val="3375504925"/>
                  </a:ext>
                </a:extLst>
              </a:tr>
              <a:tr h="415064">
                <a:tc>
                  <a:txBody>
                    <a:bodyPr/>
                    <a:lstStyle/>
                    <a:p>
                      <a:r>
                        <a:rPr lang="en-AE" sz="2000" dirty="0"/>
                        <a:t>Generalization</a:t>
                      </a:r>
                    </a:p>
                  </a:txBody>
                  <a:tcPr marL="94333" marR="94333" marT="47166" marB="4716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ea typeface="+mn-ea"/>
                        </a:rPr>
                        <a:t>Represent inheritance principle</a:t>
                      </a:r>
                    </a:p>
                  </a:txBody>
                  <a:tcPr marL="94333" marR="94333" marT="47166" marB="47166"/>
                </a:tc>
                <a:extLst>
                  <a:ext uri="{0D108BD9-81ED-4DB2-BD59-A6C34878D82A}">
                    <a16:rowId xmlns:a16="http://schemas.microsoft.com/office/drawing/2014/main" val="190498141"/>
                  </a:ext>
                </a:extLst>
              </a:tr>
              <a:tr h="415064">
                <a:tc>
                  <a:txBody>
                    <a:bodyPr/>
                    <a:lstStyle/>
                    <a:p>
                      <a:r>
                        <a:rPr lang="en-AE" sz="2000" dirty="0"/>
                        <a:t>Extend</a:t>
                      </a:r>
                    </a:p>
                  </a:txBody>
                  <a:tcPr marL="94333" marR="94333" marT="47166" marB="4716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Enable to factor variants</a:t>
                      </a:r>
                    </a:p>
                  </a:txBody>
                  <a:tcPr marL="94333" marR="94333" marT="47166" marB="47166"/>
                </a:tc>
                <a:extLst>
                  <a:ext uri="{0D108BD9-81ED-4DB2-BD59-A6C34878D82A}">
                    <a16:rowId xmlns:a16="http://schemas.microsoft.com/office/drawing/2014/main" val="1748580571"/>
                  </a:ext>
                </a:extLst>
              </a:tr>
              <a:tr h="415064">
                <a:tc>
                  <a:txBody>
                    <a:bodyPr/>
                    <a:lstStyle/>
                    <a:p>
                      <a:r>
                        <a:rPr lang="en-AE" sz="2000" dirty="0"/>
                        <a:t>Include</a:t>
                      </a:r>
                    </a:p>
                  </a:txBody>
                  <a:tcPr marL="94333" marR="94333" marT="47166" marB="47166"/>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t>Enable to factor common behavior</a:t>
                      </a:r>
                    </a:p>
                  </a:txBody>
                  <a:tcPr marL="94333" marR="94333" marT="47166" marB="47166"/>
                </a:tc>
                <a:extLst>
                  <a:ext uri="{0D108BD9-81ED-4DB2-BD59-A6C34878D82A}">
                    <a16:rowId xmlns:a16="http://schemas.microsoft.com/office/drawing/2014/main" val="1461056949"/>
                  </a:ext>
                </a:extLst>
              </a:tr>
            </a:tbl>
          </a:graphicData>
        </a:graphic>
      </p:graphicFrame>
      <p:pic>
        <p:nvPicPr>
          <p:cNvPr id="10" name="Content Placeholder 4" descr="FIGURE_17-1">
            <a:extLst>
              <a:ext uri="{FF2B5EF4-FFF2-40B4-BE49-F238E27FC236}">
                <a16:creationId xmlns:a16="http://schemas.microsoft.com/office/drawing/2014/main" id="{3A4B10D3-40BB-F049-87C5-353E482BA237}"/>
              </a:ext>
            </a:extLst>
          </p:cNvPr>
          <p:cNvPicPr>
            <a:picLocks noChangeAspect="1" noChangeArrowheads="1"/>
          </p:cNvPicPr>
          <p:nvPr/>
        </p:nvPicPr>
        <p:blipFill>
          <a:blip r:embed="rId2" cstate="print"/>
          <a:srcRect/>
          <a:stretch>
            <a:fillRect/>
          </a:stretch>
        </p:blipFill>
        <p:spPr bwMode="auto">
          <a:xfrm>
            <a:off x="510197" y="3129059"/>
            <a:ext cx="3571836" cy="2147484"/>
          </a:xfrm>
          <a:prstGeom prst="rect">
            <a:avLst/>
          </a:prstGeom>
          <a:noFill/>
          <a:ln w="9525">
            <a:noFill/>
            <a:miter lim="800000"/>
            <a:headEnd/>
            <a:tailEnd/>
          </a:ln>
        </p:spPr>
      </p:pic>
    </p:spTree>
    <p:extLst>
      <p:ext uri="{BB962C8B-B14F-4D97-AF65-F5344CB8AC3E}">
        <p14:creationId xmlns:p14="http://schemas.microsoft.com/office/powerpoint/2010/main" val="3631230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6" name="Rectangle 135">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38242" name="Rectangle 2"/>
          <p:cNvSpPr>
            <a:spLocks noGrp="1"/>
          </p:cNvSpPr>
          <p:nvPr>
            <p:ph type="title"/>
          </p:nvPr>
        </p:nvSpPr>
        <p:spPr bwMode="auto">
          <a:xfrm>
            <a:off x="803189" y="1209184"/>
            <a:ext cx="3089189" cy="4734416"/>
          </a:xfrm>
        </p:spPr>
        <p:txBody>
          <a:bodyPr anchor="ctr">
            <a:normAutofit/>
          </a:bodyPr>
          <a:lstStyle/>
          <a:p>
            <a:pPr eaLnBrk="1" hangingPunct="1">
              <a:defRPr/>
            </a:pPr>
            <a:r>
              <a:rPr lang="fr-CA" dirty="0"/>
              <a:t>Actor</a:t>
            </a:r>
            <a:endParaRPr lang="fr-CA" i="1"/>
          </a:p>
        </p:txBody>
      </p:sp>
      <p:sp>
        <p:nvSpPr>
          <p:cNvPr id="140" name="Rectangle 139">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4" name="Rectangle 143">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9220" name="Rectangle 3"/>
          <p:cNvSpPr>
            <a:spLocks noGrp="1"/>
          </p:cNvSpPr>
          <p:nvPr>
            <p:ph type="body" idx="1"/>
          </p:nvPr>
        </p:nvSpPr>
        <p:spPr>
          <a:xfrm>
            <a:off x="4408228" y="774698"/>
            <a:ext cx="7337240" cy="4196577"/>
          </a:xfrm>
        </p:spPr>
        <p:txBody>
          <a:bodyPr>
            <a:normAutofit/>
          </a:bodyPr>
          <a:lstStyle/>
          <a:p>
            <a:pPr>
              <a:lnSpc>
                <a:spcPct val="90000"/>
              </a:lnSpc>
            </a:pPr>
            <a:r>
              <a:rPr lang="en-US" sz="2000" dirty="0"/>
              <a:t>Actor is an </a:t>
            </a:r>
            <a:r>
              <a:rPr lang="en-US" sz="2000" b="1" dirty="0"/>
              <a:t>external entity</a:t>
            </a:r>
            <a:r>
              <a:rPr lang="en-US" sz="2000" dirty="0"/>
              <a:t>. It is not a part of the to-be system</a:t>
            </a:r>
          </a:p>
          <a:p>
            <a:pPr lvl="1">
              <a:lnSpc>
                <a:spcPct val="90000"/>
              </a:lnSpc>
            </a:pPr>
            <a:r>
              <a:rPr lang="en-US" sz="1800" dirty="0"/>
              <a:t>Databases of the to-be system are internal and </a:t>
            </a:r>
            <a:r>
              <a:rPr lang="en-US" sz="1800" dirty="0">
                <a:solidFill>
                  <a:srgbClr val="C00000"/>
                </a:solidFill>
              </a:rPr>
              <a:t>CANNOT BE </a:t>
            </a:r>
            <a:r>
              <a:rPr lang="en-US" sz="1800" dirty="0"/>
              <a:t>an actor</a:t>
            </a:r>
          </a:p>
          <a:p>
            <a:pPr>
              <a:lnSpc>
                <a:spcPct val="90000"/>
              </a:lnSpc>
            </a:pPr>
            <a:r>
              <a:rPr lang="en-US" sz="2000" dirty="0"/>
              <a:t>Actor can be a </a:t>
            </a:r>
            <a:r>
              <a:rPr lang="en-US" sz="2000" b="1" dirty="0"/>
              <a:t>human user </a:t>
            </a:r>
            <a:r>
              <a:rPr lang="en-US" sz="2000" dirty="0"/>
              <a:t>or</a:t>
            </a:r>
            <a:r>
              <a:rPr lang="en-US" sz="2000" b="1" dirty="0"/>
              <a:t> another </a:t>
            </a:r>
            <a:r>
              <a:rPr lang="en-US" sz="2000" b="1" dirty="0">
                <a:solidFill>
                  <a:srgbClr val="C00000"/>
                </a:solidFill>
              </a:rPr>
              <a:t>external </a:t>
            </a:r>
            <a:r>
              <a:rPr lang="en-US" sz="2000" b="1" dirty="0"/>
              <a:t>software or  </a:t>
            </a:r>
            <a:r>
              <a:rPr lang="en-US" sz="2000" b="1" dirty="0">
                <a:solidFill>
                  <a:srgbClr val="C00000"/>
                </a:solidFill>
              </a:rPr>
              <a:t>external </a:t>
            </a:r>
            <a:r>
              <a:rPr lang="en-US" sz="2000" b="1" dirty="0"/>
              <a:t>system </a:t>
            </a:r>
            <a:r>
              <a:rPr lang="en-US" sz="2000" dirty="0"/>
              <a:t>that interacts with the to-be system</a:t>
            </a:r>
          </a:p>
          <a:p>
            <a:pPr>
              <a:lnSpc>
                <a:spcPct val="90000"/>
              </a:lnSpc>
            </a:pPr>
            <a:r>
              <a:rPr lang="fr-FR" sz="2000" b="1" dirty="0" err="1"/>
              <a:t>Categories</a:t>
            </a:r>
            <a:r>
              <a:rPr lang="fr-FR" sz="2000" b="1" dirty="0"/>
              <a:t> </a:t>
            </a:r>
          </a:p>
          <a:p>
            <a:pPr lvl="1">
              <a:lnSpc>
                <a:spcPct val="90000"/>
              </a:lnSpc>
            </a:pPr>
            <a:r>
              <a:rPr lang="en-US" dirty="0"/>
              <a:t>Primary Actor is an entity that interacts with the system to gain direct benefit</a:t>
            </a:r>
          </a:p>
          <a:p>
            <a:pPr lvl="1">
              <a:lnSpc>
                <a:spcPct val="90000"/>
              </a:lnSpc>
            </a:pPr>
            <a:r>
              <a:rPr lang="en-US" sz="1800" dirty="0"/>
              <a:t>Secondary actor is entity involved in achieving a use case yet, it does not gain direct benefit from the system</a:t>
            </a:r>
          </a:p>
          <a:p>
            <a:pPr lvl="2">
              <a:lnSpc>
                <a:spcPct val="90000"/>
              </a:lnSpc>
            </a:pPr>
            <a:r>
              <a:rPr lang="en-US" sz="1600" dirty="0"/>
              <a:t>Very often, secondary actor is someone who assists the primary actor to achieve a use case</a:t>
            </a:r>
          </a:p>
          <a:p>
            <a:pPr lvl="2">
              <a:lnSpc>
                <a:spcPct val="90000"/>
              </a:lnSpc>
            </a:pPr>
            <a:r>
              <a:rPr lang="en-US" sz="1600" dirty="0"/>
              <a:t>Primary actor is usually found on the  left side, while the secondary actor on the right side of the system</a:t>
            </a:r>
          </a:p>
          <a:p>
            <a:pPr lvl="2">
              <a:lnSpc>
                <a:spcPct val="90000"/>
              </a:lnSpc>
            </a:pPr>
            <a:endParaRPr lang="en-US" sz="1600" dirty="0"/>
          </a:p>
        </p:txBody>
      </p:sp>
      <p:pic>
        <p:nvPicPr>
          <p:cNvPr id="22530" name="Picture 2"/>
          <p:cNvPicPr>
            <a:picLocks noChangeAspect="1" noChangeArrowheads="1"/>
          </p:cNvPicPr>
          <p:nvPr/>
        </p:nvPicPr>
        <p:blipFill>
          <a:blip r:embed="rId3" cstate="print"/>
          <a:stretch>
            <a:fillRect/>
          </a:stretch>
        </p:blipFill>
        <p:spPr bwMode="auto">
          <a:xfrm>
            <a:off x="4626192" y="4974832"/>
            <a:ext cx="7183597" cy="1883168"/>
          </a:xfrm>
          <a:prstGeom prst="rect">
            <a:avLst/>
          </a:prstGeom>
          <a:noFill/>
        </p:spPr>
      </p:pic>
      <p:sp>
        <p:nvSpPr>
          <p:cNvPr id="15" name="Slide Number Placeholder 14"/>
          <p:cNvSpPr>
            <a:spLocks noGrp="1"/>
          </p:cNvSpPr>
          <p:nvPr>
            <p:ph type="sldNum" sz="quarter" idx="12"/>
          </p:nvPr>
        </p:nvSpPr>
        <p:spPr>
          <a:xfrm>
            <a:off x="10558300" y="6400800"/>
            <a:ext cx="1052508" cy="365125"/>
          </a:xfrm>
        </p:spPr>
        <p:txBody>
          <a:bodyPr>
            <a:normAutofit/>
          </a:bodyPr>
          <a:lstStyle/>
          <a:p>
            <a:pPr>
              <a:spcAft>
                <a:spcPts val="600"/>
              </a:spcAft>
            </a:pPr>
            <a:fld id="{34E1F730-8A48-4C48-9AED-AA6F8A51A80B}" type="slidenum">
              <a:rPr lang="en-US" smtClean="0"/>
              <a:pPr>
                <a:spcAft>
                  <a:spcPts val="600"/>
                </a:spcAft>
              </a:pPr>
              <a:t>12</a:t>
            </a:fld>
            <a:endParaRPr lang="en-US"/>
          </a:p>
        </p:txBody>
      </p:sp>
    </p:spTree>
    <p:extLst>
      <p:ext uri="{BB962C8B-B14F-4D97-AF65-F5344CB8AC3E}">
        <p14:creationId xmlns:p14="http://schemas.microsoft.com/office/powerpoint/2010/main" val="397631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 name="Rectangle 10">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3" name="Rectangle 12">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7" name="Rectangle 16">
            <a:extLst>
              <a:ext uri="{FF2B5EF4-FFF2-40B4-BE49-F238E27FC236}">
                <a16:creationId xmlns:a16="http://schemas.microsoft.com/office/drawing/2014/main" id="{AF47317F-C87A-4D9C-A72E-89C67FDA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A050FE-909C-C147-BC5B-023A7E0EAF72}"/>
              </a:ext>
            </a:extLst>
          </p:cNvPr>
          <p:cNvSpPr>
            <a:spLocks noGrp="1"/>
          </p:cNvSpPr>
          <p:nvPr>
            <p:ph type="title"/>
          </p:nvPr>
        </p:nvSpPr>
        <p:spPr>
          <a:xfrm>
            <a:off x="446533" y="1027034"/>
            <a:ext cx="7166927" cy="3703320"/>
          </a:xfrm>
        </p:spPr>
        <p:txBody>
          <a:bodyPr vert="horz" lIns="91440" tIns="45720" rIns="91440" bIns="45720" rtlCol="0" anchor="b">
            <a:normAutofit/>
          </a:bodyPr>
          <a:lstStyle/>
          <a:p>
            <a:r>
              <a:rPr lang="en-US" sz="4800">
                <a:solidFill>
                  <a:schemeClr val="tx2"/>
                </a:solidFill>
              </a:rPr>
              <a:t>CORE PROCESS 3 Activity 2: Define the requirements</a:t>
            </a:r>
          </a:p>
        </p:txBody>
      </p:sp>
      <p:sp>
        <p:nvSpPr>
          <p:cNvPr id="19" name="Rectangle 18">
            <a:extLst>
              <a:ext uri="{FF2B5EF4-FFF2-40B4-BE49-F238E27FC236}">
                <a16:creationId xmlns:a16="http://schemas.microsoft.com/office/drawing/2014/main" id="{EA343C5F-7AA1-409B-BD18-44E928CE3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5031846"/>
            <a:ext cx="7223760" cy="111654"/>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1" name="Rectangle 20">
            <a:extLst>
              <a:ext uri="{FF2B5EF4-FFF2-40B4-BE49-F238E27FC236}">
                <a16:creationId xmlns:a16="http://schemas.microsoft.com/office/drawing/2014/main" id="{93FF31F9-8C96-4D43-9B36-20F6B6FE66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87694" y="0"/>
            <a:ext cx="4304306" cy="685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B2456AE8-719B-F64D-8E8A-F66A8226F7F2}"/>
              </a:ext>
            </a:extLst>
          </p:cNvPr>
          <p:cNvSpPr>
            <a:spLocks noGrp="1"/>
          </p:cNvSpPr>
          <p:nvPr>
            <p:ph idx="1"/>
          </p:nvPr>
        </p:nvSpPr>
        <p:spPr>
          <a:xfrm>
            <a:off x="8184641" y="1027034"/>
            <a:ext cx="3546077" cy="3703320"/>
          </a:xfrm>
          <a:ln w="57150">
            <a:noFill/>
          </a:ln>
        </p:spPr>
        <p:txBody>
          <a:bodyPr vert="horz" lIns="91440" tIns="45720" rIns="91440" bIns="45720" rtlCol="0" anchor="b">
            <a:normAutofit/>
          </a:bodyPr>
          <a:lstStyle/>
          <a:p>
            <a:pPr marL="0" indent="0">
              <a:buNone/>
            </a:pPr>
            <a:r>
              <a:rPr lang="en-US" sz="3200" cap="all" dirty="0">
                <a:solidFill>
                  <a:srgbClr val="FFFFFF"/>
                </a:solidFill>
              </a:rPr>
              <a:t>Document THE FUNCTIONAL REQUIREMENTS USING A PRODUCT BACKLOG</a:t>
            </a:r>
          </a:p>
        </p:txBody>
      </p:sp>
      <p:sp>
        <p:nvSpPr>
          <p:cNvPr id="23" name="Rectangle 22">
            <a:extLst>
              <a:ext uri="{FF2B5EF4-FFF2-40B4-BE49-F238E27FC236}">
                <a16:creationId xmlns:a16="http://schemas.microsoft.com/office/drawing/2014/main" id="{3D252CC1-04C4-47A3-AFEA-5022A689C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84640" y="5031846"/>
            <a:ext cx="3546077" cy="11165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Slide Number Placeholder 3">
            <a:extLst>
              <a:ext uri="{FF2B5EF4-FFF2-40B4-BE49-F238E27FC236}">
                <a16:creationId xmlns:a16="http://schemas.microsoft.com/office/drawing/2014/main" id="{82A4208F-8D43-FF42-9E40-54AB05787AFC}"/>
              </a:ext>
            </a:extLst>
          </p:cNvPr>
          <p:cNvSpPr>
            <a:spLocks noGrp="1"/>
          </p:cNvSpPr>
          <p:nvPr>
            <p:ph type="sldNum" sz="quarter" idx="12"/>
          </p:nvPr>
        </p:nvSpPr>
        <p:spPr>
          <a:xfrm>
            <a:off x="10558300" y="6028717"/>
            <a:ext cx="1016440" cy="365125"/>
          </a:xfrm>
        </p:spPr>
        <p:txBody>
          <a:bodyPr vert="horz" lIns="91440" tIns="45720" rIns="91440" bIns="45720" rtlCol="0" anchor="ctr">
            <a:normAutofit/>
          </a:bodyPr>
          <a:lstStyle/>
          <a:p>
            <a:pPr>
              <a:spcAft>
                <a:spcPts val="600"/>
              </a:spcAft>
            </a:pPr>
            <a:fld id="{D57F1E4F-1CFF-5643-939E-217C01CDF565}" type="slidenum">
              <a:rPr lang="en-US" kern="1200">
                <a:solidFill>
                  <a:srgbClr val="FFFFFF"/>
                </a:solidFill>
                <a:latin typeface="+mn-lt"/>
                <a:ea typeface="+mn-ea"/>
                <a:cs typeface="+mn-cs"/>
              </a:rPr>
              <a:pPr>
                <a:spcAft>
                  <a:spcPts val="600"/>
                </a:spcAft>
              </a:pPr>
              <a:t>13</a:t>
            </a:fld>
            <a:endParaRPr lang="en-US" kern="1200">
              <a:solidFill>
                <a:srgbClr val="FFFFFF"/>
              </a:solidFill>
              <a:latin typeface="+mn-lt"/>
              <a:ea typeface="+mn-ea"/>
              <a:cs typeface="+mn-cs"/>
            </a:endParaRPr>
          </a:p>
        </p:txBody>
      </p:sp>
    </p:spTree>
    <p:extLst>
      <p:ext uri="{BB962C8B-B14F-4D97-AF65-F5344CB8AC3E}">
        <p14:creationId xmlns:p14="http://schemas.microsoft.com/office/powerpoint/2010/main" val="3375117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338" name="Rectangle 2"/>
          <p:cNvSpPr>
            <a:spLocks noGrp="1"/>
          </p:cNvSpPr>
          <p:nvPr>
            <p:ph type="title"/>
          </p:nvPr>
        </p:nvSpPr>
        <p:spPr bwMode="auto">
          <a:xfrm>
            <a:off x="959157" y="1113764"/>
            <a:ext cx="3269749" cy="4624327"/>
          </a:xfrm>
        </p:spPr>
        <p:txBody>
          <a:bodyPr anchor="ctr">
            <a:normAutofit/>
          </a:bodyPr>
          <a:lstStyle/>
          <a:p>
            <a:pPr eaLnBrk="1" hangingPunct="1">
              <a:defRPr/>
            </a:pPr>
            <a:r>
              <a:rPr lang="fr-FR" sz="3200" noProof="1">
                <a:solidFill>
                  <a:srgbClr val="FFFFFF"/>
                </a:solidFill>
              </a:rPr>
              <a:t>Relationships between actors</a:t>
            </a:r>
          </a:p>
        </p:txBody>
      </p:sp>
      <p:sp>
        <p:nvSpPr>
          <p:cNvPr id="13316" name="Rectangle 3"/>
          <p:cNvSpPr>
            <a:spLocks noGrp="1"/>
          </p:cNvSpPr>
          <p:nvPr>
            <p:ph type="body" idx="1"/>
          </p:nvPr>
        </p:nvSpPr>
        <p:spPr>
          <a:xfrm>
            <a:off x="5073134" y="662000"/>
            <a:ext cx="6628285" cy="3009785"/>
          </a:xfrm>
        </p:spPr>
        <p:txBody>
          <a:bodyPr anchor="ctr">
            <a:normAutofit/>
          </a:bodyPr>
          <a:lstStyle/>
          <a:p>
            <a:r>
              <a:rPr lang="en-US" sz="2000" dirty="0"/>
              <a:t>The use of generalization/specialization relationship</a:t>
            </a:r>
            <a:r>
              <a:rPr lang="en-US" sz="2000" u="sng" dirty="0"/>
              <a:t> </a:t>
            </a:r>
            <a:r>
              <a:rPr lang="en-US" sz="2000" dirty="0"/>
              <a:t>between actors is useful in modeling overlapping behaviors between actors </a:t>
            </a:r>
          </a:p>
          <a:p>
            <a:r>
              <a:rPr lang="fr-FR" sz="2000" noProof="1"/>
              <a:t>Example :</a:t>
            </a:r>
          </a:p>
        </p:txBody>
      </p:sp>
      <p:sp>
        <p:nvSpPr>
          <p:cNvPr id="58" name="Slide Number Placeholder 57"/>
          <p:cNvSpPr>
            <a:spLocks noGrp="1"/>
          </p:cNvSpPr>
          <p:nvPr>
            <p:ph type="sldNum" sz="quarter" idx="12"/>
          </p:nvPr>
        </p:nvSpPr>
        <p:spPr>
          <a:xfrm>
            <a:off x="10558300" y="6425344"/>
            <a:ext cx="1052508" cy="365125"/>
          </a:xfrm>
        </p:spPr>
        <p:txBody>
          <a:bodyPr>
            <a:normAutofit/>
          </a:bodyPr>
          <a:lstStyle/>
          <a:p>
            <a:pPr>
              <a:spcAft>
                <a:spcPts val="600"/>
              </a:spcAft>
            </a:pPr>
            <a:fld id="{34E1F730-8A48-4C48-9AED-AA6F8A51A80B}" type="slidenum">
              <a:rPr lang="en-US">
                <a:solidFill>
                  <a:schemeClr val="tx1">
                    <a:lumMod val="75000"/>
                    <a:lumOff val="25000"/>
                  </a:schemeClr>
                </a:solidFill>
              </a:rPr>
              <a:pPr>
                <a:spcAft>
                  <a:spcPts val="600"/>
                </a:spcAft>
              </a:pPr>
              <a:t>14</a:t>
            </a:fld>
            <a:endParaRPr lang="en-US">
              <a:solidFill>
                <a:schemeClr val="tx1">
                  <a:lumMod val="75000"/>
                  <a:lumOff val="25000"/>
                </a:schemeClr>
              </a:solidFill>
            </a:endParaRPr>
          </a:p>
        </p:txBody>
      </p:sp>
      <p:grpSp>
        <p:nvGrpSpPr>
          <p:cNvPr id="67" name="Group 33">
            <a:extLst>
              <a:ext uri="{FF2B5EF4-FFF2-40B4-BE49-F238E27FC236}">
                <a16:creationId xmlns:a16="http://schemas.microsoft.com/office/drawing/2014/main" id="{73B78EAC-2572-FD4D-8FE2-63460EA24623}"/>
              </a:ext>
            </a:extLst>
          </p:cNvPr>
          <p:cNvGrpSpPr>
            <a:grpSpLocks/>
          </p:cNvGrpSpPr>
          <p:nvPr/>
        </p:nvGrpSpPr>
        <p:grpSpPr bwMode="auto">
          <a:xfrm>
            <a:off x="6564697" y="3505200"/>
            <a:ext cx="3886200" cy="3078344"/>
            <a:chOff x="2256" y="1401"/>
            <a:chExt cx="3072" cy="2661"/>
          </a:xfrm>
        </p:grpSpPr>
        <p:sp>
          <p:nvSpPr>
            <p:cNvPr id="68" name="Oval 5">
              <a:extLst>
                <a:ext uri="{FF2B5EF4-FFF2-40B4-BE49-F238E27FC236}">
                  <a16:creationId xmlns:a16="http://schemas.microsoft.com/office/drawing/2014/main" id="{8D357A9E-3DC5-664B-B751-83F5ADA71A85}"/>
                </a:ext>
              </a:extLst>
            </p:cNvPr>
            <p:cNvSpPr>
              <a:spLocks noChangeArrowheads="1"/>
            </p:cNvSpPr>
            <p:nvPr/>
          </p:nvSpPr>
          <p:spPr bwMode="auto">
            <a:xfrm>
              <a:off x="3552" y="1401"/>
              <a:ext cx="192" cy="192"/>
            </a:xfrm>
            <a:prstGeom prst="ellipse">
              <a:avLst/>
            </a:prstGeom>
            <a:noFill/>
            <a:ln w="9525">
              <a:solidFill>
                <a:schemeClr val="tx1"/>
              </a:solidFill>
              <a:round/>
              <a:headEnd/>
              <a:tailEnd/>
            </a:ln>
            <a:effectLst/>
          </p:spPr>
          <p:txBody>
            <a:bodyPr wrap="none" anchor="ctr"/>
            <a:lstStyle/>
            <a:p>
              <a:endParaRPr lang="en-US"/>
            </a:p>
          </p:txBody>
        </p:sp>
        <p:sp>
          <p:nvSpPr>
            <p:cNvPr id="69" name="Line 6">
              <a:extLst>
                <a:ext uri="{FF2B5EF4-FFF2-40B4-BE49-F238E27FC236}">
                  <a16:creationId xmlns:a16="http://schemas.microsoft.com/office/drawing/2014/main" id="{25062D4F-BCF9-4F4E-9BD8-73F510E86B94}"/>
                </a:ext>
              </a:extLst>
            </p:cNvPr>
            <p:cNvSpPr>
              <a:spLocks noChangeShapeType="1"/>
            </p:cNvSpPr>
            <p:nvPr/>
          </p:nvSpPr>
          <p:spPr bwMode="auto">
            <a:xfrm>
              <a:off x="3648" y="1593"/>
              <a:ext cx="0" cy="336"/>
            </a:xfrm>
            <a:prstGeom prst="line">
              <a:avLst/>
            </a:prstGeom>
            <a:noFill/>
            <a:ln w="9525">
              <a:solidFill>
                <a:schemeClr val="tx1"/>
              </a:solidFill>
              <a:round/>
              <a:headEnd/>
              <a:tailEnd/>
            </a:ln>
            <a:effectLst/>
          </p:spPr>
          <p:txBody>
            <a:bodyPr wrap="none" anchor="ctr"/>
            <a:lstStyle/>
            <a:p>
              <a:endParaRPr lang="en-US"/>
            </a:p>
          </p:txBody>
        </p:sp>
        <p:sp>
          <p:nvSpPr>
            <p:cNvPr id="70" name="Line 7">
              <a:extLst>
                <a:ext uri="{FF2B5EF4-FFF2-40B4-BE49-F238E27FC236}">
                  <a16:creationId xmlns:a16="http://schemas.microsoft.com/office/drawing/2014/main" id="{CD3379C6-83CC-4046-845D-7E47D38A562D}"/>
                </a:ext>
              </a:extLst>
            </p:cNvPr>
            <p:cNvSpPr>
              <a:spLocks noChangeShapeType="1"/>
            </p:cNvSpPr>
            <p:nvPr/>
          </p:nvSpPr>
          <p:spPr bwMode="auto">
            <a:xfrm>
              <a:off x="3648" y="1689"/>
              <a:ext cx="192" cy="96"/>
            </a:xfrm>
            <a:prstGeom prst="line">
              <a:avLst/>
            </a:prstGeom>
            <a:noFill/>
            <a:ln w="9525">
              <a:solidFill>
                <a:schemeClr val="tx1"/>
              </a:solidFill>
              <a:round/>
              <a:headEnd/>
              <a:tailEnd/>
            </a:ln>
            <a:effectLst/>
          </p:spPr>
          <p:txBody>
            <a:bodyPr wrap="none" anchor="ctr"/>
            <a:lstStyle/>
            <a:p>
              <a:endParaRPr lang="en-US"/>
            </a:p>
          </p:txBody>
        </p:sp>
        <p:sp>
          <p:nvSpPr>
            <p:cNvPr id="71" name="Line 8">
              <a:extLst>
                <a:ext uri="{FF2B5EF4-FFF2-40B4-BE49-F238E27FC236}">
                  <a16:creationId xmlns:a16="http://schemas.microsoft.com/office/drawing/2014/main" id="{56F25963-8544-0441-B191-CBF667E47CFA}"/>
                </a:ext>
              </a:extLst>
            </p:cNvPr>
            <p:cNvSpPr>
              <a:spLocks noChangeShapeType="1"/>
            </p:cNvSpPr>
            <p:nvPr/>
          </p:nvSpPr>
          <p:spPr bwMode="auto">
            <a:xfrm flipH="1">
              <a:off x="3504" y="1689"/>
              <a:ext cx="144" cy="96"/>
            </a:xfrm>
            <a:prstGeom prst="line">
              <a:avLst/>
            </a:prstGeom>
            <a:noFill/>
            <a:ln w="9525">
              <a:solidFill>
                <a:schemeClr val="tx1"/>
              </a:solidFill>
              <a:round/>
              <a:headEnd/>
              <a:tailEnd/>
            </a:ln>
            <a:effectLst/>
          </p:spPr>
          <p:txBody>
            <a:bodyPr wrap="none" anchor="ctr"/>
            <a:lstStyle/>
            <a:p>
              <a:endParaRPr lang="en-US"/>
            </a:p>
          </p:txBody>
        </p:sp>
        <p:sp>
          <p:nvSpPr>
            <p:cNvPr id="73" name="Line 9">
              <a:extLst>
                <a:ext uri="{FF2B5EF4-FFF2-40B4-BE49-F238E27FC236}">
                  <a16:creationId xmlns:a16="http://schemas.microsoft.com/office/drawing/2014/main" id="{F983FED0-B612-C949-AB02-DC859CEE4315}"/>
                </a:ext>
              </a:extLst>
            </p:cNvPr>
            <p:cNvSpPr>
              <a:spLocks noChangeShapeType="1"/>
            </p:cNvSpPr>
            <p:nvPr/>
          </p:nvSpPr>
          <p:spPr bwMode="auto">
            <a:xfrm>
              <a:off x="3648" y="1929"/>
              <a:ext cx="96" cy="96"/>
            </a:xfrm>
            <a:prstGeom prst="line">
              <a:avLst/>
            </a:prstGeom>
            <a:noFill/>
            <a:ln w="9525">
              <a:solidFill>
                <a:schemeClr val="tx1"/>
              </a:solidFill>
              <a:round/>
              <a:headEnd/>
              <a:tailEnd/>
            </a:ln>
            <a:effectLst/>
          </p:spPr>
          <p:txBody>
            <a:bodyPr wrap="none" anchor="ctr"/>
            <a:lstStyle/>
            <a:p>
              <a:endParaRPr lang="en-US"/>
            </a:p>
          </p:txBody>
        </p:sp>
        <p:sp>
          <p:nvSpPr>
            <p:cNvPr id="75" name="Line 10">
              <a:extLst>
                <a:ext uri="{FF2B5EF4-FFF2-40B4-BE49-F238E27FC236}">
                  <a16:creationId xmlns:a16="http://schemas.microsoft.com/office/drawing/2014/main" id="{9E5B5878-9CF7-1E4C-8724-3D10009058C5}"/>
                </a:ext>
              </a:extLst>
            </p:cNvPr>
            <p:cNvSpPr>
              <a:spLocks noChangeShapeType="1"/>
            </p:cNvSpPr>
            <p:nvPr/>
          </p:nvSpPr>
          <p:spPr bwMode="auto">
            <a:xfrm flipH="1">
              <a:off x="3552" y="1929"/>
              <a:ext cx="96" cy="96"/>
            </a:xfrm>
            <a:prstGeom prst="line">
              <a:avLst/>
            </a:prstGeom>
            <a:noFill/>
            <a:ln w="9525">
              <a:solidFill>
                <a:schemeClr val="tx1"/>
              </a:solidFill>
              <a:round/>
              <a:headEnd/>
              <a:tailEnd/>
            </a:ln>
            <a:effectLst/>
          </p:spPr>
          <p:txBody>
            <a:bodyPr wrap="none" anchor="ctr"/>
            <a:lstStyle/>
            <a:p>
              <a:endParaRPr lang="en-US"/>
            </a:p>
          </p:txBody>
        </p:sp>
        <p:sp>
          <p:nvSpPr>
            <p:cNvPr id="76" name="Text Box 11">
              <a:extLst>
                <a:ext uri="{FF2B5EF4-FFF2-40B4-BE49-F238E27FC236}">
                  <a16:creationId xmlns:a16="http://schemas.microsoft.com/office/drawing/2014/main" id="{3609EC63-5182-D54E-A797-40F64ED09594}"/>
                </a:ext>
              </a:extLst>
            </p:cNvPr>
            <p:cNvSpPr txBox="1">
              <a:spLocks noChangeArrowheads="1"/>
            </p:cNvSpPr>
            <p:nvPr/>
          </p:nvSpPr>
          <p:spPr bwMode="auto">
            <a:xfrm>
              <a:off x="3360" y="1977"/>
              <a:ext cx="824" cy="319"/>
            </a:xfrm>
            <a:prstGeom prst="rect">
              <a:avLst/>
            </a:prstGeom>
            <a:noFill/>
            <a:ln w="9525">
              <a:noFill/>
              <a:miter lim="800000"/>
              <a:headEnd/>
              <a:tailEnd/>
            </a:ln>
            <a:effectLst/>
          </p:spPr>
          <p:txBody>
            <a:bodyPr wrap="square">
              <a:spAutoFit/>
            </a:bodyPr>
            <a:lstStyle/>
            <a:p>
              <a:pPr algn="ctr" rtl="0"/>
              <a:r>
                <a:rPr lang="en-US" dirty="0">
                  <a:latin typeface="Times New Roman" pitchFamily="18" charset="0"/>
                </a:rPr>
                <a:t>student</a:t>
              </a:r>
              <a:endParaRPr lang="en-US" sz="2400" dirty="0">
                <a:latin typeface="Times New Roman" pitchFamily="18" charset="0"/>
              </a:endParaRPr>
            </a:p>
          </p:txBody>
        </p:sp>
        <p:sp>
          <p:nvSpPr>
            <p:cNvPr id="77" name="Oval 13">
              <a:extLst>
                <a:ext uri="{FF2B5EF4-FFF2-40B4-BE49-F238E27FC236}">
                  <a16:creationId xmlns:a16="http://schemas.microsoft.com/office/drawing/2014/main" id="{69828CFB-2E39-AF43-A3B0-EEE3C1B57C00}"/>
                </a:ext>
              </a:extLst>
            </p:cNvPr>
            <p:cNvSpPr>
              <a:spLocks noChangeArrowheads="1"/>
            </p:cNvSpPr>
            <p:nvPr/>
          </p:nvSpPr>
          <p:spPr bwMode="auto">
            <a:xfrm>
              <a:off x="4752" y="2688"/>
              <a:ext cx="192" cy="192"/>
            </a:xfrm>
            <a:prstGeom prst="ellipse">
              <a:avLst/>
            </a:prstGeom>
            <a:noFill/>
            <a:ln w="9525">
              <a:solidFill>
                <a:schemeClr val="tx1"/>
              </a:solidFill>
              <a:round/>
              <a:headEnd/>
              <a:tailEnd/>
            </a:ln>
            <a:effectLst/>
          </p:spPr>
          <p:txBody>
            <a:bodyPr wrap="none" anchor="ctr"/>
            <a:lstStyle/>
            <a:p>
              <a:endParaRPr lang="en-US"/>
            </a:p>
          </p:txBody>
        </p:sp>
        <p:sp>
          <p:nvSpPr>
            <p:cNvPr id="78" name="Line 14">
              <a:extLst>
                <a:ext uri="{FF2B5EF4-FFF2-40B4-BE49-F238E27FC236}">
                  <a16:creationId xmlns:a16="http://schemas.microsoft.com/office/drawing/2014/main" id="{5284C51D-8816-CC4C-A38E-F8D326E2AA7D}"/>
                </a:ext>
              </a:extLst>
            </p:cNvPr>
            <p:cNvSpPr>
              <a:spLocks noChangeShapeType="1"/>
            </p:cNvSpPr>
            <p:nvPr/>
          </p:nvSpPr>
          <p:spPr bwMode="auto">
            <a:xfrm>
              <a:off x="4848" y="2880"/>
              <a:ext cx="0" cy="336"/>
            </a:xfrm>
            <a:prstGeom prst="line">
              <a:avLst/>
            </a:prstGeom>
            <a:noFill/>
            <a:ln w="9525">
              <a:solidFill>
                <a:schemeClr val="tx1"/>
              </a:solidFill>
              <a:round/>
              <a:headEnd/>
              <a:tailEnd/>
            </a:ln>
            <a:effectLst/>
          </p:spPr>
          <p:txBody>
            <a:bodyPr wrap="none" anchor="ctr"/>
            <a:lstStyle/>
            <a:p>
              <a:endParaRPr lang="en-US"/>
            </a:p>
          </p:txBody>
        </p:sp>
        <p:sp>
          <p:nvSpPr>
            <p:cNvPr id="79" name="Line 15">
              <a:extLst>
                <a:ext uri="{FF2B5EF4-FFF2-40B4-BE49-F238E27FC236}">
                  <a16:creationId xmlns:a16="http://schemas.microsoft.com/office/drawing/2014/main" id="{F86A5CA7-AE03-4D45-A5A2-7FA2BC8CA274}"/>
                </a:ext>
              </a:extLst>
            </p:cNvPr>
            <p:cNvSpPr>
              <a:spLocks noChangeShapeType="1"/>
            </p:cNvSpPr>
            <p:nvPr/>
          </p:nvSpPr>
          <p:spPr bwMode="auto">
            <a:xfrm>
              <a:off x="4848" y="2976"/>
              <a:ext cx="192" cy="96"/>
            </a:xfrm>
            <a:prstGeom prst="line">
              <a:avLst/>
            </a:prstGeom>
            <a:noFill/>
            <a:ln w="9525">
              <a:solidFill>
                <a:schemeClr val="tx1"/>
              </a:solidFill>
              <a:round/>
              <a:headEnd/>
              <a:tailEnd/>
            </a:ln>
            <a:effectLst/>
          </p:spPr>
          <p:txBody>
            <a:bodyPr wrap="none" anchor="ctr"/>
            <a:lstStyle/>
            <a:p>
              <a:endParaRPr lang="en-US"/>
            </a:p>
          </p:txBody>
        </p:sp>
        <p:sp>
          <p:nvSpPr>
            <p:cNvPr id="80" name="Line 16">
              <a:extLst>
                <a:ext uri="{FF2B5EF4-FFF2-40B4-BE49-F238E27FC236}">
                  <a16:creationId xmlns:a16="http://schemas.microsoft.com/office/drawing/2014/main" id="{7143B9A3-CA45-C646-B478-2A6E2B6C2571}"/>
                </a:ext>
              </a:extLst>
            </p:cNvPr>
            <p:cNvSpPr>
              <a:spLocks noChangeShapeType="1"/>
            </p:cNvSpPr>
            <p:nvPr/>
          </p:nvSpPr>
          <p:spPr bwMode="auto">
            <a:xfrm flipH="1">
              <a:off x="4704" y="2976"/>
              <a:ext cx="144" cy="96"/>
            </a:xfrm>
            <a:prstGeom prst="line">
              <a:avLst/>
            </a:prstGeom>
            <a:noFill/>
            <a:ln w="9525">
              <a:solidFill>
                <a:schemeClr val="tx1"/>
              </a:solidFill>
              <a:round/>
              <a:headEnd/>
              <a:tailEnd/>
            </a:ln>
            <a:effectLst/>
          </p:spPr>
          <p:txBody>
            <a:bodyPr wrap="none" anchor="ctr"/>
            <a:lstStyle/>
            <a:p>
              <a:endParaRPr lang="en-US"/>
            </a:p>
          </p:txBody>
        </p:sp>
        <p:sp>
          <p:nvSpPr>
            <p:cNvPr id="81" name="Line 17">
              <a:extLst>
                <a:ext uri="{FF2B5EF4-FFF2-40B4-BE49-F238E27FC236}">
                  <a16:creationId xmlns:a16="http://schemas.microsoft.com/office/drawing/2014/main" id="{DC7AAB39-7762-8E41-8D7C-BC8599E516D8}"/>
                </a:ext>
              </a:extLst>
            </p:cNvPr>
            <p:cNvSpPr>
              <a:spLocks noChangeShapeType="1"/>
            </p:cNvSpPr>
            <p:nvPr/>
          </p:nvSpPr>
          <p:spPr bwMode="auto">
            <a:xfrm>
              <a:off x="4848" y="3216"/>
              <a:ext cx="96" cy="96"/>
            </a:xfrm>
            <a:prstGeom prst="line">
              <a:avLst/>
            </a:prstGeom>
            <a:noFill/>
            <a:ln w="9525">
              <a:solidFill>
                <a:schemeClr val="tx1"/>
              </a:solidFill>
              <a:round/>
              <a:headEnd/>
              <a:tailEnd/>
            </a:ln>
            <a:effectLst/>
          </p:spPr>
          <p:txBody>
            <a:bodyPr wrap="none" anchor="ctr"/>
            <a:lstStyle/>
            <a:p>
              <a:endParaRPr lang="en-US"/>
            </a:p>
          </p:txBody>
        </p:sp>
        <p:sp>
          <p:nvSpPr>
            <p:cNvPr id="82" name="Line 18">
              <a:extLst>
                <a:ext uri="{FF2B5EF4-FFF2-40B4-BE49-F238E27FC236}">
                  <a16:creationId xmlns:a16="http://schemas.microsoft.com/office/drawing/2014/main" id="{5ED8A0F1-F0CC-AE44-B697-C9AA518FF610}"/>
                </a:ext>
              </a:extLst>
            </p:cNvPr>
            <p:cNvSpPr>
              <a:spLocks noChangeShapeType="1"/>
            </p:cNvSpPr>
            <p:nvPr/>
          </p:nvSpPr>
          <p:spPr bwMode="auto">
            <a:xfrm flipH="1">
              <a:off x="4752" y="3216"/>
              <a:ext cx="96" cy="96"/>
            </a:xfrm>
            <a:prstGeom prst="line">
              <a:avLst/>
            </a:prstGeom>
            <a:noFill/>
            <a:ln w="9525">
              <a:solidFill>
                <a:schemeClr val="tx1"/>
              </a:solidFill>
              <a:round/>
              <a:headEnd/>
              <a:tailEnd/>
            </a:ln>
            <a:effectLst/>
          </p:spPr>
          <p:txBody>
            <a:bodyPr wrap="none" anchor="ctr"/>
            <a:lstStyle/>
            <a:p>
              <a:endParaRPr lang="en-US"/>
            </a:p>
          </p:txBody>
        </p:sp>
        <p:sp>
          <p:nvSpPr>
            <p:cNvPr id="83" name="Text Box 19">
              <a:extLst>
                <a:ext uri="{FF2B5EF4-FFF2-40B4-BE49-F238E27FC236}">
                  <a16:creationId xmlns:a16="http://schemas.microsoft.com/office/drawing/2014/main" id="{1DB07340-7048-C943-9FFE-E18ADCA33898}"/>
                </a:ext>
              </a:extLst>
            </p:cNvPr>
            <p:cNvSpPr txBox="1">
              <a:spLocks noChangeArrowheads="1"/>
            </p:cNvSpPr>
            <p:nvPr/>
          </p:nvSpPr>
          <p:spPr bwMode="auto">
            <a:xfrm>
              <a:off x="4368" y="3264"/>
              <a:ext cx="960" cy="798"/>
            </a:xfrm>
            <a:prstGeom prst="rect">
              <a:avLst/>
            </a:prstGeom>
            <a:noFill/>
            <a:ln w="9525">
              <a:noFill/>
              <a:miter lim="800000"/>
              <a:headEnd/>
              <a:tailEnd/>
            </a:ln>
            <a:effectLst/>
          </p:spPr>
          <p:txBody>
            <a:bodyPr>
              <a:spAutoFit/>
            </a:bodyPr>
            <a:lstStyle/>
            <a:p>
              <a:pPr algn="ctr" rtl="0"/>
              <a:r>
                <a:rPr lang="en-US" dirty="0">
                  <a:latin typeface="Times New Roman" pitchFamily="18" charset="0"/>
                </a:rPr>
                <a:t>non-graduate</a:t>
              </a:r>
            </a:p>
            <a:p>
              <a:pPr algn="ctr" rtl="0"/>
              <a:r>
                <a:rPr lang="en-US" dirty="0">
                  <a:latin typeface="Times New Roman" pitchFamily="18" charset="0"/>
                </a:rPr>
                <a:t>student</a:t>
              </a:r>
              <a:endParaRPr lang="en-US" sz="2400" dirty="0">
                <a:latin typeface="Times New Roman" pitchFamily="18" charset="0"/>
              </a:endParaRPr>
            </a:p>
          </p:txBody>
        </p:sp>
        <p:sp>
          <p:nvSpPr>
            <p:cNvPr id="84" name="Oval 21">
              <a:extLst>
                <a:ext uri="{FF2B5EF4-FFF2-40B4-BE49-F238E27FC236}">
                  <a16:creationId xmlns:a16="http://schemas.microsoft.com/office/drawing/2014/main" id="{8CA31D79-A4FF-5648-924D-3368BBAAF403}"/>
                </a:ext>
              </a:extLst>
            </p:cNvPr>
            <p:cNvSpPr>
              <a:spLocks noChangeArrowheads="1"/>
            </p:cNvSpPr>
            <p:nvPr/>
          </p:nvSpPr>
          <p:spPr bwMode="auto">
            <a:xfrm>
              <a:off x="2544" y="2688"/>
              <a:ext cx="192" cy="192"/>
            </a:xfrm>
            <a:prstGeom prst="ellipse">
              <a:avLst/>
            </a:prstGeom>
            <a:noFill/>
            <a:ln w="9525">
              <a:solidFill>
                <a:schemeClr val="tx1"/>
              </a:solidFill>
              <a:round/>
              <a:headEnd/>
              <a:tailEnd/>
            </a:ln>
            <a:effectLst/>
          </p:spPr>
          <p:txBody>
            <a:bodyPr wrap="none" anchor="ctr"/>
            <a:lstStyle/>
            <a:p>
              <a:endParaRPr lang="en-US"/>
            </a:p>
          </p:txBody>
        </p:sp>
        <p:sp>
          <p:nvSpPr>
            <p:cNvPr id="85" name="Line 22">
              <a:extLst>
                <a:ext uri="{FF2B5EF4-FFF2-40B4-BE49-F238E27FC236}">
                  <a16:creationId xmlns:a16="http://schemas.microsoft.com/office/drawing/2014/main" id="{C308802A-1F53-6046-8F32-628AD47CC787}"/>
                </a:ext>
              </a:extLst>
            </p:cNvPr>
            <p:cNvSpPr>
              <a:spLocks noChangeShapeType="1"/>
            </p:cNvSpPr>
            <p:nvPr/>
          </p:nvSpPr>
          <p:spPr bwMode="auto">
            <a:xfrm>
              <a:off x="2640" y="2880"/>
              <a:ext cx="0" cy="336"/>
            </a:xfrm>
            <a:prstGeom prst="line">
              <a:avLst/>
            </a:prstGeom>
            <a:noFill/>
            <a:ln w="9525">
              <a:solidFill>
                <a:schemeClr val="tx1"/>
              </a:solidFill>
              <a:round/>
              <a:headEnd/>
              <a:tailEnd/>
            </a:ln>
            <a:effectLst/>
          </p:spPr>
          <p:txBody>
            <a:bodyPr wrap="none" anchor="ctr"/>
            <a:lstStyle/>
            <a:p>
              <a:endParaRPr lang="en-US"/>
            </a:p>
          </p:txBody>
        </p:sp>
        <p:sp>
          <p:nvSpPr>
            <p:cNvPr id="86" name="Line 23">
              <a:extLst>
                <a:ext uri="{FF2B5EF4-FFF2-40B4-BE49-F238E27FC236}">
                  <a16:creationId xmlns:a16="http://schemas.microsoft.com/office/drawing/2014/main" id="{03FD512F-6210-774B-A3FB-11CE4892EC7F}"/>
                </a:ext>
              </a:extLst>
            </p:cNvPr>
            <p:cNvSpPr>
              <a:spLocks noChangeShapeType="1"/>
            </p:cNvSpPr>
            <p:nvPr/>
          </p:nvSpPr>
          <p:spPr bwMode="auto">
            <a:xfrm>
              <a:off x="2640" y="2976"/>
              <a:ext cx="192" cy="96"/>
            </a:xfrm>
            <a:prstGeom prst="line">
              <a:avLst/>
            </a:prstGeom>
            <a:noFill/>
            <a:ln w="9525">
              <a:solidFill>
                <a:schemeClr val="tx1"/>
              </a:solidFill>
              <a:round/>
              <a:headEnd/>
              <a:tailEnd/>
            </a:ln>
            <a:effectLst/>
          </p:spPr>
          <p:txBody>
            <a:bodyPr wrap="none" anchor="ctr"/>
            <a:lstStyle/>
            <a:p>
              <a:endParaRPr lang="en-US"/>
            </a:p>
          </p:txBody>
        </p:sp>
        <p:sp>
          <p:nvSpPr>
            <p:cNvPr id="87" name="Line 24">
              <a:extLst>
                <a:ext uri="{FF2B5EF4-FFF2-40B4-BE49-F238E27FC236}">
                  <a16:creationId xmlns:a16="http://schemas.microsoft.com/office/drawing/2014/main" id="{B6931C46-C9ED-E241-BEF6-D7892E639ADB}"/>
                </a:ext>
              </a:extLst>
            </p:cNvPr>
            <p:cNvSpPr>
              <a:spLocks noChangeShapeType="1"/>
            </p:cNvSpPr>
            <p:nvPr/>
          </p:nvSpPr>
          <p:spPr bwMode="auto">
            <a:xfrm flipH="1">
              <a:off x="2496" y="2976"/>
              <a:ext cx="144" cy="96"/>
            </a:xfrm>
            <a:prstGeom prst="line">
              <a:avLst/>
            </a:prstGeom>
            <a:noFill/>
            <a:ln w="9525">
              <a:solidFill>
                <a:schemeClr val="tx1"/>
              </a:solidFill>
              <a:round/>
              <a:headEnd/>
              <a:tailEnd/>
            </a:ln>
            <a:effectLst/>
          </p:spPr>
          <p:txBody>
            <a:bodyPr wrap="none" anchor="ctr"/>
            <a:lstStyle/>
            <a:p>
              <a:endParaRPr lang="en-US"/>
            </a:p>
          </p:txBody>
        </p:sp>
        <p:sp>
          <p:nvSpPr>
            <p:cNvPr id="88" name="Line 25">
              <a:extLst>
                <a:ext uri="{FF2B5EF4-FFF2-40B4-BE49-F238E27FC236}">
                  <a16:creationId xmlns:a16="http://schemas.microsoft.com/office/drawing/2014/main" id="{48F1AA96-5238-1D4C-A3EA-C1228B93C014}"/>
                </a:ext>
              </a:extLst>
            </p:cNvPr>
            <p:cNvSpPr>
              <a:spLocks noChangeShapeType="1"/>
            </p:cNvSpPr>
            <p:nvPr/>
          </p:nvSpPr>
          <p:spPr bwMode="auto">
            <a:xfrm>
              <a:off x="2640" y="3216"/>
              <a:ext cx="96" cy="96"/>
            </a:xfrm>
            <a:prstGeom prst="line">
              <a:avLst/>
            </a:prstGeom>
            <a:noFill/>
            <a:ln w="9525">
              <a:solidFill>
                <a:schemeClr val="tx1"/>
              </a:solidFill>
              <a:round/>
              <a:headEnd/>
              <a:tailEnd/>
            </a:ln>
            <a:effectLst/>
          </p:spPr>
          <p:txBody>
            <a:bodyPr wrap="none" anchor="ctr"/>
            <a:lstStyle/>
            <a:p>
              <a:endParaRPr lang="en-US"/>
            </a:p>
          </p:txBody>
        </p:sp>
        <p:sp>
          <p:nvSpPr>
            <p:cNvPr id="89" name="Line 26">
              <a:extLst>
                <a:ext uri="{FF2B5EF4-FFF2-40B4-BE49-F238E27FC236}">
                  <a16:creationId xmlns:a16="http://schemas.microsoft.com/office/drawing/2014/main" id="{5F83A508-DC35-724C-A774-AD3F47C2355D}"/>
                </a:ext>
              </a:extLst>
            </p:cNvPr>
            <p:cNvSpPr>
              <a:spLocks noChangeShapeType="1"/>
            </p:cNvSpPr>
            <p:nvPr/>
          </p:nvSpPr>
          <p:spPr bwMode="auto">
            <a:xfrm flipH="1">
              <a:off x="2544" y="3216"/>
              <a:ext cx="96" cy="96"/>
            </a:xfrm>
            <a:prstGeom prst="line">
              <a:avLst/>
            </a:prstGeom>
            <a:noFill/>
            <a:ln w="9525">
              <a:solidFill>
                <a:schemeClr val="tx1"/>
              </a:solidFill>
              <a:round/>
              <a:headEnd/>
              <a:tailEnd/>
            </a:ln>
            <a:effectLst/>
          </p:spPr>
          <p:txBody>
            <a:bodyPr wrap="none" anchor="ctr"/>
            <a:lstStyle/>
            <a:p>
              <a:endParaRPr lang="en-US"/>
            </a:p>
          </p:txBody>
        </p:sp>
        <p:sp>
          <p:nvSpPr>
            <p:cNvPr id="90" name="Text Box 27">
              <a:extLst>
                <a:ext uri="{FF2B5EF4-FFF2-40B4-BE49-F238E27FC236}">
                  <a16:creationId xmlns:a16="http://schemas.microsoft.com/office/drawing/2014/main" id="{5702D65B-17B0-F94C-B56E-AD68A01F2E13}"/>
                </a:ext>
              </a:extLst>
            </p:cNvPr>
            <p:cNvSpPr txBox="1">
              <a:spLocks noChangeArrowheads="1"/>
            </p:cNvSpPr>
            <p:nvPr/>
          </p:nvSpPr>
          <p:spPr bwMode="auto">
            <a:xfrm>
              <a:off x="2256" y="3264"/>
              <a:ext cx="768" cy="559"/>
            </a:xfrm>
            <a:prstGeom prst="rect">
              <a:avLst/>
            </a:prstGeom>
            <a:noFill/>
            <a:ln w="9525">
              <a:noFill/>
              <a:miter lim="800000"/>
              <a:headEnd/>
              <a:tailEnd/>
            </a:ln>
            <a:effectLst/>
          </p:spPr>
          <p:txBody>
            <a:bodyPr>
              <a:spAutoFit/>
            </a:bodyPr>
            <a:lstStyle/>
            <a:p>
              <a:pPr algn="ctr" rtl="0"/>
              <a:r>
                <a:rPr lang="en-US">
                  <a:latin typeface="Times New Roman" pitchFamily="18" charset="0"/>
                </a:rPr>
                <a:t>graduate</a:t>
              </a:r>
            </a:p>
            <a:p>
              <a:pPr algn="ctr" rtl="0"/>
              <a:r>
                <a:rPr lang="en-US">
                  <a:latin typeface="Times New Roman" pitchFamily="18" charset="0"/>
                </a:rPr>
                <a:t>student</a:t>
              </a:r>
              <a:endParaRPr lang="en-US" sz="2400">
                <a:latin typeface="Times New Roman" pitchFamily="18" charset="0"/>
              </a:endParaRPr>
            </a:p>
          </p:txBody>
        </p:sp>
        <p:sp>
          <p:nvSpPr>
            <p:cNvPr id="91" name="Line 28">
              <a:extLst>
                <a:ext uri="{FF2B5EF4-FFF2-40B4-BE49-F238E27FC236}">
                  <a16:creationId xmlns:a16="http://schemas.microsoft.com/office/drawing/2014/main" id="{36B9CA1C-05F0-574A-961A-5EB144DF3F4C}"/>
                </a:ext>
              </a:extLst>
            </p:cNvPr>
            <p:cNvSpPr>
              <a:spLocks noChangeShapeType="1"/>
            </p:cNvSpPr>
            <p:nvPr/>
          </p:nvSpPr>
          <p:spPr bwMode="auto">
            <a:xfrm flipV="1">
              <a:off x="2640" y="2496"/>
              <a:ext cx="0" cy="144"/>
            </a:xfrm>
            <a:prstGeom prst="line">
              <a:avLst/>
            </a:prstGeom>
            <a:noFill/>
            <a:ln w="9525">
              <a:solidFill>
                <a:schemeClr val="tx1"/>
              </a:solidFill>
              <a:round/>
              <a:headEnd/>
              <a:tailEnd/>
            </a:ln>
            <a:effectLst/>
          </p:spPr>
          <p:txBody>
            <a:bodyPr wrap="none" anchor="ctr"/>
            <a:lstStyle/>
            <a:p>
              <a:endParaRPr lang="en-US"/>
            </a:p>
          </p:txBody>
        </p:sp>
        <p:sp>
          <p:nvSpPr>
            <p:cNvPr id="92" name="Line 29">
              <a:extLst>
                <a:ext uri="{FF2B5EF4-FFF2-40B4-BE49-F238E27FC236}">
                  <a16:creationId xmlns:a16="http://schemas.microsoft.com/office/drawing/2014/main" id="{4843832C-7656-FC45-B218-671ADCAB2A29}"/>
                </a:ext>
              </a:extLst>
            </p:cNvPr>
            <p:cNvSpPr>
              <a:spLocks noChangeShapeType="1"/>
            </p:cNvSpPr>
            <p:nvPr/>
          </p:nvSpPr>
          <p:spPr bwMode="auto">
            <a:xfrm flipV="1">
              <a:off x="4848" y="2496"/>
              <a:ext cx="0" cy="144"/>
            </a:xfrm>
            <a:prstGeom prst="line">
              <a:avLst/>
            </a:prstGeom>
            <a:noFill/>
            <a:ln w="9525">
              <a:solidFill>
                <a:schemeClr val="tx1"/>
              </a:solidFill>
              <a:round/>
              <a:headEnd/>
              <a:tailEnd/>
            </a:ln>
            <a:effectLst/>
          </p:spPr>
          <p:txBody>
            <a:bodyPr wrap="none" anchor="ctr"/>
            <a:lstStyle/>
            <a:p>
              <a:endParaRPr lang="en-US"/>
            </a:p>
          </p:txBody>
        </p:sp>
        <p:sp>
          <p:nvSpPr>
            <p:cNvPr id="93" name="Line 30">
              <a:extLst>
                <a:ext uri="{FF2B5EF4-FFF2-40B4-BE49-F238E27FC236}">
                  <a16:creationId xmlns:a16="http://schemas.microsoft.com/office/drawing/2014/main" id="{840535E3-6C3C-A44D-AA5C-30316543E0F1}"/>
                </a:ext>
              </a:extLst>
            </p:cNvPr>
            <p:cNvSpPr>
              <a:spLocks noChangeShapeType="1"/>
            </p:cNvSpPr>
            <p:nvPr/>
          </p:nvSpPr>
          <p:spPr bwMode="auto">
            <a:xfrm>
              <a:off x="2640" y="2496"/>
              <a:ext cx="2208" cy="0"/>
            </a:xfrm>
            <a:prstGeom prst="line">
              <a:avLst/>
            </a:prstGeom>
            <a:noFill/>
            <a:ln w="9525">
              <a:solidFill>
                <a:schemeClr val="tx1"/>
              </a:solidFill>
              <a:round/>
              <a:headEnd/>
              <a:tailEnd/>
            </a:ln>
            <a:effectLst/>
          </p:spPr>
          <p:txBody>
            <a:bodyPr wrap="none" anchor="ctr"/>
            <a:lstStyle/>
            <a:p>
              <a:endParaRPr lang="en-US"/>
            </a:p>
          </p:txBody>
        </p:sp>
        <p:sp>
          <p:nvSpPr>
            <p:cNvPr id="94" name="AutoShape 31">
              <a:extLst>
                <a:ext uri="{FF2B5EF4-FFF2-40B4-BE49-F238E27FC236}">
                  <a16:creationId xmlns:a16="http://schemas.microsoft.com/office/drawing/2014/main" id="{C61D0A51-6FC7-0645-A72F-7D2BF4AE0135}"/>
                </a:ext>
              </a:extLst>
            </p:cNvPr>
            <p:cNvSpPr>
              <a:spLocks noChangeArrowheads="1"/>
            </p:cNvSpPr>
            <p:nvPr/>
          </p:nvSpPr>
          <p:spPr bwMode="auto">
            <a:xfrm>
              <a:off x="3552" y="2160"/>
              <a:ext cx="192" cy="144"/>
            </a:xfrm>
            <a:prstGeom prst="triangle">
              <a:avLst>
                <a:gd name="adj" fmla="val 50000"/>
              </a:avLst>
            </a:prstGeom>
            <a:noFill/>
            <a:ln w="9525">
              <a:solidFill>
                <a:schemeClr val="tx1"/>
              </a:solidFill>
              <a:miter lim="800000"/>
              <a:headEnd/>
              <a:tailEnd/>
            </a:ln>
            <a:effectLst/>
          </p:spPr>
          <p:txBody>
            <a:bodyPr wrap="none" anchor="ctr"/>
            <a:lstStyle/>
            <a:p>
              <a:endParaRPr lang="en-US"/>
            </a:p>
          </p:txBody>
        </p:sp>
        <p:sp>
          <p:nvSpPr>
            <p:cNvPr id="95" name="Line 32">
              <a:extLst>
                <a:ext uri="{FF2B5EF4-FFF2-40B4-BE49-F238E27FC236}">
                  <a16:creationId xmlns:a16="http://schemas.microsoft.com/office/drawing/2014/main" id="{8E77C29D-0D8A-224B-AF77-97BAEA537503}"/>
                </a:ext>
              </a:extLst>
            </p:cNvPr>
            <p:cNvSpPr>
              <a:spLocks noChangeShapeType="1"/>
            </p:cNvSpPr>
            <p:nvPr/>
          </p:nvSpPr>
          <p:spPr bwMode="auto">
            <a:xfrm>
              <a:off x="3648" y="2304"/>
              <a:ext cx="0" cy="192"/>
            </a:xfrm>
            <a:prstGeom prst="line">
              <a:avLst/>
            </a:prstGeom>
            <a:noFill/>
            <a:ln w="9525">
              <a:solidFill>
                <a:schemeClr val="tx1"/>
              </a:solidFill>
              <a:round/>
              <a:headEnd/>
              <a:tailEnd/>
            </a:ln>
            <a:effectLst/>
          </p:spPr>
          <p:txBody>
            <a:bodyPr wrap="none" anchor="ctr"/>
            <a:lstStyle/>
            <a:p>
              <a:endParaRPr lang="en-US"/>
            </a:p>
          </p:txBody>
        </p:sp>
      </p:grpSp>
    </p:spTree>
    <p:extLst>
      <p:ext uri="{BB962C8B-B14F-4D97-AF65-F5344CB8AC3E}">
        <p14:creationId xmlns:p14="http://schemas.microsoft.com/office/powerpoint/2010/main" val="2752298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074" name="Rectangle 2"/>
          <p:cNvSpPr>
            <a:spLocks noGrp="1" noChangeArrowheads="1"/>
          </p:cNvSpPr>
          <p:nvPr>
            <p:ph type="title"/>
          </p:nvPr>
        </p:nvSpPr>
        <p:spPr>
          <a:xfrm>
            <a:off x="803189" y="1209184"/>
            <a:ext cx="3089189" cy="4734416"/>
          </a:xfrm>
        </p:spPr>
        <p:txBody>
          <a:bodyPr anchor="ctr">
            <a:normAutofit/>
          </a:bodyPr>
          <a:lstStyle/>
          <a:p>
            <a:r>
              <a:rPr lang="en-US" dirty="0"/>
              <a:t>Use </a:t>
            </a:r>
            <a:r>
              <a:rPr lang="en-US" dirty="0" err="1"/>
              <a:t>CaseS</a:t>
            </a:r>
            <a:endParaRPr lang="en-US" dirty="0"/>
          </a:p>
        </p:txBody>
      </p:sp>
      <p:sp>
        <p:nvSpPr>
          <p:cNvPr id="77" name="Rectangle 7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79" name="Rectangle 7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C5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81" name="Rectangle 8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075" name="Rectangle 3"/>
          <p:cNvSpPr>
            <a:spLocks noGrp="1" noChangeArrowheads="1"/>
          </p:cNvSpPr>
          <p:nvPr>
            <p:ph type="body" idx="1"/>
          </p:nvPr>
        </p:nvSpPr>
        <p:spPr>
          <a:xfrm>
            <a:off x="4561870" y="723900"/>
            <a:ext cx="7183597" cy="3152362"/>
          </a:xfrm>
        </p:spPr>
        <p:txBody>
          <a:bodyPr>
            <a:normAutofit/>
          </a:bodyPr>
          <a:lstStyle/>
          <a:p>
            <a:pPr marL="320040" lvl="1" indent="-320040">
              <a:spcBef>
                <a:spcPts val="700"/>
              </a:spcBef>
              <a:buClr>
                <a:srgbClr val="FFBC5D"/>
              </a:buClr>
              <a:buSzPct val="60000"/>
              <a:buFont typeface="Wingdings"/>
              <a:buChar char=""/>
            </a:pPr>
            <a:r>
              <a:rPr lang="en-US" sz="1800" dirty="0"/>
              <a:t>Use case specifies the desired behavior. It is intended to provide an overview of what the user wants without knowing how to achieve the goal</a:t>
            </a:r>
          </a:p>
          <a:p>
            <a:pPr>
              <a:buClr>
                <a:srgbClr val="FFBC5D"/>
              </a:buClr>
            </a:pPr>
            <a:r>
              <a:rPr lang="en-US" dirty="0"/>
              <a:t>Naming convention is </a:t>
            </a:r>
            <a:r>
              <a:rPr lang="en-US" b="1" dirty="0">
                <a:solidFill>
                  <a:schemeClr val="accent6"/>
                </a:solidFill>
              </a:rPr>
              <a:t>action verb + noun </a:t>
            </a:r>
          </a:p>
          <a:p>
            <a:pPr>
              <a:buClr>
                <a:srgbClr val="FFBC5D"/>
              </a:buClr>
            </a:pPr>
            <a:r>
              <a:rPr lang="en-US" dirty="0"/>
              <a:t>Example:</a:t>
            </a:r>
          </a:p>
          <a:p>
            <a:pPr lvl="1">
              <a:buClr>
                <a:srgbClr val="FFBC5D"/>
              </a:buClr>
            </a:pPr>
            <a:r>
              <a:rPr lang="en-US" dirty="0"/>
              <a:t>Make reservation is undoubtedly a use case</a:t>
            </a:r>
          </a:p>
          <a:p>
            <a:pPr lvl="1">
              <a:buClr>
                <a:srgbClr val="FFBC5D"/>
              </a:buClr>
            </a:pPr>
            <a:r>
              <a:rPr lang="en-US" dirty="0"/>
              <a:t>Look up a hotel isn’t a use case because it is only a part of the reservation process instead of an objective</a:t>
            </a:r>
          </a:p>
        </p:txBody>
      </p:sp>
      <p:pic>
        <p:nvPicPr>
          <p:cNvPr id="34818" name="Picture 2" descr="flow of events quick look"/>
          <p:cNvPicPr>
            <a:picLocks noChangeAspect="1" noChangeArrowheads="1"/>
          </p:cNvPicPr>
          <p:nvPr/>
        </p:nvPicPr>
        <p:blipFill>
          <a:blip r:embed="rId2" cstate="print"/>
          <a:stretch>
            <a:fillRect/>
          </a:stretch>
        </p:blipFill>
        <p:spPr bwMode="auto">
          <a:xfrm>
            <a:off x="6211057" y="4149588"/>
            <a:ext cx="3787652" cy="2196838"/>
          </a:xfrm>
          <a:prstGeom prst="rect">
            <a:avLst/>
          </a:prstGeom>
          <a:noFill/>
        </p:spPr>
      </p:pic>
      <p:sp>
        <p:nvSpPr>
          <p:cNvPr id="9"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62BAE5E7-60A1-402E-A650-6304C09CBFC8}" type="slidenum">
              <a:rPr lang="he-IL">
                <a:solidFill>
                  <a:srgbClr val="FFBC5D"/>
                </a:solidFill>
              </a:rPr>
              <a:pPr>
                <a:spcAft>
                  <a:spcPts val="600"/>
                </a:spcAft>
              </a:pPr>
              <a:t>15</a:t>
            </a:fld>
            <a:endParaRPr lang="en-US">
              <a:solidFill>
                <a:srgbClr val="FFBC5D"/>
              </a:solidFill>
            </a:endParaRPr>
          </a:p>
        </p:txBody>
      </p:sp>
    </p:spTree>
    <p:extLst>
      <p:ext uri="{BB962C8B-B14F-4D97-AF65-F5344CB8AC3E}">
        <p14:creationId xmlns:p14="http://schemas.microsoft.com/office/powerpoint/2010/main" val="4154432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074" name="Rectangle 2"/>
          <p:cNvSpPr>
            <a:spLocks noGrp="1" noChangeArrowheads="1"/>
          </p:cNvSpPr>
          <p:nvPr>
            <p:ph type="title"/>
          </p:nvPr>
        </p:nvSpPr>
        <p:spPr>
          <a:xfrm>
            <a:off x="803189" y="1209184"/>
            <a:ext cx="3089189" cy="4734416"/>
          </a:xfrm>
        </p:spPr>
        <p:txBody>
          <a:bodyPr anchor="ctr">
            <a:normAutofit/>
          </a:bodyPr>
          <a:lstStyle/>
          <a:p>
            <a:r>
              <a:rPr lang="en-US" dirty="0"/>
              <a:t>RELATIONSHIPS BETWEEN USE CASES AND ACTORS</a:t>
            </a:r>
          </a:p>
        </p:txBody>
      </p:sp>
      <p:sp>
        <p:nvSpPr>
          <p:cNvPr id="77" name="Rectangle 7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79" name="Rectangle 7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C5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81" name="Rectangle 8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075" name="Rectangle 3"/>
          <p:cNvSpPr>
            <a:spLocks noGrp="1" noChangeArrowheads="1"/>
          </p:cNvSpPr>
          <p:nvPr>
            <p:ph type="body" idx="1"/>
          </p:nvPr>
        </p:nvSpPr>
        <p:spPr>
          <a:xfrm>
            <a:off x="4561870" y="723900"/>
            <a:ext cx="7183597" cy="3152362"/>
          </a:xfrm>
        </p:spPr>
        <p:txBody>
          <a:bodyPr>
            <a:normAutofit/>
          </a:bodyPr>
          <a:lstStyle/>
          <a:p>
            <a:r>
              <a:rPr lang="en-US" sz="2400" dirty="0"/>
              <a:t>Actors may be connected to use cases by associations, indicating that the actor and the use case communicate using messages</a:t>
            </a:r>
          </a:p>
        </p:txBody>
      </p:sp>
      <p:sp>
        <p:nvSpPr>
          <p:cNvPr id="9"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62BAE5E7-60A1-402E-A650-6304C09CBFC8}" type="slidenum">
              <a:rPr lang="he-IL">
                <a:solidFill>
                  <a:srgbClr val="FFBC5D"/>
                </a:solidFill>
              </a:rPr>
              <a:pPr>
                <a:spcAft>
                  <a:spcPts val="600"/>
                </a:spcAft>
              </a:pPr>
              <a:t>16</a:t>
            </a:fld>
            <a:endParaRPr lang="en-US">
              <a:solidFill>
                <a:srgbClr val="FFBC5D"/>
              </a:solidFill>
            </a:endParaRPr>
          </a:p>
        </p:txBody>
      </p:sp>
      <p:pic>
        <p:nvPicPr>
          <p:cNvPr id="3" name="Picture 2" descr="A picture containing drawing&#10;&#10;Description automatically generated">
            <a:extLst>
              <a:ext uri="{FF2B5EF4-FFF2-40B4-BE49-F238E27FC236}">
                <a16:creationId xmlns:a16="http://schemas.microsoft.com/office/drawing/2014/main" id="{1F52A459-B63D-6449-AB79-58E32ACE0589}"/>
              </a:ext>
            </a:extLst>
          </p:cNvPr>
          <p:cNvPicPr>
            <a:picLocks noChangeAspect="1"/>
          </p:cNvPicPr>
          <p:nvPr/>
        </p:nvPicPr>
        <p:blipFill>
          <a:blip r:embed="rId2"/>
          <a:stretch>
            <a:fillRect/>
          </a:stretch>
        </p:blipFill>
        <p:spPr>
          <a:xfrm>
            <a:off x="6252029" y="3876262"/>
            <a:ext cx="3149600" cy="1130300"/>
          </a:xfrm>
          <a:prstGeom prst="rect">
            <a:avLst/>
          </a:prstGeom>
        </p:spPr>
      </p:pic>
    </p:spTree>
    <p:extLst>
      <p:ext uri="{BB962C8B-B14F-4D97-AF65-F5344CB8AC3E}">
        <p14:creationId xmlns:p14="http://schemas.microsoft.com/office/powerpoint/2010/main" val="3926073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074" name="Rectangle 2"/>
          <p:cNvSpPr>
            <a:spLocks noGrp="1" noChangeArrowheads="1"/>
          </p:cNvSpPr>
          <p:nvPr>
            <p:ph type="title"/>
          </p:nvPr>
        </p:nvSpPr>
        <p:spPr>
          <a:xfrm>
            <a:off x="803189" y="1209184"/>
            <a:ext cx="3089189" cy="4734416"/>
          </a:xfrm>
        </p:spPr>
        <p:txBody>
          <a:bodyPr anchor="ctr">
            <a:normAutofit/>
          </a:bodyPr>
          <a:lstStyle/>
          <a:p>
            <a:r>
              <a:rPr lang="en-US" dirty="0"/>
              <a:t>RELATIONSHIPS BETWEEN USE CASES</a:t>
            </a:r>
          </a:p>
        </p:txBody>
      </p:sp>
      <p:sp>
        <p:nvSpPr>
          <p:cNvPr id="77" name="Rectangle 76">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79" name="Rectangle 78">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BC5D"/>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81" name="Rectangle 80">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9"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62BAE5E7-60A1-402E-A650-6304C09CBFC8}" type="slidenum">
              <a:rPr lang="he-IL">
                <a:solidFill>
                  <a:srgbClr val="FFBC5D"/>
                </a:solidFill>
              </a:rPr>
              <a:pPr>
                <a:spcAft>
                  <a:spcPts val="600"/>
                </a:spcAft>
              </a:pPr>
              <a:t>17</a:t>
            </a:fld>
            <a:endParaRPr lang="en-US">
              <a:solidFill>
                <a:srgbClr val="FFBC5D"/>
              </a:solidFill>
            </a:endParaRPr>
          </a:p>
        </p:txBody>
      </p:sp>
      <p:graphicFrame>
        <p:nvGraphicFramePr>
          <p:cNvPr id="11" name="Diagram 10">
            <a:extLst>
              <a:ext uri="{FF2B5EF4-FFF2-40B4-BE49-F238E27FC236}">
                <a16:creationId xmlns:a16="http://schemas.microsoft.com/office/drawing/2014/main" id="{CBD413C6-D048-CB41-BEDA-4CB7AE3EFE4D}"/>
              </a:ext>
            </a:extLst>
          </p:cNvPr>
          <p:cNvGraphicFramePr/>
          <p:nvPr>
            <p:extLst>
              <p:ext uri="{D42A27DB-BD31-4B8C-83A1-F6EECF244321}">
                <p14:modId xmlns:p14="http://schemas.microsoft.com/office/powerpoint/2010/main" val="2158044988"/>
              </p:ext>
            </p:extLst>
          </p:nvPr>
        </p:nvGraphicFramePr>
        <p:xfrm>
          <a:off x="4549978" y="1094198"/>
          <a:ext cx="6910614" cy="5240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324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266" name="Rectangle 2"/>
          <p:cNvSpPr>
            <a:spLocks noGrp="1" noChangeArrowheads="1"/>
          </p:cNvSpPr>
          <p:nvPr>
            <p:ph type="title"/>
          </p:nvPr>
        </p:nvSpPr>
        <p:spPr>
          <a:xfrm>
            <a:off x="803189" y="1209184"/>
            <a:ext cx="3089189" cy="4734416"/>
          </a:xfrm>
        </p:spPr>
        <p:txBody>
          <a:bodyPr anchor="ctr">
            <a:normAutofit/>
          </a:bodyPr>
          <a:lstStyle/>
          <a:p>
            <a:r>
              <a:rPr lang="en-US" sz="2600" dirty="0"/>
              <a:t>Generalization</a:t>
            </a:r>
          </a:p>
        </p:txBody>
      </p:sp>
      <p:sp>
        <p:nvSpPr>
          <p:cNvPr id="138" name="Rectangle 13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0" name="Rectangle 13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267" name="Rectangle 3"/>
          <p:cNvSpPr>
            <a:spLocks noGrp="1" noChangeArrowheads="1"/>
          </p:cNvSpPr>
          <p:nvPr>
            <p:ph type="body" idx="1"/>
          </p:nvPr>
        </p:nvSpPr>
        <p:spPr>
          <a:xfrm>
            <a:off x="4561870" y="723900"/>
            <a:ext cx="7183597" cy="3152362"/>
          </a:xfrm>
        </p:spPr>
        <p:txBody>
          <a:bodyPr>
            <a:normAutofit/>
          </a:bodyPr>
          <a:lstStyle/>
          <a:p>
            <a:r>
              <a:rPr lang="en-US" dirty="0"/>
              <a:t>The child use case inherits the behavior and meaning of the parent use case</a:t>
            </a:r>
          </a:p>
          <a:p>
            <a:r>
              <a:rPr lang="en-US" dirty="0"/>
              <a:t>The child may add to or override the behavior of its parent</a:t>
            </a:r>
          </a:p>
        </p:txBody>
      </p:sp>
      <p:pic>
        <p:nvPicPr>
          <p:cNvPr id="29697" name="Picture 1"/>
          <p:cNvPicPr>
            <a:picLocks noChangeAspect="1" noChangeArrowheads="1"/>
          </p:cNvPicPr>
          <p:nvPr/>
        </p:nvPicPr>
        <p:blipFill>
          <a:blip r:embed="rId2" cstate="print"/>
          <a:stretch>
            <a:fillRect/>
          </a:stretch>
        </p:blipFill>
        <p:spPr bwMode="auto">
          <a:xfrm>
            <a:off x="5354000" y="3557232"/>
            <a:ext cx="4707510" cy="2196838"/>
          </a:xfrm>
          <a:prstGeom prst="rect">
            <a:avLst/>
          </a:prstGeom>
          <a:noFill/>
        </p:spPr>
      </p:pic>
      <p:sp>
        <p:nvSpPr>
          <p:cNvPr id="15"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2B47680B-8BD3-4242-AA04-F4A31CFDE8FB}" type="slidenum">
              <a:rPr lang="he-IL"/>
              <a:pPr>
                <a:spcAft>
                  <a:spcPts val="600"/>
                </a:spcAft>
              </a:pPr>
              <a:t>18</a:t>
            </a:fld>
            <a:endParaRPr lang="en-US"/>
          </a:p>
        </p:txBody>
      </p:sp>
    </p:spTree>
    <p:extLst>
      <p:ext uri="{BB962C8B-B14F-4D97-AF65-F5344CB8AC3E}">
        <p14:creationId xmlns:p14="http://schemas.microsoft.com/office/powerpoint/2010/main" val="2090317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6386" name="Rectangle 2"/>
          <p:cNvSpPr>
            <a:spLocks noGrp="1" noChangeArrowheads="1"/>
          </p:cNvSpPr>
          <p:nvPr>
            <p:ph type="title"/>
          </p:nvPr>
        </p:nvSpPr>
        <p:spPr>
          <a:xfrm>
            <a:off x="803189" y="1209184"/>
            <a:ext cx="3089189" cy="4734416"/>
          </a:xfrm>
        </p:spPr>
        <p:txBody>
          <a:bodyPr anchor="ctr">
            <a:normAutofit/>
          </a:bodyPr>
          <a:lstStyle/>
          <a:p>
            <a:r>
              <a:rPr lang="en-US" dirty="0"/>
              <a:t>Include</a:t>
            </a:r>
          </a:p>
        </p:txBody>
      </p:sp>
      <p:sp>
        <p:nvSpPr>
          <p:cNvPr id="77" name="Rectangle 76">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79" name="Rectangle 78">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9200"/>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81" name="Rectangle 80">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pic>
        <p:nvPicPr>
          <p:cNvPr id="26626" name="Picture 2"/>
          <p:cNvPicPr>
            <a:picLocks noChangeAspect="1" noChangeArrowheads="1"/>
          </p:cNvPicPr>
          <p:nvPr/>
        </p:nvPicPr>
        <p:blipFill>
          <a:blip r:embed="rId2" cstate="print"/>
          <a:stretch>
            <a:fillRect/>
          </a:stretch>
        </p:blipFill>
        <p:spPr bwMode="auto">
          <a:xfrm>
            <a:off x="8087389" y="685647"/>
            <a:ext cx="3397924" cy="1977521"/>
          </a:xfrm>
          <a:prstGeom prst="rect">
            <a:avLst/>
          </a:prstGeom>
          <a:noFill/>
        </p:spPr>
      </p:pic>
      <p:sp>
        <p:nvSpPr>
          <p:cNvPr id="83" name="Rectangle 82">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625" name="Picture 1"/>
          <p:cNvPicPr>
            <a:picLocks noChangeAspect="1" noChangeArrowheads="1"/>
          </p:cNvPicPr>
          <p:nvPr/>
        </p:nvPicPr>
        <p:blipFill>
          <a:blip r:embed="rId3" cstate="print"/>
          <a:stretch>
            <a:fillRect/>
          </a:stretch>
        </p:blipFill>
        <p:spPr bwMode="auto">
          <a:xfrm>
            <a:off x="4433143" y="975779"/>
            <a:ext cx="3400442" cy="1687389"/>
          </a:xfrm>
          <a:prstGeom prst="rect">
            <a:avLst/>
          </a:prstGeom>
          <a:noFill/>
        </p:spPr>
      </p:pic>
      <p:sp>
        <p:nvSpPr>
          <p:cNvPr id="85" name="Rectangle 84">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3"/>
          <p:cNvSpPr>
            <a:spLocks noGrp="1" noChangeArrowheads="1"/>
          </p:cNvSpPr>
          <p:nvPr>
            <p:ph type="body" idx="1"/>
          </p:nvPr>
        </p:nvSpPr>
        <p:spPr>
          <a:xfrm>
            <a:off x="4561870" y="3425295"/>
            <a:ext cx="6864154" cy="2800477"/>
          </a:xfrm>
        </p:spPr>
        <p:txBody>
          <a:bodyPr>
            <a:normAutofit/>
          </a:bodyPr>
          <a:lstStyle/>
          <a:p>
            <a:r>
              <a:rPr lang="en-US" dirty="0"/>
              <a:t>The base use case explicitly incorporates the behavior of another use case at a location specified in the base</a:t>
            </a:r>
          </a:p>
          <a:p>
            <a:r>
              <a:rPr lang="en-US" dirty="0">
                <a:solidFill>
                  <a:schemeClr val="accent1"/>
                </a:solidFill>
              </a:rPr>
              <a:t>The included use case </a:t>
            </a:r>
            <a:r>
              <a:rPr lang="en-US" b="1" dirty="0">
                <a:solidFill>
                  <a:schemeClr val="accent2">
                    <a:lumMod val="75000"/>
                  </a:schemeClr>
                </a:solidFill>
              </a:rPr>
              <a:t>never stands alone</a:t>
            </a:r>
            <a:r>
              <a:rPr lang="en-US" dirty="0"/>
              <a:t>. It only occurs as a part of some larger base that includes it</a:t>
            </a:r>
          </a:p>
          <a:p>
            <a:pPr>
              <a:buClr>
                <a:srgbClr val="FF9200"/>
              </a:buClr>
            </a:pPr>
            <a:r>
              <a:rPr lang="en-US" dirty="0"/>
              <a:t>You can use the include-relationship to factor out behavior:</a:t>
            </a:r>
          </a:p>
          <a:p>
            <a:pPr lvl="1">
              <a:buClr>
                <a:srgbClr val="FF9200"/>
              </a:buClr>
            </a:pPr>
            <a:r>
              <a:rPr lang="en-US" dirty="0"/>
              <a:t>From the base use case that is not necessary for the understanding of the primary purpose of the use case, only the result of it is important</a:t>
            </a:r>
          </a:p>
          <a:p>
            <a:pPr lvl="1">
              <a:buClr>
                <a:srgbClr val="FF9200"/>
              </a:buClr>
            </a:pPr>
            <a:r>
              <a:rPr lang="en-US" dirty="0"/>
              <a:t>That is in common for two or more use cases</a:t>
            </a:r>
          </a:p>
          <a:p>
            <a:pPr>
              <a:buClr>
                <a:srgbClr val="FF9200"/>
              </a:buClr>
            </a:pPr>
            <a:endParaRPr lang="en-US" dirty="0"/>
          </a:p>
        </p:txBody>
      </p:sp>
      <p:sp>
        <p:nvSpPr>
          <p:cNvPr id="17"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A378E9B6-430A-4316-9A76-A0A1D7CBAF65}" type="slidenum">
              <a:rPr lang="he-IL">
                <a:solidFill>
                  <a:srgbClr val="FF9200"/>
                </a:solidFill>
              </a:rPr>
              <a:pPr>
                <a:spcAft>
                  <a:spcPts val="600"/>
                </a:spcAft>
              </a:pPr>
              <a:t>19</a:t>
            </a:fld>
            <a:endParaRPr lang="en-US">
              <a:solidFill>
                <a:srgbClr val="FF9200"/>
              </a:solidFill>
            </a:endParaRPr>
          </a:p>
        </p:txBody>
      </p:sp>
      <p:grpSp>
        <p:nvGrpSpPr>
          <p:cNvPr id="14" name="Group 14">
            <a:extLst>
              <a:ext uri="{FF2B5EF4-FFF2-40B4-BE49-F238E27FC236}">
                <a16:creationId xmlns:a16="http://schemas.microsoft.com/office/drawing/2014/main" id="{57672198-AD5E-F642-8E9F-21D5D890A4E2}"/>
              </a:ext>
            </a:extLst>
          </p:cNvPr>
          <p:cNvGrpSpPr>
            <a:grpSpLocks/>
          </p:cNvGrpSpPr>
          <p:nvPr/>
        </p:nvGrpSpPr>
        <p:grpSpPr bwMode="auto">
          <a:xfrm>
            <a:off x="483285" y="4273617"/>
            <a:ext cx="3628035" cy="701415"/>
            <a:chOff x="1440" y="1152"/>
            <a:chExt cx="2648" cy="432"/>
          </a:xfrm>
        </p:grpSpPr>
        <p:grpSp>
          <p:nvGrpSpPr>
            <p:cNvPr id="15" name="Group 4">
              <a:extLst>
                <a:ext uri="{FF2B5EF4-FFF2-40B4-BE49-F238E27FC236}">
                  <a16:creationId xmlns:a16="http://schemas.microsoft.com/office/drawing/2014/main" id="{2EB1669B-1A08-664F-A300-74D60BE0B976}"/>
                </a:ext>
              </a:extLst>
            </p:cNvPr>
            <p:cNvGrpSpPr>
              <a:grpSpLocks/>
            </p:cNvGrpSpPr>
            <p:nvPr/>
          </p:nvGrpSpPr>
          <p:grpSpPr bwMode="auto">
            <a:xfrm>
              <a:off x="1440" y="1152"/>
              <a:ext cx="609" cy="432"/>
              <a:chOff x="4176" y="720"/>
              <a:chExt cx="609" cy="432"/>
            </a:xfrm>
          </p:grpSpPr>
          <p:sp>
            <p:nvSpPr>
              <p:cNvPr id="22" name="Oval 5">
                <a:extLst>
                  <a:ext uri="{FF2B5EF4-FFF2-40B4-BE49-F238E27FC236}">
                    <a16:creationId xmlns:a16="http://schemas.microsoft.com/office/drawing/2014/main" id="{5770782F-8728-9446-A646-69617F85C10B}"/>
                  </a:ext>
                </a:extLst>
              </p:cNvPr>
              <p:cNvSpPr>
                <a:spLocks noChangeArrowheads="1"/>
              </p:cNvSpPr>
              <p:nvPr/>
            </p:nvSpPr>
            <p:spPr bwMode="auto">
              <a:xfrm>
                <a:off x="4176" y="720"/>
                <a:ext cx="576" cy="432"/>
              </a:xfrm>
              <a:prstGeom prst="ellipse">
                <a:avLst/>
              </a:prstGeom>
              <a:noFill/>
              <a:ln w="22225">
                <a:solidFill>
                  <a:schemeClr val="bg1"/>
                </a:solidFill>
                <a:round/>
                <a:headEnd/>
                <a:tailEnd/>
              </a:ln>
              <a:effectLst/>
            </p:spPr>
            <p:txBody>
              <a:bodyPr wrap="none" anchor="ctr"/>
              <a:lstStyle/>
              <a:p>
                <a:endParaRPr lang="en-US"/>
              </a:p>
            </p:txBody>
          </p:sp>
          <p:sp>
            <p:nvSpPr>
              <p:cNvPr id="23" name="Text Box 6">
                <a:extLst>
                  <a:ext uri="{FF2B5EF4-FFF2-40B4-BE49-F238E27FC236}">
                    <a16:creationId xmlns:a16="http://schemas.microsoft.com/office/drawing/2014/main" id="{99370462-2F56-CD4D-8285-3532D7EAC422}"/>
                  </a:ext>
                </a:extLst>
              </p:cNvPr>
              <p:cNvSpPr txBox="1">
                <a:spLocks noChangeArrowheads="1"/>
              </p:cNvSpPr>
              <p:nvPr/>
            </p:nvSpPr>
            <p:spPr bwMode="auto">
              <a:xfrm>
                <a:off x="4257" y="816"/>
                <a:ext cx="528" cy="250"/>
              </a:xfrm>
              <a:prstGeom prst="rect">
                <a:avLst/>
              </a:prstGeom>
              <a:noFill/>
              <a:ln w="9525">
                <a:noFill/>
                <a:miter lim="800000"/>
                <a:headEnd/>
                <a:tailEnd/>
              </a:ln>
              <a:effectLst/>
            </p:spPr>
            <p:txBody>
              <a:bodyPr>
                <a:spAutoFit/>
              </a:bodyPr>
              <a:lstStyle/>
              <a:p>
                <a:pPr rtl="0"/>
                <a:r>
                  <a:rPr lang="en-US" sz="2000" dirty="0">
                    <a:solidFill>
                      <a:schemeClr val="bg1"/>
                    </a:solidFill>
                    <a:latin typeface="Times New Roman" pitchFamily="18" charset="0"/>
                  </a:rPr>
                  <a:t>base</a:t>
                </a:r>
                <a:endParaRPr lang="en-US" sz="2400" dirty="0">
                  <a:solidFill>
                    <a:schemeClr val="bg1"/>
                  </a:solidFill>
                  <a:latin typeface="Times New Roman" pitchFamily="18" charset="0"/>
                </a:endParaRPr>
              </a:p>
            </p:txBody>
          </p:sp>
        </p:grpSp>
        <p:grpSp>
          <p:nvGrpSpPr>
            <p:cNvPr id="16" name="Group 7">
              <a:extLst>
                <a:ext uri="{FF2B5EF4-FFF2-40B4-BE49-F238E27FC236}">
                  <a16:creationId xmlns:a16="http://schemas.microsoft.com/office/drawing/2014/main" id="{D1E44416-1138-224F-9A89-B9719A5ECAE8}"/>
                </a:ext>
              </a:extLst>
            </p:cNvPr>
            <p:cNvGrpSpPr>
              <a:grpSpLocks/>
            </p:cNvGrpSpPr>
            <p:nvPr/>
          </p:nvGrpSpPr>
          <p:grpSpPr bwMode="auto">
            <a:xfrm>
              <a:off x="3265" y="1152"/>
              <a:ext cx="823" cy="432"/>
              <a:chOff x="4176" y="720"/>
              <a:chExt cx="581" cy="432"/>
            </a:xfrm>
          </p:grpSpPr>
          <p:sp>
            <p:nvSpPr>
              <p:cNvPr id="20" name="Oval 8">
                <a:extLst>
                  <a:ext uri="{FF2B5EF4-FFF2-40B4-BE49-F238E27FC236}">
                    <a16:creationId xmlns:a16="http://schemas.microsoft.com/office/drawing/2014/main" id="{348642B3-0AB0-7A4B-AB8F-11FABC34A37E}"/>
                  </a:ext>
                </a:extLst>
              </p:cNvPr>
              <p:cNvSpPr>
                <a:spLocks noChangeArrowheads="1"/>
              </p:cNvSpPr>
              <p:nvPr/>
            </p:nvSpPr>
            <p:spPr bwMode="auto">
              <a:xfrm>
                <a:off x="4176" y="720"/>
                <a:ext cx="576" cy="432"/>
              </a:xfrm>
              <a:prstGeom prst="ellipse">
                <a:avLst/>
              </a:prstGeom>
              <a:noFill/>
              <a:ln w="22225">
                <a:solidFill>
                  <a:schemeClr val="bg1"/>
                </a:solidFill>
                <a:round/>
                <a:headEnd/>
                <a:tailEnd/>
              </a:ln>
              <a:effectLst/>
            </p:spPr>
            <p:txBody>
              <a:bodyPr wrap="none" anchor="ctr"/>
              <a:lstStyle/>
              <a:p>
                <a:endParaRPr lang="en-US">
                  <a:solidFill>
                    <a:schemeClr val="bg1"/>
                  </a:solidFill>
                </a:endParaRPr>
              </a:p>
            </p:txBody>
          </p:sp>
          <p:sp>
            <p:nvSpPr>
              <p:cNvPr id="21" name="Text Box 9">
                <a:extLst>
                  <a:ext uri="{FF2B5EF4-FFF2-40B4-BE49-F238E27FC236}">
                    <a16:creationId xmlns:a16="http://schemas.microsoft.com/office/drawing/2014/main" id="{60985079-A62D-0F44-B3F1-ADBCDD26731E}"/>
                  </a:ext>
                </a:extLst>
              </p:cNvPr>
              <p:cNvSpPr txBox="1">
                <a:spLocks noChangeArrowheads="1"/>
              </p:cNvSpPr>
              <p:nvPr/>
            </p:nvSpPr>
            <p:spPr bwMode="auto">
              <a:xfrm>
                <a:off x="4204" y="816"/>
                <a:ext cx="553" cy="250"/>
              </a:xfrm>
              <a:prstGeom prst="rect">
                <a:avLst/>
              </a:prstGeom>
              <a:noFill/>
              <a:ln w="9525">
                <a:noFill/>
                <a:miter lim="800000"/>
                <a:headEnd/>
                <a:tailEnd/>
              </a:ln>
              <a:effectLst/>
            </p:spPr>
            <p:txBody>
              <a:bodyPr wrap="square">
                <a:spAutoFit/>
              </a:bodyPr>
              <a:lstStyle/>
              <a:p>
                <a:pPr rtl="0"/>
                <a:r>
                  <a:rPr lang="en-US" sz="2000" dirty="0">
                    <a:solidFill>
                      <a:schemeClr val="bg1"/>
                    </a:solidFill>
                    <a:latin typeface="Times New Roman" pitchFamily="18" charset="0"/>
                  </a:rPr>
                  <a:t>included</a:t>
                </a:r>
                <a:endParaRPr lang="en-US" sz="2400" dirty="0">
                  <a:solidFill>
                    <a:schemeClr val="bg1"/>
                  </a:solidFill>
                  <a:latin typeface="Times New Roman" pitchFamily="18" charset="0"/>
                </a:endParaRPr>
              </a:p>
            </p:txBody>
          </p:sp>
        </p:grpSp>
        <p:sp>
          <p:nvSpPr>
            <p:cNvPr id="18" name="Line 12">
              <a:extLst>
                <a:ext uri="{FF2B5EF4-FFF2-40B4-BE49-F238E27FC236}">
                  <a16:creationId xmlns:a16="http://schemas.microsoft.com/office/drawing/2014/main" id="{F6E2FAE4-0C2F-164A-97B1-1C7C8EC1409B}"/>
                </a:ext>
              </a:extLst>
            </p:cNvPr>
            <p:cNvSpPr>
              <a:spLocks noChangeShapeType="1"/>
            </p:cNvSpPr>
            <p:nvPr/>
          </p:nvSpPr>
          <p:spPr bwMode="auto">
            <a:xfrm>
              <a:off x="2016" y="1392"/>
              <a:ext cx="1248" cy="0"/>
            </a:xfrm>
            <a:prstGeom prst="line">
              <a:avLst/>
            </a:prstGeom>
            <a:noFill/>
            <a:ln w="22225">
              <a:solidFill>
                <a:schemeClr val="bg1"/>
              </a:solidFill>
              <a:prstDash val="dash"/>
              <a:round/>
              <a:headEnd/>
              <a:tailEnd type="arrow" w="med" len="med"/>
            </a:ln>
            <a:effectLst/>
          </p:spPr>
          <p:txBody>
            <a:bodyPr wrap="none" anchor="ctr"/>
            <a:lstStyle/>
            <a:p>
              <a:endParaRPr lang="en-US"/>
            </a:p>
          </p:txBody>
        </p:sp>
        <p:sp>
          <p:nvSpPr>
            <p:cNvPr id="19" name="Text Box 13">
              <a:extLst>
                <a:ext uri="{FF2B5EF4-FFF2-40B4-BE49-F238E27FC236}">
                  <a16:creationId xmlns:a16="http://schemas.microsoft.com/office/drawing/2014/main" id="{559B5A3E-B412-614B-923C-4D9737378DAC}"/>
                </a:ext>
              </a:extLst>
            </p:cNvPr>
            <p:cNvSpPr txBox="1">
              <a:spLocks noChangeArrowheads="1"/>
            </p:cNvSpPr>
            <p:nvPr/>
          </p:nvSpPr>
          <p:spPr bwMode="auto">
            <a:xfrm>
              <a:off x="2160" y="1200"/>
              <a:ext cx="872" cy="233"/>
            </a:xfrm>
            <a:prstGeom prst="rect">
              <a:avLst/>
            </a:prstGeom>
            <a:noFill/>
            <a:ln w="9525">
              <a:noFill/>
              <a:miter lim="800000"/>
              <a:headEnd/>
              <a:tailEnd/>
            </a:ln>
            <a:effectLst/>
          </p:spPr>
          <p:txBody>
            <a:bodyPr wrap="none">
              <a:spAutoFit/>
            </a:bodyPr>
            <a:lstStyle/>
            <a:p>
              <a:pPr rtl="0"/>
              <a:r>
                <a:rPr lang="en-US" dirty="0">
                  <a:solidFill>
                    <a:schemeClr val="bg1"/>
                  </a:solidFill>
                  <a:latin typeface="Times New Roman" pitchFamily="18" charset="0"/>
                </a:rPr>
                <a:t>&lt;&lt;include&gt;&gt;</a:t>
              </a:r>
            </a:p>
          </p:txBody>
        </p:sp>
      </p:grpSp>
    </p:spTree>
    <p:extLst>
      <p:ext uri="{BB962C8B-B14F-4D97-AF65-F5344CB8AC3E}">
        <p14:creationId xmlns:p14="http://schemas.microsoft.com/office/powerpoint/2010/main" val="4233197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 name="Rectangle 10">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3" name="Rectangle 12">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7" name="Rectangle 16">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D46418E9-C46E-2B42-A376-BF4FA645B97F}"/>
              </a:ext>
            </a:extLst>
          </p:cNvPr>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600" dirty="0">
                <a:solidFill>
                  <a:srgbClr val="FFFFFF"/>
                </a:solidFill>
              </a:rPr>
              <a:t>Document Revision CONTROL </a:t>
            </a:r>
            <a:r>
              <a:rPr lang="en-US" sz="3600">
                <a:solidFill>
                  <a:srgbClr val="FFFFFF"/>
                </a:solidFill>
              </a:rPr>
              <a:t>(DRC)</a:t>
            </a:r>
            <a:endParaRPr lang="en-US" sz="3600" dirty="0">
              <a:solidFill>
                <a:srgbClr val="FFFFFF"/>
              </a:solidFill>
            </a:endParaRPr>
          </a:p>
        </p:txBody>
      </p:sp>
      <p:sp>
        <p:nvSpPr>
          <p:cNvPr id="21" name="Rectangle 20">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graphicFrame>
        <p:nvGraphicFramePr>
          <p:cNvPr id="4" name="Content Placeholder 3">
            <a:extLst>
              <a:ext uri="{FF2B5EF4-FFF2-40B4-BE49-F238E27FC236}">
                <a16:creationId xmlns:a16="http://schemas.microsoft.com/office/drawing/2014/main" id="{BD2D98B3-1B69-4746-BAD5-16709AD6193D}"/>
              </a:ext>
            </a:extLst>
          </p:cNvPr>
          <p:cNvGraphicFramePr>
            <a:graphicFrameLocks noGrp="1"/>
          </p:cNvGraphicFramePr>
          <p:nvPr>
            <p:ph idx="1"/>
            <p:extLst>
              <p:ext uri="{D42A27DB-BD31-4B8C-83A1-F6EECF244321}">
                <p14:modId xmlns:p14="http://schemas.microsoft.com/office/powerpoint/2010/main" val="595473067"/>
              </p:ext>
            </p:extLst>
          </p:nvPr>
        </p:nvGraphicFramePr>
        <p:xfrm>
          <a:off x="931166" y="2333396"/>
          <a:ext cx="6518803" cy="3141734"/>
        </p:xfrm>
        <a:graphic>
          <a:graphicData uri="http://schemas.openxmlformats.org/drawingml/2006/table">
            <a:tbl>
              <a:tblPr firstRow="1" bandRow="1">
                <a:tableStyleId>{93296810-A885-4BE3-A3E7-6D5BEEA58F35}</a:tableStyleId>
              </a:tblPr>
              <a:tblGrid>
                <a:gridCol w="1065359">
                  <a:extLst>
                    <a:ext uri="{9D8B030D-6E8A-4147-A177-3AD203B41FA5}">
                      <a16:colId xmlns:a16="http://schemas.microsoft.com/office/drawing/2014/main" val="1295955282"/>
                    </a:ext>
                  </a:extLst>
                </a:gridCol>
                <a:gridCol w="1400611">
                  <a:extLst>
                    <a:ext uri="{9D8B030D-6E8A-4147-A177-3AD203B41FA5}">
                      <a16:colId xmlns:a16="http://schemas.microsoft.com/office/drawing/2014/main" val="3385100544"/>
                    </a:ext>
                  </a:extLst>
                </a:gridCol>
                <a:gridCol w="1164693">
                  <a:extLst>
                    <a:ext uri="{9D8B030D-6E8A-4147-A177-3AD203B41FA5}">
                      <a16:colId xmlns:a16="http://schemas.microsoft.com/office/drawing/2014/main" val="1473071793"/>
                    </a:ext>
                  </a:extLst>
                </a:gridCol>
                <a:gridCol w="1748281">
                  <a:extLst>
                    <a:ext uri="{9D8B030D-6E8A-4147-A177-3AD203B41FA5}">
                      <a16:colId xmlns:a16="http://schemas.microsoft.com/office/drawing/2014/main" val="882327758"/>
                    </a:ext>
                  </a:extLst>
                </a:gridCol>
                <a:gridCol w="1139859">
                  <a:extLst>
                    <a:ext uri="{9D8B030D-6E8A-4147-A177-3AD203B41FA5}">
                      <a16:colId xmlns:a16="http://schemas.microsoft.com/office/drawing/2014/main" val="2898247348"/>
                    </a:ext>
                  </a:extLst>
                </a:gridCol>
              </a:tblGrid>
              <a:tr h="661566">
                <a:tc>
                  <a:txBody>
                    <a:bodyPr/>
                    <a:lstStyle/>
                    <a:p>
                      <a:r>
                        <a:rPr lang="en-AE" sz="1800"/>
                        <a:t>Version</a:t>
                      </a:r>
                    </a:p>
                  </a:txBody>
                  <a:tcPr marL="89401" marR="89401" marT="44700" marB="44700"/>
                </a:tc>
                <a:tc>
                  <a:txBody>
                    <a:bodyPr/>
                    <a:lstStyle/>
                    <a:p>
                      <a:r>
                        <a:rPr lang="en-AE" sz="1800"/>
                        <a:t>Author</a:t>
                      </a:r>
                    </a:p>
                  </a:txBody>
                  <a:tcPr marL="89401" marR="89401" marT="44700" marB="44700"/>
                </a:tc>
                <a:tc>
                  <a:txBody>
                    <a:bodyPr/>
                    <a:lstStyle/>
                    <a:p>
                      <a:r>
                        <a:rPr lang="en-AE" sz="1800"/>
                        <a:t>Effective Date</a:t>
                      </a:r>
                    </a:p>
                  </a:txBody>
                  <a:tcPr marL="89401" marR="89401" marT="44700" marB="44700"/>
                </a:tc>
                <a:tc>
                  <a:txBody>
                    <a:bodyPr/>
                    <a:lstStyle/>
                    <a:p>
                      <a:r>
                        <a:rPr lang="en-AE" sz="1800"/>
                        <a:t>Change Description</a:t>
                      </a:r>
                    </a:p>
                  </a:txBody>
                  <a:tcPr marL="89401" marR="89401" marT="44700" marB="44700"/>
                </a:tc>
                <a:tc>
                  <a:txBody>
                    <a:bodyPr/>
                    <a:lstStyle/>
                    <a:p>
                      <a:r>
                        <a:rPr lang="en-AE" sz="1800"/>
                        <a:t>DRC No</a:t>
                      </a:r>
                    </a:p>
                  </a:txBody>
                  <a:tcPr marL="89401" marR="89401" marT="44700" marB="44700"/>
                </a:tc>
                <a:extLst>
                  <a:ext uri="{0D108BD9-81ED-4DB2-BD59-A6C34878D82A}">
                    <a16:rowId xmlns:a16="http://schemas.microsoft.com/office/drawing/2014/main" val="3868660892"/>
                  </a:ext>
                </a:extLst>
              </a:tr>
              <a:tr h="929768">
                <a:tc>
                  <a:txBody>
                    <a:bodyPr/>
                    <a:lstStyle/>
                    <a:p>
                      <a:r>
                        <a:rPr lang="en-AE" sz="1800"/>
                        <a:t>1.0</a:t>
                      </a:r>
                    </a:p>
                  </a:txBody>
                  <a:tcPr marL="89401" marR="89401" marT="44700" marB="44700"/>
                </a:tc>
                <a:tc>
                  <a:txBody>
                    <a:bodyPr/>
                    <a:lstStyle/>
                    <a:p>
                      <a:r>
                        <a:rPr lang="en-AE" sz="1800" dirty="0"/>
                        <a:t>Dr. Nourchene Benayed</a:t>
                      </a:r>
                    </a:p>
                  </a:txBody>
                  <a:tcPr marL="89401" marR="89401" marT="44700" marB="4470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June 7, 2020</a:t>
                      </a:r>
                      <a:endParaRPr lang="en-AE" sz="1800" dirty="0"/>
                    </a:p>
                  </a:txBody>
                  <a:tcPr marL="89401" marR="89401" marT="44700" marB="44700"/>
                </a:tc>
                <a:tc>
                  <a:txBody>
                    <a:bodyPr/>
                    <a:lstStyle/>
                    <a:p>
                      <a:r>
                        <a:rPr lang="en-AE" sz="1800" dirty="0"/>
                        <a:t>Define the first version</a:t>
                      </a:r>
                    </a:p>
                  </a:txBody>
                  <a:tcPr marL="89401" marR="89401" marT="44700" marB="44700"/>
                </a:tc>
                <a:tc>
                  <a:txBody>
                    <a:bodyPr/>
                    <a:lstStyle/>
                    <a:p>
                      <a:r>
                        <a:rPr lang="en-AE" sz="1800" dirty="0"/>
                        <a:t>001</a:t>
                      </a:r>
                    </a:p>
                  </a:txBody>
                  <a:tcPr marL="89401" marR="89401" marT="44700" marB="44700"/>
                </a:tc>
                <a:extLst>
                  <a:ext uri="{0D108BD9-81ED-4DB2-BD59-A6C34878D82A}">
                    <a16:rowId xmlns:a16="http://schemas.microsoft.com/office/drawing/2014/main" val="4250486875"/>
                  </a:ext>
                </a:extLst>
              </a:tr>
              <a:tr h="447004">
                <a:tc>
                  <a:txBody>
                    <a:bodyPr/>
                    <a:lstStyle/>
                    <a:p>
                      <a:r>
                        <a:rPr lang="en-US" sz="1800" dirty="0"/>
                        <a:t>1.1</a:t>
                      </a:r>
                      <a:endParaRPr lang="en-AE" sz="1800" dirty="0"/>
                    </a:p>
                  </a:txBody>
                  <a:tcPr marL="89401" marR="89401" marT="44700" marB="44700"/>
                </a:tc>
                <a:tc>
                  <a:txBody>
                    <a:bodyPr/>
                    <a:lstStyle/>
                    <a:p>
                      <a:r>
                        <a:rPr lang="en-US" sz="1800" dirty="0"/>
                        <a:t>Dr.</a:t>
                      </a:r>
                      <a:r>
                        <a:rPr lang="en-US" sz="1800" baseline="0" dirty="0"/>
                        <a:t> Belsam Attallah</a:t>
                      </a:r>
                      <a:endParaRPr lang="en-AE" sz="1800" dirty="0"/>
                    </a:p>
                  </a:txBody>
                  <a:tcPr marL="89401" marR="89401" marT="44700" marB="44700"/>
                </a:tc>
                <a:tc>
                  <a:txBody>
                    <a:bodyPr/>
                    <a:lstStyle/>
                    <a:p>
                      <a:r>
                        <a:rPr lang="en-US" sz="1800" dirty="0"/>
                        <a:t>June 16, 2020</a:t>
                      </a:r>
                      <a:endParaRPr lang="en-AE" sz="1800" dirty="0"/>
                    </a:p>
                  </a:txBody>
                  <a:tcPr marL="89401" marR="89401" marT="44700" marB="44700"/>
                </a:tc>
                <a:tc>
                  <a:txBody>
                    <a:bodyPr/>
                    <a:lstStyle/>
                    <a:p>
                      <a:r>
                        <a:rPr lang="en-US" sz="1800"/>
                        <a:t>Editing text, </a:t>
                      </a:r>
                      <a:r>
                        <a:rPr lang="en-US" sz="1800" dirty="0"/>
                        <a:t>and resizing and </a:t>
                      </a:r>
                      <a:r>
                        <a:rPr lang="en-US" sz="1800"/>
                        <a:t>adjusting images</a:t>
                      </a:r>
                      <a:endParaRPr lang="en-AE" sz="1800" dirty="0"/>
                    </a:p>
                  </a:txBody>
                  <a:tcPr marL="89401" marR="89401" marT="44700" marB="44700"/>
                </a:tc>
                <a:tc>
                  <a:txBody>
                    <a:bodyPr/>
                    <a:lstStyle/>
                    <a:p>
                      <a:r>
                        <a:rPr lang="en-AE" sz="1800" dirty="0"/>
                        <a:t>001</a:t>
                      </a:r>
                    </a:p>
                  </a:txBody>
                  <a:tcPr marL="89401" marR="89401" marT="44700" marB="44700"/>
                </a:tc>
                <a:extLst>
                  <a:ext uri="{0D108BD9-81ED-4DB2-BD59-A6C34878D82A}">
                    <a16:rowId xmlns:a16="http://schemas.microsoft.com/office/drawing/2014/main" val="1697361508"/>
                  </a:ext>
                </a:extLst>
              </a:tr>
              <a:tr h="447004">
                <a:tc>
                  <a:txBody>
                    <a:bodyPr/>
                    <a:lstStyle/>
                    <a:p>
                      <a:r>
                        <a:rPr lang="en-AE" sz="1800" dirty="0"/>
                        <a:t>1.2</a:t>
                      </a:r>
                    </a:p>
                  </a:txBody>
                  <a:tcPr marL="89401" marR="89401" marT="44700" marB="44700"/>
                </a:tc>
                <a:tc>
                  <a:txBody>
                    <a:bodyPr/>
                    <a:lstStyle/>
                    <a:p>
                      <a:r>
                        <a:rPr lang="en-AE" sz="1800" dirty="0"/>
                        <a:t>Sharmila Siddartha</a:t>
                      </a:r>
                    </a:p>
                  </a:txBody>
                  <a:tcPr marL="89401" marR="89401" marT="44700" marB="44700"/>
                </a:tc>
                <a:tc>
                  <a:txBody>
                    <a:bodyPr/>
                    <a:lstStyle/>
                    <a:p>
                      <a:r>
                        <a:rPr lang="en-AE" sz="1800" dirty="0"/>
                        <a:t>Dec 2022</a:t>
                      </a:r>
                    </a:p>
                  </a:txBody>
                  <a:tcPr marL="89401" marR="89401" marT="44700" marB="44700"/>
                </a:tc>
                <a:tc>
                  <a:txBody>
                    <a:bodyPr/>
                    <a:lstStyle/>
                    <a:p>
                      <a:r>
                        <a:rPr lang="en-AE" sz="1800" dirty="0"/>
                        <a:t>Edited</a:t>
                      </a:r>
                      <a:r>
                        <a:rPr lang="en-AE" sz="1800" baseline="0" dirty="0"/>
                        <a:t> slide 13</a:t>
                      </a:r>
                      <a:endParaRPr lang="en-AE" sz="1800" dirty="0"/>
                    </a:p>
                  </a:txBody>
                  <a:tcPr marL="89401" marR="89401" marT="44700" marB="44700"/>
                </a:tc>
                <a:tc>
                  <a:txBody>
                    <a:bodyPr/>
                    <a:lstStyle/>
                    <a:p>
                      <a:r>
                        <a:rPr lang="en-AE" sz="1800" dirty="0"/>
                        <a:t>001</a:t>
                      </a:r>
                    </a:p>
                  </a:txBody>
                  <a:tcPr marL="89401" marR="89401" marT="44700" marB="44700"/>
                </a:tc>
                <a:extLst>
                  <a:ext uri="{0D108BD9-81ED-4DB2-BD59-A6C34878D82A}">
                    <a16:rowId xmlns:a16="http://schemas.microsoft.com/office/drawing/2014/main" val="4169949884"/>
                  </a:ext>
                </a:extLst>
              </a:tr>
            </a:tbl>
          </a:graphicData>
        </a:graphic>
      </p:graphicFrame>
      <p:sp>
        <p:nvSpPr>
          <p:cNvPr id="12" name="Title 1">
            <a:extLst>
              <a:ext uri="{FF2B5EF4-FFF2-40B4-BE49-F238E27FC236}">
                <a16:creationId xmlns:a16="http://schemas.microsoft.com/office/drawing/2014/main" id="{BF284468-81DA-084D-809A-E200A5AF2C97}"/>
              </a:ext>
            </a:extLst>
          </p:cNvPr>
          <p:cNvSpPr txBox="1">
            <a:spLocks/>
          </p:cNvSpPr>
          <p:nvPr/>
        </p:nvSpPr>
        <p:spPr>
          <a:xfrm>
            <a:off x="8296275" y="4653643"/>
            <a:ext cx="3081576" cy="1023044"/>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90000"/>
              </a:lnSpc>
            </a:pPr>
            <a:r>
              <a:rPr lang="en-US" sz="1800" dirty="0">
                <a:solidFill>
                  <a:srgbClr val="FFC000"/>
                </a:solidFill>
              </a:rPr>
              <a:t>X.Y</a:t>
            </a:r>
          </a:p>
          <a:p>
            <a:pPr>
              <a:lnSpc>
                <a:spcPct val="90000"/>
              </a:lnSpc>
            </a:pPr>
            <a:r>
              <a:rPr lang="en-US" sz="1800" dirty="0">
                <a:solidFill>
                  <a:srgbClr val="FFC000"/>
                </a:solidFill>
              </a:rPr>
              <a:t>X: Major change</a:t>
            </a:r>
          </a:p>
          <a:p>
            <a:pPr>
              <a:lnSpc>
                <a:spcPct val="90000"/>
              </a:lnSpc>
            </a:pPr>
            <a:r>
              <a:rPr lang="en-US" sz="1800" dirty="0">
                <a:solidFill>
                  <a:srgbClr val="FFC000"/>
                </a:solidFill>
              </a:rPr>
              <a:t>Y: minor change</a:t>
            </a:r>
          </a:p>
        </p:txBody>
      </p:sp>
      <p:sp>
        <p:nvSpPr>
          <p:cNvPr id="6" name="Slide Number Placeholder 5">
            <a:extLst>
              <a:ext uri="{FF2B5EF4-FFF2-40B4-BE49-F238E27FC236}">
                <a16:creationId xmlns:a16="http://schemas.microsoft.com/office/drawing/2014/main" id="{AC1200DF-C5F3-3845-A70A-E54EE8292A9E}"/>
              </a:ext>
            </a:extLst>
          </p:cNvPr>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24631125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6386" name="Rectangle 2"/>
          <p:cNvSpPr>
            <a:spLocks noGrp="1" noChangeArrowheads="1"/>
          </p:cNvSpPr>
          <p:nvPr>
            <p:ph type="title"/>
          </p:nvPr>
        </p:nvSpPr>
        <p:spPr>
          <a:xfrm>
            <a:off x="803189" y="1209184"/>
            <a:ext cx="3089189" cy="4734416"/>
          </a:xfrm>
        </p:spPr>
        <p:txBody>
          <a:bodyPr anchor="ctr">
            <a:normAutofit/>
          </a:bodyPr>
          <a:lstStyle/>
          <a:p>
            <a:r>
              <a:rPr lang="en-US" dirty="0" err="1"/>
              <a:t>EXtEND</a:t>
            </a:r>
            <a:endParaRPr lang="en-US" dirty="0"/>
          </a:p>
        </p:txBody>
      </p:sp>
      <p:sp>
        <p:nvSpPr>
          <p:cNvPr id="77" name="Rectangle 76">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79" name="Rectangle 78">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FF9200"/>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81" name="Rectangle 80">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83" name="Rectangle 82">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87" name="Rectangle 3"/>
          <p:cNvSpPr>
            <a:spLocks noGrp="1" noChangeArrowheads="1"/>
          </p:cNvSpPr>
          <p:nvPr>
            <p:ph type="body" idx="1"/>
          </p:nvPr>
        </p:nvSpPr>
        <p:spPr>
          <a:xfrm>
            <a:off x="4561870" y="3425295"/>
            <a:ext cx="6864154" cy="2800477"/>
          </a:xfrm>
        </p:spPr>
        <p:txBody>
          <a:bodyPr>
            <a:normAutofit fontScale="92500" lnSpcReduction="20000"/>
          </a:bodyPr>
          <a:lstStyle/>
          <a:p>
            <a:pPr>
              <a:lnSpc>
                <a:spcPct val="90000"/>
              </a:lnSpc>
            </a:pPr>
            <a:r>
              <a:rPr lang="en-US" sz="1900" dirty="0"/>
              <a:t>The base use case implicitly incorporates the behavior of another use case at certain points called extension points</a:t>
            </a:r>
          </a:p>
          <a:p>
            <a:pPr>
              <a:lnSpc>
                <a:spcPct val="90000"/>
              </a:lnSpc>
            </a:pPr>
            <a:r>
              <a:rPr lang="en-US" sz="1900" dirty="0">
                <a:solidFill>
                  <a:schemeClr val="accent1"/>
                </a:solidFill>
              </a:rPr>
              <a:t>The base use case </a:t>
            </a:r>
            <a:r>
              <a:rPr lang="en-US" sz="1900" b="1" dirty="0">
                <a:solidFill>
                  <a:schemeClr val="accent2">
                    <a:lumMod val="75000"/>
                  </a:schemeClr>
                </a:solidFill>
              </a:rPr>
              <a:t>may stand alone</a:t>
            </a:r>
            <a:r>
              <a:rPr lang="en-US" sz="1900" dirty="0"/>
              <a:t>, but under certain conditions its behavior may be extended by the behavior of another use case</a:t>
            </a:r>
          </a:p>
          <a:p>
            <a:r>
              <a:rPr lang="en-US" sz="1900" dirty="0"/>
              <a:t>You can use the extensions for several purposes:</a:t>
            </a:r>
          </a:p>
          <a:p>
            <a:pPr lvl="1"/>
            <a:r>
              <a:rPr lang="en-US" sz="1700" dirty="0"/>
              <a:t>To show that a part of a use case is optional, or potentially optional, system behavior. In this way, you separate optional behavior from mandatory behavior in your model</a:t>
            </a:r>
          </a:p>
          <a:p>
            <a:pPr lvl="1"/>
            <a:r>
              <a:rPr lang="en-US" sz="1700" dirty="0"/>
              <a:t>To show that a </a:t>
            </a:r>
            <a:r>
              <a:rPr lang="en-US" sz="1700" dirty="0" err="1"/>
              <a:t>subflow</a:t>
            </a:r>
            <a:r>
              <a:rPr lang="en-US" sz="1700" dirty="0"/>
              <a:t> is executed only under certain (sometimes exceptional) conditions, such as triggering an alarm</a:t>
            </a:r>
            <a:endParaRPr lang="en-US" sz="1500" dirty="0"/>
          </a:p>
          <a:p>
            <a:pPr>
              <a:buClr>
                <a:srgbClr val="FF9200"/>
              </a:buClr>
            </a:pPr>
            <a:endParaRPr lang="en-US" dirty="0"/>
          </a:p>
        </p:txBody>
      </p:sp>
      <p:sp>
        <p:nvSpPr>
          <p:cNvPr id="17"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A378E9B6-430A-4316-9A76-A0A1D7CBAF65}" type="slidenum">
              <a:rPr lang="he-IL">
                <a:solidFill>
                  <a:srgbClr val="FF9200"/>
                </a:solidFill>
              </a:rPr>
              <a:pPr>
                <a:spcAft>
                  <a:spcPts val="600"/>
                </a:spcAft>
              </a:pPr>
              <a:t>20</a:t>
            </a:fld>
            <a:endParaRPr lang="en-US">
              <a:solidFill>
                <a:srgbClr val="FF9200"/>
              </a:solidFill>
            </a:endParaRPr>
          </a:p>
        </p:txBody>
      </p:sp>
      <p:grpSp>
        <p:nvGrpSpPr>
          <p:cNvPr id="24" name="Group 12">
            <a:extLst>
              <a:ext uri="{FF2B5EF4-FFF2-40B4-BE49-F238E27FC236}">
                <a16:creationId xmlns:a16="http://schemas.microsoft.com/office/drawing/2014/main" id="{1966B9EA-2DAB-2D44-910D-FFDAB656405E}"/>
              </a:ext>
            </a:extLst>
          </p:cNvPr>
          <p:cNvGrpSpPr>
            <a:grpSpLocks/>
          </p:cNvGrpSpPr>
          <p:nvPr/>
        </p:nvGrpSpPr>
        <p:grpSpPr bwMode="auto">
          <a:xfrm>
            <a:off x="461994" y="4382334"/>
            <a:ext cx="3701726" cy="786098"/>
            <a:chOff x="1619" y="1137"/>
            <a:chExt cx="2222" cy="447"/>
          </a:xfrm>
        </p:grpSpPr>
        <p:grpSp>
          <p:nvGrpSpPr>
            <p:cNvPr id="25" name="Group 4">
              <a:extLst>
                <a:ext uri="{FF2B5EF4-FFF2-40B4-BE49-F238E27FC236}">
                  <a16:creationId xmlns:a16="http://schemas.microsoft.com/office/drawing/2014/main" id="{E37E840F-A82C-B843-ABE8-549EAE97A1B8}"/>
                </a:ext>
              </a:extLst>
            </p:cNvPr>
            <p:cNvGrpSpPr>
              <a:grpSpLocks/>
            </p:cNvGrpSpPr>
            <p:nvPr/>
          </p:nvGrpSpPr>
          <p:grpSpPr bwMode="auto">
            <a:xfrm>
              <a:off x="1619" y="1152"/>
              <a:ext cx="576" cy="432"/>
              <a:chOff x="4355" y="720"/>
              <a:chExt cx="576" cy="432"/>
            </a:xfrm>
          </p:grpSpPr>
          <p:sp>
            <p:nvSpPr>
              <p:cNvPr id="31" name="Oval 5">
                <a:extLst>
                  <a:ext uri="{FF2B5EF4-FFF2-40B4-BE49-F238E27FC236}">
                    <a16:creationId xmlns:a16="http://schemas.microsoft.com/office/drawing/2014/main" id="{0F13FF33-258E-5047-858A-63A7C1C84EC2}"/>
                  </a:ext>
                </a:extLst>
              </p:cNvPr>
              <p:cNvSpPr>
                <a:spLocks noChangeArrowheads="1"/>
              </p:cNvSpPr>
              <p:nvPr/>
            </p:nvSpPr>
            <p:spPr bwMode="auto">
              <a:xfrm>
                <a:off x="4355" y="720"/>
                <a:ext cx="576" cy="432"/>
              </a:xfrm>
              <a:prstGeom prst="ellipse">
                <a:avLst/>
              </a:prstGeom>
              <a:noFill/>
              <a:ln w="22225">
                <a:solidFill>
                  <a:schemeClr val="bg1"/>
                </a:solidFill>
                <a:round/>
                <a:headEnd/>
                <a:tailEnd/>
              </a:ln>
              <a:effectLst/>
            </p:spPr>
            <p:txBody>
              <a:bodyPr wrap="none" anchor="ctr"/>
              <a:lstStyle/>
              <a:p>
                <a:endParaRPr lang="en-US"/>
              </a:p>
            </p:txBody>
          </p:sp>
          <p:sp>
            <p:nvSpPr>
              <p:cNvPr id="32" name="Text Box 6">
                <a:extLst>
                  <a:ext uri="{FF2B5EF4-FFF2-40B4-BE49-F238E27FC236}">
                    <a16:creationId xmlns:a16="http://schemas.microsoft.com/office/drawing/2014/main" id="{563C1159-FF9F-234E-A5D4-0EA9D3E65831}"/>
                  </a:ext>
                </a:extLst>
              </p:cNvPr>
              <p:cNvSpPr txBox="1">
                <a:spLocks noChangeArrowheads="1"/>
              </p:cNvSpPr>
              <p:nvPr/>
            </p:nvSpPr>
            <p:spPr bwMode="auto">
              <a:xfrm>
                <a:off x="4403" y="816"/>
                <a:ext cx="528" cy="228"/>
              </a:xfrm>
              <a:prstGeom prst="rect">
                <a:avLst/>
              </a:prstGeom>
              <a:noFill/>
              <a:ln w="9525">
                <a:noFill/>
                <a:miter lim="800000"/>
                <a:headEnd/>
                <a:tailEnd/>
              </a:ln>
              <a:effectLst/>
            </p:spPr>
            <p:txBody>
              <a:bodyPr>
                <a:spAutoFit/>
              </a:bodyPr>
              <a:lstStyle/>
              <a:p>
                <a:pPr rtl="0"/>
                <a:r>
                  <a:rPr lang="en-US" sz="2000">
                    <a:solidFill>
                      <a:schemeClr val="bg1"/>
                    </a:solidFill>
                    <a:latin typeface="Times New Roman" pitchFamily="18" charset="0"/>
                  </a:rPr>
                  <a:t>base</a:t>
                </a:r>
                <a:endParaRPr lang="en-US" sz="2400">
                  <a:solidFill>
                    <a:schemeClr val="bg1"/>
                  </a:solidFill>
                  <a:latin typeface="Times New Roman" pitchFamily="18" charset="0"/>
                </a:endParaRPr>
              </a:p>
            </p:txBody>
          </p:sp>
        </p:grpSp>
        <p:grpSp>
          <p:nvGrpSpPr>
            <p:cNvPr id="26" name="Group 7">
              <a:extLst>
                <a:ext uri="{FF2B5EF4-FFF2-40B4-BE49-F238E27FC236}">
                  <a16:creationId xmlns:a16="http://schemas.microsoft.com/office/drawing/2014/main" id="{936E0451-7389-3E43-9469-627124E8DAD3}"/>
                </a:ext>
              </a:extLst>
            </p:cNvPr>
            <p:cNvGrpSpPr>
              <a:grpSpLocks/>
            </p:cNvGrpSpPr>
            <p:nvPr/>
          </p:nvGrpSpPr>
          <p:grpSpPr bwMode="auto">
            <a:xfrm>
              <a:off x="3011" y="1152"/>
              <a:ext cx="830" cy="432"/>
              <a:chOff x="3986" y="720"/>
              <a:chExt cx="584" cy="432"/>
            </a:xfrm>
          </p:grpSpPr>
          <p:sp>
            <p:nvSpPr>
              <p:cNvPr id="29" name="Oval 8">
                <a:extLst>
                  <a:ext uri="{FF2B5EF4-FFF2-40B4-BE49-F238E27FC236}">
                    <a16:creationId xmlns:a16="http://schemas.microsoft.com/office/drawing/2014/main" id="{D1E25771-3CB2-EC4D-9327-CE8F8896A2C8}"/>
                  </a:ext>
                </a:extLst>
              </p:cNvPr>
              <p:cNvSpPr>
                <a:spLocks noChangeArrowheads="1"/>
              </p:cNvSpPr>
              <p:nvPr/>
            </p:nvSpPr>
            <p:spPr bwMode="auto">
              <a:xfrm>
                <a:off x="3986" y="720"/>
                <a:ext cx="576" cy="432"/>
              </a:xfrm>
              <a:prstGeom prst="ellipse">
                <a:avLst/>
              </a:prstGeom>
              <a:noFill/>
              <a:ln w="22225">
                <a:solidFill>
                  <a:schemeClr val="bg1"/>
                </a:solidFill>
                <a:round/>
                <a:headEnd/>
                <a:tailEnd/>
              </a:ln>
              <a:effectLst/>
            </p:spPr>
            <p:txBody>
              <a:bodyPr wrap="none" anchor="ctr"/>
              <a:lstStyle/>
              <a:p>
                <a:endParaRPr lang="en-US"/>
              </a:p>
            </p:txBody>
          </p:sp>
          <p:sp>
            <p:nvSpPr>
              <p:cNvPr id="30" name="Text Box 9">
                <a:extLst>
                  <a:ext uri="{FF2B5EF4-FFF2-40B4-BE49-F238E27FC236}">
                    <a16:creationId xmlns:a16="http://schemas.microsoft.com/office/drawing/2014/main" id="{7CDE9F30-6775-9342-BF4B-DCCE64060BF8}"/>
                  </a:ext>
                </a:extLst>
              </p:cNvPr>
              <p:cNvSpPr txBox="1">
                <a:spLocks noChangeArrowheads="1"/>
              </p:cNvSpPr>
              <p:nvPr/>
            </p:nvSpPr>
            <p:spPr bwMode="auto">
              <a:xfrm>
                <a:off x="4042" y="816"/>
                <a:ext cx="528" cy="228"/>
              </a:xfrm>
              <a:prstGeom prst="rect">
                <a:avLst/>
              </a:prstGeom>
              <a:noFill/>
              <a:ln w="9525">
                <a:noFill/>
                <a:miter lim="800000"/>
                <a:headEnd/>
                <a:tailEnd/>
              </a:ln>
              <a:effectLst/>
            </p:spPr>
            <p:txBody>
              <a:bodyPr>
                <a:spAutoFit/>
              </a:bodyPr>
              <a:lstStyle/>
              <a:p>
                <a:pPr rtl="0"/>
                <a:r>
                  <a:rPr lang="en-US" sz="2000" dirty="0">
                    <a:solidFill>
                      <a:schemeClr val="bg1"/>
                    </a:solidFill>
                    <a:latin typeface="Times New Roman" pitchFamily="18" charset="0"/>
                  </a:rPr>
                  <a:t>extending</a:t>
                </a:r>
                <a:endParaRPr lang="en-US" sz="2400" dirty="0">
                  <a:solidFill>
                    <a:schemeClr val="bg1"/>
                  </a:solidFill>
                  <a:latin typeface="Times New Roman" pitchFamily="18" charset="0"/>
                </a:endParaRPr>
              </a:p>
            </p:txBody>
          </p:sp>
        </p:grpSp>
        <p:sp>
          <p:nvSpPr>
            <p:cNvPr id="27" name="Line 10">
              <a:extLst>
                <a:ext uri="{FF2B5EF4-FFF2-40B4-BE49-F238E27FC236}">
                  <a16:creationId xmlns:a16="http://schemas.microsoft.com/office/drawing/2014/main" id="{C2FEEA25-2E6D-A54B-B631-AF5D29F402B7}"/>
                </a:ext>
              </a:extLst>
            </p:cNvPr>
            <p:cNvSpPr>
              <a:spLocks noChangeShapeType="1"/>
            </p:cNvSpPr>
            <p:nvPr/>
          </p:nvSpPr>
          <p:spPr bwMode="auto">
            <a:xfrm>
              <a:off x="2195" y="1392"/>
              <a:ext cx="788" cy="0"/>
            </a:xfrm>
            <a:prstGeom prst="line">
              <a:avLst/>
            </a:prstGeom>
            <a:noFill/>
            <a:ln w="22225">
              <a:solidFill>
                <a:schemeClr val="bg1"/>
              </a:solidFill>
              <a:prstDash val="dash"/>
              <a:round/>
              <a:headEnd type="arrow" w="med" len="med"/>
              <a:tailEnd/>
            </a:ln>
            <a:effectLst/>
          </p:spPr>
          <p:txBody>
            <a:bodyPr wrap="none" anchor="ctr"/>
            <a:lstStyle/>
            <a:p>
              <a:endParaRPr lang="en-US"/>
            </a:p>
          </p:txBody>
        </p:sp>
        <p:sp>
          <p:nvSpPr>
            <p:cNvPr id="28" name="Text Box 11">
              <a:extLst>
                <a:ext uri="{FF2B5EF4-FFF2-40B4-BE49-F238E27FC236}">
                  <a16:creationId xmlns:a16="http://schemas.microsoft.com/office/drawing/2014/main" id="{4D25470D-F1DC-FB45-995A-DB30B6D691D4}"/>
                </a:ext>
              </a:extLst>
            </p:cNvPr>
            <p:cNvSpPr txBox="1">
              <a:spLocks noChangeArrowheads="1"/>
            </p:cNvSpPr>
            <p:nvPr/>
          </p:nvSpPr>
          <p:spPr bwMode="auto">
            <a:xfrm>
              <a:off x="2229" y="1137"/>
              <a:ext cx="792" cy="210"/>
            </a:xfrm>
            <a:prstGeom prst="rect">
              <a:avLst/>
            </a:prstGeom>
            <a:noFill/>
            <a:ln w="9525">
              <a:noFill/>
              <a:miter lim="800000"/>
              <a:headEnd/>
              <a:tailEnd/>
            </a:ln>
            <a:effectLst/>
          </p:spPr>
          <p:txBody>
            <a:bodyPr wrap="none">
              <a:spAutoFit/>
            </a:bodyPr>
            <a:lstStyle/>
            <a:p>
              <a:pPr rtl="0"/>
              <a:r>
                <a:rPr lang="en-US" dirty="0">
                  <a:solidFill>
                    <a:schemeClr val="bg1"/>
                  </a:solidFill>
                  <a:latin typeface="Times New Roman" pitchFamily="18" charset="0"/>
                </a:rPr>
                <a:t>&lt;&lt;extend&gt;&gt;</a:t>
              </a:r>
            </a:p>
          </p:txBody>
        </p:sp>
      </p:grpSp>
      <p:pic>
        <p:nvPicPr>
          <p:cNvPr id="33" name="Picture 1">
            <a:extLst>
              <a:ext uri="{FF2B5EF4-FFF2-40B4-BE49-F238E27FC236}">
                <a16:creationId xmlns:a16="http://schemas.microsoft.com/office/drawing/2014/main" id="{D0A7A77D-57B9-C547-8BC5-C66DFBE5D54D}"/>
              </a:ext>
            </a:extLst>
          </p:cNvPr>
          <p:cNvPicPr>
            <a:picLocks noChangeArrowheads="1"/>
          </p:cNvPicPr>
          <p:nvPr/>
        </p:nvPicPr>
        <p:blipFill>
          <a:blip r:embed="rId2" cstate="print"/>
          <a:srcRect/>
          <a:stretch>
            <a:fillRect/>
          </a:stretch>
        </p:blipFill>
        <p:spPr bwMode="auto">
          <a:xfrm>
            <a:off x="8268357" y="915830"/>
            <a:ext cx="3384000" cy="1872000"/>
          </a:xfrm>
          <a:prstGeom prst="rect">
            <a:avLst/>
          </a:prstGeom>
          <a:noFill/>
          <a:ln w="9525">
            <a:noFill/>
            <a:miter lim="800000"/>
            <a:headEnd/>
            <a:tailEnd/>
          </a:ln>
          <a:effectLst/>
        </p:spPr>
      </p:pic>
      <p:pic>
        <p:nvPicPr>
          <p:cNvPr id="34" name="Picture 2">
            <a:extLst>
              <a:ext uri="{FF2B5EF4-FFF2-40B4-BE49-F238E27FC236}">
                <a16:creationId xmlns:a16="http://schemas.microsoft.com/office/drawing/2014/main" id="{A8C26B2A-9D5A-154C-B5FB-37A0945A1024}"/>
              </a:ext>
            </a:extLst>
          </p:cNvPr>
          <p:cNvPicPr>
            <a:picLocks noChangeAspect="1" noChangeArrowheads="1"/>
          </p:cNvPicPr>
          <p:nvPr/>
        </p:nvPicPr>
        <p:blipFill>
          <a:blip r:embed="rId3" cstate="print"/>
          <a:srcRect/>
          <a:stretch>
            <a:fillRect/>
          </a:stretch>
        </p:blipFill>
        <p:spPr bwMode="auto">
          <a:xfrm>
            <a:off x="6119246" y="1444175"/>
            <a:ext cx="1815555" cy="1232320"/>
          </a:xfrm>
          <a:prstGeom prst="rect">
            <a:avLst/>
          </a:prstGeom>
          <a:noFill/>
          <a:ln w="9525">
            <a:noFill/>
            <a:miter lim="800000"/>
            <a:headEnd/>
            <a:tailEnd/>
          </a:ln>
          <a:effectLst/>
        </p:spPr>
      </p:pic>
      <p:pic>
        <p:nvPicPr>
          <p:cNvPr id="35" name="Picture 3">
            <a:extLst>
              <a:ext uri="{FF2B5EF4-FFF2-40B4-BE49-F238E27FC236}">
                <a16:creationId xmlns:a16="http://schemas.microsoft.com/office/drawing/2014/main" id="{26FCF7F3-4E88-5343-8AFC-B65317A192A5}"/>
              </a:ext>
            </a:extLst>
          </p:cNvPr>
          <p:cNvPicPr>
            <a:picLocks noChangeAspect="1" noChangeArrowheads="1"/>
          </p:cNvPicPr>
          <p:nvPr/>
        </p:nvPicPr>
        <p:blipFill>
          <a:blip r:embed="rId4" cstate="print"/>
          <a:srcRect/>
          <a:stretch>
            <a:fillRect/>
          </a:stretch>
        </p:blipFill>
        <p:spPr bwMode="auto">
          <a:xfrm>
            <a:off x="4408930" y="1485900"/>
            <a:ext cx="1815555" cy="1194600"/>
          </a:xfrm>
          <a:prstGeom prst="rect">
            <a:avLst/>
          </a:prstGeom>
          <a:noFill/>
          <a:ln w="9525">
            <a:noFill/>
            <a:miter lim="800000"/>
            <a:headEnd/>
            <a:tailEnd/>
          </a:ln>
          <a:effectLst/>
        </p:spPr>
      </p:pic>
    </p:spTree>
    <p:extLst>
      <p:ext uri="{BB962C8B-B14F-4D97-AF65-F5344CB8AC3E}">
        <p14:creationId xmlns:p14="http://schemas.microsoft.com/office/powerpoint/2010/main" val="1166260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F92989FB-1024-49B7-BDF1-B3CE27D486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14" name="Rectangle 2"/>
          <p:cNvSpPr>
            <a:spLocks noGrp="1" noChangeArrowheads="1"/>
          </p:cNvSpPr>
          <p:nvPr>
            <p:ph type="title"/>
          </p:nvPr>
        </p:nvSpPr>
        <p:spPr>
          <a:xfrm>
            <a:off x="746228" y="1073231"/>
            <a:ext cx="3054091" cy="4711539"/>
          </a:xfrm>
        </p:spPr>
        <p:txBody>
          <a:bodyPr anchor="ctr">
            <a:normAutofit/>
          </a:bodyPr>
          <a:lstStyle/>
          <a:p>
            <a:r>
              <a:rPr lang="en-US" sz="3200" dirty="0">
                <a:solidFill>
                  <a:schemeClr val="accent1"/>
                </a:solidFill>
              </a:rPr>
              <a:t>How to create a Use Case Diagram?</a:t>
            </a:r>
          </a:p>
        </p:txBody>
      </p:sp>
      <p:sp>
        <p:nvSpPr>
          <p:cNvPr id="38917" name="Rectangle 73">
            <a:extLst>
              <a:ext uri="{FF2B5EF4-FFF2-40B4-BE49-F238E27FC236}">
                <a16:creationId xmlns:a16="http://schemas.microsoft.com/office/drawing/2014/main" id="{DFEE959E-BF10-4204-9556-D1707088D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8918" name="Rectangle 75">
            <a:extLst>
              <a:ext uri="{FF2B5EF4-FFF2-40B4-BE49-F238E27FC236}">
                <a16:creationId xmlns:a16="http://schemas.microsoft.com/office/drawing/2014/main" id="{DDD17B6A-CB37-4005-9681-A20AFCDC78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8919" name="Rectangle 77">
            <a:extLst>
              <a:ext uri="{FF2B5EF4-FFF2-40B4-BE49-F238E27FC236}">
                <a16:creationId xmlns:a16="http://schemas.microsoft.com/office/drawing/2014/main" id="{3B7BBDE9-DAED-40B0-A640-503C918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6" name="Slide Number Placeholder 5"/>
          <p:cNvSpPr>
            <a:spLocks noGrp="1"/>
          </p:cNvSpPr>
          <p:nvPr>
            <p:ph type="sldNum" sz="quarter" idx="12"/>
          </p:nvPr>
        </p:nvSpPr>
        <p:spPr>
          <a:xfrm>
            <a:off x="746426" y="5956137"/>
            <a:ext cx="673300" cy="365125"/>
          </a:xfrm>
        </p:spPr>
        <p:txBody>
          <a:bodyPr>
            <a:normAutofit/>
          </a:bodyPr>
          <a:lstStyle/>
          <a:p>
            <a:pPr algn="l">
              <a:spcAft>
                <a:spcPts val="600"/>
              </a:spcAft>
            </a:pPr>
            <a:fld id="{A3D9AEC2-319E-45E4-832B-A99E4F29A0A4}" type="slidenum">
              <a:rPr lang="he-IL">
                <a:solidFill>
                  <a:schemeClr val="accent1">
                    <a:lumMod val="75000"/>
                    <a:lumOff val="25000"/>
                  </a:schemeClr>
                </a:solidFill>
              </a:rPr>
              <a:pPr algn="l">
                <a:spcAft>
                  <a:spcPts val="600"/>
                </a:spcAft>
              </a:pPr>
              <a:t>21</a:t>
            </a:fld>
            <a:endParaRPr lang="en-US">
              <a:solidFill>
                <a:schemeClr val="accent1">
                  <a:lumMod val="75000"/>
                  <a:lumOff val="25000"/>
                </a:schemeClr>
              </a:solidFill>
            </a:endParaRPr>
          </a:p>
        </p:txBody>
      </p:sp>
      <p:sp>
        <p:nvSpPr>
          <p:cNvPr id="38920" name="Rectangle 79">
            <a:extLst>
              <a:ext uri="{FF2B5EF4-FFF2-40B4-BE49-F238E27FC236}">
                <a16:creationId xmlns:a16="http://schemas.microsoft.com/office/drawing/2014/main" id="{7BC7EA7B-802E-41F4-8926-C4475287A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8915" name="Rectangle 3"/>
          <p:cNvSpPr>
            <a:spLocks noGrp="1" noChangeArrowheads="1"/>
          </p:cNvSpPr>
          <p:nvPr>
            <p:ph type="body" idx="1"/>
          </p:nvPr>
        </p:nvSpPr>
        <p:spPr>
          <a:xfrm>
            <a:off x="4702629" y="1073231"/>
            <a:ext cx="6599582" cy="4711539"/>
          </a:xfrm>
        </p:spPr>
        <p:txBody>
          <a:bodyPr>
            <a:normAutofit/>
          </a:bodyPr>
          <a:lstStyle/>
          <a:p>
            <a:pPr>
              <a:lnSpc>
                <a:spcPct val="90000"/>
              </a:lnSpc>
              <a:buClr>
                <a:schemeClr val="tx2"/>
              </a:buClr>
              <a:buSzTx/>
              <a:buFont typeface="Wingdings" pitchFamily="2" charset="2"/>
              <a:buChar char="§"/>
            </a:pPr>
            <a:r>
              <a:rPr lang="en-US" sz="2000" dirty="0">
                <a:solidFill>
                  <a:srgbClr val="FFFFFF"/>
                </a:solidFill>
              </a:rPr>
              <a:t>Use actor-based method to identify use cases: </a:t>
            </a:r>
          </a:p>
          <a:p>
            <a:pPr lvl="1">
              <a:lnSpc>
                <a:spcPct val="90000"/>
              </a:lnSpc>
              <a:buClr>
                <a:schemeClr val="tx2"/>
              </a:buClr>
              <a:buSzTx/>
              <a:buFont typeface="Wingdings" pitchFamily="2" charset="2"/>
              <a:buChar char="§"/>
            </a:pPr>
            <a:r>
              <a:rPr lang="en-US" sz="1800" dirty="0">
                <a:solidFill>
                  <a:srgbClr val="FFFFFF"/>
                </a:solidFill>
              </a:rPr>
              <a:t>Identify the actors related to a system or organization</a:t>
            </a:r>
          </a:p>
          <a:p>
            <a:pPr lvl="1">
              <a:lnSpc>
                <a:spcPct val="90000"/>
              </a:lnSpc>
              <a:buClr>
                <a:schemeClr val="tx2"/>
              </a:buClr>
              <a:buSzTx/>
              <a:buFont typeface="Wingdings" pitchFamily="2" charset="2"/>
              <a:buChar char="§"/>
            </a:pPr>
            <a:r>
              <a:rPr lang="en-US" sz="1800" dirty="0">
                <a:solidFill>
                  <a:srgbClr val="FFFFFF"/>
                </a:solidFill>
              </a:rPr>
              <a:t>For each actor, identify the services they initiate or participate in</a:t>
            </a:r>
          </a:p>
          <a:p>
            <a:pPr>
              <a:lnSpc>
                <a:spcPct val="90000"/>
              </a:lnSpc>
              <a:buClr>
                <a:schemeClr val="tx2"/>
              </a:buClr>
              <a:buSzTx/>
              <a:buFont typeface="Wingdings" pitchFamily="2" charset="2"/>
              <a:buChar char="§"/>
            </a:pPr>
            <a:r>
              <a:rPr lang="en-US" sz="2000" dirty="0">
                <a:solidFill>
                  <a:srgbClr val="FFFFFF"/>
                </a:solidFill>
              </a:rPr>
              <a:t>The following questions may be used to help identify the use cases for a system:</a:t>
            </a:r>
          </a:p>
          <a:p>
            <a:pPr lvl="1">
              <a:lnSpc>
                <a:spcPct val="90000"/>
              </a:lnSpc>
            </a:pPr>
            <a:r>
              <a:rPr lang="en-US" sz="1800" dirty="0">
                <a:solidFill>
                  <a:srgbClr val="FFFFFF"/>
                </a:solidFill>
              </a:rPr>
              <a:t>What are the main tasks performed by each actor?</a:t>
            </a:r>
          </a:p>
          <a:p>
            <a:pPr lvl="1">
              <a:lnSpc>
                <a:spcPct val="90000"/>
              </a:lnSpc>
            </a:pPr>
            <a:r>
              <a:rPr lang="en-US" sz="1800" dirty="0">
                <a:solidFill>
                  <a:srgbClr val="FFFFFF"/>
                </a:solidFill>
              </a:rPr>
              <a:t>Will the actor read or update any information in the system?</a:t>
            </a:r>
          </a:p>
          <a:p>
            <a:pPr lvl="1">
              <a:lnSpc>
                <a:spcPct val="90000"/>
              </a:lnSpc>
            </a:pPr>
            <a:r>
              <a:rPr lang="en-US" sz="1800" dirty="0">
                <a:solidFill>
                  <a:srgbClr val="FFFFFF"/>
                </a:solidFill>
              </a:rPr>
              <a:t>Will the actor have to inform the system about changes outside the system?</a:t>
            </a:r>
          </a:p>
          <a:p>
            <a:pPr lvl="1">
              <a:lnSpc>
                <a:spcPct val="90000"/>
              </a:lnSpc>
            </a:pPr>
            <a:r>
              <a:rPr lang="en-US" sz="1800" dirty="0">
                <a:solidFill>
                  <a:srgbClr val="FFFFFF"/>
                </a:solidFill>
              </a:rPr>
              <a:t>Does the actor have to be informed of unexpected changes?</a:t>
            </a:r>
          </a:p>
        </p:txBody>
      </p:sp>
    </p:spTree>
    <p:extLst>
      <p:ext uri="{BB962C8B-B14F-4D97-AF65-F5344CB8AC3E}">
        <p14:creationId xmlns:p14="http://schemas.microsoft.com/office/powerpoint/2010/main" val="2055611786"/>
      </p:ext>
    </p:extLst>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3168970C-3B31-5344-BEB8-18E4DC10C073}"/>
              </a:ext>
            </a:extLst>
          </p:cNvPr>
          <p:cNvSpPr>
            <a:spLocks noGrp="1"/>
          </p:cNvSpPr>
          <p:nvPr>
            <p:ph type="title"/>
          </p:nvPr>
        </p:nvSpPr>
        <p:spPr>
          <a:xfrm>
            <a:off x="601255" y="702156"/>
            <a:ext cx="3409783" cy="1013800"/>
          </a:xfrm>
        </p:spPr>
        <p:txBody>
          <a:bodyPr>
            <a:normAutofit/>
          </a:bodyPr>
          <a:lstStyle/>
          <a:p>
            <a:r>
              <a:rPr lang="en-AE" dirty="0"/>
              <a:t>UML USE CASE Description</a:t>
            </a:r>
          </a:p>
        </p:txBody>
      </p:sp>
      <p:sp>
        <p:nvSpPr>
          <p:cNvPr id="24" name="Rectangle 23">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0F2105AA-4E47-A84E-ACFB-54609EFD6A22}"/>
              </a:ext>
            </a:extLst>
          </p:cNvPr>
          <p:cNvSpPr>
            <a:spLocks noGrp="1"/>
          </p:cNvSpPr>
          <p:nvPr>
            <p:ph idx="1"/>
          </p:nvPr>
        </p:nvSpPr>
        <p:spPr>
          <a:xfrm>
            <a:off x="601255" y="1964168"/>
            <a:ext cx="3409782" cy="4036582"/>
          </a:xfrm>
        </p:spPr>
        <p:txBody>
          <a:bodyPr>
            <a:normAutofit/>
          </a:bodyPr>
          <a:lstStyle/>
          <a:p>
            <a:endParaRPr lang="en-AE">
              <a:solidFill>
                <a:schemeClr val="bg1"/>
              </a:solidFill>
            </a:endParaRPr>
          </a:p>
          <a:p>
            <a:endParaRPr lang="en-AE">
              <a:solidFill>
                <a:schemeClr val="bg1"/>
              </a:solidFill>
            </a:endParaRPr>
          </a:p>
        </p:txBody>
      </p:sp>
      <p:sp>
        <p:nvSpPr>
          <p:cNvPr id="4" name="Slide Number Placeholder 3">
            <a:extLst>
              <a:ext uri="{FF2B5EF4-FFF2-40B4-BE49-F238E27FC236}">
                <a16:creationId xmlns:a16="http://schemas.microsoft.com/office/drawing/2014/main" id="{4CD6A88E-F133-9144-8272-2417A9803A2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22</a:t>
            </a:fld>
            <a:endParaRPr lang="en-US"/>
          </a:p>
        </p:txBody>
      </p:sp>
      <p:sp>
        <p:nvSpPr>
          <p:cNvPr id="14" name="Rectangle 3">
            <a:extLst>
              <a:ext uri="{FF2B5EF4-FFF2-40B4-BE49-F238E27FC236}">
                <a16:creationId xmlns:a16="http://schemas.microsoft.com/office/drawing/2014/main" id="{0530EC48-8A8E-3E42-8290-1F034FCDABBF}"/>
              </a:ext>
            </a:extLst>
          </p:cNvPr>
          <p:cNvSpPr txBox="1">
            <a:spLocks noChangeArrowheads="1"/>
          </p:cNvSpPr>
          <p:nvPr/>
        </p:nvSpPr>
        <p:spPr>
          <a:xfrm>
            <a:off x="4592231" y="702156"/>
            <a:ext cx="7018576" cy="515664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dirty="0"/>
              <a:t>Describe the flow of events within the use case</a:t>
            </a:r>
          </a:p>
          <a:p>
            <a:r>
              <a:rPr lang="en-US" sz="2800" dirty="0"/>
              <a:t>Can be done in natural language, formal language or pseudo-code</a:t>
            </a:r>
          </a:p>
        </p:txBody>
      </p:sp>
    </p:spTree>
    <p:extLst>
      <p:ext uri="{BB962C8B-B14F-4D97-AF65-F5344CB8AC3E}">
        <p14:creationId xmlns:p14="http://schemas.microsoft.com/office/powerpoint/2010/main" val="1368894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3168970C-3B31-5344-BEB8-18E4DC10C073}"/>
              </a:ext>
            </a:extLst>
          </p:cNvPr>
          <p:cNvSpPr>
            <a:spLocks noGrp="1"/>
          </p:cNvSpPr>
          <p:nvPr>
            <p:ph type="title"/>
          </p:nvPr>
        </p:nvSpPr>
        <p:spPr>
          <a:xfrm>
            <a:off x="601255" y="803753"/>
            <a:ext cx="3409783" cy="1414513"/>
          </a:xfrm>
        </p:spPr>
        <p:txBody>
          <a:bodyPr>
            <a:normAutofit/>
          </a:bodyPr>
          <a:lstStyle/>
          <a:p>
            <a:r>
              <a:rPr lang="en-AE" dirty="0"/>
              <a:t>UML USE CASE Description TeMPLATE</a:t>
            </a:r>
          </a:p>
        </p:txBody>
      </p:sp>
      <p:sp>
        <p:nvSpPr>
          <p:cNvPr id="24" name="Rectangle 23">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0F2105AA-4E47-A84E-ACFB-54609EFD6A22}"/>
              </a:ext>
            </a:extLst>
          </p:cNvPr>
          <p:cNvSpPr>
            <a:spLocks noGrp="1"/>
          </p:cNvSpPr>
          <p:nvPr>
            <p:ph idx="1"/>
          </p:nvPr>
        </p:nvSpPr>
        <p:spPr>
          <a:xfrm>
            <a:off x="601255" y="1964168"/>
            <a:ext cx="3409782" cy="4036582"/>
          </a:xfrm>
        </p:spPr>
        <p:txBody>
          <a:bodyPr>
            <a:normAutofit/>
          </a:bodyPr>
          <a:lstStyle/>
          <a:p>
            <a:endParaRPr lang="en-AE">
              <a:solidFill>
                <a:schemeClr val="bg1"/>
              </a:solidFill>
            </a:endParaRPr>
          </a:p>
          <a:p>
            <a:endParaRPr lang="en-AE">
              <a:solidFill>
                <a:schemeClr val="bg1"/>
              </a:solidFill>
            </a:endParaRPr>
          </a:p>
        </p:txBody>
      </p:sp>
      <p:sp>
        <p:nvSpPr>
          <p:cNvPr id="4" name="Slide Number Placeholder 3">
            <a:extLst>
              <a:ext uri="{FF2B5EF4-FFF2-40B4-BE49-F238E27FC236}">
                <a16:creationId xmlns:a16="http://schemas.microsoft.com/office/drawing/2014/main" id="{4CD6A88E-F133-9144-8272-2417A9803A2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23</a:t>
            </a:fld>
            <a:endParaRPr lang="en-US"/>
          </a:p>
        </p:txBody>
      </p:sp>
      <p:sp>
        <p:nvSpPr>
          <p:cNvPr id="9" name="Content Placeholder 2">
            <a:extLst>
              <a:ext uri="{FF2B5EF4-FFF2-40B4-BE49-F238E27FC236}">
                <a16:creationId xmlns:a16="http://schemas.microsoft.com/office/drawing/2014/main" id="{C524151C-6C61-B74D-BAF8-E60FE9738868}"/>
              </a:ext>
            </a:extLst>
          </p:cNvPr>
          <p:cNvSpPr txBox="1">
            <a:spLocks/>
          </p:cNvSpPr>
          <p:nvPr/>
        </p:nvSpPr>
        <p:spPr>
          <a:xfrm>
            <a:off x="4436533" y="803754"/>
            <a:ext cx="7174274" cy="505504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261281" indent="-261281">
              <a:spcBef>
                <a:spcPts val="1499"/>
              </a:spcBef>
              <a:buFont typeface="Arial" pitchFamily="34" charset="0"/>
              <a:buChar char="•"/>
              <a:defRPr/>
            </a:pPr>
            <a:r>
              <a:rPr lang="en-US" sz="2800" dirty="0">
                <a:solidFill>
                  <a:schemeClr val="tx1"/>
                </a:solidFill>
              </a:rPr>
              <a:t>Overview</a:t>
            </a:r>
          </a:p>
          <a:p>
            <a:pPr marL="513553" lvl="1" indent="-252272">
              <a:spcBef>
                <a:spcPts val="452"/>
              </a:spcBef>
              <a:buFont typeface="Arial" pitchFamily="34" charset="0"/>
              <a:buChar char="•"/>
              <a:defRPr/>
            </a:pPr>
            <a:r>
              <a:rPr lang="en-US" sz="2000" dirty="0"/>
              <a:t>Name, ID Number, Type, Primary Actor, Brief Description, Importance Level, Stakeholder(s), Trigger(s)</a:t>
            </a:r>
          </a:p>
          <a:p>
            <a:pPr marL="261281" indent="-261281">
              <a:spcBef>
                <a:spcPts val="450"/>
              </a:spcBef>
              <a:buFont typeface="Arial" pitchFamily="34" charset="0"/>
              <a:buChar char="•"/>
              <a:defRPr/>
            </a:pPr>
            <a:r>
              <a:rPr lang="en-US" sz="2800" dirty="0">
                <a:solidFill>
                  <a:schemeClr val="tx1"/>
                </a:solidFill>
              </a:rPr>
              <a:t>Preconditions</a:t>
            </a:r>
          </a:p>
          <a:p>
            <a:pPr marL="261281" indent="-261281">
              <a:spcBef>
                <a:spcPts val="450"/>
              </a:spcBef>
              <a:buFont typeface="Arial" pitchFamily="34" charset="0"/>
              <a:buChar char="•"/>
              <a:defRPr/>
            </a:pPr>
            <a:r>
              <a:rPr lang="en-US" sz="2800" dirty="0">
                <a:solidFill>
                  <a:schemeClr val="tx1"/>
                </a:solidFill>
              </a:rPr>
              <a:t>Flow of events</a:t>
            </a:r>
          </a:p>
          <a:p>
            <a:pPr marL="513553" lvl="1" indent="-252272">
              <a:buFont typeface="Arial" pitchFamily="34" charset="0"/>
              <a:buChar char="•"/>
              <a:defRPr/>
            </a:pPr>
            <a:r>
              <a:rPr lang="en-US" sz="2000" dirty="0"/>
              <a:t>Normal flow: the usual set of activities</a:t>
            </a:r>
          </a:p>
          <a:p>
            <a:pPr marL="513553" lvl="1" indent="-252272">
              <a:buFont typeface="Arial" pitchFamily="34" charset="0"/>
              <a:buChar char="•"/>
              <a:defRPr/>
            </a:pPr>
            <a:r>
              <a:rPr lang="en-US" sz="2000" dirty="0"/>
              <a:t>Alternative flows: those not considered the norm</a:t>
            </a:r>
          </a:p>
          <a:p>
            <a:pPr marL="513553" lvl="1" indent="-252272">
              <a:buFont typeface="Arial" pitchFamily="34" charset="0"/>
              <a:buChar char="•"/>
              <a:defRPr/>
            </a:pPr>
            <a:r>
              <a:rPr lang="en-US" sz="2000" dirty="0"/>
              <a:t>Error flows</a:t>
            </a:r>
          </a:p>
          <a:p>
            <a:pPr marL="261281" indent="-261281">
              <a:spcBef>
                <a:spcPts val="450"/>
              </a:spcBef>
              <a:buFont typeface="Arial" pitchFamily="34" charset="0"/>
              <a:buChar char="•"/>
              <a:defRPr/>
            </a:pPr>
            <a:r>
              <a:rPr lang="en-US" sz="2800" dirty="0">
                <a:solidFill>
                  <a:schemeClr val="tx1"/>
                </a:solidFill>
              </a:rPr>
              <a:t>Postconditions</a:t>
            </a:r>
          </a:p>
          <a:p>
            <a:pPr marL="513553" lvl="1" indent="-252272">
              <a:buFont typeface="Arial" pitchFamily="34" charset="0"/>
              <a:buChar char="•"/>
              <a:defRPr/>
            </a:pPr>
            <a:endParaRPr lang="en-US" sz="2400" dirty="0">
              <a:solidFill>
                <a:schemeClr val="tx1"/>
              </a:solidFill>
            </a:endParaRPr>
          </a:p>
        </p:txBody>
      </p:sp>
    </p:spTree>
    <p:extLst>
      <p:ext uri="{BB962C8B-B14F-4D97-AF65-F5344CB8AC3E}">
        <p14:creationId xmlns:p14="http://schemas.microsoft.com/office/powerpoint/2010/main" val="3940320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BFF1E8A-3E3F-4A67-97F8-32C8D41238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9" name="Rectangle 28">
            <a:extLst>
              <a:ext uri="{FF2B5EF4-FFF2-40B4-BE49-F238E27FC236}">
                <a16:creationId xmlns:a16="http://schemas.microsoft.com/office/drawing/2014/main" id="{D0BBA9C7-5B8B-474E-9392-E742C78ED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1" name="Rectangle 30">
            <a:extLst>
              <a:ext uri="{FF2B5EF4-FFF2-40B4-BE49-F238E27FC236}">
                <a16:creationId xmlns:a16="http://schemas.microsoft.com/office/drawing/2014/main" id="{1D52F3B2-AFE1-41E8-9E34-D2B02A658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3" name="Rectangle 32">
            <a:extLst>
              <a:ext uri="{FF2B5EF4-FFF2-40B4-BE49-F238E27FC236}">
                <a16:creationId xmlns:a16="http://schemas.microsoft.com/office/drawing/2014/main" id="{7A8E2F28-54A2-432C-AAF7-7154C3D579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35" name="Rectangle 34">
            <a:extLst>
              <a:ext uri="{FF2B5EF4-FFF2-40B4-BE49-F238E27FC236}">
                <a16:creationId xmlns:a16="http://schemas.microsoft.com/office/drawing/2014/main" id="{386191B5-2583-4B3E-B008-3E5A376147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8603ED4D-6EE3-4540-8497-7DCB20860B5C}"/>
              </a:ext>
            </a:extLst>
          </p:cNvPr>
          <p:cNvPicPr>
            <a:picLocks noChangeAspect="1"/>
          </p:cNvPicPr>
          <p:nvPr/>
        </p:nvPicPr>
        <p:blipFill rotWithShape="1">
          <a:blip r:embed="rId2"/>
          <a:srcRect r="11831" b="1"/>
          <a:stretch/>
        </p:blipFill>
        <p:spPr>
          <a:xfrm>
            <a:off x="446534" y="723899"/>
            <a:ext cx="7498616" cy="5676901"/>
          </a:xfrm>
          <a:prstGeom prst="rect">
            <a:avLst/>
          </a:prstGeom>
        </p:spPr>
      </p:pic>
      <p:sp>
        <p:nvSpPr>
          <p:cNvPr id="37" name="Rectangle 36">
            <a:extLst>
              <a:ext uri="{FF2B5EF4-FFF2-40B4-BE49-F238E27FC236}">
                <a16:creationId xmlns:a16="http://schemas.microsoft.com/office/drawing/2014/main" id="{A9C7CFDB-8577-4539-8795-F8B34A3075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Title 2"/>
          <p:cNvSpPr>
            <a:spLocks noGrp="1"/>
          </p:cNvSpPr>
          <p:nvPr>
            <p:ph type="title"/>
          </p:nvPr>
        </p:nvSpPr>
        <p:spPr>
          <a:xfrm>
            <a:off x="8296275" y="1419225"/>
            <a:ext cx="3081576" cy="2085869"/>
          </a:xfrm>
        </p:spPr>
        <p:txBody>
          <a:bodyPr vert="horz" lIns="91440" tIns="45720" rIns="91440" bIns="45720" rtlCol="0" anchor="b">
            <a:normAutofit/>
          </a:bodyPr>
          <a:lstStyle/>
          <a:p>
            <a:r>
              <a:rPr lang="en-US">
                <a:solidFill>
                  <a:srgbClr val="FFFFFF"/>
                </a:solidFill>
              </a:rPr>
              <a:t>Case study</a:t>
            </a:r>
          </a:p>
        </p:txBody>
      </p:sp>
      <p:sp>
        <p:nvSpPr>
          <p:cNvPr id="2" name="Text Placeholder 1"/>
          <p:cNvSpPr>
            <a:spLocks noGrp="1"/>
          </p:cNvSpPr>
          <p:nvPr>
            <p:ph type="body" idx="1"/>
          </p:nvPr>
        </p:nvSpPr>
        <p:spPr>
          <a:xfrm>
            <a:off x="8296275" y="3505095"/>
            <a:ext cx="3081576" cy="1733655"/>
          </a:xfrm>
        </p:spPr>
        <p:txBody>
          <a:bodyPr vert="horz" lIns="91440" tIns="45720" rIns="91440" bIns="45720" rtlCol="0" anchor="t">
            <a:normAutofit/>
          </a:bodyPr>
          <a:lstStyle/>
          <a:p>
            <a:r>
              <a:rPr lang="en-US" sz="1600" dirty="0">
                <a:solidFill>
                  <a:srgbClr val="FFFFFF"/>
                </a:solidFill>
              </a:rPr>
              <a:t>Automatic Teller M ACHINE (ATM)</a:t>
            </a:r>
          </a:p>
        </p:txBody>
      </p:sp>
      <p:sp>
        <p:nvSpPr>
          <p:cNvPr id="39" name="Rectangle 38">
            <a:extLst>
              <a:ext uri="{FF2B5EF4-FFF2-40B4-BE49-F238E27FC236}">
                <a16:creationId xmlns:a16="http://schemas.microsoft.com/office/drawing/2014/main" id="{295C4DB5-1B45-490F-A51B-23C9B9A43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1" name="Rectangle 40">
            <a:extLst>
              <a:ext uri="{FF2B5EF4-FFF2-40B4-BE49-F238E27FC236}">
                <a16:creationId xmlns:a16="http://schemas.microsoft.com/office/drawing/2014/main" id="{63C20DDE-67DF-47CA-B658-875EA5D81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rgbClr val="DBB170"/>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3" name="Rectangle 42">
            <a:extLst>
              <a:ext uri="{FF2B5EF4-FFF2-40B4-BE49-F238E27FC236}">
                <a16:creationId xmlns:a16="http://schemas.microsoft.com/office/drawing/2014/main" id="{72B4ED93-D6A4-4A1D-9CA7-A0549AB6D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Slide Number Placeholder 3"/>
          <p:cNvSpPr>
            <a:spLocks noGrp="1"/>
          </p:cNvSpPr>
          <p:nvPr>
            <p:ph type="sldNum" sz="quarter" idx="11"/>
          </p:nvPr>
        </p:nvSpPr>
        <p:spPr>
          <a:xfrm>
            <a:off x="10558300" y="6400800"/>
            <a:ext cx="1016440" cy="365125"/>
          </a:xfrm>
        </p:spPr>
        <p:txBody>
          <a:bodyPr vert="horz" lIns="91440" tIns="45720" rIns="91440" bIns="45720" rtlCol="0" anchor="ctr">
            <a:normAutofit/>
          </a:bodyPr>
          <a:lstStyle/>
          <a:p>
            <a:pPr algn="r">
              <a:spcAft>
                <a:spcPts val="600"/>
              </a:spcAft>
            </a:pPr>
            <a:fld id="{34E1F730-8A48-4C48-9AED-AA6F8A51A80B}" type="slidenum">
              <a:rPr lang="en-US" smtClean="0"/>
              <a:pPr algn="r">
                <a:spcAft>
                  <a:spcPts val="600"/>
                </a:spcAft>
              </a:pPr>
              <a:t>24</a:t>
            </a:fld>
            <a:endParaRPr lang="en-US"/>
          </a:p>
        </p:txBody>
      </p:sp>
    </p:spTree>
    <p:extLst>
      <p:ext uri="{BB962C8B-B14F-4D97-AF65-F5344CB8AC3E}">
        <p14:creationId xmlns:p14="http://schemas.microsoft.com/office/powerpoint/2010/main" val="688959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ATM System…</a:t>
            </a:r>
          </a:p>
        </p:txBody>
      </p:sp>
      <p:sp>
        <p:nvSpPr>
          <p:cNvPr id="3" name="Text Placeholder 2">
            <a:extLst>
              <a:ext uri="{FF2B5EF4-FFF2-40B4-BE49-F238E27FC236}">
                <a16:creationId xmlns:a16="http://schemas.microsoft.com/office/drawing/2014/main" id="{58DC640A-D177-3E4C-B97D-9F70874CD90B}"/>
              </a:ext>
            </a:extLst>
          </p:cNvPr>
          <p:cNvSpPr>
            <a:spLocks noGrp="1"/>
          </p:cNvSpPr>
          <p:nvPr>
            <p:ph type="body" idx="1"/>
          </p:nvPr>
        </p:nvSpPr>
        <p:spPr/>
        <p:txBody>
          <a:bodyPr/>
          <a:lstStyle/>
          <a:p>
            <a:r>
              <a:rPr lang="en-AE" dirty="0"/>
              <a:t>Case study</a:t>
            </a:r>
          </a:p>
        </p:txBody>
      </p:sp>
      <p:sp>
        <p:nvSpPr>
          <p:cNvPr id="77827" name="Rectangle 3"/>
          <p:cNvSpPr>
            <a:spLocks noGrp="1" noChangeArrowheads="1"/>
          </p:cNvSpPr>
          <p:nvPr>
            <p:ph sz="half" idx="2"/>
          </p:nvPr>
        </p:nvSpPr>
        <p:spPr/>
        <p:txBody>
          <a:bodyPr>
            <a:normAutofit fontScale="92500" lnSpcReduction="20000"/>
          </a:bodyPr>
          <a:lstStyle/>
          <a:p>
            <a:r>
              <a:rPr lang="en-US" dirty="0"/>
              <a:t>This case study concerns a simplified system of the automatic teller machine (ATM). The ATM offers the following services:</a:t>
            </a:r>
          </a:p>
          <a:p>
            <a:pPr lvl="1"/>
            <a:r>
              <a:rPr lang="en-US" dirty="0"/>
              <a:t>1. Distribution of money to every holder of a smartcard via a card reader and a cash dispenser</a:t>
            </a:r>
          </a:p>
          <a:p>
            <a:pPr lvl="1"/>
            <a:r>
              <a:rPr lang="en-US" dirty="0"/>
              <a:t>2. Consultation of the account balance, cash, and cheque deposit facilities for bank customers who hold a smartcard from their bank</a:t>
            </a:r>
          </a:p>
          <a:p>
            <a:r>
              <a:rPr lang="en-US" dirty="0"/>
              <a:t>Do not forget either that:</a:t>
            </a:r>
          </a:p>
          <a:p>
            <a:pPr lvl="1"/>
            <a:r>
              <a:rPr lang="en-US" dirty="0"/>
              <a:t>3. All transactions are made secure</a:t>
            </a:r>
          </a:p>
          <a:p>
            <a:pPr lvl="1"/>
            <a:r>
              <a:rPr lang="en-US" dirty="0"/>
              <a:t>4. It is sometimes necessary to refill the dispenser, etc</a:t>
            </a:r>
          </a:p>
        </p:txBody>
      </p:sp>
      <p:sp>
        <p:nvSpPr>
          <p:cNvPr id="5" name="Text Placeholder 4">
            <a:extLst>
              <a:ext uri="{FF2B5EF4-FFF2-40B4-BE49-F238E27FC236}">
                <a16:creationId xmlns:a16="http://schemas.microsoft.com/office/drawing/2014/main" id="{1AF701A0-5729-8041-A013-CBA5282AE88C}"/>
              </a:ext>
            </a:extLst>
          </p:cNvPr>
          <p:cNvSpPr>
            <a:spLocks noGrp="1"/>
          </p:cNvSpPr>
          <p:nvPr>
            <p:ph type="body" sz="quarter" idx="3"/>
          </p:nvPr>
        </p:nvSpPr>
        <p:spPr/>
        <p:txBody>
          <a:bodyPr/>
          <a:lstStyle/>
          <a:p>
            <a:r>
              <a:rPr lang="en-US" dirty="0"/>
              <a:t>Q</a:t>
            </a:r>
            <a:r>
              <a:rPr lang="en-AE" dirty="0"/>
              <a:t>uestions </a:t>
            </a:r>
          </a:p>
        </p:txBody>
      </p:sp>
      <p:sp>
        <p:nvSpPr>
          <p:cNvPr id="6" name="Content Placeholder 5">
            <a:extLst>
              <a:ext uri="{FF2B5EF4-FFF2-40B4-BE49-F238E27FC236}">
                <a16:creationId xmlns:a16="http://schemas.microsoft.com/office/drawing/2014/main" id="{11C8EC54-B6D5-AE4F-9A2E-38C559CBF8BB}"/>
              </a:ext>
            </a:extLst>
          </p:cNvPr>
          <p:cNvSpPr>
            <a:spLocks noGrp="1"/>
          </p:cNvSpPr>
          <p:nvPr>
            <p:ph sz="quarter" idx="4"/>
          </p:nvPr>
        </p:nvSpPr>
        <p:spPr/>
        <p:txBody>
          <a:bodyPr>
            <a:normAutofit lnSpcReduction="10000"/>
          </a:bodyPr>
          <a:lstStyle/>
          <a:p>
            <a:r>
              <a:rPr lang="en-US" dirty="0"/>
              <a:t>Q1. Build a use case diagram by following these steps</a:t>
            </a:r>
          </a:p>
          <a:p>
            <a:pPr lvl="1"/>
            <a:r>
              <a:rPr lang="en-US" dirty="0"/>
              <a:t>Step 1: Identify the actors,</a:t>
            </a:r>
          </a:p>
          <a:p>
            <a:pPr lvl="1"/>
            <a:r>
              <a:rPr lang="en-US" dirty="0"/>
              <a:t>Step 2: Identify the use cases,</a:t>
            </a:r>
          </a:p>
          <a:p>
            <a:pPr lvl="1"/>
            <a:r>
              <a:rPr lang="en-US" dirty="0"/>
              <a:t>Step3: Construct a use case diagram,</a:t>
            </a:r>
          </a:p>
          <a:p>
            <a:pPr lvl="1"/>
            <a:r>
              <a:rPr lang="en-US" dirty="0"/>
              <a:t>Step 4: Organize and structure the use cases</a:t>
            </a:r>
          </a:p>
          <a:p>
            <a:pPr lvl="1"/>
            <a:r>
              <a:rPr lang="en-US" dirty="0"/>
              <a:t>Step5:  Write a textual description of the use cases,</a:t>
            </a:r>
          </a:p>
          <a:p>
            <a:r>
              <a:rPr lang="en-US" dirty="0"/>
              <a:t>Q2. Define a product backlog for the system</a:t>
            </a:r>
          </a:p>
          <a:p>
            <a:pPr lvl="1"/>
            <a:endParaRPr lang="en-US" dirty="0"/>
          </a:p>
          <a:p>
            <a:endParaRPr lang="en-AE" dirty="0"/>
          </a:p>
        </p:txBody>
      </p:sp>
      <p:sp>
        <p:nvSpPr>
          <p:cNvPr id="4" name="Slide Number Placeholder 3"/>
          <p:cNvSpPr>
            <a:spLocks noGrp="1"/>
          </p:cNvSpPr>
          <p:nvPr>
            <p:ph type="sldNum" sz="quarter" idx="12"/>
          </p:nvPr>
        </p:nvSpPr>
        <p:spPr/>
        <p:txBody>
          <a:bodyPr>
            <a:normAutofit/>
          </a:bodyPr>
          <a:lstStyle/>
          <a:p>
            <a:fld id="{34E1F730-8A48-4C48-9AED-AA6F8A51A80B}" type="slidenum">
              <a:rPr lang="en-US" smtClean="0"/>
              <a:pPr/>
              <a:t>25</a:t>
            </a:fld>
            <a:endParaRPr lang="en-US"/>
          </a:p>
        </p:txBody>
      </p:sp>
    </p:spTree>
    <p:extLst>
      <p:ext uri="{BB962C8B-B14F-4D97-AF65-F5344CB8AC3E}">
        <p14:creationId xmlns:p14="http://schemas.microsoft.com/office/powerpoint/2010/main" val="2298181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266" name="Rectangle 2"/>
          <p:cNvSpPr>
            <a:spLocks noGrp="1" noChangeArrowheads="1"/>
          </p:cNvSpPr>
          <p:nvPr>
            <p:ph type="title"/>
          </p:nvPr>
        </p:nvSpPr>
        <p:spPr>
          <a:xfrm>
            <a:off x="803189" y="1209184"/>
            <a:ext cx="3089189" cy="4734416"/>
          </a:xfrm>
        </p:spPr>
        <p:txBody>
          <a:bodyPr anchor="ctr">
            <a:normAutofit/>
          </a:bodyPr>
          <a:lstStyle/>
          <a:p>
            <a:r>
              <a:rPr lang="en-US" sz="3200" dirty="0"/>
              <a:t>Q1: CREATING UML USE CASE DIAGRAM</a:t>
            </a:r>
          </a:p>
        </p:txBody>
      </p:sp>
      <p:sp>
        <p:nvSpPr>
          <p:cNvPr id="138" name="Rectangle 13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0" name="Rectangle 13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2B47680B-8BD3-4242-AA04-F4A31CFDE8FB}" type="slidenum">
              <a:rPr lang="he-IL"/>
              <a:pPr>
                <a:spcAft>
                  <a:spcPts val="600"/>
                </a:spcAft>
              </a:pPr>
              <a:t>26</a:t>
            </a:fld>
            <a:endParaRPr lang="en-US"/>
          </a:p>
        </p:txBody>
      </p:sp>
      <p:graphicFrame>
        <p:nvGraphicFramePr>
          <p:cNvPr id="11" name="Diagram 10">
            <a:extLst>
              <a:ext uri="{FF2B5EF4-FFF2-40B4-BE49-F238E27FC236}">
                <a16:creationId xmlns:a16="http://schemas.microsoft.com/office/drawing/2014/main" id="{FEA4407B-2274-9242-9DB2-D1CA1EAA823A}"/>
              </a:ext>
            </a:extLst>
          </p:cNvPr>
          <p:cNvGraphicFramePr/>
          <p:nvPr>
            <p:extLst>
              <p:ext uri="{D42A27DB-BD31-4B8C-83A1-F6EECF244321}">
                <p14:modId xmlns:p14="http://schemas.microsoft.com/office/powerpoint/2010/main" val="1929078985"/>
              </p:ext>
            </p:extLst>
          </p:nvPr>
        </p:nvGraphicFramePr>
        <p:xfrm>
          <a:off x="4506509" y="993541"/>
          <a:ext cx="7238958" cy="49906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78550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Content Placeholder 4"/>
          <p:cNvSpPr>
            <a:spLocks noGrp="1"/>
          </p:cNvSpPr>
          <p:nvPr>
            <p:ph sz="quarter" idx="1"/>
          </p:nvPr>
        </p:nvSpPr>
        <p:spPr>
          <a:xfrm>
            <a:off x="581192" y="1037968"/>
            <a:ext cx="7014423" cy="4820832"/>
          </a:xfrm>
        </p:spPr>
        <p:txBody>
          <a:bodyPr>
            <a:normAutofit/>
          </a:bodyPr>
          <a:lstStyle/>
          <a:p>
            <a:pPr>
              <a:lnSpc>
                <a:spcPct val="90000"/>
              </a:lnSpc>
            </a:pPr>
            <a:r>
              <a:rPr lang="en-US" b="1" u="sng" dirty="0"/>
              <a:t>Sentence 1: </a:t>
            </a:r>
            <a:r>
              <a:rPr lang="en-US" dirty="0"/>
              <a:t>Distribution of money to every holder of a smartcard via a card reader and a cash dispenser</a:t>
            </a:r>
          </a:p>
          <a:p>
            <a:pPr lvl="1">
              <a:lnSpc>
                <a:spcPct val="90000"/>
              </a:lnSpc>
            </a:pPr>
            <a:r>
              <a:rPr lang="en-US" sz="1800" dirty="0"/>
              <a:t>Every </a:t>
            </a:r>
            <a:r>
              <a:rPr lang="en-US" sz="1800" dirty="0">
                <a:solidFill>
                  <a:schemeClr val="accent6">
                    <a:lumMod val="75000"/>
                  </a:schemeClr>
                </a:solidFill>
              </a:rPr>
              <a:t>“holder of a smartcard”</a:t>
            </a:r>
            <a:r>
              <a:rPr lang="en-US" sz="1800" dirty="0"/>
              <a:t>. He or she will be able to use the ATM to withdraw money using his or her smartcard</a:t>
            </a:r>
          </a:p>
          <a:p>
            <a:pPr lvl="1">
              <a:lnSpc>
                <a:spcPct val="90000"/>
              </a:lnSpc>
            </a:pPr>
            <a:r>
              <a:rPr lang="en-US" sz="1800" dirty="0"/>
              <a:t>What about  the card reader and the cash dispenser ?</a:t>
            </a:r>
          </a:p>
          <a:p>
            <a:pPr lvl="2">
              <a:lnSpc>
                <a:spcPct val="90000"/>
              </a:lnSpc>
            </a:pPr>
            <a:r>
              <a:rPr lang="en-US" sz="1600" dirty="0">
                <a:solidFill>
                  <a:schemeClr val="accent2">
                    <a:lumMod val="75000"/>
                  </a:schemeClr>
                </a:solidFill>
              </a:rPr>
              <a:t>Trap: The card reader and cash dispenser constitute a part of the ATM. They can therefore not be considered as actors! </a:t>
            </a:r>
          </a:p>
          <a:p>
            <a:pPr lvl="1">
              <a:lnSpc>
                <a:spcPct val="90000"/>
              </a:lnSpc>
            </a:pPr>
            <a:r>
              <a:rPr lang="en-US" sz="1800" dirty="0"/>
              <a:t>What about the smartcard? Is the smartcard itself an actor?</a:t>
            </a:r>
          </a:p>
          <a:p>
            <a:pPr lvl="2">
              <a:lnSpc>
                <a:spcPct val="90000"/>
              </a:lnSpc>
            </a:pPr>
            <a:r>
              <a:rPr lang="en-US" sz="1600" dirty="0">
                <a:solidFill>
                  <a:schemeClr val="accent2">
                    <a:lumMod val="75000"/>
                  </a:schemeClr>
                </a:solidFill>
              </a:rPr>
              <a:t>Another trap:  The card is certainly external to the ATM, and it interacts with it... Yet, we do not recommend that you list it as an actor, as we are putting into practice the following principle:</a:t>
            </a:r>
          </a:p>
          <a:p>
            <a:pPr lvl="3">
              <a:lnSpc>
                <a:spcPct val="90000"/>
              </a:lnSpc>
            </a:pPr>
            <a:r>
              <a:rPr lang="en-US" sz="1400" dirty="0">
                <a:solidFill>
                  <a:schemeClr val="accent2">
                    <a:lumMod val="75000"/>
                  </a:schemeClr>
                </a:solidFill>
              </a:rPr>
              <a:t>Eliminate “physical” actors as much as possible to the advantage of “logical” actors</a:t>
            </a:r>
          </a:p>
          <a:p>
            <a:pPr lvl="3">
              <a:lnSpc>
                <a:spcPct val="90000"/>
              </a:lnSpc>
            </a:pPr>
            <a:r>
              <a:rPr lang="en-US" sz="1400" dirty="0">
                <a:solidFill>
                  <a:schemeClr val="accent2">
                    <a:lumMod val="75000"/>
                  </a:schemeClr>
                </a:solidFill>
              </a:rPr>
              <a:t>The actor is the who or what that benefits from using the system. It is the card holder who withdraws money to spend it, not the card itself!</a:t>
            </a:r>
          </a:p>
          <a:p>
            <a:pPr>
              <a:lnSpc>
                <a:spcPct val="90000"/>
              </a:lnSpc>
            </a:pPr>
            <a:endParaRPr lang="en-US" dirty="0"/>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Title 3"/>
          <p:cNvSpPr>
            <a:spLocks noGrp="1"/>
          </p:cNvSpPr>
          <p:nvPr>
            <p:ph type="title"/>
          </p:nvPr>
        </p:nvSpPr>
        <p:spPr>
          <a:xfrm>
            <a:off x="8369643" y="1037967"/>
            <a:ext cx="3054091" cy="4709131"/>
          </a:xfrm>
        </p:spPr>
        <p:txBody>
          <a:bodyPr anchor="ctr">
            <a:normAutofit/>
          </a:bodyPr>
          <a:lstStyle/>
          <a:p>
            <a:r>
              <a:rPr lang="en-US" sz="3200" dirty="0">
                <a:solidFill>
                  <a:srgbClr val="FFFEFF"/>
                </a:solidFill>
              </a:rPr>
              <a:t>Step 1: Identifying the ATM actors…</a:t>
            </a:r>
          </a:p>
        </p:txBody>
      </p:sp>
      <p:sp>
        <p:nvSpPr>
          <p:cNvPr id="6" name="Slide Number Placeholder 5"/>
          <p:cNvSpPr>
            <a:spLocks noGrp="1"/>
          </p:cNvSpPr>
          <p:nvPr>
            <p:ph type="sldNum" sz="quarter" idx="12"/>
          </p:nvPr>
        </p:nvSpPr>
        <p:spPr>
          <a:xfrm>
            <a:off x="10558300" y="5956137"/>
            <a:ext cx="1052508" cy="365125"/>
          </a:xfrm>
        </p:spPr>
        <p:txBody>
          <a:bodyPr>
            <a:normAutofit/>
          </a:bodyPr>
          <a:lstStyle/>
          <a:p>
            <a:pPr>
              <a:spcAft>
                <a:spcPts val="600"/>
              </a:spcAft>
            </a:pPr>
            <a:fld id="{34E1F730-8A48-4C48-9AED-AA6F8A51A80B}" type="slidenum">
              <a:rPr lang="en-US">
                <a:solidFill>
                  <a:schemeClr val="accent1">
                    <a:lumMod val="75000"/>
                    <a:lumOff val="25000"/>
                  </a:schemeClr>
                </a:solidFill>
              </a:rPr>
              <a:pPr>
                <a:spcAft>
                  <a:spcPts val="600"/>
                </a:spcAft>
              </a:pPr>
              <a:t>27</a:t>
            </a:fld>
            <a:endParaRPr lang="en-US">
              <a:solidFill>
                <a:schemeClr val="accent1">
                  <a:lumMod val="75000"/>
                  <a:lumOff val="25000"/>
                </a:schemeClr>
              </a:solidFill>
            </a:endParaRPr>
          </a:p>
        </p:txBody>
      </p:sp>
    </p:spTree>
    <p:extLst>
      <p:ext uri="{BB962C8B-B14F-4D97-AF65-F5344CB8AC3E}">
        <p14:creationId xmlns:p14="http://schemas.microsoft.com/office/powerpoint/2010/main" val="1996070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fade">
                                      <p:cBhvr>
                                        <p:cTn id="11" dur="500"/>
                                        <p:tgtEl>
                                          <p:spTgt spid="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5" end="5"/>
                                            </p:txEl>
                                          </p:spTgt>
                                        </p:tgtEl>
                                        <p:attrNameLst>
                                          <p:attrName>style.visibility</p:attrName>
                                        </p:attrNameLst>
                                      </p:cBhvr>
                                      <p:to>
                                        <p:strVal val="visible"/>
                                      </p:to>
                                    </p:set>
                                    <p:animEffect transition="in" filter="fade">
                                      <p:cBhvr>
                                        <p:cTn id="20" dur="500"/>
                                        <p:tgtEl>
                                          <p:spTgt spid="5">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Content Placeholder 4"/>
          <p:cNvSpPr>
            <a:spLocks noGrp="1"/>
          </p:cNvSpPr>
          <p:nvPr>
            <p:ph sz="quarter" idx="1"/>
          </p:nvPr>
        </p:nvSpPr>
        <p:spPr>
          <a:xfrm>
            <a:off x="581192" y="1037968"/>
            <a:ext cx="7014423" cy="4820832"/>
          </a:xfrm>
        </p:spPr>
        <p:txBody>
          <a:bodyPr>
            <a:normAutofit/>
          </a:bodyPr>
          <a:lstStyle/>
          <a:p>
            <a:r>
              <a:rPr lang="en-US" sz="2000" b="1" u="sng" dirty="0"/>
              <a:t>Sentence 2 : </a:t>
            </a:r>
            <a:r>
              <a:rPr lang="en-US" sz="2000" dirty="0"/>
              <a:t>Consultation of the account balance, cash and cheque deposit facilities for bank customers who hold a smartcard from their bank</a:t>
            </a:r>
          </a:p>
          <a:p>
            <a:pPr lvl="1"/>
            <a:r>
              <a:rPr lang="en-US" sz="2000" dirty="0"/>
              <a:t>This sentence identifies additional services that are only offered to bank customers who hold a smartcard from this bank</a:t>
            </a:r>
          </a:p>
          <a:p>
            <a:pPr lvl="1"/>
            <a:r>
              <a:rPr lang="en-US" sz="2000" dirty="0"/>
              <a:t>This is therefore a different profile from the previous one, which we will acknowledge as a second actor called </a:t>
            </a:r>
            <a:r>
              <a:rPr lang="en-US" sz="2000" b="1" dirty="0">
                <a:solidFill>
                  <a:schemeClr val="accent6">
                    <a:lumMod val="75000"/>
                  </a:schemeClr>
                </a:solidFill>
              </a:rPr>
              <a:t>Bank customer</a:t>
            </a:r>
          </a:p>
          <a:p>
            <a:endParaRPr lang="en-US" sz="2000" dirty="0"/>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Title 3"/>
          <p:cNvSpPr>
            <a:spLocks noGrp="1"/>
          </p:cNvSpPr>
          <p:nvPr>
            <p:ph type="title"/>
          </p:nvPr>
        </p:nvSpPr>
        <p:spPr>
          <a:xfrm>
            <a:off x="8369643" y="1037967"/>
            <a:ext cx="3054091" cy="4709131"/>
          </a:xfrm>
        </p:spPr>
        <p:txBody>
          <a:bodyPr anchor="ctr">
            <a:normAutofit/>
          </a:bodyPr>
          <a:lstStyle/>
          <a:p>
            <a:r>
              <a:rPr lang="en-US" sz="3200" dirty="0">
                <a:solidFill>
                  <a:srgbClr val="FFFEFF"/>
                </a:solidFill>
              </a:rPr>
              <a:t>Step 1: Identifying the ATM actors…</a:t>
            </a:r>
          </a:p>
        </p:txBody>
      </p:sp>
      <p:sp>
        <p:nvSpPr>
          <p:cNvPr id="6" name="Slide Number Placeholder 5"/>
          <p:cNvSpPr>
            <a:spLocks noGrp="1"/>
          </p:cNvSpPr>
          <p:nvPr>
            <p:ph type="sldNum" sz="quarter" idx="12"/>
          </p:nvPr>
        </p:nvSpPr>
        <p:spPr>
          <a:xfrm>
            <a:off x="10558300" y="5956137"/>
            <a:ext cx="1052508" cy="365125"/>
          </a:xfrm>
        </p:spPr>
        <p:txBody>
          <a:bodyPr>
            <a:normAutofit/>
          </a:bodyPr>
          <a:lstStyle/>
          <a:p>
            <a:pPr>
              <a:spcAft>
                <a:spcPts val="600"/>
              </a:spcAft>
            </a:pPr>
            <a:fld id="{34E1F730-8A48-4C48-9AED-AA6F8A51A80B}" type="slidenum">
              <a:rPr lang="en-US">
                <a:solidFill>
                  <a:schemeClr val="accent1">
                    <a:lumMod val="75000"/>
                    <a:lumOff val="25000"/>
                  </a:schemeClr>
                </a:solidFill>
              </a:rPr>
              <a:pPr>
                <a:spcAft>
                  <a:spcPts val="600"/>
                </a:spcAft>
              </a:pPr>
              <a:t>28</a:t>
            </a:fld>
            <a:endParaRPr lang="en-US">
              <a:solidFill>
                <a:schemeClr val="accent1">
                  <a:lumMod val="75000"/>
                  <a:lumOff val="25000"/>
                </a:schemeClr>
              </a:solidFill>
            </a:endParaRPr>
          </a:p>
        </p:txBody>
      </p:sp>
    </p:spTree>
    <p:extLst>
      <p:ext uri="{BB962C8B-B14F-4D97-AF65-F5344CB8AC3E}">
        <p14:creationId xmlns:p14="http://schemas.microsoft.com/office/powerpoint/2010/main" val="681305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Content Placeholder 4"/>
          <p:cNvSpPr>
            <a:spLocks noGrp="1"/>
          </p:cNvSpPr>
          <p:nvPr>
            <p:ph sz="quarter" idx="1"/>
          </p:nvPr>
        </p:nvSpPr>
        <p:spPr>
          <a:xfrm>
            <a:off x="581192" y="1037968"/>
            <a:ext cx="7014423" cy="4820832"/>
          </a:xfrm>
        </p:spPr>
        <p:txBody>
          <a:bodyPr>
            <a:normAutofit/>
          </a:bodyPr>
          <a:lstStyle/>
          <a:p>
            <a:r>
              <a:rPr lang="en-US" sz="2000" b="1" u="sng" dirty="0"/>
              <a:t>Sentence 3</a:t>
            </a:r>
            <a:r>
              <a:rPr lang="en-US" sz="2000" dirty="0"/>
              <a:t> encourages us to consider the fact that all transactions are made secure</a:t>
            </a:r>
          </a:p>
          <a:p>
            <a:pPr lvl="1"/>
            <a:r>
              <a:rPr lang="en-US" sz="1800" dirty="0"/>
              <a:t>But who makes them secure? There are therefore other external entities, which play the role of authorization system and with which the ATM communicates directly</a:t>
            </a:r>
          </a:p>
          <a:p>
            <a:pPr lvl="1"/>
            <a:r>
              <a:rPr lang="en-US" sz="1800" dirty="0"/>
              <a:t>An interview with the domain expert is necessary to allow us to identify two different actors:</a:t>
            </a:r>
          </a:p>
          <a:p>
            <a:pPr lvl="2"/>
            <a:r>
              <a:rPr lang="en-US" sz="1800" dirty="0"/>
              <a:t>The Visa authorization system (</a:t>
            </a:r>
            <a:r>
              <a:rPr lang="en-US" sz="1800" b="1" dirty="0">
                <a:solidFill>
                  <a:schemeClr val="accent6">
                    <a:lumMod val="75000"/>
                  </a:schemeClr>
                </a:solidFill>
              </a:rPr>
              <a:t>VISA AS</a:t>
            </a:r>
            <a:r>
              <a:rPr lang="en-US" sz="1800" dirty="0"/>
              <a:t>) for withdrawal transactions carried out using a Visa smartcard (we restrict the ATM to Visa smartcards for reasons of simplification);</a:t>
            </a:r>
          </a:p>
          <a:p>
            <a:pPr lvl="2"/>
            <a:r>
              <a:rPr lang="en-US" sz="1800" dirty="0"/>
              <a:t>The information system of the bank (</a:t>
            </a:r>
            <a:r>
              <a:rPr lang="en-US" sz="1800" b="1" dirty="0">
                <a:solidFill>
                  <a:schemeClr val="accent6">
                    <a:lumMod val="75000"/>
                  </a:schemeClr>
                </a:solidFill>
              </a:rPr>
              <a:t>Bank IS</a:t>
            </a:r>
            <a:r>
              <a:rPr lang="en-US" sz="1800" dirty="0"/>
              <a:t>) to authorize all transactions carried out by a customer using his or her bank smartcard, but also to access the account balance</a:t>
            </a:r>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Title 3"/>
          <p:cNvSpPr>
            <a:spLocks noGrp="1"/>
          </p:cNvSpPr>
          <p:nvPr>
            <p:ph type="title"/>
          </p:nvPr>
        </p:nvSpPr>
        <p:spPr>
          <a:xfrm>
            <a:off x="8369643" y="1037967"/>
            <a:ext cx="3054091" cy="4709131"/>
          </a:xfrm>
        </p:spPr>
        <p:txBody>
          <a:bodyPr anchor="ctr">
            <a:normAutofit/>
          </a:bodyPr>
          <a:lstStyle/>
          <a:p>
            <a:r>
              <a:rPr lang="en-US" sz="3200" dirty="0">
                <a:solidFill>
                  <a:srgbClr val="FFFEFF"/>
                </a:solidFill>
              </a:rPr>
              <a:t>Step 1: Identifying the ATM actors…</a:t>
            </a:r>
          </a:p>
        </p:txBody>
      </p:sp>
      <p:sp>
        <p:nvSpPr>
          <p:cNvPr id="6" name="Slide Number Placeholder 5"/>
          <p:cNvSpPr>
            <a:spLocks noGrp="1"/>
          </p:cNvSpPr>
          <p:nvPr>
            <p:ph type="sldNum" sz="quarter" idx="12"/>
          </p:nvPr>
        </p:nvSpPr>
        <p:spPr>
          <a:xfrm>
            <a:off x="10558300" y="5956137"/>
            <a:ext cx="1052508" cy="365125"/>
          </a:xfrm>
        </p:spPr>
        <p:txBody>
          <a:bodyPr>
            <a:normAutofit/>
          </a:bodyPr>
          <a:lstStyle/>
          <a:p>
            <a:pPr>
              <a:spcAft>
                <a:spcPts val="600"/>
              </a:spcAft>
            </a:pPr>
            <a:fld id="{34E1F730-8A48-4C48-9AED-AA6F8A51A80B}" type="slidenum">
              <a:rPr lang="en-US">
                <a:solidFill>
                  <a:schemeClr val="accent1">
                    <a:lumMod val="75000"/>
                    <a:lumOff val="25000"/>
                  </a:schemeClr>
                </a:solidFill>
              </a:rPr>
              <a:pPr>
                <a:spcAft>
                  <a:spcPts val="600"/>
                </a:spcAft>
              </a:pPr>
              <a:t>29</a:t>
            </a:fld>
            <a:endParaRPr lang="en-US">
              <a:solidFill>
                <a:schemeClr val="accent1">
                  <a:lumMod val="75000"/>
                  <a:lumOff val="25000"/>
                </a:schemeClr>
              </a:solidFill>
            </a:endParaRPr>
          </a:p>
        </p:txBody>
      </p:sp>
    </p:spTree>
    <p:extLst>
      <p:ext uri="{BB962C8B-B14F-4D97-AF65-F5344CB8AC3E}">
        <p14:creationId xmlns:p14="http://schemas.microsoft.com/office/powerpoint/2010/main" val="3348074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5B7A-E0E0-AD43-A51C-6ACC00A76E97}"/>
              </a:ext>
            </a:extLst>
          </p:cNvPr>
          <p:cNvSpPr>
            <a:spLocks noGrp="1"/>
          </p:cNvSpPr>
          <p:nvPr>
            <p:ph type="title"/>
          </p:nvPr>
        </p:nvSpPr>
        <p:spPr/>
        <p:txBody>
          <a:bodyPr/>
          <a:lstStyle/>
          <a:p>
            <a:r>
              <a:rPr lang="en-AE" dirty="0"/>
              <a:t>Lecture Notes</a:t>
            </a:r>
          </a:p>
        </p:txBody>
      </p:sp>
      <p:sp>
        <p:nvSpPr>
          <p:cNvPr id="3" name="Content Placeholder 2">
            <a:extLst>
              <a:ext uri="{FF2B5EF4-FFF2-40B4-BE49-F238E27FC236}">
                <a16:creationId xmlns:a16="http://schemas.microsoft.com/office/drawing/2014/main" id="{D8655978-10EF-4045-A6AA-B3396C2EF723}"/>
              </a:ext>
            </a:extLst>
          </p:cNvPr>
          <p:cNvSpPr>
            <a:spLocks noGrp="1"/>
          </p:cNvSpPr>
          <p:nvPr>
            <p:ph idx="1"/>
          </p:nvPr>
        </p:nvSpPr>
        <p:spPr/>
        <p:txBody>
          <a:bodyPr/>
          <a:lstStyle/>
          <a:p>
            <a:r>
              <a:rPr lang="en-AE" dirty="0"/>
              <a:t>Contents of lectures are based on the textbook, recommended text, and supplementary material</a:t>
            </a:r>
          </a:p>
          <a:p>
            <a:pPr lvl="1"/>
            <a:r>
              <a:rPr lang="en-AE" dirty="0"/>
              <a:t>Please read </a:t>
            </a:r>
            <a:r>
              <a:rPr lang="en-US" dirty="0"/>
              <a:t>C</a:t>
            </a:r>
            <a:r>
              <a:rPr lang="en-AE" dirty="0"/>
              <a:t>hapter 3 of  “Systems Analysis and Design in changing the world” from page 71 to 73</a:t>
            </a:r>
          </a:p>
          <a:p>
            <a:pPr lvl="1"/>
            <a:r>
              <a:rPr lang="en-AE" dirty="0"/>
              <a:t>Please read Appendix 7A of  “Modern Systems Analysis and Design” from page 217 to 222</a:t>
            </a:r>
          </a:p>
          <a:p>
            <a:pPr lvl="2"/>
            <a:endParaRPr lang="en-AE" dirty="0"/>
          </a:p>
        </p:txBody>
      </p:sp>
      <p:sp>
        <p:nvSpPr>
          <p:cNvPr id="6" name="Slide Number Placeholder 5">
            <a:extLst>
              <a:ext uri="{FF2B5EF4-FFF2-40B4-BE49-F238E27FC236}">
                <a16:creationId xmlns:a16="http://schemas.microsoft.com/office/drawing/2014/main" id="{F8D16B00-D869-5443-A993-3A1CBE724F0C}"/>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4566374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Content Placeholder 4"/>
          <p:cNvSpPr>
            <a:spLocks noGrp="1"/>
          </p:cNvSpPr>
          <p:nvPr>
            <p:ph sz="quarter" idx="1"/>
          </p:nvPr>
        </p:nvSpPr>
        <p:spPr>
          <a:xfrm>
            <a:off x="581192" y="1037968"/>
            <a:ext cx="7014423" cy="4820832"/>
          </a:xfrm>
        </p:spPr>
        <p:txBody>
          <a:bodyPr>
            <a:normAutofit/>
          </a:bodyPr>
          <a:lstStyle/>
          <a:p>
            <a:r>
              <a:rPr lang="en-US" sz="2000" b="1" u="sng" dirty="0"/>
              <a:t>Sentence 4 </a:t>
            </a:r>
            <a:r>
              <a:rPr lang="en-US" sz="2000" dirty="0"/>
              <a:t>reminds us that an ATM also requires maintenance work, such as refilling the dispenser with bank notes, retrieving cards that have been swallowed, etc. </a:t>
            </a:r>
          </a:p>
          <a:p>
            <a:pPr lvl="1"/>
            <a:r>
              <a:rPr lang="en-US" sz="1800" dirty="0"/>
              <a:t>These maintenance tasks are carried out by a new actor: </a:t>
            </a:r>
            <a:r>
              <a:rPr lang="en-US" sz="1800" b="1" dirty="0">
                <a:solidFill>
                  <a:schemeClr val="accent6">
                    <a:lumMod val="75000"/>
                  </a:schemeClr>
                </a:solidFill>
              </a:rPr>
              <a:t>Maintenance operator</a:t>
            </a:r>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Title 3"/>
          <p:cNvSpPr>
            <a:spLocks noGrp="1"/>
          </p:cNvSpPr>
          <p:nvPr>
            <p:ph type="title"/>
          </p:nvPr>
        </p:nvSpPr>
        <p:spPr>
          <a:xfrm>
            <a:off x="8369643" y="1037967"/>
            <a:ext cx="3054091" cy="4709131"/>
          </a:xfrm>
        </p:spPr>
        <p:txBody>
          <a:bodyPr anchor="ctr">
            <a:normAutofit/>
          </a:bodyPr>
          <a:lstStyle/>
          <a:p>
            <a:r>
              <a:rPr lang="en-US" sz="3200" dirty="0">
                <a:solidFill>
                  <a:srgbClr val="FFFEFF"/>
                </a:solidFill>
              </a:rPr>
              <a:t>Step 1: Identifying the ATM actors…</a:t>
            </a:r>
          </a:p>
        </p:txBody>
      </p:sp>
      <p:sp>
        <p:nvSpPr>
          <p:cNvPr id="6" name="Slide Number Placeholder 5"/>
          <p:cNvSpPr>
            <a:spLocks noGrp="1"/>
          </p:cNvSpPr>
          <p:nvPr>
            <p:ph type="sldNum" sz="quarter" idx="12"/>
          </p:nvPr>
        </p:nvSpPr>
        <p:spPr>
          <a:xfrm>
            <a:off x="10558300" y="5956137"/>
            <a:ext cx="1052508" cy="365125"/>
          </a:xfrm>
        </p:spPr>
        <p:txBody>
          <a:bodyPr>
            <a:normAutofit/>
          </a:bodyPr>
          <a:lstStyle/>
          <a:p>
            <a:pPr>
              <a:spcAft>
                <a:spcPts val="600"/>
              </a:spcAft>
            </a:pPr>
            <a:fld id="{34E1F730-8A48-4C48-9AED-AA6F8A51A80B}" type="slidenum">
              <a:rPr lang="en-US">
                <a:solidFill>
                  <a:schemeClr val="accent1">
                    <a:lumMod val="75000"/>
                    <a:lumOff val="25000"/>
                  </a:schemeClr>
                </a:solidFill>
              </a:rPr>
              <a:pPr>
                <a:spcAft>
                  <a:spcPts val="600"/>
                </a:spcAft>
              </a:pPr>
              <a:t>30</a:t>
            </a:fld>
            <a:endParaRPr lang="en-US">
              <a:solidFill>
                <a:schemeClr val="accent1">
                  <a:lumMod val="75000"/>
                  <a:lumOff val="25000"/>
                </a:schemeClr>
              </a:solidFill>
            </a:endParaRPr>
          </a:p>
        </p:txBody>
      </p:sp>
    </p:spTree>
    <p:extLst>
      <p:ext uri="{BB962C8B-B14F-4D97-AF65-F5344CB8AC3E}">
        <p14:creationId xmlns:p14="http://schemas.microsoft.com/office/powerpoint/2010/main" val="2125227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Step 1: Identifying the actors of the ATM</a:t>
            </a:r>
          </a:p>
        </p:txBody>
      </p:sp>
      <p:sp>
        <p:nvSpPr>
          <p:cNvPr id="6" name="Text Placeholder 5"/>
          <p:cNvSpPr>
            <a:spLocks noGrp="1"/>
          </p:cNvSpPr>
          <p:nvPr>
            <p:ph type="body" sz="quarter" idx="1"/>
          </p:nvPr>
        </p:nvSpPr>
        <p:spPr/>
        <p:txBody>
          <a:bodyPr>
            <a:noAutofit/>
          </a:bodyPr>
          <a:lstStyle/>
          <a:p>
            <a:r>
              <a:rPr lang="en-US" dirty="0"/>
              <a:t>Static Context Diagram (First Version)</a:t>
            </a:r>
          </a:p>
        </p:txBody>
      </p:sp>
      <p:sp>
        <p:nvSpPr>
          <p:cNvPr id="7" name="Text Placeholder 6"/>
          <p:cNvSpPr>
            <a:spLocks noGrp="1"/>
          </p:cNvSpPr>
          <p:nvPr>
            <p:ph type="body" sz="quarter" idx="3"/>
          </p:nvPr>
        </p:nvSpPr>
        <p:spPr/>
        <p:txBody>
          <a:bodyPr>
            <a:normAutofit/>
          </a:bodyPr>
          <a:lstStyle/>
          <a:p>
            <a:r>
              <a:rPr lang="en-US" dirty="0"/>
              <a:t>Static Context Diagram (Final Version)</a:t>
            </a:r>
          </a:p>
        </p:txBody>
      </p:sp>
      <p:pic>
        <p:nvPicPr>
          <p:cNvPr id="142340" name="Picture 4"/>
          <p:cNvPicPr>
            <a:picLocks noGrp="1" noChangeAspect="1" noChangeArrowheads="1"/>
          </p:cNvPicPr>
          <p:nvPr>
            <p:ph sz="quarter" idx="4"/>
          </p:nvPr>
        </p:nvPicPr>
        <p:blipFill>
          <a:blip r:embed="rId2" cstate="print"/>
          <a:srcRect/>
          <a:stretch>
            <a:fillRect/>
          </a:stretch>
        </p:blipFill>
        <p:spPr bwMode="auto">
          <a:xfrm>
            <a:off x="6896103" y="2840327"/>
            <a:ext cx="3886200" cy="3071468"/>
          </a:xfrm>
          <a:prstGeom prst="rect">
            <a:avLst/>
          </a:prstGeom>
          <a:noFill/>
          <a:ln w="9525">
            <a:noFill/>
            <a:miter lim="800000"/>
            <a:headEnd/>
            <a:tailEnd/>
          </a:ln>
          <a:effectLst/>
        </p:spPr>
      </p:pic>
      <p:sp>
        <p:nvSpPr>
          <p:cNvPr id="10" name="Slide Number Placeholder 9"/>
          <p:cNvSpPr>
            <a:spLocks noGrp="1"/>
          </p:cNvSpPr>
          <p:nvPr>
            <p:ph type="sldNum" sz="quarter" idx="16"/>
          </p:nvPr>
        </p:nvSpPr>
        <p:spPr>
          <a:xfrm>
            <a:off x="0" y="1272222"/>
            <a:ext cx="533400" cy="244476"/>
          </a:xfrm>
          <a:prstGeom prst="rect">
            <a:avLst/>
          </a:prstGeom>
        </p:spPr>
        <p:txBody>
          <a:bodyPr vert="horz" rtlCol="0"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4E1F730-8A48-4C48-9AED-AA6F8A51A80B}" type="slidenum">
              <a:rPr lang="en-US" smtClean="0"/>
              <a:pPr/>
              <a:t>31</a:t>
            </a:fld>
            <a:endParaRPr lang="en-US"/>
          </a:p>
        </p:txBody>
      </p:sp>
      <p:pic>
        <p:nvPicPr>
          <p:cNvPr id="11" name="Picture 3">
            <a:extLst>
              <a:ext uri="{FF2B5EF4-FFF2-40B4-BE49-F238E27FC236}">
                <a16:creationId xmlns:a16="http://schemas.microsoft.com/office/drawing/2014/main" id="{B397D2FA-4E78-4F44-9057-95C5D92B38FA}"/>
              </a:ext>
            </a:extLst>
          </p:cNvPr>
          <p:cNvPicPr>
            <a:picLocks noGrp="1" noChangeAspect="1" noChangeArrowheads="1"/>
          </p:cNvPicPr>
          <p:nvPr>
            <p:ph sz="half" idx="2"/>
          </p:nvPr>
        </p:nvPicPr>
        <p:blipFill>
          <a:blip r:embed="rId3" cstate="print"/>
          <a:srcRect/>
          <a:stretch>
            <a:fillRect/>
          </a:stretch>
        </p:blipFill>
        <p:spPr bwMode="auto">
          <a:xfrm>
            <a:off x="1531144" y="3167856"/>
            <a:ext cx="3492500" cy="2451100"/>
          </a:xfrm>
          <a:prstGeom prst="rect">
            <a:avLst/>
          </a:prstGeom>
          <a:noFill/>
          <a:ln w="9525">
            <a:noFill/>
            <a:miter lim="800000"/>
            <a:headEnd/>
            <a:tailEnd/>
          </a:ln>
          <a:effectLst/>
        </p:spPr>
      </p:pic>
    </p:spTree>
    <p:extLst>
      <p:ext uri="{BB962C8B-B14F-4D97-AF65-F5344CB8AC3E}">
        <p14:creationId xmlns:p14="http://schemas.microsoft.com/office/powerpoint/2010/main" val="667204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fade">
                                      <p:cBhvr>
                                        <p:cTn id="7" dur="500"/>
                                        <p:tgtEl>
                                          <p:spTgt spid="1423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Effect transition="in" filter="fade">
                                      <p:cBhvr>
                                        <p:cTn id="10" dur="500"/>
                                        <p:tgtEl>
                                          <p:spTgt spid="7">
                                            <p:bg/>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266" name="Rectangle 2"/>
          <p:cNvSpPr>
            <a:spLocks noGrp="1" noChangeArrowheads="1"/>
          </p:cNvSpPr>
          <p:nvPr>
            <p:ph type="title"/>
          </p:nvPr>
        </p:nvSpPr>
        <p:spPr>
          <a:xfrm>
            <a:off x="803189" y="1209184"/>
            <a:ext cx="3089189" cy="4734416"/>
          </a:xfrm>
        </p:spPr>
        <p:txBody>
          <a:bodyPr anchor="ctr">
            <a:normAutofit/>
          </a:bodyPr>
          <a:lstStyle/>
          <a:p>
            <a:r>
              <a:rPr lang="en-US" sz="3200" dirty="0" err="1"/>
              <a:t>STep</a:t>
            </a:r>
            <a:r>
              <a:rPr lang="en-US" sz="3200" dirty="0"/>
              <a:t> 2: Identifying use cases</a:t>
            </a:r>
          </a:p>
        </p:txBody>
      </p:sp>
      <p:sp>
        <p:nvSpPr>
          <p:cNvPr id="138" name="Rectangle 13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0" name="Rectangle 13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2B47680B-8BD3-4242-AA04-F4A31CFDE8FB}" type="slidenum">
              <a:rPr lang="he-IL"/>
              <a:pPr>
                <a:spcAft>
                  <a:spcPts val="600"/>
                </a:spcAft>
              </a:pPr>
              <a:t>32</a:t>
            </a:fld>
            <a:endParaRPr lang="en-US"/>
          </a:p>
        </p:txBody>
      </p:sp>
      <p:graphicFrame>
        <p:nvGraphicFramePr>
          <p:cNvPr id="11" name="Diagram 10">
            <a:extLst>
              <a:ext uri="{FF2B5EF4-FFF2-40B4-BE49-F238E27FC236}">
                <a16:creationId xmlns:a16="http://schemas.microsoft.com/office/drawing/2014/main" id="{FEA4407B-2274-9242-9DB2-D1CA1EAA823A}"/>
              </a:ext>
            </a:extLst>
          </p:cNvPr>
          <p:cNvGraphicFramePr/>
          <p:nvPr>
            <p:extLst>
              <p:ext uri="{D42A27DB-BD31-4B8C-83A1-F6EECF244321}">
                <p14:modId xmlns:p14="http://schemas.microsoft.com/office/powerpoint/2010/main" val="995797592"/>
              </p:ext>
            </p:extLst>
          </p:nvPr>
        </p:nvGraphicFramePr>
        <p:xfrm>
          <a:off x="489715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49447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pic>
        <p:nvPicPr>
          <p:cNvPr id="3" name="Content Placeholder 2" descr="A picture containing text, map&#10;&#10;Description automatically generated">
            <a:extLst>
              <a:ext uri="{FF2B5EF4-FFF2-40B4-BE49-F238E27FC236}">
                <a16:creationId xmlns:a16="http://schemas.microsoft.com/office/drawing/2014/main" id="{309F27B8-9F66-634B-BA3F-0CE646D8D6C5}"/>
              </a:ext>
            </a:extLst>
          </p:cNvPr>
          <p:cNvPicPr>
            <a:picLocks noGrp="1" noChangeAspect="1"/>
          </p:cNvPicPr>
          <p:nvPr>
            <p:ph sz="quarter" idx="1"/>
          </p:nvPr>
        </p:nvPicPr>
        <p:blipFill>
          <a:blip r:embed="rId2"/>
          <a:stretch>
            <a:fillRect/>
          </a:stretch>
        </p:blipFill>
        <p:spPr>
          <a:xfrm>
            <a:off x="908641" y="1038225"/>
            <a:ext cx="6359930" cy="4821238"/>
          </a:xfrm>
        </p:spPr>
      </p:pic>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 name="Title 3"/>
          <p:cNvSpPr>
            <a:spLocks noGrp="1"/>
          </p:cNvSpPr>
          <p:nvPr>
            <p:ph type="title"/>
          </p:nvPr>
        </p:nvSpPr>
        <p:spPr>
          <a:xfrm>
            <a:off x="8369643" y="1037967"/>
            <a:ext cx="3054091" cy="4709131"/>
          </a:xfrm>
        </p:spPr>
        <p:txBody>
          <a:bodyPr anchor="ctr">
            <a:normAutofit/>
          </a:bodyPr>
          <a:lstStyle/>
          <a:p>
            <a:r>
              <a:rPr lang="en-US" sz="3200" dirty="0"/>
              <a:t>Step 3: Creating use case </a:t>
            </a:r>
            <a:r>
              <a:rPr lang="en-US" sz="3200" dirty="0" err="1"/>
              <a:t>diagraM</a:t>
            </a:r>
            <a:endParaRPr lang="en-US" sz="3200" dirty="0">
              <a:solidFill>
                <a:srgbClr val="FFFEFF"/>
              </a:solidFill>
            </a:endParaRPr>
          </a:p>
        </p:txBody>
      </p:sp>
      <p:sp>
        <p:nvSpPr>
          <p:cNvPr id="6" name="Slide Number Placeholder 5"/>
          <p:cNvSpPr>
            <a:spLocks noGrp="1"/>
          </p:cNvSpPr>
          <p:nvPr>
            <p:ph type="sldNum" sz="quarter" idx="12"/>
          </p:nvPr>
        </p:nvSpPr>
        <p:spPr>
          <a:xfrm>
            <a:off x="10558300" y="5956137"/>
            <a:ext cx="1052508" cy="365125"/>
          </a:xfrm>
        </p:spPr>
        <p:txBody>
          <a:bodyPr>
            <a:normAutofit/>
          </a:bodyPr>
          <a:lstStyle/>
          <a:p>
            <a:pPr>
              <a:spcAft>
                <a:spcPts val="600"/>
              </a:spcAft>
            </a:pPr>
            <a:fld id="{34E1F730-8A48-4C48-9AED-AA6F8A51A80B}" type="slidenum">
              <a:rPr lang="en-US">
                <a:solidFill>
                  <a:schemeClr val="accent1">
                    <a:lumMod val="75000"/>
                    <a:lumOff val="25000"/>
                  </a:schemeClr>
                </a:solidFill>
              </a:rPr>
              <a:pPr>
                <a:spcAft>
                  <a:spcPts val="600"/>
                </a:spcAft>
              </a:pPr>
              <a:t>33</a:t>
            </a:fld>
            <a:endParaRPr lang="en-US">
              <a:solidFill>
                <a:schemeClr val="accent1">
                  <a:lumMod val="75000"/>
                  <a:lumOff val="25000"/>
                </a:schemeClr>
              </a:solidFill>
            </a:endParaRPr>
          </a:p>
        </p:txBody>
      </p:sp>
    </p:spTree>
    <p:extLst>
      <p:ext uri="{BB962C8B-B14F-4D97-AF65-F5344CB8AC3E}">
        <p14:creationId xmlns:p14="http://schemas.microsoft.com/office/powerpoint/2010/main" val="34308355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59157" y="1113764"/>
            <a:ext cx="3269749" cy="4624327"/>
          </a:xfrm>
        </p:spPr>
        <p:txBody>
          <a:bodyPr anchor="ctr">
            <a:normAutofit/>
          </a:bodyPr>
          <a:lstStyle/>
          <a:p>
            <a:r>
              <a:rPr lang="en-US" sz="3200" dirty="0">
                <a:solidFill>
                  <a:srgbClr val="FFFFFF"/>
                </a:solidFill>
              </a:rPr>
              <a:t>Step 4: Organizing use case diagram…</a:t>
            </a:r>
          </a:p>
        </p:txBody>
      </p:sp>
      <p:sp>
        <p:nvSpPr>
          <p:cNvPr id="5" name="Content Placeholder 4"/>
          <p:cNvSpPr>
            <a:spLocks noGrp="1"/>
          </p:cNvSpPr>
          <p:nvPr>
            <p:ph sz="quarter" idx="1"/>
          </p:nvPr>
        </p:nvSpPr>
        <p:spPr>
          <a:xfrm>
            <a:off x="5155905" y="1113764"/>
            <a:ext cx="6108179" cy="4624327"/>
          </a:xfrm>
        </p:spPr>
        <p:txBody>
          <a:bodyPr anchor="ctr">
            <a:normAutofit/>
          </a:bodyPr>
          <a:lstStyle/>
          <a:p>
            <a:r>
              <a:rPr lang="en-US" dirty="0"/>
              <a:t>With UML, it is possible to detail and organize use cases in two different and complementary ways:</a:t>
            </a:r>
          </a:p>
          <a:p>
            <a:pPr lvl="1"/>
            <a:r>
              <a:rPr lang="en-US" dirty="0"/>
              <a:t>by adding include, extend and generalization relationships between use cases;</a:t>
            </a:r>
          </a:p>
          <a:p>
            <a:pPr lvl="1"/>
            <a:r>
              <a:rPr lang="en-US" dirty="0"/>
              <a:t>by grouping them into packages to define functional blocks of highest level.</a:t>
            </a:r>
          </a:p>
        </p:txBody>
      </p:sp>
      <p:sp>
        <p:nvSpPr>
          <p:cNvPr id="6" name="Slide Number Placeholder 5"/>
          <p:cNvSpPr>
            <a:spLocks noGrp="1"/>
          </p:cNvSpPr>
          <p:nvPr>
            <p:ph type="sldNum" sz="quarter" idx="12"/>
          </p:nvPr>
        </p:nvSpPr>
        <p:spPr>
          <a:xfrm>
            <a:off x="10558300" y="6425344"/>
            <a:ext cx="1052508" cy="365125"/>
          </a:xfrm>
        </p:spPr>
        <p:txBody>
          <a:bodyPr>
            <a:normAutofit/>
          </a:bodyPr>
          <a:lstStyle/>
          <a:p>
            <a:pPr>
              <a:spcAft>
                <a:spcPts val="600"/>
              </a:spcAft>
            </a:pPr>
            <a:fld id="{34E1F730-8A48-4C48-9AED-AA6F8A51A80B}" type="slidenum">
              <a:rPr lang="en-US">
                <a:solidFill>
                  <a:schemeClr val="tx1">
                    <a:lumMod val="75000"/>
                    <a:lumOff val="25000"/>
                  </a:schemeClr>
                </a:solidFill>
              </a:rPr>
              <a:pPr>
                <a:spcAft>
                  <a:spcPts val="600"/>
                </a:spcAft>
              </a:pPr>
              <a:t>34</a:t>
            </a:fld>
            <a:endParaRPr lang="en-US">
              <a:solidFill>
                <a:schemeClr val="tx1">
                  <a:lumMod val="75000"/>
                  <a:lumOff val="25000"/>
                </a:schemeClr>
              </a:solidFill>
            </a:endParaRPr>
          </a:p>
        </p:txBody>
      </p:sp>
    </p:spTree>
    <p:extLst>
      <p:ext uri="{BB962C8B-B14F-4D97-AF65-F5344CB8AC3E}">
        <p14:creationId xmlns:p14="http://schemas.microsoft.com/office/powerpoint/2010/main" val="3176667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5">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959157" y="1113764"/>
            <a:ext cx="3269749" cy="4624327"/>
          </a:xfrm>
        </p:spPr>
        <p:txBody>
          <a:bodyPr anchor="ctr">
            <a:normAutofit/>
          </a:bodyPr>
          <a:lstStyle/>
          <a:p>
            <a:r>
              <a:rPr lang="en-US" sz="3200" dirty="0">
                <a:solidFill>
                  <a:srgbClr val="FFFFFF"/>
                </a:solidFill>
              </a:rPr>
              <a:t>Step 4: Organizing use case </a:t>
            </a:r>
            <a:r>
              <a:rPr lang="en-US" sz="3200" dirty="0" err="1">
                <a:solidFill>
                  <a:srgbClr val="FFFFFF"/>
                </a:solidFill>
              </a:rPr>
              <a:t>diagraM</a:t>
            </a:r>
            <a:endParaRPr lang="en-US" sz="3200" dirty="0">
              <a:solidFill>
                <a:srgbClr val="FFFFFF"/>
              </a:solidFill>
            </a:endParaRPr>
          </a:p>
        </p:txBody>
      </p:sp>
      <p:pic>
        <p:nvPicPr>
          <p:cNvPr id="3" name="Content Placeholder 2" descr="A close up of a map&#10;&#10;Description automatically generated">
            <a:extLst>
              <a:ext uri="{FF2B5EF4-FFF2-40B4-BE49-F238E27FC236}">
                <a16:creationId xmlns:a16="http://schemas.microsoft.com/office/drawing/2014/main" id="{44173F77-5B8C-3046-AE66-7B0A3D288B41}"/>
              </a:ext>
            </a:extLst>
          </p:cNvPr>
          <p:cNvPicPr>
            <a:picLocks noGrp="1" noChangeAspect="1"/>
          </p:cNvPicPr>
          <p:nvPr>
            <p:ph sz="quarter" idx="1"/>
          </p:nvPr>
        </p:nvPicPr>
        <p:blipFill>
          <a:blip r:embed="rId2"/>
          <a:stretch>
            <a:fillRect/>
          </a:stretch>
        </p:blipFill>
        <p:spPr>
          <a:xfrm>
            <a:off x="5168645" y="1114425"/>
            <a:ext cx="6082222" cy="4624388"/>
          </a:xfrm>
        </p:spPr>
      </p:pic>
      <p:sp>
        <p:nvSpPr>
          <p:cNvPr id="6" name="Slide Number Placeholder 5"/>
          <p:cNvSpPr>
            <a:spLocks noGrp="1"/>
          </p:cNvSpPr>
          <p:nvPr>
            <p:ph type="sldNum" sz="quarter" idx="12"/>
          </p:nvPr>
        </p:nvSpPr>
        <p:spPr>
          <a:xfrm>
            <a:off x="10558300" y="6425344"/>
            <a:ext cx="1052508" cy="365125"/>
          </a:xfrm>
        </p:spPr>
        <p:txBody>
          <a:bodyPr>
            <a:normAutofit/>
          </a:bodyPr>
          <a:lstStyle/>
          <a:p>
            <a:pPr>
              <a:spcAft>
                <a:spcPts val="600"/>
              </a:spcAft>
            </a:pPr>
            <a:fld id="{34E1F730-8A48-4C48-9AED-AA6F8A51A80B}" type="slidenum">
              <a:rPr lang="en-US">
                <a:solidFill>
                  <a:schemeClr val="tx1">
                    <a:lumMod val="75000"/>
                    <a:lumOff val="25000"/>
                  </a:schemeClr>
                </a:solidFill>
              </a:rPr>
              <a:pPr>
                <a:spcAft>
                  <a:spcPts val="600"/>
                </a:spcAft>
              </a:pPr>
              <a:t>35</a:t>
            </a:fld>
            <a:endParaRPr lang="en-US">
              <a:solidFill>
                <a:schemeClr val="tx1">
                  <a:lumMod val="75000"/>
                  <a:lumOff val="25000"/>
                </a:schemeClr>
              </a:solidFill>
            </a:endParaRPr>
          </a:p>
        </p:txBody>
      </p:sp>
    </p:spTree>
    <p:extLst>
      <p:ext uri="{BB962C8B-B14F-4D97-AF65-F5344CB8AC3E}">
        <p14:creationId xmlns:p14="http://schemas.microsoft.com/office/powerpoint/2010/main" val="23958671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7" name="Rectangle 36">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9" name="Rectangle 38">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1" name="Rectangle 40">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43" name="Rectangle 42">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Step 5: Textual description of use cases…</a:t>
            </a:r>
          </a:p>
        </p:txBody>
      </p:sp>
      <p:sp>
        <p:nvSpPr>
          <p:cNvPr id="47" name="Rectangle 46">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Slide Number Placeholder 4"/>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34E1F730-8A48-4C48-9AED-AA6F8A51A80B}" type="slidenum">
              <a:rPr lang="en-US" smtClean="0">
                <a:solidFill>
                  <a:schemeClr val="accent1">
                    <a:lumMod val="75000"/>
                    <a:lumOff val="25000"/>
                  </a:schemeClr>
                </a:solidFill>
              </a:rPr>
              <a:pPr defTabSz="914400">
                <a:spcAft>
                  <a:spcPts val="600"/>
                </a:spcAft>
              </a:pPr>
              <a:t>36</a:t>
            </a:fld>
            <a:endParaRPr lang="en-US">
              <a:solidFill>
                <a:schemeClr val="accent1">
                  <a:lumMod val="75000"/>
                  <a:lumOff val="25000"/>
                </a:schemeClr>
              </a:solidFill>
            </a:endParaRPr>
          </a:p>
        </p:txBody>
      </p:sp>
      <p:sp>
        <p:nvSpPr>
          <p:cNvPr id="6" name="TextBox 5">
            <a:extLst>
              <a:ext uri="{FF2B5EF4-FFF2-40B4-BE49-F238E27FC236}">
                <a16:creationId xmlns:a16="http://schemas.microsoft.com/office/drawing/2014/main" id="{94CC65BA-08F0-494D-8E48-2E94A675FDBE}"/>
              </a:ext>
            </a:extLst>
          </p:cNvPr>
          <p:cNvSpPr txBox="1"/>
          <p:nvPr/>
        </p:nvSpPr>
        <p:spPr>
          <a:xfrm>
            <a:off x="8296275" y="3590818"/>
            <a:ext cx="2115131" cy="646331"/>
          </a:xfrm>
          <a:prstGeom prst="rect">
            <a:avLst/>
          </a:prstGeom>
          <a:noFill/>
        </p:spPr>
        <p:txBody>
          <a:bodyPr wrap="square" rtlCol="0">
            <a:spAutoFit/>
          </a:bodyPr>
          <a:lstStyle/>
          <a:p>
            <a:r>
              <a:rPr lang="en-AE" b="1" dirty="0">
                <a:solidFill>
                  <a:schemeClr val="accent2">
                    <a:lumMod val="75000"/>
                  </a:schemeClr>
                </a:solidFill>
              </a:rPr>
              <a:t>Overview &amp; Preconditions</a:t>
            </a:r>
          </a:p>
        </p:txBody>
      </p:sp>
      <p:sp>
        <p:nvSpPr>
          <p:cNvPr id="26" name="Content Placeholder 2">
            <a:extLst>
              <a:ext uri="{FF2B5EF4-FFF2-40B4-BE49-F238E27FC236}">
                <a16:creationId xmlns:a16="http://schemas.microsoft.com/office/drawing/2014/main" id="{D7B08601-532D-0D41-A528-AC6815C79DBC}"/>
              </a:ext>
            </a:extLst>
          </p:cNvPr>
          <p:cNvSpPr txBox="1">
            <a:spLocks/>
          </p:cNvSpPr>
          <p:nvPr/>
        </p:nvSpPr>
        <p:spPr>
          <a:xfrm>
            <a:off x="581192" y="1037968"/>
            <a:ext cx="7014423" cy="482083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n-US" sz="1600" dirty="0"/>
              <a:t>Use Case: Withdraw Money using a visa card</a:t>
            </a:r>
          </a:p>
          <a:p>
            <a:pPr lvl="1">
              <a:lnSpc>
                <a:spcPct val="90000"/>
              </a:lnSpc>
            </a:pPr>
            <a:r>
              <a:rPr lang="en-US" dirty="0"/>
              <a:t>Overview: this use case allows a Visa card holder, who is not a customer of the bank, to withdraw money if his or her daily limit allows it</a:t>
            </a:r>
          </a:p>
          <a:p>
            <a:pPr lvl="1">
              <a:lnSpc>
                <a:spcPct val="90000"/>
              </a:lnSpc>
            </a:pPr>
            <a:r>
              <a:rPr lang="pt-BR" dirty="0" err="1"/>
              <a:t>Actors</a:t>
            </a:r>
            <a:r>
              <a:rPr lang="pt-BR" dirty="0"/>
              <a:t>: </a:t>
            </a:r>
            <a:r>
              <a:rPr lang="pt-BR" dirty="0" err="1"/>
              <a:t>CardHolder</a:t>
            </a:r>
            <a:r>
              <a:rPr lang="pt-BR" dirty="0"/>
              <a:t> (</a:t>
            </a:r>
            <a:r>
              <a:rPr lang="pt-BR" dirty="0" err="1"/>
              <a:t>primary</a:t>
            </a:r>
            <a:r>
              <a:rPr lang="pt-BR" dirty="0"/>
              <a:t>), Visa AS (</a:t>
            </a:r>
            <a:r>
              <a:rPr lang="pt-BR" dirty="0" err="1"/>
              <a:t>secondary</a:t>
            </a:r>
            <a:r>
              <a:rPr lang="pt-BR" dirty="0"/>
              <a:t>).</a:t>
            </a:r>
          </a:p>
          <a:p>
            <a:pPr lvl="1">
              <a:lnSpc>
                <a:spcPct val="90000"/>
              </a:lnSpc>
            </a:pPr>
            <a:r>
              <a:rPr lang="en-US" dirty="0"/>
              <a:t>Creation date: 24-SEP-2018  Date of update: 08-June-2020</a:t>
            </a:r>
          </a:p>
          <a:p>
            <a:pPr lvl="1">
              <a:lnSpc>
                <a:spcPct val="90000"/>
              </a:lnSpc>
            </a:pPr>
            <a:r>
              <a:rPr lang="en-US" dirty="0"/>
              <a:t>Version: 2.2 </a:t>
            </a:r>
          </a:p>
          <a:p>
            <a:pPr lvl="1">
              <a:lnSpc>
                <a:spcPct val="90000"/>
              </a:lnSpc>
            </a:pPr>
            <a:r>
              <a:rPr lang="en-US" dirty="0"/>
              <a:t>Person in charge: </a:t>
            </a:r>
            <a:r>
              <a:rPr lang="en-US" dirty="0" err="1"/>
              <a:t>Nourchene</a:t>
            </a:r>
            <a:r>
              <a:rPr lang="en-US" dirty="0"/>
              <a:t> </a:t>
            </a:r>
            <a:r>
              <a:rPr lang="en-US" dirty="0" err="1"/>
              <a:t>Benayed</a:t>
            </a:r>
            <a:endParaRPr lang="en-US" dirty="0"/>
          </a:p>
          <a:p>
            <a:pPr lvl="1">
              <a:lnSpc>
                <a:spcPct val="90000"/>
              </a:lnSpc>
            </a:pPr>
            <a:r>
              <a:rPr lang="en-US" dirty="0"/>
              <a:t>Preconditions:</a:t>
            </a:r>
          </a:p>
          <a:p>
            <a:pPr lvl="2">
              <a:lnSpc>
                <a:spcPct val="90000"/>
              </a:lnSpc>
            </a:pPr>
            <a:r>
              <a:rPr lang="en-US" sz="1600" dirty="0"/>
              <a:t>The ATM must be in a state ready to accept transactions (There is no card in the reader)</a:t>
            </a:r>
          </a:p>
          <a:p>
            <a:pPr lvl="2">
              <a:lnSpc>
                <a:spcPct val="90000"/>
              </a:lnSpc>
            </a:pPr>
            <a:r>
              <a:rPr lang="en-US" sz="1600" dirty="0"/>
              <a:t>The ATM must have at least some cash on hand that it can dispense (The ATM cash box is well stocked)</a:t>
            </a:r>
          </a:p>
          <a:p>
            <a:pPr lvl="2">
              <a:lnSpc>
                <a:spcPct val="90000"/>
              </a:lnSpc>
            </a:pPr>
            <a:r>
              <a:rPr lang="en-US" sz="1600" dirty="0"/>
              <a:t>Perform the use case “Authenticate”</a:t>
            </a:r>
          </a:p>
        </p:txBody>
      </p:sp>
    </p:spTree>
    <p:extLst>
      <p:ext uri="{BB962C8B-B14F-4D97-AF65-F5344CB8AC3E}">
        <p14:creationId xmlns:p14="http://schemas.microsoft.com/office/powerpoint/2010/main" val="4035226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7" name="Rectangle 36">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9" name="Rectangle 38">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1" name="Rectangle 40">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43" name="Rectangle 42">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Step 5: Textual description of use cases…</a:t>
            </a:r>
          </a:p>
        </p:txBody>
      </p:sp>
      <p:sp>
        <p:nvSpPr>
          <p:cNvPr id="47" name="Rectangle 46">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Slide Number Placeholder 4"/>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34E1F730-8A48-4C48-9AED-AA6F8A51A80B}" type="slidenum">
              <a:rPr lang="en-US" smtClean="0">
                <a:solidFill>
                  <a:schemeClr val="accent1">
                    <a:lumMod val="75000"/>
                    <a:lumOff val="25000"/>
                  </a:schemeClr>
                </a:solidFill>
              </a:rPr>
              <a:pPr defTabSz="914400">
                <a:spcAft>
                  <a:spcPts val="600"/>
                </a:spcAft>
              </a:pPr>
              <a:t>37</a:t>
            </a:fld>
            <a:endParaRPr lang="en-US">
              <a:solidFill>
                <a:schemeClr val="accent1">
                  <a:lumMod val="75000"/>
                  <a:lumOff val="25000"/>
                </a:schemeClr>
              </a:solidFill>
            </a:endParaRPr>
          </a:p>
        </p:txBody>
      </p:sp>
      <p:graphicFrame>
        <p:nvGraphicFramePr>
          <p:cNvPr id="25" name="Content Placeholder 3"/>
          <p:cNvGraphicFramePr>
            <a:graphicFrameLocks noGrp="1"/>
          </p:cNvGraphicFramePr>
          <p:nvPr>
            <p:ph sz="quarter" idx="1"/>
          </p:nvPr>
        </p:nvGraphicFramePr>
        <p:xfrm>
          <a:off x="931166" y="1577091"/>
          <a:ext cx="6518801" cy="3997958"/>
        </p:xfrm>
        <a:graphic>
          <a:graphicData uri="http://schemas.openxmlformats.org/drawingml/2006/table">
            <a:tbl>
              <a:tblPr firstRow="1" bandRow="1">
                <a:tableStyleId>{9D7B26C5-4107-4FEC-AEDC-1716B250A1EF}</a:tableStyleId>
              </a:tblPr>
              <a:tblGrid>
                <a:gridCol w="3040131">
                  <a:extLst>
                    <a:ext uri="{9D8B030D-6E8A-4147-A177-3AD203B41FA5}">
                      <a16:colId xmlns:a16="http://schemas.microsoft.com/office/drawing/2014/main" val="20000"/>
                    </a:ext>
                  </a:extLst>
                </a:gridCol>
                <a:gridCol w="3478670">
                  <a:extLst>
                    <a:ext uri="{9D8B030D-6E8A-4147-A177-3AD203B41FA5}">
                      <a16:colId xmlns:a16="http://schemas.microsoft.com/office/drawing/2014/main" val="20001"/>
                    </a:ext>
                  </a:extLst>
                </a:gridCol>
              </a:tblGrid>
              <a:tr h="273884">
                <a:tc>
                  <a:txBody>
                    <a:bodyPr/>
                    <a:lstStyle/>
                    <a:p>
                      <a:r>
                        <a:rPr lang="en-US" sz="1200"/>
                        <a:t>Actors: the </a:t>
                      </a:r>
                      <a:r>
                        <a:rPr kumimoji="0" lang="en-US" sz="1200" b="1" kern="1200">
                          <a:solidFill>
                            <a:schemeClr val="lt1"/>
                          </a:solidFill>
                        </a:rPr>
                        <a:t>Visa CardHolder </a:t>
                      </a:r>
                      <a:endParaRPr kumimoji="0" lang="en-US" sz="1200" b="1" kern="1200">
                        <a:solidFill>
                          <a:schemeClr val="lt1"/>
                        </a:solidFill>
                        <a:latin typeface="+mn-lt"/>
                        <a:ea typeface="+mn-ea"/>
                        <a:cs typeface="+mn-cs"/>
                      </a:endParaRPr>
                    </a:p>
                  </a:txBody>
                  <a:tcPr marL="60802" marR="60802" marT="30401" marB="30401"/>
                </a:tc>
                <a:tc>
                  <a:txBody>
                    <a:bodyPr/>
                    <a:lstStyle/>
                    <a:p>
                      <a:r>
                        <a:rPr lang="en-US" sz="1200"/>
                        <a:t>ATM</a:t>
                      </a:r>
                    </a:p>
                  </a:txBody>
                  <a:tcPr marL="60802" marR="60802" marT="30401" marB="30401"/>
                </a:tc>
                <a:extLst>
                  <a:ext uri="{0D108BD9-81ED-4DB2-BD59-A6C34878D82A}">
                    <a16:rowId xmlns:a16="http://schemas.microsoft.com/office/drawing/2014/main" val="10000"/>
                  </a:ext>
                </a:extLst>
              </a:tr>
              <a:tr h="453758">
                <a:tc>
                  <a:txBody>
                    <a:bodyPr/>
                    <a:lstStyle/>
                    <a:p>
                      <a:endParaRPr lang="en-US" sz="1200"/>
                    </a:p>
                  </a:txBody>
                  <a:tcPr marL="60802" marR="60802" marT="30401" marB="30401"/>
                </a:tc>
                <a:tc>
                  <a:txBody>
                    <a:bodyPr/>
                    <a:lstStyle/>
                    <a:p>
                      <a:r>
                        <a:rPr kumimoji="0" lang="en-US" sz="1200" kern="1200" baseline="0">
                          <a:solidFill>
                            <a:schemeClr val="dk1"/>
                          </a:solidFill>
                        </a:rPr>
                        <a:t>1. The ATM asks the Visa CardHolder to</a:t>
                      </a:r>
                    </a:p>
                    <a:p>
                      <a:r>
                        <a:rPr kumimoji="0" lang="en-US" sz="1200" kern="1200" baseline="0">
                          <a:solidFill>
                            <a:schemeClr val="dk1"/>
                          </a:solidFill>
                        </a:rPr>
                        <a:t>enter the desired withdrawal amount</a:t>
                      </a:r>
                      <a:endParaRPr kumimoji="0" lang="en-US" sz="1200" kern="1200" baseline="0">
                        <a:solidFill>
                          <a:schemeClr val="dk1"/>
                        </a:solidFill>
                        <a:latin typeface="+mn-lt"/>
                        <a:ea typeface="+mn-ea"/>
                        <a:cs typeface="+mn-cs"/>
                      </a:endParaRPr>
                    </a:p>
                  </a:txBody>
                  <a:tcPr marL="60802" marR="60802" marT="30401" marB="30401"/>
                </a:tc>
                <a:extLst>
                  <a:ext uri="{0D108BD9-81ED-4DB2-BD59-A6C34878D82A}">
                    <a16:rowId xmlns:a16="http://schemas.microsoft.com/office/drawing/2014/main" val="10001"/>
                  </a:ext>
                </a:extLst>
              </a:tr>
              <a:tr h="453758">
                <a:tc>
                  <a:txBody>
                    <a:bodyPr/>
                    <a:lstStyle/>
                    <a:p>
                      <a:r>
                        <a:rPr kumimoji="0" lang="en-US" sz="1200" kern="1200" baseline="0">
                          <a:solidFill>
                            <a:schemeClr val="dk1"/>
                          </a:solidFill>
                        </a:rPr>
                        <a:t>2. The Visa CardHolder enters the</a:t>
                      </a:r>
                    </a:p>
                    <a:p>
                      <a:r>
                        <a:rPr kumimoji="0" lang="en-US" sz="1200" kern="1200" baseline="0">
                          <a:solidFill>
                            <a:schemeClr val="dk1"/>
                          </a:solidFill>
                        </a:rPr>
                        <a:t>desired withdrawal amount</a:t>
                      </a:r>
                      <a:endParaRPr kumimoji="0" lang="en-US" sz="1200" kern="1200" baseline="0">
                        <a:solidFill>
                          <a:schemeClr val="dk1"/>
                        </a:solidFill>
                        <a:latin typeface="+mn-lt"/>
                        <a:ea typeface="+mn-ea"/>
                        <a:cs typeface="+mn-cs"/>
                      </a:endParaRPr>
                    </a:p>
                  </a:txBody>
                  <a:tcPr marL="60802" marR="60802" marT="30401" marB="30401"/>
                </a:tc>
                <a:tc>
                  <a:txBody>
                    <a:bodyPr/>
                    <a:lstStyle/>
                    <a:p>
                      <a:endParaRPr lang="en-US" sz="1200"/>
                    </a:p>
                  </a:txBody>
                  <a:tcPr marL="60802" marR="60802" marT="30401" marB="30401"/>
                </a:tc>
                <a:extLst>
                  <a:ext uri="{0D108BD9-81ED-4DB2-BD59-A6C34878D82A}">
                    <a16:rowId xmlns:a16="http://schemas.microsoft.com/office/drawing/2014/main" val="10002"/>
                  </a:ext>
                </a:extLst>
              </a:tr>
              <a:tr h="453758">
                <a:tc>
                  <a:txBody>
                    <a:bodyPr/>
                    <a:lstStyle/>
                    <a:p>
                      <a:endParaRPr lang="en-US" sz="1200"/>
                    </a:p>
                  </a:txBody>
                  <a:tcPr marL="60802" marR="60802" marT="30401" marB="30401"/>
                </a:tc>
                <a:tc>
                  <a:txBody>
                    <a:bodyPr/>
                    <a:lstStyle/>
                    <a:p>
                      <a:r>
                        <a:rPr kumimoji="0" lang="en-US" sz="1200" kern="1200" baseline="0">
                          <a:solidFill>
                            <a:schemeClr val="dk1"/>
                          </a:solidFill>
                        </a:rPr>
                        <a:t>3. The ATM checks the desired amount</a:t>
                      </a:r>
                    </a:p>
                    <a:p>
                      <a:r>
                        <a:rPr kumimoji="0" lang="en-US" sz="1200" kern="1200" baseline="0">
                          <a:solidFill>
                            <a:schemeClr val="dk1"/>
                          </a:solidFill>
                        </a:rPr>
                        <a:t>against the daily balance</a:t>
                      </a:r>
                      <a:endParaRPr kumimoji="0" lang="en-US" sz="1200" kern="1200" baseline="0">
                        <a:solidFill>
                          <a:schemeClr val="dk1"/>
                        </a:solidFill>
                        <a:latin typeface="+mn-lt"/>
                        <a:ea typeface="+mn-ea"/>
                        <a:cs typeface="+mn-cs"/>
                      </a:endParaRPr>
                    </a:p>
                  </a:txBody>
                  <a:tcPr marL="60802" marR="60802" marT="30401" marB="30401"/>
                </a:tc>
                <a:extLst>
                  <a:ext uri="{0D108BD9-81ED-4DB2-BD59-A6C34878D82A}">
                    <a16:rowId xmlns:a16="http://schemas.microsoft.com/office/drawing/2014/main" val="10003"/>
                  </a:ext>
                </a:extLst>
              </a:tr>
              <a:tr h="453758">
                <a:tc>
                  <a:txBody>
                    <a:bodyPr/>
                    <a:lstStyle/>
                    <a:p>
                      <a:endParaRPr lang="en-US" sz="1200"/>
                    </a:p>
                  </a:txBody>
                  <a:tcPr marL="60802" marR="60802" marT="30401" marB="30401"/>
                </a:tc>
                <a:tc>
                  <a:txBody>
                    <a:bodyPr/>
                    <a:lstStyle/>
                    <a:p>
                      <a:r>
                        <a:rPr kumimoji="0" lang="en-US" sz="1200" kern="1200" baseline="0">
                          <a:solidFill>
                            <a:schemeClr val="dk1"/>
                          </a:solidFill>
                        </a:rPr>
                        <a:t>4. The ATM asks the Visa CardHolder if he</a:t>
                      </a:r>
                    </a:p>
                    <a:p>
                      <a:r>
                        <a:rPr kumimoji="0" lang="en-US" sz="1200" kern="1200" baseline="0">
                          <a:solidFill>
                            <a:schemeClr val="dk1"/>
                          </a:solidFill>
                        </a:rPr>
                        <a:t>or she would like a receipt</a:t>
                      </a:r>
                      <a:endParaRPr kumimoji="0" lang="en-US" sz="1200" kern="1200" baseline="0">
                        <a:solidFill>
                          <a:schemeClr val="dk1"/>
                        </a:solidFill>
                        <a:latin typeface="+mn-lt"/>
                        <a:ea typeface="+mn-ea"/>
                        <a:cs typeface="+mn-cs"/>
                      </a:endParaRPr>
                    </a:p>
                  </a:txBody>
                  <a:tcPr marL="60802" marR="60802" marT="30401" marB="30401"/>
                </a:tc>
                <a:extLst>
                  <a:ext uri="{0D108BD9-81ED-4DB2-BD59-A6C34878D82A}">
                    <a16:rowId xmlns:a16="http://schemas.microsoft.com/office/drawing/2014/main" val="10004"/>
                  </a:ext>
                </a:extLst>
              </a:tr>
              <a:tr h="273884">
                <a:tc>
                  <a:txBody>
                    <a:bodyPr/>
                    <a:lstStyle/>
                    <a:p>
                      <a:r>
                        <a:rPr kumimoji="0" lang="en-US" sz="1200" kern="1200" baseline="0">
                          <a:solidFill>
                            <a:schemeClr val="dk1"/>
                          </a:solidFill>
                        </a:rPr>
                        <a:t>5. The Visa CardHolder requests a receipt</a:t>
                      </a:r>
                      <a:endParaRPr kumimoji="0" lang="en-US" sz="1200" kern="1200" baseline="0">
                        <a:solidFill>
                          <a:schemeClr val="dk1"/>
                        </a:solidFill>
                        <a:latin typeface="+mn-lt"/>
                        <a:ea typeface="+mn-ea"/>
                        <a:cs typeface="+mn-cs"/>
                      </a:endParaRPr>
                    </a:p>
                  </a:txBody>
                  <a:tcPr marL="60802" marR="60802" marT="30401" marB="30401"/>
                </a:tc>
                <a:tc>
                  <a:txBody>
                    <a:bodyPr/>
                    <a:lstStyle/>
                    <a:p>
                      <a:endParaRPr lang="en-US" sz="1200"/>
                    </a:p>
                  </a:txBody>
                  <a:tcPr marL="60802" marR="60802" marT="30401" marB="30401"/>
                </a:tc>
                <a:extLst>
                  <a:ext uri="{0D108BD9-81ED-4DB2-BD59-A6C34878D82A}">
                    <a16:rowId xmlns:a16="http://schemas.microsoft.com/office/drawing/2014/main" val="10005"/>
                  </a:ext>
                </a:extLst>
              </a:tr>
              <a:tr h="453758">
                <a:tc>
                  <a:txBody>
                    <a:bodyPr/>
                    <a:lstStyle/>
                    <a:p>
                      <a:endParaRPr lang="en-US" sz="1200"/>
                    </a:p>
                  </a:txBody>
                  <a:tcPr marL="60802" marR="60802" marT="30401" marB="30401"/>
                </a:tc>
                <a:tc>
                  <a:txBody>
                    <a:bodyPr/>
                    <a:lstStyle/>
                    <a:p>
                      <a:r>
                        <a:rPr kumimoji="0" lang="en-US" sz="1200" kern="1200" baseline="0">
                          <a:solidFill>
                            <a:schemeClr val="dk1"/>
                          </a:solidFill>
                        </a:rPr>
                        <a:t>6. The ATM returns the card to the Visa CardHolder</a:t>
                      </a:r>
                      <a:endParaRPr kumimoji="0" lang="en-US" sz="1200" kern="1200" baseline="0">
                        <a:solidFill>
                          <a:schemeClr val="dk1"/>
                        </a:solidFill>
                        <a:latin typeface="+mn-lt"/>
                        <a:ea typeface="+mn-ea"/>
                        <a:cs typeface="+mn-cs"/>
                      </a:endParaRPr>
                    </a:p>
                  </a:txBody>
                  <a:tcPr marL="60802" marR="60802" marT="30401" marB="30401"/>
                </a:tc>
                <a:extLst>
                  <a:ext uri="{0D108BD9-81ED-4DB2-BD59-A6C34878D82A}">
                    <a16:rowId xmlns:a16="http://schemas.microsoft.com/office/drawing/2014/main" val="10006"/>
                  </a:ext>
                </a:extLst>
              </a:tr>
              <a:tr h="453758">
                <a:tc>
                  <a:txBody>
                    <a:bodyPr/>
                    <a:lstStyle/>
                    <a:p>
                      <a:r>
                        <a:rPr kumimoji="0" lang="en-US" sz="1200" kern="1200" baseline="0">
                          <a:solidFill>
                            <a:schemeClr val="dk1"/>
                          </a:solidFill>
                        </a:rPr>
                        <a:t>7. The Visa CardHolder takes his or her</a:t>
                      </a:r>
                    </a:p>
                    <a:p>
                      <a:r>
                        <a:rPr kumimoji="0" lang="en-US" sz="1200" kern="1200" baseline="0">
                          <a:solidFill>
                            <a:schemeClr val="dk1"/>
                          </a:solidFill>
                        </a:rPr>
                        <a:t>card</a:t>
                      </a:r>
                      <a:endParaRPr kumimoji="0" lang="en-US" sz="1200" kern="1200" baseline="0">
                        <a:solidFill>
                          <a:schemeClr val="dk1"/>
                        </a:solidFill>
                        <a:latin typeface="+mn-lt"/>
                        <a:ea typeface="+mn-ea"/>
                        <a:cs typeface="+mn-cs"/>
                      </a:endParaRPr>
                    </a:p>
                  </a:txBody>
                  <a:tcPr marL="60802" marR="60802" marT="30401" marB="30401"/>
                </a:tc>
                <a:tc>
                  <a:txBody>
                    <a:bodyPr/>
                    <a:lstStyle/>
                    <a:p>
                      <a:endParaRPr lang="en-US" sz="1200"/>
                    </a:p>
                  </a:txBody>
                  <a:tcPr marL="60802" marR="60802" marT="30401" marB="30401"/>
                </a:tc>
                <a:extLst>
                  <a:ext uri="{0D108BD9-81ED-4DB2-BD59-A6C34878D82A}">
                    <a16:rowId xmlns:a16="http://schemas.microsoft.com/office/drawing/2014/main" val="10007"/>
                  </a:ext>
                </a:extLst>
              </a:tr>
              <a:tr h="273884">
                <a:tc>
                  <a:txBody>
                    <a:bodyPr/>
                    <a:lstStyle/>
                    <a:p>
                      <a:endParaRPr kumimoji="0" lang="en-US" sz="1200" kern="1200" baseline="0">
                        <a:solidFill>
                          <a:schemeClr val="dk1"/>
                        </a:solidFill>
                        <a:latin typeface="+mn-lt"/>
                        <a:ea typeface="+mn-ea"/>
                        <a:cs typeface="+mn-cs"/>
                      </a:endParaRPr>
                    </a:p>
                  </a:txBody>
                  <a:tcPr marL="60802" marR="60802" marT="30401" marB="30401"/>
                </a:tc>
                <a:tc>
                  <a:txBody>
                    <a:bodyPr/>
                    <a:lstStyle/>
                    <a:p>
                      <a:r>
                        <a:rPr kumimoji="0" lang="en-US" sz="1200" kern="1200" baseline="0">
                          <a:solidFill>
                            <a:schemeClr val="dk1"/>
                          </a:solidFill>
                        </a:rPr>
                        <a:t>8. The ATM issues the money and a receipt</a:t>
                      </a:r>
                      <a:endParaRPr kumimoji="0" lang="en-US" sz="1200" kern="1200" baseline="0">
                        <a:solidFill>
                          <a:schemeClr val="dk1"/>
                        </a:solidFill>
                        <a:latin typeface="+mn-lt"/>
                        <a:ea typeface="+mn-ea"/>
                        <a:cs typeface="+mn-cs"/>
                      </a:endParaRPr>
                    </a:p>
                  </a:txBody>
                  <a:tcPr marL="60802" marR="60802" marT="30401" marB="30401"/>
                </a:tc>
                <a:extLst>
                  <a:ext uri="{0D108BD9-81ED-4DB2-BD59-A6C34878D82A}">
                    <a16:rowId xmlns:a16="http://schemas.microsoft.com/office/drawing/2014/main" val="10008"/>
                  </a:ext>
                </a:extLst>
              </a:tr>
              <a:tr h="453758">
                <a:tc>
                  <a:txBody>
                    <a:bodyPr/>
                    <a:lstStyle/>
                    <a:p>
                      <a:r>
                        <a:rPr kumimoji="0" lang="en-US" sz="1200" kern="1200" baseline="0">
                          <a:solidFill>
                            <a:schemeClr val="dk1"/>
                          </a:solidFill>
                        </a:rPr>
                        <a:t>9. The Visa CardHolder takes the money</a:t>
                      </a:r>
                    </a:p>
                    <a:p>
                      <a:r>
                        <a:rPr kumimoji="0" lang="en-US" sz="1200" kern="1200" baseline="0">
                          <a:solidFill>
                            <a:schemeClr val="dk1"/>
                          </a:solidFill>
                        </a:rPr>
                        <a:t>and the receipt</a:t>
                      </a:r>
                      <a:endParaRPr kumimoji="0" lang="en-US" sz="1200" kern="1200" baseline="0">
                        <a:solidFill>
                          <a:schemeClr val="dk1"/>
                        </a:solidFill>
                        <a:latin typeface="+mn-lt"/>
                        <a:ea typeface="+mn-ea"/>
                        <a:cs typeface="+mn-cs"/>
                      </a:endParaRPr>
                    </a:p>
                  </a:txBody>
                  <a:tcPr marL="60802" marR="60802" marT="30401" marB="30401"/>
                </a:tc>
                <a:tc>
                  <a:txBody>
                    <a:bodyPr/>
                    <a:lstStyle/>
                    <a:p>
                      <a:endParaRPr kumimoji="0" lang="en-US" sz="1200" kern="1200" baseline="0">
                        <a:solidFill>
                          <a:schemeClr val="dk1"/>
                        </a:solidFill>
                        <a:latin typeface="+mn-lt"/>
                        <a:ea typeface="+mn-ea"/>
                        <a:cs typeface="+mn-cs"/>
                      </a:endParaRPr>
                    </a:p>
                  </a:txBody>
                  <a:tcPr marL="60802" marR="60802" marT="30401" marB="30401"/>
                </a:tc>
                <a:extLst>
                  <a:ext uri="{0D108BD9-81ED-4DB2-BD59-A6C34878D82A}">
                    <a16:rowId xmlns:a16="http://schemas.microsoft.com/office/drawing/2014/main" val="10009"/>
                  </a:ext>
                </a:extLst>
              </a:tr>
            </a:tbl>
          </a:graphicData>
        </a:graphic>
      </p:graphicFrame>
      <p:sp>
        <p:nvSpPr>
          <p:cNvPr id="6" name="TextBox 5">
            <a:extLst>
              <a:ext uri="{FF2B5EF4-FFF2-40B4-BE49-F238E27FC236}">
                <a16:creationId xmlns:a16="http://schemas.microsoft.com/office/drawing/2014/main" id="{94CC65BA-08F0-494D-8E48-2E94A675FDBE}"/>
              </a:ext>
            </a:extLst>
          </p:cNvPr>
          <p:cNvSpPr txBox="1"/>
          <p:nvPr/>
        </p:nvSpPr>
        <p:spPr>
          <a:xfrm>
            <a:off x="8296275" y="3590818"/>
            <a:ext cx="2115131" cy="369332"/>
          </a:xfrm>
          <a:prstGeom prst="rect">
            <a:avLst/>
          </a:prstGeom>
          <a:noFill/>
        </p:spPr>
        <p:txBody>
          <a:bodyPr wrap="square" rtlCol="0">
            <a:spAutoFit/>
          </a:bodyPr>
          <a:lstStyle/>
          <a:p>
            <a:r>
              <a:rPr lang="en-AE" b="1" dirty="0">
                <a:solidFill>
                  <a:schemeClr val="accent2">
                    <a:lumMod val="75000"/>
                  </a:schemeClr>
                </a:solidFill>
              </a:rPr>
              <a:t>Normal Scenario</a:t>
            </a:r>
          </a:p>
        </p:txBody>
      </p:sp>
    </p:spTree>
    <p:extLst>
      <p:ext uri="{BB962C8B-B14F-4D97-AF65-F5344CB8AC3E}">
        <p14:creationId xmlns:p14="http://schemas.microsoft.com/office/powerpoint/2010/main" val="2651771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7" name="Rectangle 36">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9" name="Rectangle 38">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1" name="Rectangle 40">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43" name="Rectangle 42">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Step 5: Textual description of use cases…</a:t>
            </a:r>
          </a:p>
        </p:txBody>
      </p:sp>
      <p:sp>
        <p:nvSpPr>
          <p:cNvPr id="47" name="Rectangle 46">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Slide Number Placeholder 4"/>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34E1F730-8A48-4C48-9AED-AA6F8A51A80B}" type="slidenum">
              <a:rPr lang="en-US" smtClean="0">
                <a:solidFill>
                  <a:schemeClr val="accent1">
                    <a:lumMod val="75000"/>
                    <a:lumOff val="25000"/>
                  </a:schemeClr>
                </a:solidFill>
              </a:rPr>
              <a:pPr defTabSz="914400">
                <a:spcAft>
                  <a:spcPts val="600"/>
                </a:spcAft>
              </a:pPr>
              <a:t>38</a:t>
            </a:fld>
            <a:endParaRPr lang="en-US">
              <a:solidFill>
                <a:schemeClr val="accent1">
                  <a:lumMod val="75000"/>
                  <a:lumOff val="25000"/>
                </a:schemeClr>
              </a:solidFill>
            </a:endParaRPr>
          </a:p>
        </p:txBody>
      </p:sp>
      <p:sp>
        <p:nvSpPr>
          <p:cNvPr id="6" name="TextBox 5">
            <a:extLst>
              <a:ext uri="{FF2B5EF4-FFF2-40B4-BE49-F238E27FC236}">
                <a16:creationId xmlns:a16="http://schemas.microsoft.com/office/drawing/2014/main" id="{94CC65BA-08F0-494D-8E48-2E94A675FDBE}"/>
              </a:ext>
            </a:extLst>
          </p:cNvPr>
          <p:cNvSpPr txBox="1"/>
          <p:nvPr/>
        </p:nvSpPr>
        <p:spPr>
          <a:xfrm>
            <a:off x="8296275" y="3590818"/>
            <a:ext cx="2115131" cy="646331"/>
          </a:xfrm>
          <a:prstGeom prst="rect">
            <a:avLst/>
          </a:prstGeom>
          <a:noFill/>
        </p:spPr>
        <p:txBody>
          <a:bodyPr wrap="square" rtlCol="0">
            <a:spAutoFit/>
          </a:bodyPr>
          <a:lstStyle/>
          <a:p>
            <a:r>
              <a:rPr lang="en-AE" b="1" dirty="0">
                <a:solidFill>
                  <a:schemeClr val="accent2">
                    <a:lumMod val="75000"/>
                  </a:schemeClr>
                </a:solidFill>
              </a:rPr>
              <a:t>Alternative Scenarios</a:t>
            </a:r>
          </a:p>
        </p:txBody>
      </p:sp>
      <p:sp>
        <p:nvSpPr>
          <p:cNvPr id="8" name="Content Placeholder 7">
            <a:extLst>
              <a:ext uri="{FF2B5EF4-FFF2-40B4-BE49-F238E27FC236}">
                <a16:creationId xmlns:a16="http://schemas.microsoft.com/office/drawing/2014/main" id="{45ECDEDE-6A97-7945-9187-AEE4802ECE4F}"/>
              </a:ext>
            </a:extLst>
          </p:cNvPr>
          <p:cNvSpPr>
            <a:spLocks noGrp="1"/>
          </p:cNvSpPr>
          <p:nvPr>
            <p:ph idx="1"/>
          </p:nvPr>
        </p:nvSpPr>
        <p:spPr>
          <a:xfrm>
            <a:off x="581193" y="2180496"/>
            <a:ext cx="7383534" cy="3678303"/>
          </a:xfrm>
        </p:spPr>
        <p:txBody>
          <a:bodyPr/>
          <a:lstStyle/>
          <a:p>
            <a:endParaRPr lang="en-AE"/>
          </a:p>
        </p:txBody>
      </p:sp>
      <p:graphicFrame>
        <p:nvGraphicFramePr>
          <p:cNvPr id="17" name="Content Placeholder 3">
            <a:extLst>
              <a:ext uri="{FF2B5EF4-FFF2-40B4-BE49-F238E27FC236}">
                <a16:creationId xmlns:a16="http://schemas.microsoft.com/office/drawing/2014/main" id="{E0811E1F-E989-4341-8ABE-4B5C59A3EEBF}"/>
              </a:ext>
            </a:extLst>
          </p:cNvPr>
          <p:cNvGraphicFramePr>
            <a:graphicFrameLocks/>
          </p:cNvGraphicFramePr>
          <p:nvPr>
            <p:extLst>
              <p:ext uri="{D42A27DB-BD31-4B8C-83A1-F6EECF244321}">
                <p14:modId xmlns:p14="http://schemas.microsoft.com/office/powerpoint/2010/main" val="3508072734"/>
              </p:ext>
            </p:extLst>
          </p:nvPr>
        </p:nvGraphicFramePr>
        <p:xfrm>
          <a:off x="581025" y="2181225"/>
          <a:ext cx="7364125"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3690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7" name="Rectangle 36">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9" name="Rectangle 38">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1" name="Rectangle 40">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43" name="Rectangle 42">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dirty="0">
                <a:solidFill>
                  <a:srgbClr val="FFFFFF"/>
                </a:solidFill>
              </a:rPr>
              <a:t>Step 5: Textual description of use cases…</a:t>
            </a:r>
          </a:p>
        </p:txBody>
      </p:sp>
      <p:sp>
        <p:nvSpPr>
          <p:cNvPr id="47" name="Rectangle 46">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Slide Number Placeholder 4"/>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34E1F730-8A48-4C48-9AED-AA6F8A51A80B}" type="slidenum">
              <a:rPr lang="en-US" smtClean="0">
                <a:solidFill>
                  <a:schemeClr val="accent1">
                    <a:lumMod val="75000"/>
                    <a:lumOff val="25000"/>
                  </a:schemeClr>
                </a:solidFill>
              </a:rPr>
              <a:pPr defTabSz="914400">
                <a:spcAft>
                  <a:spcPts val="600"/>
                </a:spcAft>
              </a:pPr>
              <a:t>39</a:t>
            </a:fld>
            <a:endParaRPr lang="en-US">
              <a:solidFill>
                <a:schemeClr val="accent1">
                  <a:lumMod val="75000"/>
                  <a:lumOff val="25000"/>
                </a:schemeClr>
              </a:solidFill>
            </a:endParaRPr>
          </a:p>
        </p:txBody>
      </p:sp>
      <p:sp>
        <p:nvSpPr>
          <p:cNvPr id="6" name="TextBox 5">
            <a:extLst>
              <a:ext uri="{FF2B5EF4-FFF2-40B4-BE49-F238E27FC236}">
                <a16:creationId xmlns:a16="http://schemas.microsoft.com/office/drawing/2014/main" id="{94CC65BA-08F0-494D-8E48-2E94A675FDBE}"/>
              </a:ext>
            </a:extLst>
          </p:cNvPr>
          <p:cNvSpPr txBox="1"/>
          <p:nvPr/>
        </p:nvSpPr>
        <p:spPr>
          <a:xfrm>
            <a:off x="8296275" y="3590818"/>
            <a:ext cx="2115131" cy="369332"/>
          </a:xfrm>
          <a:prstGeom prst="rect">
            <a:avLst/>
          </a:prstGeom>
          <a:noFill/>
        </p:spPr>
        <p:txBody>
          <a:bodyPr wrap="square" rtlCol="0">
            <a:spAutoFit/>
          </a:bodyPr>
          <a:lstStyle/>
          <a:p>
            <a:r>
              <a:rPr lang="en-AE" b="1" dirty="0">
                <a:solidFill>
                  <a:schemeClr val="accent2">
                    <a:lumMod val="75000"/>
                  </a:schemeClr>
                </a:solidFill>
              </a:rPr>
              <a:t>Error Scenarios</a:t>
            </a:r>
          </a:p>
        </p:txBody>
      </p:sp>
      <p:sp>
        <p:nvSpPr>
          <p:cNvPr id="8" name="Content Placeholder 7">
            <a:extLst>
              <a:ext uri="{FF2B5EF4-FFF2-40B4-BE49-F238E27FC236}">
                <a16:creationId xmlns:a16="http://schemas.microsoft.com/office/drawing/2014/main" id="{45ECDEDE-6A97-7945-9187-AEE4802ECE4F}"/>
              </a:ext>
            </a:extLst>
          </p:cNvPr>
          <p:cNvSpPr>
            <a:spLocks noGrp="1"/>
          </p:cNvSpPr>
          <p:nvPr>
            <p:ph idx="1"/>
          </p:nvPr>
        </p:nvSpPr>
        <p:spPr>
          <a:xfrm>
            <a:off x="581193" y="2180496"/>
            <a:ext cx="7383534" cy="3678303"/>
          </a:xfrm>
        </p:spPr>
        <p:txBody>
          <a:bodyPr/>
          <a:lstStyle/>
          <a:p>
            <a:endParaRPr lang="en-AE" dirty="0"/>
          </a:p>
        </p:txBody>
      </p:sp>
      <p:graphicFrame>
        <p:nvGraphicFramePr>
          <p:cNvPr id="17" name="Content Placeholder 3">
            <a:extLst>
              <a:ext uri="{FF2B5EF4-FFF2-40B4-BE49-F238E27FC236}">
                <a16:creationId xmlns:a16="http://schemas.microsoft.com/office/drawing/2014/main" id="{E0811E1F-E989-4341-8ABE-4B5C59A3EEBF}"/>
              </a:ext>
            </a:extLst>
          </p:cNvPr>
          <p:cNvGraphicFramePr>
            <a:graphicFrameLocks/>
          </p:cNvGraphicFramePr>
          <p:nvPr>
            <p:extLst>
              <p:ext uri="{D42A27DB-BD31-4B8C-83A1-F6EECF244321}">
                <p14:modId xmlns:p14="http://schemas.microsoft.com/office/powerpoint/2010/main" val="3366365344"/>
              </p:ext>
            </p:extLst>
          </p:nvPr>
        </p:nvGraphicFramePr>
        <p:xfrm>
          <a:off x="581025" y="2181225"/>
          <a:ext cx="7364125"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32192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1363"/>
            <a:ext cx="12191999" cy="62566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907D6BC7-FDA8-504E-B84D-108B9E6DFAEA}"/>
              </a:ext>
            </a:extLst>
          </p:cNvPr>
          <p:cNvSpPr>
            <a:spLocks noGrp="1"/>
          </p:cNvSpPr>
          <p:nvPr>
            <p:ph type="title"/>
          </p:nvPr>
        </p:nvSpPr>
        <p:spPr>
          <a:xfrm>
            <a:off x="8369643" y="1037967"/>
            <a:ext cx="3054091" cy="4709131"/>
          </a:xfrm>
        </p:spPr>
        <p:txBody>
          <a:bodyPr anchor="ctr">
            <a:normAutofit/>
          </a:bodyPr>
          <a:lstStyle/>
          <a:p>
            <a:r>
              <a:rPr lang="en-AE">
                <a:solidFill>
                  <a:srgbClr val="FFFEFF"/>
                </a:solidFill>
              </a:rPr>
              <a:t>Lecture OUTLINE</a:t>
            </a:r>
          </a:p>
        </p:txBody>
      </p:sp>
      <p:graphicFrame>
        <p:nvGraphicFramePr>
          <p:cNvPr id="5" name="Content Placeholder 4">
            <a:extLst>
              <a:ext uri="{FF2B5EF4-FFF2-40B4-BE49-F238E27FC236}">
                <a16:creationId xmlns:a16="http://schemas.microsoft.com/office/drawing/2014/main" id="{741AEF9C-E6CE-4C41-9EF6-B7057F0E334A}"/>
              </a:ext>
            </a:extLst>
          </p:cNvPr>
          <p:cNvGraphicFramePr>
            <a:graphicFrameLocks noGrp="1"/>
          </p:cNvGraphicFramePr>
          <p:nvPr>
            <p:ph idx="1"/>
            <p:extLst>
              <p:ext uri="{D42A27DB-BD31-4B8C-83A1-F6EECF244321}">
                <p14:modId xmlns:p14="http://schemas.microsoft.com/office/powerpoint/2010/main" val="1386798009"/>
              </p:ext>
            </p:extLst>
          </p:nvPr>
        </p:nvGraphicFramePr>
        <p:xfrm>
          <a:off x="486033" y="1037967"/>
          <a:ext cx="7012370" cy="47091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BA19CC4-698C-264C-A533-0DB72B3BAE28}"/>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7423852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0E830057-F4EE-412A-8526-36BE1CE18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7" name="Rectangle 36">
            <a:extLst>
              <a:ext uri="{FF2B5EF4-FFF2-40B4-BE49-F238E27FC236}">
                <a16:creationId xmlns:a16="http://schemas.microsoft.com/office/drawing/2014/main" id="{BAAEBA82-E2D4-4653-AEE3-E95B330DD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9" name="Rectangle 38">
            <a:extLst>
              <a:ext uri="{FF2B5EF4-FFF2-40B4-BE49-F238E27FC236}">
                <a16:creationId xmlns:a16="http://schemas.microsoft.com/office/drawing/2014/main" id="{2386509E-DAF8-4DA0-B09B-FA3FB341C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1" name="Rectangle 40">
            <a:extLst>
              <a:ext uri="{FF2B5EF4-FFF2-40B4-BE49-F238E27FC236}">
                <a16:creationId xmlns:a16="http://schemas.microsoft.com/office/drawing/2014/main" id="{44E11946-6976-4B44-971A-07BFBE9544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43" name="Rectangle 42">
            <a:extLst>
              <a:ext uri="{FF2B5EF4-FFF2-40B4-BE49-F238E27FC236}">
                <a16:creationId xmlns:a16="http://schemas.microsoft.com/office/drawing/2014/main" id="{85DD9E25-AB50-4F01-9CA6-96497CDE7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07788D3-E467-4E25-A5E9-FD41795BD5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p:cNvSpPr>
            <a:spLocks noGrp="1"/>
          </p:cNvSpPr>
          <p:nvPr>
            <p:ph type="title"/>
          </p:nvPr>
        </p:nvSpPr>
        <p:spPr>
          <a:xfrm>
            <a:off x="8296275" y="1419225"/>
            <a:ext cx="3081576" cy="2085869"/>
          </a:xfrm>
        </p:spPr>
        <p:txBody>
          <a:bodyPr vert="horz" lIns="91440" tIns="45720" rIns="91440" bIns="45720" rtlCol="0" anchor="b">
            <a:normAutofit/>
          </a:bodyPr>
          <a:lstStyle/>
          <a:p>
            <a:pPr>
              <a:lnSpc>
                <a:spcPct val="90000"/>
              </a:lnSpc>
            </a:pPr>
            <a:r>
              <a:rPr lang="en-US" sz="3100">
                <a:solidFill>
                  <a:srgbClr val="FFFFFF"/>
                </a:solidFill>
              </a:rPr>
              <a:t>Step 5: Textual description of use cases…</a:t>
            </a:r>
          </a:p>
        </p:txBody>
      </p:sp>
      <p:sp>
        <p:nvSpPr>
          <p:cNvPr id="47" name="Rectangle 46">
            <a:extLst>
              <a:ext uri="{FF2B5EF4-FFF2-40B4-BE49-F238E27FC236}">
                <a16:creationId xmlns:a16="http://schemas.microsoft.com/office/drawing/2014/main" id="{E12301D8-0106-4E04-A846-C29A66593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5" name="Slide Number Placeholder 4"/>
          <p:cNvSpPr>
            <a:spLocks noGrp="1"/>
          </p:cNvSpPr>
          <p:nvPr>
            <p:ph type="sldNum" sz="quarter" idx="12"/>
          </p:nvPr>
        </p:nvSpPr>
        <p:spPr>
          <a:xfrm>
            <a:off x="10558300" y="6400800"/>
            <a:ext cx="1016440" cy="365125"/>
          </a:xfrm>
        </p:spPr>
        <p:txBody>
          <a:bodyPr vert="horz" lIns="91440" tIns="45720" rIns="91440" bIns="45720" rtlCol="0" anchor="ctr">
            <a:normAutofit/>
          </a:bodyPr>
          <a:lstStyle/>
          <a:p>
            <a:pPr defTabSz="914400">
              <a:spcAft>
                <a:spcPts val="600"/>
              </a:spcAft>
            </a:pPr>
            <a:fld id="{34E1F730-8A48-4C48-9AED-AA6F8A51A80B}" type="slidenum">
              <a:rPr lang="en-US" smtClean="0">
                <a:solidFill>
                  <a:schemeClr val="accent1">
                    <a:lumMod val="75000"/>
                    <a:lumOff val="25000"/>
                  </a:schemeClr>
                </a:solidFill>
              </a:rPr>
              <a:pPr defTabSz="914400">
                <a:spcAft>
                  <a:spcPts val="600"/>
                </a:spcAft>
              </a:pPr>
              <a:t>40</a:t>
            </a:fld>
            <a:endParaRPr lang="en-US">
              <a:solidFill>
                <a:schemeClr val="accent1">
                  <a:lumMod val="75000"/>
                  <a:lumOff val="25000"/>
                </a:schemeClr>
              </a:solidFill>
            </a:endParaRPr>
          </a:p>
        </p:txBody>
      </p:sp>
      <p:sp>
        <p:nvSpPr>
          <p:cNvPr id="6" name="TextBox 5">
            <a:extLst>
              <a:ext uri="{FF2B5EF4-FFF2-40B4-BE49-F238E27FC236}">
                <a16:creationId xmlns:a16="http://schemas.microsoft.com/office/drawing/2014/main" id="{94CC65BA-08F0-494D-8E48-2E94A675FDBE}"/>
              </a:ext>
            </a:extLst>
          </p:cNvPr>
          <p:cNvSpPr txBox="1"/>
          <p:nvPr/>
        </p:nvSpPr>
        <p:spPr>
          <a:xfrm>
            <a:off x="8296275" y="3590818"/>
            <a:ext cx="2115131" cy="369332"/>
          </a:xfrm>
          <a:prstGeom prst="rect">
            <a:avLst/>
          </a:prstGeom>
          <a:noFill/>
        </p:spPr>
        <p:txBody>
          <a:bodyPr wrap="square" rtlCol="0">
            <a:spAutoFit/>
          </a:bodyPr>
          <a:lstStyle/>
          <a:p>
            <a:r>
              <a:rPr lang="en-AE" b="1" dirty="0">
                <a:solidFill>
                  <a:schemeClr val="accent2">
                    <a:lumMod val="75000"/>
                  </a:schemeClr>
                </a:solidFill>
              </a:rPr>
              <a:t>Postconditions</a:t>
            </a:r>
          </a:p>
        </p:txBody>
      </p:sp>
      <p:sp>
        <p:nvSpPr>
          <p:cNvPr id="26" name="Content Placeholder 2">
            <a:extLst>
              <a:ext uri="{FF2B5EF4-FFF2-40B4-BE49-F238E27FC236}">
                <a16:creationId xmlns:a16="http://schemas.microsoft.com/office/drawing/2014/main" id="{D7B08601-532D-0D41-A528-AC6815C79DBC}"/>
              </a:ext>
            </a:extLst>
          </p:cNvPr>
          <p:cNvSpPr txBox="1">
            <a:spLocks/>
          </p:cNvSpPr>
          <p:nvPr/>
        </p:nvSpPr>
        <p:spPr>
          <a:xfrm>
            <a:off x="581192" y="1037968"/>
            <a:ext cx="7014423" cy="482083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lnSpc>
                <a:spcPct val="90000"/>
              </a:lnSpc>
            </a:pPr>
            <a:r>
              <a:rPr lang="en-US" sz="2400" dirty="0"/>
              <a:t>The current amount of cash in the user account is the amount before the withdraw minus the withdraw amount</a:t>
            </a:r>
          </a:p>
          <a:p>
            <a:pPr lvl="1">
              <a:lnSpc>
                <a:spcPct val="90000"/>
              </a:lnSpc>
            </a:pPr>
            <a:r>
              <a:rPr lang="en-US" sz="2400" dirty="0"/>
              <a:t>A receipt was printed on the withdraw amount</a:t>
            </a:r>
          </a:p>
          <a:p>
            <a:pPr lvl="1">
              <a:lnSpc>
                <a:spcPct val="90000"/>
              </a:lnSpc>
            </a:pPr>
            <a:r>
              <a:rPr lang="en-US" sz="2400" dirty="0"/>
              <a:t>The withdraw transaction was audited in the Visa AS</a:t>
            </a:r>
          </a:p>
        </p:txBody>
      </p:sp>
    </p:spTree>
    <p:extLst>
      <p:ext uri="{BB962C8B-B14F-4D97-AF65-F5344CB8AC3E}">
        <p14:creationId xmlns:p14="http://schemas.microsoft.com/office/powerpoint/2010/main" val="3128655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266" name="Rectangle 2"/>
          <p:cNvSpPr>
            <a:spLocks noGrp="1" noChangeArrowheads="1"/>
          </p:cNvSpPr>
          <p:nvPr>
            <p:ph type="title"/>
          </p:nvPr>
        </p:nvSpPr>
        <p:spPr>
          <a:xfrm>
            <a:off x="803189" y="1209184"/>
            <a:ext cx="3089189" cy="4734416"/>
          </a:xfrm>
        </p:spPr>
        <p:txBody>
          <a:bodyPr anchor="ctr">
            <a:normAutofit/>
          </a:bodyPr>
          <a:lstStyle/>
          <a:p>
            <a:r>
              <a:rPr lang="en-US" sz="3200" dirty="0"/>
              <a:t>Q2: Defining the product backlog </a:t>
            </a:r>
          </a:p>
        </p:txBody>
      </p:sp>
      <p:sp>
        <p:nvSpPr>
          <p:cNvPr id="138" name="Rectangle 13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0" name="Rectangle 13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2B47680B-8BD3-4242-AA04-F4A31CFDE8FB}" type="slidenum">
              <a:rPr lang="he-IL"/>
              <a:pPr>
                <a:spcAft>
                  <a:spcPts val="600"/>
                </a:spcAft>
              </a:pPr>
              <a:t>41</a:t>
            </a:fld>
            <a:endParaRPr lang="en-US"/>
          </a:p>
        </p:txBody>
      </p:sp>
      <p:sp>
        <p:nvSpPr>
          <p:cNvPr id="13" name="Content Placeholder 2">
            <a:extLst>
              <a:ext uri="{FF2B5EF4-FFF2-40B4-BE49-F238E27FC236}">
                <a16:creationId xmlns:a16="http://schemas.microsoft.com/office/drawing/2014/main" id="{55599F7F-39E1-564E-B4CF-BAE5052AE9E0}"/>
              </a:ext>
            </a:extLst>
          </p:cNvPr>
          <p:cNvSpPr txBox="1">
            <a:spLocks/>
          </p:cNvSpPr>
          <p:nvPr/>
        </p:nvSpPr>
        <p:spPr>
          <a:xfrm>
            <a:off x="4374388" y="1565616"/>
            <a:ext cx="7014423" cy="482083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Helvetica" pitchFamily="2" charset="0"/>
              </a:rPr>
              <a:t>“As a card Holder, I want to withdraw cash and feel confident the stack of cash I get is the correct amount.”</a:t>
            </a:r>
          </a:p>
          <a:p>
            <a:r>
              <a:rPr lang="en-US" dirty="0">
                <a:latin typeface="Helvetica" pitchFamily="2" charset="0"/>
              </a:rPr>
              <a:t>“As a bank customer, I want to withdraw cash and feel confident the stack of cash I get is the correct amount.”</a:t>
            </a:r>
          </a:p>
          <a:p>
            <a:r>
              <a:rPr lang="en-US" dirty="0">
                <a:latin typeface="Helvetica" pitchFamily="2" charset="0"/>
              </a:rPr>
              <a:t>“As a bank customer, I want to deposit a check and feel confident the deposit is recorded correctly.”</a:t>
            </a:r>
          </a:p>
          <a:p>
            <a:r>
              <a:rPr lang="en-US" dirty="0">
                <a:latin typeface="Helvetica" pitchFamily="2" charset="0"/>
              </a:rPr>
              <a:t>“As a bank customer, I want to deposit banknotes and feel confident the deposit is recorded correctly.”</a:t>
            </a:r>
          </a:p>
          <a:p>
            <a:r>
              <a:rPr lang="en-US" dirty="0">
                <a:latin typeface="Helvetica" pitchFamily="2" charset="0"/>
              </a:rPr>
              <a:t>“As a bank customer, I want to consult the balance of my account and feel confident the balance is accurate.”</a:t>
            </a:r>
          </a:p>
          <a:p>
            <a:r>
              <a:rPr lang="en-US" dirty="0">
                <a:latin typeface="Helvetica" pitchFamily="2" charset="0"/>
              </a:rPr>
              <a:t>“As a maintenance agent, I want to refill dispenser.”</a:t>
            </a:r>
          </a:p>
          <a:p>
            <a:r>
              <a:rPr lang="en-US" dirty="0">
                <a:latin typeface="Helvetica" pitchFamily="2" charset="0"/>
              </a:rPr>
              <a:t>“As a maintenance agent, I want to retrieve cards and checks.”</a:t>
            </a:r>
          </a:p>
          <a:p>
            <a:endParaRPr lang="en-US" dirty="0">
              <a:latin typeface="Helvetica" pitchFamily="2" charset="0"/>
            </a:endParaRPr>
          </a:p>
          <a:p>
            <a:pPr lvl="1">
              <a:lnSpc>
                <a:spcPct val="90000"/>
              </a:lnSpc>
            </a:pPr>
            <a:endParaRPr lang="en-US" sz="2800" dirty="0"/>
          </a:p>
        </p:txBody>
      </p:sp>
    </p:spTree>
    <p:extLst>
      <p:ext uri="{BB962C8B-B14F-4D97-AF65-F5344CB8AC3E}">
        <p14:creationId xmlns:p14="http://schemas.microsoft.com/office/powerpoint/2010/main" val="12116702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4" name="Rectangle 133">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1"/>
            <a:ext cx="12191999" cy="6309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266" name="Rectangle 2"/>
          <p:cNvSpPr>
            <a:spLocks noGrp="1" noChangeArrowheads="1"/>
          </p:cNvSpPr>
          <p:nvPr>
            <p:ph type="title"/>
          </p:nvPr>
        </p:nvSpPr>
        <p:spPr>
          <a:xfrm>
            <a:off x="803189" y="1209184"/>
            <a:ext cx="3089189" cy="4734416"/>
          </a:xfrm>
        </p:spPr>
        <p:txBody>
          <a:bodyPr anchor="ctr">
            <a:normAutofit/>
          </a:bodyPr>
          <a:lstStyle/>
          <a:p>
            <a:r>
              <a:rPr lang="en-US" sz="3200" dirty="0"/>
              <a:t>Q2: Defining the product backlog </a:t>
            </a:r>
            <a:r>
              <a:rPr lang="en-US" sz="3200"/>
              <a:t>- tasks </a:t>
            </a:r>
            <a:endParaRPr lang="en-US" sz="3200" dirty="0"/>
          </a:p>
        </p:txBody>
      </p:sp>
      <p:sp>
        <p:nvSpPr>
          <p:cNvPr id="138" name="Rectangle 137">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0" name="Rectangle 139">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2" name="Rectangle 141">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5" name="Slide Number Placeholder 5"/>
          <p:cNvSpPr>
            <a:spLocks noGrp="1"/>
          </p:cNvSpPr>
          <p:nvPr>
            <p:ph type="sldNum" sz="quarter" idx="12"/>
          </p:nvPr>
        </p:nvSpPr>
        <p:spPr>
          <a:xfrm>
            <a:off x="10558300" y="6400800"/>
            <a:ext cx="1052508" cy="365125"/>
          </a:xfrm>
        </p:spPr>
        <p:txBody>
          <a:bodyPr>
            <a:normAutofit/>
          </a:bodyPr>
          <a:lstStyle/>
          <a:p>
            <a:pPr>
              <a:spcAft>
                <a:spcPts val="600"/>
              </a:spcAft>
            </a:pPr>
            <a:fld id="{2B47680B-8BD3-4242-AA04-F4A31CFDE8FB}" type="slidenum">
              <a:rPr lang="he-IL"/>
              <a:pPr>
                <a:spcAft>
                  <a:spcPts val="600"/>
                </a:spcAft>
              </a:pPr>
              <a:t>42</a:t>
            </a:fld>
            <a:endParaRPr lang="en-US"/>
          </a:p>
        </p:txBody>
      </p:sp>
      <p:sp>
        <p:nvSpPr>
          <p:cNvPr id="13" name="Content Placeholder 2">
            <a:extLst>
              <a:ext uri="{FF2B5EF4-FFF2-40B4-BE49-F238E27FC236}">
                <a16:creationId xmlns:a16="http://schemas.microsoft.com/office/drawing/2014/main" id="{55599F7F-39E1-564E-B4CF-BAE5052AE9E0}"/>
              </a:ext>
            </a:extLst>
          </p:cNvPr>
          <p:cNvSpPr txBox="1">
            <a:spLocks/>
          </p:cNvSpPr>
          <p:nvPr/>
        </p:nvSpPr>
        <p:spPr>
          <a:xfrm>
            <a:off x="4534935" y="1487892"/>
            <a:ext cx="7014423" cy="4820832"/>
          </a:xfrm>
          <a:prstGeom prst="rect">
            <a:avLst/>
          </a:prstGeom>
        </p:spPr>
        <p:txBody>
          <a:bodyPr vert="horz" lIns="91440" tIns="45720" rIns="91440" bIns="45720" rtlCol="0" anchor="ct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latin typeface="Helvetica" pitchFamily="2" charset="0"/>
              </a:rPr>
              <a:t>“As a bank customer, I want to withdraw cash and feel confident the stack of cash I get is the correct amount.”</a:t>
            </a:r>
          </a:p>
          <a:p>
            <a:r>
              <a:rPr lang="en-US" dirty="0">
                <a:latin typeface="Helvetica" pitchFamily="2" charset="0"/>
              </a:rPr>
              <a:t> Tasks:</a:t>
            </a:r>
          </a:p>
          <a:p>
            <a:r>
              <a:rPr lang="en-US" dirty="0">
                <a:latin typeface="Helvetica" pitchFamily="2" charset="0"/>
              </a:rPr>
              <a:t>Create an ATM to dispense cash</a:t>
            </a:r>
          </a:p>
          <a:p>
            <a:pPr lvl="1"/>
            <a:r>
              <a:rPr lang="en-US" dirty="0">
                <a:latin typeface="Helvetica" pitchFamily="2" charset="0"/>
              </a:rPr>
              <a:t>Build the ATM with sensors, protector </a:t>
            </a:r>
          </a:p>
          <a:p>
            <a:pPr lvl="1"/>
            <a:r>
              <a:rPr lang="en-US" dirty="0">
                <a:latin typeface="Helvetica" pitchFamily="2" charset="0"/>
              </a:rPr>
              <a:t>Install ATM</a:t>
            </a:r>
          </a:p>
          <a:p>
            <a:pPr lvl="1"/>
            <a:r>
              <a:rPr lang="en-US" dirty="0">
                <a:latin typeface="Helvetica" pitchFamily="2" charset="0"/>
              </a:rPr>
              <a:t>Program to UI/</a:t>
            </a:r>
            <a:r>
              <a:rPr lang="en-US" dirty="0" err="1">
                <a:latin typeface="Helvetica" pitchFamily="2" charset="0"/>
              </a:rPr>
              <a:t>Ux</a:t>
            </a:r>
            <a:r>
              <a:rPr lang="en-US" dirty="0">
                <a:latin typeface="Helvetica" pitchFamily="2" charset="0"/>
              </a:rPr>
              <a:t> count cash, receive pin, amount etc., receive money</a:t>
            </a:r>
          </a:p>
          <a:p>
            <a:pPr lvl="1"/>
            <a:r>
              <a:rPr lang="en-US" dirty="0">
                <a:latin typeface="Helvetica" pitchFamily="2" charset="0"/>
              </a:rPr>
              <a:t>Create security policy, install CC TVs</a:t>
            </a:r>
          </a:p>
          <a:p>
            <a:r>
              <a:rPr lang="en-US" dirty="0">
                <a:latin typeface="Helvetica" pitchFamily="2" charset="0"/>
              </a:rPr>
              <a:t>“As a maintenance agent, I want to refill dispenser.”</a:t>
            </a:r>
          </a:p>
          <a:p>
            <a:pPr lvl="1"/>
            <a:r>
              <a:rPr lang="en-US" dirty="0">
                <a:latin typeface="Helvetica" pitchFamily="2" charset="0"/>
              </a:rPr>
              <a:t>Program ATM to send a notification</a:t>
            </a:r>
          </a:p>
          <a:p>
            <a:pPr lvl="1"/>
            <a:r>
              <a:rPr lang="en-US" dirty="0">
                <a:latin typeface="Helvetica" pitchFamily="2" charset="0"/>
              </a:rPr>
              <a:t>Program to verify role of agent</a:t>
            </a:r>
          </a:p>
          <a:p>
            <a:pPr lvl="1"/>
            <a:r>
              <a:rPr lang="en-US" dirty="0">
                <a:latin typeface="Helvetica" pitchFamily="2" charset="0"/>
              </a:rPr>
              <a:t>Program to update a log of the trans</a:t>
            </a:r>
          </a:p>
          <a:p>
            <a:r>
              <a:rPr lang="en-US" dirty="0">
                <a:latin typeface="Helvetica" pitchFamily="2" charset="0"/>
              </a:rPr>
              <a:t>As a bank customer, I want to </a:t>
            </a:r>
            <a:r>
              <a:rPr lang="en-US" dirty="0">
                <a:solidFill>
                  <a:srgbClr val="FF0000"/>
                </a:solidFill>
                <a:latin typeface="Helvetica" pitchFamily="2" charset="0"/>
              </a:rPr>
              <a:t>consult</a:t>
            </a:r>
            <a:r>
              <a:rPr lang="en-US" dirty="0">
                <a:latin typeface="Helvetica" pitchFamily="2" charset="0"/>
              </a:rPr>
              <a:t> the balance of my account and feel confident the balance is accurate</a:t>
            </a:r>
          </a:p>
          <a:p>
            <a:pPr lvl="1"/>
            <a:r>
              <a:rPr lang="en-US" dirty="0">
                <a:latin typeface="Helvetica" pitchFamily="2" charset="0"/>
              </a:rPr>
              <a:t>Program to read card and account details and verify user.</a:t>
            </a:r>
          </a:p>
          <a:p>
            <a:pPr lvl="1"/>
            <a:r>
              <a:rPr lang="en-US" dirty="0">
                <a:latin typeface="Helvetica" pitchFamily="2" charset="0"/>
              </a:rPr>
              <a:t>Program to display balance and give options to print statement/digital message</a:t>
            </a:r>
          </a:p>
          <a:p>
            <a:pPr lvl="1"/>
            <a:r>
              <a:rPr lang="en-US" dirty="0">
                <a:latin typeface="Helvetica" pitchFamily="2" charset="0"/>
              </a:rPr>
              <a:t>Program to send a notification</a:t>
            </a:r>
          </a:p>
          <a:p>
            <a:pPr lvl="1"/>
            <a:endParaRPr lang="en-US" dirty="0">
              <a:latin typeface="Helvetica" pitchFamily="2" charset="0"/>
            </a:endParaRPr>
          </a:p>
          <a:p>
            <a:endParaRPr lang="en-US" dirty="0">
              <a:latin typeface="Helvetica" pitchFamily="2" charset="0"/>
            </a:endParaRPr>
          </a:p>
          <a:p>
            <a:endParaRPr lang="en-US" dirty="0">
              <a:latin typeface="Helvetica" pitchFamily="2" charset="0"/>
            </a:endParaRPr>
          </a:p>
          <a:p>
            <a:pPr lvl="1">
              <a:lnSpc>
                <a:spcPct val="90000"/>
              </a:lnSpc>
            </a:pPr>
            <a:endParaRPr lang="en-US" sz="2800" dirty="0"/>
          </a:p>
        </p:txBody>
      </p:sp>
    </p:spTree>
    <p:extLst>
      <p:ext uri="{BB962C8B-B14F-4D97-AF65-F5344CB8AC3E}">
        <p14:creationId xmlns:p14="http://schemas.microsoft.com/office/powerpoint/2010/main" val="35607732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D6BC7-FDA8-504E-B84D-108B9E6DFAEA}"/>
              </a:ext>
            </a:extLst>
          </p:cNvPr>
          <p:cNvSpPr>
            <a:spLocks noGrp="1"/>
          </p:cNvSpPr>
          <p:nvPr>
            <p:ph type="title"/>
          </p:nvPr>
        </p:nvSpPr>
        <p:spPr>
          <a:xfrm>
            <a:off x="581192" y="702156"/>
            <a:ext cx="11029616" cy="1013800"/>
          </a:xfrm>
        </p:spPr>
        <p:txBody>
          <a:bodyPr>
            <a:normAutofit/>
          </a:bodyPr>
          <a:lstStyle/>
          <a:p>
            <a:r>
              <a:rPr lang="en-AE">
                <a:solidFill>
                  <a:srgbClr val="FFFEFF"/>
                </a:solidFill>
              </a:rPr>
              <a:t>KEY TERMS</a:t>
            </a:r>
            <a:endParaRPr lang="en-AE" dirty="0">
              <a:solidFill>
                <a:srgbClr val="FFFEFF"/>
              </a:solidFill>
            </a:endParaRPr>
          </a:p>
        </p:txBody>
      </p:sp>
      <p:sp>
        <p:nvSpPr>
          <p:cNvPr id="6" name="Slide Number Placeholder 5">
            <a:extLst>
              <a:ext uri="{FF2B5EF4-FFF2-40B4-BE49-F238E27FC236}">
                <a16:creationId xmlns:a16="http://schemas.microsoft.com/office/drawing/2014/main" id="{0BA19CC4-698C-264C-A533-0DB72B3BAE28}"/>
              </a:ext>
            </a:extLst>
          </p:cNvPr>
          <p:cNvSpPr>
            <a:spLocks noGrp="1"/>
          </p:cNvSpPr>
          <p:nvPr>
            <p:ph type="sldNum" sz="quarter" idx="12"/>
          </p:nvPr>
        </p:nvSpPr>
        <p:spPr>
          <a:xfrm>
            <a:off x="10558300" y="5956137"/>
            <a:ext cx="1052508" cy="365125"/>
          </a:xfrm>
        </p:spPr>
        <p:txBody>
          <a:bodyPr>
            <a:normAutofit/>
          </a:bodyPr>
          <a:lstStyle/>
          <a:p>
            <a:pPr>
              <a:spcAft>
                <a:spcPts val="600"/>
              </a:spcAft>
            </a:pPr>
            <a:fld id="{D57F1E4F-1CFF-5643-939E-217C01CDF565}" type="slidenum">
              <a:rPr lang="en-US" smtClean="0"/>
              <a:pPr>
                <a:spcAft>
                  <a:spcPts val="600"/>
                </a:spcAft>
              </a:pPr>
              <a:t>43</a:t>
            </a:fld>
            <a:endParaRPr lang="en-US"/>
          </a:p>
        </p:txBody>
      </p:sp>
      <p:graphicFrame>
        <p:nvGraphicFramePr>
          <p:cNvPr id="5" name="Content Placeholder 4">
            <a:extLst>
              <a:ext uri="{FF2B5EF4-FFF2-40B4-BE49-F238E27FC236}">
                <a16:creationId xmlns:a16="http://schemas.microsoft.com/office/drawing/2014/main" id="{741AEF9C-E6CE-4C41-9EF6-B7057F0E334A}"/>
              </a:ext>
            </a:extLst>
          </p:cNvPr>
          <p:cNvGraphicFramePr>
            <a:graphicFrameLocks noGrp="1"/>
          </p:cNvGraphicFramePr>
          <p:nvPr>
            <p:ph idx="1"/>
            <p:extLst>
              <p:ext uri="{D42A27DB-BD31-4B8C-83A1-F6EECF244321}">
                <p14:modId xmlns:p14="http://schemas.microsoft.com/office/powerpoint/2010/main" val="1229167116"/>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464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0" name="Rectangle 9">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2" name="Rectangle 11">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4" name="Rectangle 13">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useBgFill="1">
        <p:nvSpPr>
          <p:cNvPr id="16" name="Rectangle 15">
            <a:extLst>
              <a:ext uri="{FF2B5EF4-FFF2-40B4-BE49-F238E27FC236}">
                <a16:creationId xmlns:a16="http://schemas.microsoft.com/office/drawing/2014/main" id="{00BDC88A-176A-4C74-9A93-7C0BC765F4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0F81E05-F529-4DFE-AFC8-E3E964F95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5422"/>
            <a:ext cx="1106164" cy="585973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0" name="Rectangle 19">
            <a:extLst>
              <a:ext uri="{FF2B5EF4-FFF2-40B4-BE49-F238E27FC236}">
                <a16:creationId xmlns:a16="http://schemas.microsoft.com/office/drawing/2014/main" id="{7358E157-7D0A-4F9C-8B70-83F2B7AA9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5421"/>
            <a:ext cx="6248454" cy="585973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3F7B0F06-FA26-6444-A7ED-C5293C7AAE65}"/>
              </a:ext>
            </a:extLst>
          </p:cNvPr>
          <p:cNvSpPr>
            <a:spLocks noGrp="1"/>
          </p:cNvSpPr>
          <p:nvPr>
            <p:ph type="title"/>
          </p:nvPr>
        </p:nvSpPr>
        <p:spPr>
          <a:xfrm>
            <a:off x="2156346" y="1024820"/>
            <a:ext cx="5526993" cy="4720938"/>
          </a:xfrm>
        </p:spPr>
        <p:txBody>
          <a:bodyPr vert="horz" lIns="91440" tIns="45720" rIns="91440" bIns="45720" rtlCol="0" anchor="ctr">
            <a:normAutofit/>
          </a:bodyPr>
          <a:lstStyle/>
          <a:p>
            <a:r>
              <a:rPr lang="en-US" sz="6000">
                <a:solidFill>
                  <a:srgbClr val="FFFFFF"/>
                </a:solidFill>
              </a:rPr>
              <a:t>Formative assessment</a:t>
            </a:r>
          </a:p>
        </p:txBody>
      </p:sp>
      <p:sp>
        <p:nvSpPr>
          <p:cNvPr id="22" name="Rectangle 21">
            <a:extLst>
              <a:ext uri="{FF2B5EF4-FFF2-40B4-BE49-F238E27FC236}">
                <a16:creationId xmlns:a16="http://schemas.microsoft.com/office/drawing/2014/main" id="{8977A541-1F4E-4C7A-B7E2-4D5926B76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3"/>
            <a:ext cx="3615595" cy="5863293"/>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A528ABF8-AF58-9941-AC5D-7D6946793CCC}"/>
              </a:ext>
            </a:extLst>
          </p:cNvPr>
          <p:cNvSpPr>
            <a:spLocks noGrp="1"/>
          </p:cNvSpPr>
          <p:nvPr>
            <p:ph idx="1"/>
          </p:nvPr>
        </p:nvSpPr>
        <p:spPr>
          <a:xfrm>
            <a:off x="8317076" y="1024820"/>
            <a:ext cx="3147043" cy="4720938"/>
          </a:xfrm>
        </p:spPr>
        <p:txBody>
          <a:bodyPr vert="horz" lIns="91440" tIns="45720" rIns="91440" bIns="45720" rtlCol="0" anchor="ctr">
            <a:normAutofit/>
          </a:bodyPr>
          <a:lstStyle/>
          <a:p>
            <a:pPr marL="0" indent="0">
              <a:buNone/>
            </a:pPr>
            <a:r>
              <a:rPr lang="en-US" sz="3600" cap="all" dirty="0">
                <a:solidFill>
                  <a:srgbClr val="FFFFFF"/>
                </a:solidFill>
              </a:rPr>
              <a:t>Kahoot! CHAPTER4QuiZ2</a:t>
            </a:r>
          </a:p>
        </p:txBody>
      </p:sp>
      <p:sp>
        <p:nvSpPr>
          <p:cNvPr id="6" name="Slide Number Placeholder 5">
            <a:extLst>
              <a:ext uri="{FF2B5EF4-FFF2-40B4-BE49-F238E27FC236}">
                <a16:creationId xmlns:a16="http://schemas.microsoft.com/office/drawing/2014/main" id="{7D9F76EF-0C63-0248-B931-446F5FFC118E}"/>
              </a:ext>
            </a:extLst>
          </p:cNvPr>
          <p:cNvSpPr>
            <a:spLocks noGrp="1"/>
          </p:cNvSpPr>
          <p:nvPr>
            <p:ph type="sldNum" sz="quarter" idx="12"/>
          </p:nvPr>
        </p:nvSpPr>
        <p:spPr/>
        <p:txBody>
          <a:bodyPr/>
          <a:lstStyle/>
          <a:p>
            <a:fld id="{D57F1E4F-1CFF-5643-939E-217C01CDF565}" type="slidenum">
              <a:rPr lang="en-US" smtClean="0"/>
              <a:pPr/>
              <a:t>44</a:t>
            </a:fld>
            <a:endParaRPr lang="en-US" dirty="0"/>
          </a:p>
        </p:txBody>
      </p:sp>
    </p:spTree>
    <p:extLst>
      <p:ext uri="{BB962C8B-B14F-4D97-AF65-F5344CB8AC3E}">
        <p14:creationId xmlns:p14="http://schemas.microsoft.com/office/powerpoint/2010/main" val="38417338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018A306-443B-4844-9884-D3E2C3B37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6" name="Rectangle 35">
            <a:extLst>
              <a:ext uri="{FF2B5EF4-FFF2-40B4-BE49-F238E27FC236}">
                <a16:creationId xmlns:a16="http://schemas.microsoft.com/office/drawing/2014/main" id="{3F430D2A-93AA-410C-B1BB-98FEA29907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8" name="Rectangle 37">
            <a:extLst>
              <a:ext uri="{FF2B5EF4-FFF2-40B4-BE49-F238E27FC236}">
                <a16:creationId xmlns:a16="http://schemas.microsoft.com/office/drawing/2014/main" id="{9A0EF52A-1A39-47D8-AA03-47A1C47BE3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0" name="Rectangle 39">
            <a:extLst>
              <a:ext uri="{FF2B5EF4-FFF2-40B4-BE49-F238E27FC236}">
                <a16:creationId xmlns:a16="http://schemas.microsoft.com/office/drawing/2014/main" id="{896DE2E2-8696-47C1-8B42-A04B409BCF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2" name="Rectangle 41">
            <a:extLst>
              <a:ext uri="{FF2B5EF4-FFF2-40B4-BE49-F238E27FC236}">
                <a16:creationId xmlns:a16="http://schemas.microsoft.com/office/drawing/2014/main" id="{328C565D-A991-4381-AC37-76A58A4A1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60DDC32A-A456-0144-A548-448AB11C39C9}"/>
              </a:ext>
            </a:extLst>
          </p:cNvPr>
          <p:cNvSpPr>
            <a:spLocks noGrp="1"/>
          </p:cNvSpPr>
          <p:nvPr>
            <p:ph type="title"/>
          </p:nvPr>
        </p:nvSpPr>
        <p:spPr>
          <a:xfrm>
            <a:off x="4449960" y="1507414"/>
            <a:ext cx="7295507" cy="3703320"/>
          </a:xfrm>
        </p:spPr>
        <p:txBody>
          <a:bodyPr vert="horz" lIns="91440" tIns="45720" rIns="91440" bIns="45720" rtlCol="0" anchor="ctr">
            <a:normAutofit/>
          </a:bodyPr>
          <a:lstStyle/>
          <a:p>
            <a:endParaRPr lang="en-US" sz="4800" dirty="0"/>
          </a:p>
        </p:txBody>
      </p:sp>
      <p:sp>
        <p:nvSpPr>
          <p:cNvPr id="8" name="Text Placeholder 7">
            <a:extLst>
              <a:ext uri="{FF2B5EF4-FFF2-40B4-BE49-F238E27FC236}">
                <a16:creationId xmlns:a16="http://schemas.microsoft.com/office/drawing/2014/main" id="{97B86C2E-1452-F34E-8AC8-510222A933E4}"/>
              </a:ext>
            </a:extLst>
          </p:cNvPr>
          <p:cNvSpPr>
            <a:spLocks noGrp="1"/>
          </p:cNvSpPr>
          <p:nvPr>
            <p:ph type="body" idx="1"/>
          </p:nvPr>
        </p:nvSpPr>
        <p:spPr>
          <a:xfrm>
            <a:off x="444342" y="1507414"/>
            <a:ext cx="3330781" cy="3703320"/>
          </a:xfrm>
          <a:ln w="57150">
            <a:noFill/>
          </a:ln>
        </p:spPr>
        <p:txBody>
          <a:bodyPr vert="horz" lIns="91440" tIns="45720" rIns="91440" bIns="45720" rtlCol="0" anchor="ctr">
            <a:normAutofit/>
          </a:bodyPr>
          <a:lstStyle/>
          <a:p>
            <a: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endParaRPr lang="en-US" sz="2000" dirty="0"/>
          </a:p>
        </p:txBody>
      </p:sp>
      <p:sp>
        <p:nvSpPr>
          <p:cNvPr id="44" name="Rectangle 43">
            <a:extLst>
              <a:ext uri="{FF2B5EF4-FFF2-40B4-BE49-F238E27FC236}">
                <a16:creationId xmlns:a16="http://schemas.microsoft.com/office/drawing/2014/main" id="{B7180431-F4DE-415D-BCBB-9316423C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3642"/>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6" name="Rectangle 45">
            <a:extLst>
              <a:ext uri="{FF2B5EF4-FFF2-40B4-BE49-F238E27FC236}">
                <a16:creationId xmlns:a16="http://schemas.microsoft.com/office/drawing/2014/main" id="{EEABD997-5EF9-4E9B-AFBB-F6DFAAF3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2209064" y="3329711"/>
            <a:ext cx="3703320" cy="58726"/>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48" name="Rectangle 47">
            <a:extLst>
              <a:ext uri="{FF2B5EF4-FFF2-40B4-BE49-F238E27FC236}">
                <a16:creationId xmlns:a16="http://schemas.microsoft.com/office/drawing/2014/main" id="{E9AB5EE6-A047-4B18-B998-D46DF3C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878019"/>
            <a:ext cx="11298933" cy="51270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pic>
        <p:nvPicPr>
          <p:cNvPr id="28" name="Picture 2">
            <a:extLst>
              <a:ext uri="{FF2B5EF4-FFF2-40B4-BE49-F238E27FC236}">
                <a16:creationId xmlns:a16="http://schemas.microsoft.com/office/drawing/2014/main" id="{9B52D83B-F1DC-1746-9C0B-17FC63B9954E}"/>
              </a:ext>
            </a:extLst>
          </p:cNvPr>
          <p:cNvPicPr>
            <a:picLocks noChangeAspect="1" noChangeArrowheads="1"/>
          </p:cNvPicPr>
          <p:nvPr/>
        </p:nvPicPr>
        <p:blipFill>
          <a:blip r:embed="rId3" cstate="print"/>
          <a:srcRect t="2" b="2"/>
          <a:stretch>
            <a:fillRect/>
          </a:stretch>
        </p:blipFill>
        <p:spPr bwMode="auto">
          <a:xfrm>
            <a:off x="4536622" y="1512587"/>
            <a:ext cx="6340379" cy="3322215"/>
          </a:xfrm>
          <a:prstGeom prst="rect">
            <a:avLst/>
          </a:prstGeom>
          <a:noFill/>
        </p:spPr>
      </p:pic>
      <p:sp>
        <p:nvSpPr>
          <p:cNvPr id="4" name="Slide Number Placeholder 3">
            <a:extLst>
              <a:ext uri="{FF2B5EF4-FFF2-40B4-BE49-F238E27FC236}">
                <a16:creationId xmlns:a16="http://schemas.microsoft.com/office/drawing/2014/main" id="{0213B088-00D9-5744-9ABF-54B0E0CAB784}"/>
              </a:ext>
            </a:extLst>
          </p:cNvPr>
          <p:cNvSpPr>
            <a:spLocks noGrp="1"/>
          </p:cNvSpPr>
          <p:nvPr>
            <p:ph type="sldNum" sz="quarter" idx="12"/>
          </p:nvPr>
        </p:nvSpPr>
        <p:spPr/>
        <p:txBody>
          <a:bodyPr/>
          <a:lstStyle/>
          <a:p>
            <a:fld id="{D57F1E4F-1CFF-5643-939E-217C01CDF565}" type="slidenum">
              <a:rPr lang="en-US" smtClean="0"/>
              <a:pPr/>
              <a:t>45</a:t>
            </a:fld>
            <a:endParaRPr lang="en-US" dirty="0"/>
          </a:p>
        </p:txBody>
      </p:sp>
    </p:spTree>
    <p:extLst>
      <p:ext uri="{BB962C8B-B14F-4D97-AF65-F5344CB8AC3E}">
        <p14:creationId xmlns:p14="http://schemas.microsoft.com/office/powerpoint/2010/main" val="436859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1C023-49A5-B844-BE20-9FBB3FF5AA0A}"/>
              </a:ext>
            </a:extLst>
          </p:cNvPr>
          <p:cNvSpPr>
            <a:spLocks noGrp="1"/>
          </p:cNvSpPr>
          <p:nvPr>
            <p:ph type="title"/>
          </p:nvPr>
        </p:nvSpPr>
        <p:spPr/>
        <p:txBody>
          <a:bodyPr/>
          <a:lstStyle/>
          <a:p>
            <a:r>
              <a:rPr lang="en-AE" dirty="0"/>
              <a:t>LECTURE OBJECTIVES</a:t>
            </a:r>
          </a:p>
        </p:txBody>
      </p:sp>
      <p:sp>
        <p:nvSpPr>
          <p:cNvPr id="3" name="Content Placeholder 2">
            <a:extLst>
              <a:ext uri="{FF2B5EF4-FFF2-40B4-BE49-F238E27FC236}">
                <a16:creationId xmlns:a16="http://schemas.microsoft.com/office/drawing/2014/main" id="{A5DBAD58-7217-D147-B2CA-08183D5B4FD2}"/>
              </a:ext>
            </a:extLst>
          </p:cNvPr>
          <p:cNvSpPr>
            <a:spLocks noGrp="1"/>
          </p:cNvSpPr>
          <p:nvPr>
            <p:ph idx="1"/>
          </p:nvPr>
        </p:nvSpPr>
        <p:spPr/>
        <p:txBody>
          <a:bodyPr>
            <a:normAutofit/>
          </a:bodyPr>
          <a:lstStyle/>
          <a:p>
            <a:r>
              <a:rPr lang="en-AE" dirty="0"/>
              <a:t>At the end of lecture, the student should be able to:</a:t>
            </a:r>
          </a:p>
          <a:p>
            <a:pPr lvl="1"/>
            <a:r>
              <a:rPr lang="en-US" dirty="0"/>
              <a:t>Explain why identifying user stories and use cases is the key to defining functional requirements</a:t>
            </a:r>
          </a:p>
          <a:p>
            <a:pPr lvl="1"/>
            <a:r>
              <a:rPr lang="en-US" dirty="0"/>
              <a:t>Write user stories and define product backlogs</a:t>
            </a:r>
          </a:p>
          <a:p>
            <a:pPr lvl="1"/>
            <a:r>
              <a:rPr lang="en-US" dirty="0"/>
              <a:t>Describe the notations and purpose for the use case diagram</a:t>
            </a:r>
          </a:p>
          <a:p>
            <a:pPr lvl="1"/>
            <a:r>
              <a:rPr lang="en-US" dirty="0"/>
              <a:t>Create use case diagrams</a:t>
            </a:r>
            <a:endParaRPr lang="en-AE" dirty="0"/>
          </a:p>
          <a:p>
            <a:pPr lvl="1"/>
            <a:endParaRPr lang="en-AE" dirty="0"/>
          </a:p>
        </p:txBody>
      </p:sp>
      <p:sp>
        <p:nvSpPr>
          <p:cNvPr id="6" name="Slide Number Placeholder 5">
            <a:extLst>
              <a:ext uri="{FF2B5EF4-FFF2-40B4-BE49-F238E27FC236}">
                <a16:creationId xmlns:a16="http://schemas.microsoft.com/office/drawing/2014/main" id="{F4B9A131-5EAB-CA45-8139-D320C170FDF4}"/>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3977853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C3B5-E580-D44D-8344-DC3E14C819F7}"/>
              </a:ext>
            </a:extLst>
          </p:cNvPr>
          <p:cNvSpPr>
            <a:spLocks noGrp="1"/>
          </p:cNvSpPr>
          <p:nvPr>
            <p:ph type="title"/>
          </p:nvPr>
        </p:nvSpPr>
        <p:spPr/>
        <p:txBody>
          <a:bodyPr/>
          <a:lstStyle/>
          <a:p>
            <a:r>
              <a:rPr lang="en-AE" dirty="0"/>
              <a:t>SDLC Core PROCESS 3 and I</a:t>
            </a:r>
            <a:r>
              <a:rPr lang="en-US" dirty="0"/>
              <a:t>t</a:t>
            </a:r>
            <a:r>
              <a:rPr lang="en-AE" dirty="0"/>
              <a:t>s ACtivitIeS</a:t>
            </a:r>
          </a:p>
        </p:txBody>
      </p:sp>
      <p:sp>
        <p:nvSpPr>
          <p:cNvPr id="7" name="Content Placeholder 6">
            <a:extLst>
              <a:ext uri="{FF2B5EF4-FFF2-40B4-BE49-F238E27FC236}">
                <a16:creationId xmlns:a16="http://schemas.microsoft.com/office/drawing/2014/main" id="{5C50AE49-F528-7E49-89C0-1DBB183D10DD}"/>
              </a:ext>
            </a:extLst>
          </p:cNvPr>
          <p:cNvSpPr>
            <a:spLocks noGrp="1"/>
          </p:cNvSpPr>
          <p:nvPr>
            <p:ph sz="half" idx="2"/>
          </p:nvPr>
        </p:nvSpPr>
        <p:spPr/>
        <p:txBody>
          <a:bodyPr/>
          <a:lstStyle/>
          <a:p>
            <a:r>
              <a:rPr lang="en-US" dirty="0">
                <a:solidFill>
                  <a:schemeClr val="tx1"/>
                </a:solidFill>
              </a:rPr>
              <a:t>Core process 3:  Analysis activities </a:t>
            </a:r>
          </a:p>
          <a:p>
            <a:pPr lvl="1"/>
            <a:r>
              <a:rPr lang="en-US" dirty="0">
                <a:solidFill>
                  <a:schemeClr val="tx1"/>
                </a:solidFill>
              </a:rPr>
              <a:t>Activity 1: Gather system requirements</a:t>
            </a:r>
          </a:p>
          <a:p>
            <a:pPr lvl="1"/>
            <a:r>
              <a:rPr lang="en-US" dirty="0">
                <a:solidFill>
                  <a:schemeClr val="tx1"/>
                </a:solidFill>
              </a:rPr>
              <a:t>Activity 2: Define requirements</a:t>
            </a:r>
          </a:p>
          <a:p>
            <a:pPr lvl="1"/>
            <a:r>
              <a:rPr lang="en-US" dirty="0">
                <a:solidFill>
                  <a:schemeClr val="tx1"/>
                </a:solidFill>
              </a:rPr>
              <a:t>Activity 3: Prioritize requirements</a:t>
            </a:r>
          </a:p>
          <a:p>
            <a:pPr lvl="1"/>
            <a:r>
              <a:rPr lang="en-US" dirty="0">
                <a:solidFill>
                  <a:schemeClr val="tx1"/>
                </a:solidFill>
              </a:rPr>
              <a:t>Activity 4: Develop user-interface dialogs</a:t>
            </a:r>
          </a:p>
          <a:p>
            <a:pPr lvl="1"/>
            <a:r>
              <a:rPr lang="en-US" dirty="0">
                <a:solidFill>
                  <a:schemeClr val="tx1"/>
                </a:solidFill>
              </a:rPr>
              <a:t>Activity 5: Evaluate requirements with users</a:t>
            </a:r>
          </a:p>
        </p:txBody>
      </p:sp>
      <p:sp>
        <p:nvSpPr>
          <p:cNvPr id="4" name="Slide Number Placeholder 3">
            <a:extLst>
              <a:ext uri="{FF2B5EF4-FFF2-40B4-BE49-F238E27FC236}">
                <a16:creationId xmlns:a16="http://schemas.microsoft.com/office/drawing/2014/main" id="{73829856-E363-1A49-B87E-CF383E781CFB}"/>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1" name="Footer Placeholder 4">
            <a:extLst>
              <a:ext uri="{FF2B5EF4-FFF2-40B4-BE49-F238E27FC236}">
                <a16:creationId xmlns:a16="http://schemas.microsoft.com/office/drawing/2014/main" id="{7C8A0636-44C0-814C-97C4-1D6272EA2F04}"/>
              </a:ext>
            </a:extLst>
          </p:cNvPr>
          <p:cNvSpPr>
            <a:spLocks noGrp="1"/>
          </p:cNvSpPr>
          <p:nvPr>
            <p:ph type="ftr" sz="quarter" idx="11"/>
          </p:nvPr>
        </p:nvSpPr>
        <p:spPr>
          <a:xfrm>
            <a:off x="1011331" y="6005198"/>
            <a:ext cx="6917210" cy="365125"/>
          </a:xfrm>
        </p:spPr>
        <p:txBody>
          <a:bodyPr>
            <a:normAutofit/>
          </a:bodyPr>
          <a:lstStyle/>
          <a:p>
            <a:pPr>
              <a:spcAft>
                <a:spcPts val="600"/>
              </a:spcAft>
            </a:pPr>
            <a:r>
              <a:rPr lang="en-US" altLang="en-US" dirty="0">
                <a:solidFill>
                  <a:srgbClr val="F67F4F"/>
                </a:solidFill>
              </a:rPr>
              <a:t>Systems Analysis and Design in a Changing World,  7</a:t>
            </a:r>
            <a:r>
              <a:rPr lang="en-US" altLang="en-US" baseline="30000" dirty="0">
                <a:solidFill>
                  <a:srgbClr val="F67F4F"/>
                </a:solidFill>
              </a:rPr>
              <a:t>th</a:t>
            </a:r>
            <a:r>
              <a:rPr lang="en-US" altLang="en-US" dirty="0">
                <a:solidFill>
                  <a:srgbClr val="F67F4F"/>
                </a:solidFill>
              </a:rPr>
              <a:t>  Edition</a:t>
            </a:r>
          </a:p>
        </p:txBody>
      </p:sp>
      <p:pic>
        <p:nvPicPr>
          <p:cNvPr id="12" name="Content Placeholder 11" descr="A screenshot of a cell phone&#10;&#10;Description automatically generated">
            <a:extLst>
              <a:ext uri="{FF2B5EF4-FFF2-40B4-BE49-F238E27FC236}">
                <a16:creationId xmlns:a16="http://schemas.microsoft.com/office/drawing/2014/main" id="{79B42D15-D692-6243-9443-AA4736297B73}"/>
              </a:ext>
            </a:extLst>
          </p:cNvPr>
          <p:cNvPicPr>
            <a:picLocks noGrp="1" noChangeAspect="1"/>
          </p:cNvPicPr>
          <p:nvPr>
            <p:ph sz="half" idx="1"/>
          </p:nvPr>
        </p:nvPicPr>
        <p:blipFill>
          <a:blip r:embed="rId3"/>
          <a:stretch>
            <a:fillRect/>
          </a:stretch>
        </p:blipFill>
        <p:spPr>
          <a:xfrm>
            <a:off x="581025" y="3073448"/>
            <a:ext cx="5422900" cy="1941416"/>
          </a:xfrm>
          <a:prstGeom prst="rect">
            <a:avLst/>
          </a:prstGeom>
        </p:spPr>
      </p:pic>
    </p:spTree>
    <p:extLst>
      <p:ext uri="{BB962C8B-B14F-4D97-AF65-F5344CB8AC3E}">
        <p14:creationId xmlns:p14="http://schemas.microsoft.com/office/powerpoint/2010/main" val="156954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nodeType="withEffect">
                                  <p:stCondLst>
                                    <p:cond delay="0"/>
                                  </p:stCondLst>
                                  <p:iterate type="lt">
                                    <p:tmAbs val="25"/>
                                  </p:iterate>
                                  <p:childTnLst>
                                    <p:set>
                                      <p:cBhvr override="childStyle">
                                        <p:cTn id="6" dur="indefinite"/>
                                        <p:tgtEl>
                                          <p:spTgt spid="7">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DBDE0E46-CB01-6A4F-9488-C1164EAE75B8}"/>
              </a:ext>
            </a:extLst>
          </p:cNvPr>
          <p:cNvSpPr>
            <a:spLocks noGrp="1"/>
          </p:cNvSpPr>
          <p:nvPr>
            <p:ph type="title"/>
          </p:nvPr>
        </p:nvSpPr>
        <p:spPr>
          <a:xfrm>
            <a:off x="601255" y="702156"/>
            <a:ext cx="3409783" cy="1013800"/>
          </a:xfrm>
        </p:spPr>
        <p:txBody>
          <a:bodyPr>
            <a:normAutofit/>
          </a:bodyPr>
          <a:lstStyle/>
          <a:p>
            <a:pPr>
              <a:lnSpc>
                <a:spcPct val="90000"/>
              </a:lnSpc>
            </a:pPr>
            <a:r>
              <a:rPr lang="en-US" sz="2200"/>
              <a:t>CORE PROCESS 3 Activity 2: Define the requirements…</a:t>
            </a:r>
            <a:endParaRPr lang="en-AE" sz="2200"/>
          </a:p>
        </p:txBody>
      </p:sp>
      <p:sp>
        <p:nvSpPr>
          <p:cNvPr id="17" name="Rectangle 16">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6" name="Content Placeholder 5">
            <a:extLst>
              <a:ext uri="{FF2B5EF4-FFF2-40B4-BE49-F238E27FC236}">
                <a16:creationId xmlns:a16="http://schemas.microsoft.com/office/drawing/2014/main" id="{716A3F2D-EE9B-034B-8486-AA27CD96626E}"/>
              </a:ext>
            </a:extLst>
          </p:cNvPr>
          <p:cNvSpPr>
            <a:spLocks noGrp="1"/>
          </p:cNvSpPr>
          <p:nvPr>
            <p:ph idx="1"/>
          </p:nvPr>
        </p:nvSpPr>
        <p:spPr>
          <a:xfrm>
            <a:off x="601255" y="1964168"/>
            <a:ext cx="3409782" cy="4036582"/>
          </a:xfrm>
        </p:spPr>
        <p:txBody>
          <a:bodyPr>
            <a:normAutofit/>
          </a:bodyPr>
          <a:lstStyle/>
          <a:p>
            <a:r>
              <a:rPr lang="en-AE" dirty="0">
                <a:solidFill>
                  <a:schemeClr val="bg1"/>
                </a:solidFill>
              </a:rPr>
              <a:t>How to document the requirements?</a:t>
            </a:r>
          </a:p>
          <a:p>
            <a:pPr lvl="1"/>
            <a:r>
              <a:rPr lang="en-US" dirty="0">
                <a:solidFill>
                  <a:schemeClr val="bg1"/>
                </a:solidFill>
              </a:rPr>
              <a:t>Many factors dictate the way to document the requirements: the adopted development methodology, the modelling approach… etc.</a:t>
            </a:r>
            <a:endParaRPr lang="en-AE" dirty="0">
              <a:solidFill>
                <a:schemeClr val="bg1"/>
              </a:solidFill>
            </a:endParaRPr>
          </a:p>
        </p:txBody>
      </p:sp>
      <p:sp>
        <p:nvSpPr>
          <p:cNvPr id="5" name="Slide Number Placeholder 4">
            <a:extLst>
              <a:ext uri="{FF2B5EF4-FFF2-40B4-BE49-F238E27FC236}">
                <a16:creationId xmlns:a16="http://schemas.microsoft.com/office/drawing/2014/main" id="{C73CC345-5392-5D4A-99E5-59A60A75EE01}"/>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7</a:t>
            </a:fld>
            <a:endParaRPr lang="en-US"/>
          </a:p>
        </p:txBody>
      </p:sp>
      <p:graphicFrame>
        <p:nvGraphicFramePr>
          <p:cNvPr id="8" name="Content Placeholder 7">
            <a:extLst>
              <a:ext uri="{FF2B5EF4-FFF2-40B4-BE49-F238E27FC236}">
                <a16:creationId xmlns:a16="http://schemas.microsoft.com/office/drawing/2014/main" id="{311C95F2-B123-F44F-8056-85A7494F554E}"/>
              </a:ext>
            </a:extLst>
          </p:cNvPr>
          <p:cNvGraphicFramePr>
            <a:graphicFrameLocks noGrp="1"/>
          </p:cNvGraphicFramePr>
          <p:nvPr>
            <p:ph sz="half" idx="4294967295"/>
            <p:extLst>
              <p:ext uri="{D42A27DB-BD31-4B8C-83A1-F6EECF244321}">
                <p14:modId xmlns:p14="http://schemas.microsoft.com/office/powerpoint/2010/main" val="3371145890"/>
              </p:ext>
            </p:extLst>
          </p:nvPr>
        </p:nvGraphicFramePr>
        <p:xfrm>
          <a:off x="4592231" y="1534449"/>
          <a:ext cx="7146479" cy="3579725"/>
        </p:xfrm>
        <a:graphic>
          <a:graphicData uri="http://schemas.openxmlformats.org/drawingml/2006/table">
            <a:tbl>
              <a:tblPr firstRow="1" bandRow="1">
                <a:tableStyleId>{93296810-A885-4BE3-A3E7-6D5BEEA58F35}</a:tableStyleId>
              </a:tblPr>
              <a:tblGrid>
                <a:gridCol w="1414989">
                  <a:extLst>
                    <a:ext uri="{9D8B030D-6E8A-4147-A177-3AD203B41FA5}">
                      <a16:colId xmlns:a16="http://schemas.microsoft.com/office/drawing/2014/main" val="465571911"/>
                    </a:ext>
                  </a:extLst>
                </a:gridCol>
                <a:gridCol w="1749979">
                  <a:extLst>
                    <a:ext uri="{9D8B030D-6E8A-4147-A177-3AD203B41FA5}">
                      <a16:colId xmlns:a16="http://schemas.microsoft.com/office/drawing/2014/main" val="2665850030"/>
                    </a:ext>
                  </a:extLst>
                </a:gridCol>
                <a:gridCol w="1749979">
                  <a:extLst>
                    <a:ext uri="{9D8B030D-6E8A-4147-A177-3AD203B41FA5}">
                      <a16:colId xmlns:a16="http://schemas.microsoft.com/office/drawing/2014/main" val="2399396536"/>
                    </a:ext>
                  </a:extLst>
                </a:gridCol>
                <a:gridCol w="1191662">
                  <a:extLst>
                    <a:ext uri="{9D8B030D-6E8A-4147-A177-3AD203B41FA5}">
                      <a16:colId xmlns:a16="http://schemas.microsoft.com/office/drawing/2014/main" val="1556601627"/>
                    </a:ext>
                  </a:extLst>
                </a:gridCol>
                <a:gridCol w="1039870">
                  <a:extLst>
                    <a:ext uri="{9D8B030D-6E8A-4147-A177-3AD203B41FA5}">
                      <a16:colId xmlns:a16="http://schemas.microsoft.com/office/drawing/2014/main" val="2913513669"/>
                    </a:ext>
                  </a:extLst>
                </a:gridCol>
              </a:tblGrid>
              <a:tr h="675347">
                <a:tc>
                  <a:txBody>
                    <a:bodyPr/>
                    <a:lstStyle/>
                    <a:p>
                      <a:endParaRPr lang="en-AE" sz="1500" b="1">
                        <a:solidFill>
                          <a:schemeClr val="tx1">
                            <a:lumMod val="75000"/>
                            <a:lumOff val="25000"/>
                          </a:schemeClr>
                        </a:solidFill>
                      </a:endParaRPr>
                    </a:p>
                  </a:txBody>
                  <a:tcPr marL="182526" marR="91263" marT="91263" marB="91263"/>
                </a:tc>
                <a:tc>
                  <a:txBody>
                    <a:bodyPr/>
                    <a:lstStyle/>
                    <a:p>
                      <a:r>
                        <a:rPr lang="en-AE" sz="1500" dirty="0"/>
                        <a:t>Stuctured Development</a:t>
                      </a:r>
                      <a:endParaRPr lang="en-AE" sz="1500" b="1" dirty="0">
                        <a:solidFill>
                          <a:schemeClr val="tx1">
                            <a:lumMod val="75000"/>
                            <a:lumOff val="25000"/>
                          </a:schemeClr>
                        </a:solidFill>
                      </a:endParaRPr>
                    </a:p>
                  </a:txBody>
                  <a:tcPr marL="182526" marR="91263" marT="91263" marB="91263"/>
                </a:tc>
                <a:tc>
                  <a:txBody>
                    <a:bodyPr/>
                    <a:lstStyle/>
                    <a:p>
                      <a:r>
                        <a:rPr lang="en-AE" sz="1500" dirty="0"/>
                        <a:t>Iterative Development</a:t>
                      </a:r>
                      <a:endParaRPr lang="en-AE" sz="1500" b="1" dirty="0">
                        <a:solidFill>
                          <a:schemeClr val="tx1">
                            <a:lumMod val="75000"/>
                            <a:lumOff val="25000"/>
                          </a:schemeClr>
                        </a:solidFill>
                      </a:endParaRPr>
                    </a:p>
                  </a:txBody>
                  <a:tcPr marL="182526" marR="91263" marT="91263" marB="91263"/>
                </a:tc>
                <a:tc gridSpan="2">
                  <a:txBody>
                    <a:bodyPr/>
                    <a:lstStyle/>
                    <a:p>
                      <a:r>
                        <a:rPr lang="en-AE" sz="1500" dirty="0"/>
                        <a:t>Agile Developmet</a:t>
                      </a:r>
                      <a:endParaRPr lang="en-AE" sz="1500" b="1" dirty="0">
                        <a:solidFill>
                          <a:schemeClr val="tx1">
                            <a:lumMod val="75000"/>
                            <a:lumOff val="25000"/>
                          </a:schemeClr>
                        </a:solidFill>
                      </a:endParaRPr>
                    </a:p>
                  </a:txBody>
                  <a:tcPr marL="182526" marR="91263" marT="91263" marB="91263"/>
                </a:tc>
                <a:tc hMerge="1">
                  <a:txBody>
                    <a:bodyPr/>
                    <a:lstStyle/>
                    <a:p>
                      <a:endParaRPr lang="en-AE"/>
                    </a:p>
                  </a:txBody>
                  <a:tcPr/>
                </a:tc>
                <a:extLst>
                  <a:ext uri="{0D108BD9-81ED-4DB2-BD59-A6C34878D82A}">
                    <a16:rowId xmlns:a16="http://schemas.microsoft.com/office/drawing/2014/main" val="498038212"/>
                  </a:ext>
                </a:extLst>
              </a:tr>
              <a:tr h="675347">
                <a:tc>
                  <a:txBody>
                    <a:bodyPr/>
                    <a:lstStyle/>
                    <a:p>
                      <a:endParaRPr lang="en-AE" sz="1500">
                        <a:solidFill>
                          <a:schemeClr val="tx1">
                            <a:lumMod val="75000"/>
                            <a:lumOff val="25000"/>
                          </a:schemeClr>
                        </a:solidFill>
                      </a:endParaRPr>
                    </a:p>
                  </a:txBody>
                  <a:tcPr marL="182526" marR="91263" marT="91263" marB="91263"/>
                </a:tc>
                <a:tc>
                  <a:txBody>
                    <a:bodyPr/>
                    <a:lstStyle/>
                    <a:p>
                      <a:endParaRPr lang="en-AE" sz="1500">
                        <a:solidFill>
                          <a:schemeClr val="tx1">
                            <a:lumMod val="75000"/>
                            <a:lumOff val="25000"/>
                          </a:schemeClr>
                        </a:solidFill>
                      </a:endParaRPr>
                    </a:p>
                  </a:txBody>
                  <a:tcPr marL="182526" marR="91263" marT="91263" marB="91263"/>
                </a:tc>
                <a:tc>
                  <a:txBody>
                    <a:bodyPr/>
                    <a:lstStyle/>
                    <a:p>
                      <a:endParaRPr lang="en-AE" sz="1500">
                        <a:solidFill>
                          <a:schemeClr val="tx1">
                            <a:lumMod val="75000"/>
                            <a:lumOff val="25000"/>
                          </a:schemeClr>
                        </a:solidFill>
                      </a:endParaRPr>
                    </a:p>
                  </a:txBody>
                  <a:tcPr marL="182526" marR="91263" marT="91263" marB="91263"/>
                </a:tc>
                <a:tc>
                  <a:txBody>
                    <a:bodyPr/>
                    <a:lstStyle/>
                    <a:p>
                      <a:r>
                        <a:rPr lang="en-AE" sz="1500"/>
                        <a:t>Unified Process</a:t>
                      </a:r>
                      <a:endParaRPr lang="en-AE" sz="1500">
                        <a:solidFill>
                          <a:schemeClr val="tx1">
                            <a:lumMod val="75000"/>
                            <a:lumOff val="25000"/>
                          </a:schemeClr>
                        </a:solidFill>
                      </a:endParaRPr>
                    </a:p>
                  </a:txBody>
                  <a:tcPr marL="182526" marR="91263" marT="91263" marB="91263"/>
                </a:tc>
                <a:tc>
                  <a:txBody>
                    <a:bodyPr/>
                    <a:lstStyle/>
                    <a:p>
                      <a:r>
                        <a:rPr lang="en-AE" sz="1500"/>
                        <a:t>Scrum</a:t>
                      </a:r>
                      <a:endParaRPr lang="en-AE" sz="1500">
                        <a:solidFill>
                          <a:schemeClr val="tx1">
                            <a:lumMod val="75000"/>
                            <a:lumOff val="25000"/>
                          </a:schemeClr>
                        </a:solidFill>
                      </a:endParaRPr>
                    </a:p>
                  </a:txBody>
                  <a:tcPr marL="182526" marR="91263" marT="91263" marB="91263"/>
                </a:tc>
                <a:extLst>
                  <a:ext uri="{0D108BD9-81ED-4DB2-BD59-A6C34878D82A}">
                    <a16:rowId xmlns:a16="http://schemas.microsoft.com/office/drawing/2014/main" val="2555672054"/>
                  </a:ext>
                </a:extLst>
              </a:tr>
              <a:tr h="903505">
                <a:tc>
                  <a:txBody>
                    <a:bodyPr/>
                    <a:lstStyle/>
                    <a:p>
                      <a:r>
                        <a:rPr lang="en-AE" sz="1500"/>
                        <a:t>Traditional Modelling approach</a:t>
                      </a:r>
                      <a:endParaRPr lang="en-AE" sz="1500">
                        <a:solidFill>
                          <a:schemeClr val="tx1">
                            <a:lumMod val="75000"/>
                            <a:lumOff val="25000"/>
                          </a:schemeClr>
                        </a:solidFill>
                      </a:endParaRPr>
                    </a:p>
                  </a:txBody>
                  <a:tcPr marL="182526" marR="91263" marT="91263" marB="91263"/>
                </a:tc>
                <a:tc>
                  <a:txBody>
                    <a:bodyPr/>
                    <a:lstStyle/>
                    <a:p>
                      <a:r>
                        <a:rPr lang="en-AE" sz="1500" dirty="0"/>
                        <a:t>DFD</a:t>
                      </a:r>
                      <a:endParaRPr lang="en-AE" sz="1500" dirty="0">
                        <a:solidFill>
                          <a:schemeClr val="tx1">
                            <a:lumMod val="75000"/>
                            <a:lumOff val="25000"/>
                          </a:schemeClr>
                        </a:solidFill>
                      </a:endParaRPr>
                    </a:p>
                  </a:txBody>
                  <a:tcPr marL="182526" marR="91263" marT="91263" marB="9126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500" dirty="0">
                          <a:solidFill>
                            <a:schemeClr val="tx1">
                              <a:lumMod val="75000"/>
                              <a:lumOff val="25000"/>
                            </a:schemeClr>
                          </a:solidFill>
                        </a:rPr>
                        <a:t>Not applied</a:t>
                      </a:r>
                    </a:p>
                    <a:p>
                      <a:endParaRPr lang="en-AE" sz="1500" dirty="0">
                        <a:solidFill>
                          <a:schemeClr val="tx1">
                            <a:lumMod val="75000"/>
                            <a:lumOff val="25000"/>
                          </a:schemeClr>
                        </a:solidFill>
                      </a:endParaRPr>
                    </a:p>
                  </a:txBody>
                  <a:tcPr marL="182526" marR="91263" marT="91263" marB="91263"/>
                </a:tc>
                <a:tc>
                  <a:txBody>
                    <a:bodyPr/>
                    <a:lstStyle/>
                    <a:p>
                      <a:r>
                        <a:rPr lang="en-AE" sz="1500" dirty="0">
                          <a:solidFill>
                            <a:schemeClr val="tx1">
                              <a:lumMod val="75000"/>
                              <a:lumOff val="25000"/>
                            </a:schemeClr>
                          </a:solidFill>
                        </a:rPr>
                        <a:t>Not applied</a:t>
                      </a:r>
                    </a:p>
                  </a:txBody>
                  <a:tcPr marL="182526" marR="91263" marT="91263" marB="9126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500" dirty="0">
                          <a:solidFill>
                            <a:schemeClr val="tx1">
                              <a:lumMod val="75000"/>
                              <a:lumOff val="25000"/>
                            </a:schemeClr>
                          </a:solidFill>
                        </a:rPr>
                        <a:t>Not applied</a:t>
                      </a:r>
                    </a:p>
                    <a:p>
                      <a:endParaRPr lang="en-AE" sz="1500" dirty="0">
                        <a:solidFill>
                          <a:schemeClr val="tx1">
                            <a:lumMod val="75000"/>
                            <a:lumOff val="25000"/>
                          </a:schemeClr>
                        </a:solidFill>
                      </a:endParaRPr>
                    </a:p>
                  </a:txBody>
                  <a:tcPr marL="182526" marR="91263" marT="91263" marB="91263"/>
                </a:tc>
                <a:extLst>
                  <a:ext uri="{0D108BD9-81ED-4DB2-BD59-A6C34878D82A}">
                    <a16:rowId xmlns:a16="http://schemas.microsoft.com/office/drawing/2014/main" val="639752654"/>
                  </a:ext>
                </a:extLst>
              </a:tr>
              <a:tr h="486737">
                <a:tc>
                  <a:txBody>
                    <a:bodyPr/>
                    <a:lstStyle/>
                    <a:p>
                      <a:r>
                        <a:rPr lang="en-AE" sz="1500" dirty="0"/>
                        <a:t>Object Oriented Approach</a:t>
                      </a:r>
                      <a:endParaRPr lang="en-AE" sz="1500" dirty="0">
                        <a:solidFill>
                          <a:schemeClr val="tx1">
                            <a:lumMod val="75000"/>
                            <a:lumOff val="25000"/>
                          </a:schemeClr>
                        </a:solidFill>
                      </a:endParaRPr>
                    </a:p>
                  </a:txBody>
                  <a:tcPr marL="182526" marR="91263" marT="91263" marB="91263"/>
                </a:tc>
                <a:tc>
                  <a:txBody>
                    <a:bodyPr/>
                    <a:lstStyle/>
                    <a:p>
                      <a:r>
                        <a:rPr lang="en-AE" sz="1500" dirty="0"/>
                        <a:t>UML Diagrams</a:t>
                      </a:r>
                      <a:endParaRPr lang="en-AE" sz="1500" dirty="0">
                        <a:solidFill>
                          <a:schemeClr val="tx1">
                            <a:lumMod val="75000"/>
                            <a:lumOff val="25000"/>
                          </a:schemeClr>
                        </a:solidFill>
                      </a:endParaRPr>
                    </a:p>
                  </a:txBody>
                  <a:tcPr marL="182526" marR="91263" marT="91263" marB="91263"/>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500" dirty="0"/>
                        <a:t>UML Diagrams</a:t>
                      </a:r>
                      <a:endParaRPr lang="en-AE" sz="1500" dirty="0">
                        <a:solidFill>
                          <a:schemeClr val="tx1">
                            <a:lumMod val="75000"/>
                            <a:lumOff val="25000"/>
                          </a:schemeClr>
                        </a:solidFill>
                      </a:endParaRPr>
                    </a:p>
                    <a:p>
                      <a:endParaRPr lang="en-AE" sz="1500" dirty="0">
                        <a:solidFill>
                          <a:schemeClr val="tx1">
                            <a:lumMod val="75000"/>
                            <a:lumOff val="25000"/>
                          </a:schemeClr>
                        </a:solidFill>
                      </a:endParaRPr>
                    </a:p>
                  </a:txBody>
                  <a:tcPr marL="182526" marR="91263" marT="91263" marB="91263"/>
                </a:tc>
                <a:tc>
                  <a:txBody>
                    <a:bodyPr/>
                    <a:lstStyle/>
                    <a:p>
                      <a:r>
                        <a:rPr lang="en-AE" sz="1500" dirty="0">
                          <a:solidFill>
                            <a:schemeClr val="tx1">
                              <a:lumMod val="75000"/>
                              <a:lumOff val="25000"/>
                            </a:schemeClr>
                          </a:solidFill>
                        </a:rPr>
                        <a:t>UML Diagrams</a:t>
                      </a:r>
                    </a:p>
                  </a:txBody>
                  <a:tcPr marL="182526" marR="91263" marT="91263" marB="91263"/>
                </a:tc>
                <a:tc>
                  <a:txBody>
                    <a:bodyPr/>
                    <a:lstStyle/>
                    <a:p>
                      <a:r>
                        <a:rPr lang="en-AE" sz="1500" dirty="0">
                          <a:solidFill>
                            <a:schemeClr val="tx1">
                              <a:lumMod val="75000"/>
                              <a:lumOff val="25000"/>
                            </a:schemeClr>
                          </a:solidFill>
                        </a:rPr>
                        <a:t>Product Backlog+Some UML Diagrams</a:t>
                      </a:r>
                    </a:p>
                  </a:txBody>
                  <a:tcPr marL="182526" marR="91263" marT="91263" marB="91263"/>
                </a:tc>
                <a:extLst>
                  <a:ext uri="{0D108BD9-81ED-4DB2-BD59-A6C34878D82A}">
                    <a16:rowId xmlns:a16="http://schemas.microsoft.com/office/drawing/2014/main" val="3439171616"/>
                  </a:ext>
                </a:extLst>
              </a:tr>
            </a:tbl>
          </a:graphicData>
        </a:graphic>
      </p:graphicFrame>
    </p:spTree>
    <p:extLst>
      <p:ext uri="{BB962C8B-B14F-4D97-AF65-F5344CB8AC3E}">
        <p14:creationId xmlns:p14="http://schemas.microsoft.com/office/powerpoint/2010/main" val="2177078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7C15C049-8575-644D-975A-BC00B940872B}"/>
              </a:ext>
            </a:extLst>
          </p:cNvPr>
          <p:cNvSpPr>
            <a:spLocks noGrp="1"/>
          </p:cNvSpPr>
          <p:nvPr>
            <p:ph type="title"/>
          </p:nvPr>
        </p:nvSpPr>
        <p:spPr>
          <a:xfrm>
            <a:off x="601255" y="702156"/>
            <a:ext cx="3409783" cy="1013800"/>
          </a:xfrm>
        </p:spPr>
        <p:txBody>
          <a:bodyPr vert="horz" lIns="91440" tIns="45720" rIns="91440" bIns="45720" rtlCol="0" anchor="b">
            <a:normAutofit/>
          </a:bodyPr>
          <a:lstStyle/>
          <a:p>
            <a:pPr>
              <a:lnSpc>
                <a:spcPct val="90000"/>
              </a:lnSpc>
            </a:pPr>
            <a:r>
              <a:rPr lang="en-US" sz="2200" dirty="0"/>
              <a:t>CORE PROCESS 3 Activity 2: Define the requirements…</a:t>
            </a:r>
          </a:p>
        </p:txBody>
      </p:sp>
      <p:sp>
        <p:nvSpPr>
          <p:cNvPr id="26" name="Rectangle 25">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11" name="Content Placeholder 2">
            <a:extLst>
              <a:ext uri="{FF2B5EF4-FFF2-40B4-BE49-F238E27FC236}">
                <a16:creationId xmlns:a16="http://schemas.microsoft.com/office/drawing/2014/main" id="{DEB95E90-960F-1148-B7EE-86C3D8FFA9B1}"/>
              </a:ext>
            </a:extLst>
          </p:cNvPr>
          <p:cNvSpPr txBox="1">
            <a:spLocks/>
          </p:cNvSpPr>
          <p:nvPr/>
        </p:nvSpPr>
        <p:spPr>
          <a:xfrm>
            <a:off x="601255" y="1964168"/>
            <a:ext cx="3409782" cy="4036582"/>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solidFill>
                  <a:schemeClr val="bg1"/>
                </a:solidFill>
              </a:rPr>
              <a:t>Which UML diagrams to model the functional requirements?</a:t>
            </a:r>
          </a:p>
        </p:txBody>
      </p:sp>
      <p:sp>
        <p:nvSpPr>
          <p:cNvPr id="6" name="Slide Number Placeholder 5">
            <a:extLst>
              <a:ext uri="{FF2B5EF4-FFF2-40B4-BE49-F238E27FC236}">
                <a16:creationId xmlns:a16="http://schemas.microsoft.com/office/drawing/2014/main" id="{88B5E8E9-4857-5148-8210-11DA3146196E}"/>
              </a:ext>
            </a:extLst>
          </p:cNvPr>
          <p:cNvSpPr>
            <a:spLocks noGrp="1"/>
          </p:cNvSpPr>
          <p:nvPr>
            <p:ph type="sldNum" sz="quarter" idx="12"/>
          </p:nvPr>
        </p:nvSpPr>
        <p:spPr>
          <a:xfrm>
            <a:off x="10558300" y="6400800"/>
            <a:ext cx="1052508" cy="365125"/>
          </a:xfrm>
        </p:spPr>
        <p:txBody>
          <a:bodyPr vert="horz" lIns="91440" tIns="45720" rIns="91440" bIns="45720" rtlCol="0" anchor="ctr">
            <a:normAutofit/>
          </a:bodyPr>
          <a:lstStyle/>
          <a:p>
            <a:pPr defTabSz="914400">
              <a:spcAft>
                <a:spcPts val="600"/>
              </a:spcAft>
            </a:pPr>
            <a:fld id="{D57F1E4F-1CFF-5643-939E-217C01CDF565}" type="slidenum">
              <a:rPr lang="en-US"/>
              <a:pPr defTabSz="914400">
                <a:spcAft>
                  <a:spcPts val="600"/>
                </a:spcAft>
              </a:pPr>
              <a:t>8</a:t>
            </a:fld>
            <a:endParaRPr lang="en-US"/>
          </a:p>
        </p:txBody>
      </p:sp>
      <p:graphicFrame>
        <p:nvGraphicFramePr>
          <p:cNvPr id="4" name="Content Placeholder 3">
            <a:extLst>
              <a:ext uri="{FF2B5EF4-FFF2-40B4-BE49-F238E27FC236}">
                <a16:creationId xmlns:a16="http://schemas.microsoft.com/office/drawing/2014/main" id="{16FA78C6-7227-F749-BCC9-472F147E4C77}"/>
              </a:ext>
            </a:extLst>
          </p:cNvPr>
          <p:cNvGraphicFramePr>
            <a:graphicFrameLocks noGrp="1"/>
          </p:cNvGraphicFramePr>
          <p:nvPr>
            <p:ph idx="1"/>
            <p:extLst>
              <p:ext uri="{D42A27DB-BD31-4B8C-83A1-F6EECF244321}">
                <p14:modId xmlns:p14="http://schemas.microsoft.com/office/powerpoint/2010/main" val="3024634427"/>
              </p:ext>
            </p:extLst>
          </p:nvPr>
        </p:nvGraphicFramePr>
        <p:xfrm>
          <a:off x="4308732" y="1600893"/>
          <a:ext cx="6972613" cy="4001132"/>
        </p:xfrm>
        <a:graphic>
          <a:graphicData uri="http://schemas.openxmlformats.org/drawingml/2006/table">
            <a:tbl>
              <a:tblPr firstRow="1" bandRow="1">
                <a:noFill/>
                <a:effectLst>
                  <a:innerShdw blurRad="63500" dist="50800" dir="13500000">
                    <a:prstClr val="black">
                      <a:alpha val="50000"/>
                    </a:prstClr>
                  </a:innerShdw>
                </a:effectLst>
                <a:tableStyleId>{93296810-A885-4BE3-A3E7-6D5BEEA58F35}</a:tableStyleId>
              </a:tblPr>
              <a:tblGrid>
                <a:gridCol w="1245448">
                  <a:extLst>
                    <a:ext uri="{9D8B030D-6E8A-4147-A177-3AD203B41FA5}">
                      <a16:colId xmlns:a16="http://schemas.microsoft.com/office/drawing/2014/main" val="1008820005"/>
                    </a:ext>
                  </a:extLst>
                </a:gridCol>
                <a:gridCol w="1527167">
                  <a:extLst>
                    <a:ext uri="{9D8B030D-6E8A-4147-A177-3AD203B41FA5}">
                      <a16:colId xmlns:a16="http://schemas.microsoft.com/office/drawing/2014/main" val="353477594"/>
                    </a:ext>
                  </a:extLst>
                </a:gridCol>
                <a:gridCol w="1981677">
                  <a:extLst>
                    <a:ext uri="{9D8B030D-6E8A-4147-A177-3AD203B41FA5}">
                      <a16:colId xmlns:a16="http://schemas.microsoft.com/office/drawing/2014/main" val="2602168607"/>
                    </a:ext>
                  </a:extLst>
                </a:gridCol>
                <a:gridCol w="2218321">
                  <a:extLst>
                    <a:ext uri="{9D8B030D-6E8A-4147-A177-3AD203B41FA5}">
                      <a16:colId xmlns:a16="http://schemas.microsoft.com/office/drawing/2014/main" val="363104090"/>
                    </a:ext>
                  </a:extLst>
                </a:gridCol>
              </a:tblGrid>
              <a:tr h="743332">
                <a:tc>
                  <a:txBody>
                    <a:bodyPr/>
                    <a:lstStyle/>
                    <a:p>
                      <a:endParaRPr lang="en-AE" sz="1800" b="1">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AE" sz="1800" b="1">
                          <a:solidFill>
                            <a:schemeClr val="tx1">
                              <a:lumMod val="75000"/>
                              <a:lumOff val="25000"/>
                            </a:schemeClr>
                          </a:solidFill>
                        </a:rPr>
                        <a:t>Business Process</a:t>
                      </a:r>
                    </a:p>
                  </a:txBody>
                  <a:tcPr marL="179466" marR="134600" marT="89734" marB="89734">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tc>
                  <a:txBody>
                    <a:bodyPr/>
                    <a:lstStyle/>
                    <a:p>
                      <a:r>
                        <a:rPr lang="en-AE" sz="1800" b="1" dirty="0">
                          <a:solidFill>
                            <a:schemeClr val="tx1">
                              <a:lumMod val="75000"/>
                              <a:lumOff val="25000"/>
                            </a:schemeClr>
                          </a:solidFill>
                        </a:rPr>
                        <a:t>Functional Requirements</a:t>
                      </a:r>
                    </a:p>
                  </a:txBody>
                  <a:tcPr marL="179466" marR="134600" marT="89734" marB="89734">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AE" sz="1800" b="1">
                          <a:solidFill>
                            <a:schemeClr val="tx1">
                              <a:lumMod val="75000"/>
                              <a:lumOff val="25000"/>
                            </a:schemeClr>
                          </a:solidFill>
                        </a:rPr>
                        <a:t>Non-Functional Requirements</a:t>
                      </a:r>
                    </a:p>
                  </a:txBody>
                  <a:tcPr marL="179466" marR="134600" marT="89734" marB="89734">
                    <a:lnL w="12700" cmpd="sng">
                      <a:noFill/>
                      <a:prstDash val="solid"/>
                    </a:lnL>
                    <a:lnR w="12700" cmpd="sng">
                      <a:noFill/>
                      <a:prstDash val="solid"/>
                    </a:lnR>
                    <a:lnT w="9525" cap="flat" cmpd="sng" algn="ctr">
                      <a:no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634354808"/>
                  </a:ext>
                </a:extLst>
              </a:tr>
              <a:tr h="586703">
                <a:tc>
                  <a:txBody>
                    <a:bodyPr/>
                    <a:lstStyle/>
                    <a:p>
                      <a:r>
                        <a:rPr lang="en-AE" sz="1200" b="1" dirty="0">
                          <a:solidFill>
                            <a:schemeClr val="tx1">
                              <a:lumMod val="75000"/>
                              <a:lumOff val="25000"/>
                            </a:schemeClr>
                          </a:solidFill>
                        </a:rPr>
                        <a:t>Use Case Diagram /Product Backlog</a:t>
                      </a: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200" b="1" dirty="0">
                          <a:solidFill>
                            <a:schemeClr val="tx1"/>
                          </a:solidFill>
                        </a:rPr>
                        <a:t>X (Chapter 4)</a:t>
                      </a:r>
                    </a:p>
                    <a:p>
                      <a:endParaRPr lang="en-AE" sz="1200" b="1" dirty="0">
                        <a:solidFill>
                          <a:schemeClr val="tx1"/>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852580221"/>
                  </a:ext>
                </a:extLst>
              </a:tr>
              <a:tr h="586703">
                <a:tc>
                  <a:txBody>
                    <a:bodyPr/>
                    <a:lstStyle/>
                    <a:p>
                      <a:r>
                        <a:rPr lang="en-AE" sz="1200" b="1" dirty="0">
                          <a:solidFill>
                            <a:schemeClr val="tx1">
                              <a:lumMod val="75000"/>
                              <a:lumOff val="25000"/>
                            </a:schemeClr>
                          </a:solidFill>
                        </a:rPr>
                        <a:t>Sequence Diagram</a:t>
                      </a: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dirty="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200" kern="1200" dirty="0">
                          <a:solidFill>
                            <a:schemeClr val="tx1">
                              <a:lumMod val="75000"/>
                              <a:lumOff val="25000"/>
                            </a:schemeClr>
                          </a:solidFill>
                          <a:latin typeface="+mn-lt"/>
                          <a:ea typeface="+mn-ea"/>
                          <a:cs typeface="+mn-cs"/>
                        </a:rPr>
                        <a:t>X (Chapter 5)</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E" sz="1200" kern="1200" dirty="0">
                        <a:solidFill>
                          <a:schemeClr val="tx1">
                            <a:lumMod val="75000"/>
                            <a:lumOff val="25000"/>
                          </a:schemeClr>
                        </a:solidFill>
                        <a:latin typeface="+mn-lt"/>
                        <a:ea typeface="+mn-ea"/>
                        <a:cs typeface="+mn-cs"/>
                      </a:endParaRP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881247658"/>
                  </a:ext>
                </a:extLst>
              </a:tr>
              <a:tr h="586703">
                <a:tc>
                  <a:txBody>
                    <a:bodyPr/>
                    <a:lstStyle/>
                    <a:p>
                      <a:r>
                        <a:rPr lang="en-AE" sz="1200" b="1">
                          <a:solidFill>
                            <a:schemeClr val="tx1">
                              <a:lumMod val="75000"/>
                              <a:lumOff val="25000"/>
                            </a:schemeClr>
                          </a:solidFill>
                        </a:rPr>
                        <a:t>Activity Diagram</a:t>
                      </a: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AE" sz="1200" b="1" i="1" dirty="0">
                          <a:solidFill>
                            <a:schemeClr val="accent6"/>
                          </a:solidFill>
                        </a:rPr>
                        <a:t>X (Chapter 3)</a:t>
                      </a: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200" dirty="0">
                          <a:solidFill>
                            <a:schemeClr val="tx1">
                              <a:lumMod val="75000"/>
                              <a:lumOff val="25000"/>
                            </a:schemeClr>
                          </a:solidFill>
                        </a:rPr>
                        <a:t>X</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E" sz="1200" dirty="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1406633887"/>
                  </a:ext>
                </a:extLst>
              </a:tr>
              <a:tr h="586703">
                <a:tc>
                  <a:txBody>
                    <a:bodyPr/>
                    <a:lstStyle/>
                    <a:p>
                      <a:r>
                        <a:rPr lang="en-AE" sz="1200" b="1">
                          <a:solidFill>
                            <a:schemeClr val="tx1">
                              <a:lumMod val="75000"/>
                              <a:lumOff val="25000"/>
                            </a:schemeClr>
                          </a:solidFill>
                        </a:rPr>
                        <a:t>Class Diagram</a:t>
                      </a: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200" dirty="0">
                          <a:solidFill>
                            <a:schemeClr val="tx1">
                              <a:lumMod val="75000"/>
                              <a:lumOff val="25000"/>
                            </a:schemeClr>
                          </a:solidFill>
                        </a:rPr>
                        <a:t>X (Chapter 6)</a:t>
                      </a:r>
                    </a:p>
                    <a:p>
                      <a:endParaRPr lang="en-AE" sz="1200" dirty="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endParaRPr lang="en-AE" sz="120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219177294"/>
                  </a:ext>
                </a:extLst>
              </a:tr>
              <a:tr h="586703">
                <a:tc>
                  <a:txBody>
                    <a:bodyPr/>
                    <a:lstStyle/>
                    <a:p>
                      <a:r>
                        <a:rPr lang="en-AE" sz="1200" b="1" dirty="0">
                          <a:solidFill>
                            <a:schemeClr val="tx1">
                              <a:lumMod val="75000"/>
                              <a:lumOff val="25000"/>
                            </a:schemeClr>
                          </a:solidFill>
                        </a:rPr>
                        <a:t>Package Diagram</a:t>
                      </a:r>
                    </a:p>
                  </a:txBody>
                  <a:tcPr marL="179466" marR="134600" marT="89734" marB="8973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endParaRPr lang="en-AE" sz="1200" dirty="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12700" cmpd="sng">
                      <a:noFill/>
                      <a:prstDash val="soli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E" sz="1200" dirty="0">
                          <a:solidFill>
                            <a:schemeClr val="tx1">
                              <a:lumMod val="75000"/>
                              <a:lumOff val="25000"/>
                            </a:schemeClr>
                          </a:solidFill>
                        </a:rPr>
                        <a:t>X (Chapter 6)</a:t>
                      </a:r>
                    </a:p>
                    <a:p>
                      <a:endParaRPr lang="en-AE" sz="1200" dirty="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lnT>
                    <a:lnB w="12700" cmpd="sng">
                      <a:noFill/>
                      <a:prstDash val="solid"/>
                    </a:lnB>
                    <a:noFill/>
                  </a:tcPr>
                </a:tc>
                <a:tc>
                  <a:txBody>
                    <a:bodyPr/>
                    <a:lstStyle/>
                    <a:p>
                      <a:endParaRPr lang="en-AE" sz="1200" dirty="0">
                        <a:solidFill>
                          <a:schemeClr val="tx1">
                            <a:lumMod val="75000"/>
                            <a:lumOff val="25000"/>
                          </a:schemeClr>
                        </a:solidFill>
                      </a:endParaRPr>
                    </a:p>
                  </a:txBody>
                  <a:tcPr marL="179466" marR="134600" marT="89734" marB="89734">
                    <a:lnL w="12700" cmpd="sng">
                      <a:noFill/>
                      <a:prstDash val="solid"/>
                    </a:lnL>
                    <a:lnR w="12700" cmpd="sng">
                      <a:noFill/>
                      <a:prstDash val="solid"/>
                    </a:lnR>
                    <a:lnT w="9525" cap="flat" cmpd="sng" algn="ctr">
                      <a:solidFill>
                        <a:srgbClr val="C7C6C1"/>
                      </a:solidFill>
                      <a:prstDash val="solid"/>
                      <a:round/>
                      <a:headEnd type="none" w="med" len="med"/>
                      <a:tailEnd type="none" w="med" len="med"/>
                    </a:lnT>
                    <a:lnB w="12700" cmpd="sng">
                      <a:noFill/>
                      <a:prstDash val="solid"/>
                    </a:lnB>
                    <a:noFill/>
                  </a:tcPr>
                </a:tc>
                <a:extLst>
                  <a:ext uri="{0D108BD9-81ED-4DB2-BD59-A6C34878D82A}">
                    <a16:rowId xmlns:a16="http://schemas.microsoft.com/office/drawing/2014/main" val="3397307143"/>
                  </a:ext>
                </a:extLst>
              </a:tr>
            </a:tbl>
          </a:graphicData>
        </a:graphic>
      </p:graphicFrame>
    </p:spTree>
    <p:extLst>
      <p:ext uri="{BB962C8B-B14F-4D97-AF65-F5344CB8AC3E}">
        <p14:creationId xmlns:p14="http://schemas.microsoft.com/office/powerpoint/2010/main" val="671561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A28AC4B-805D-4091-A648-61572081C7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2" name="Title 1">
            <a:extLst>
              <a:ext uri="{FF2B5EF4-FFF2-40B4-BE49-F238E27FC236}">
                <a16:creationId xmlns:a16="http://schemas.microsoft.com/office/drawing/2014/main" id="{3168970C-3B31-5344-BEB8-18E4DC10C073}"/>
              </a:ext>
            </a:extLst>
          </p:cNvPr>
          <p:cNvSpPr>
            <a:spLocks noGrp="1"/>
          </p:cNvSpPr>
          <p:nvPr>
            <p:ph type="title"/>
          </p:nvPr>
        </p:nvSpPr>
        <p:spPr>
          <a:xfrm>
            <a:off x="601255" y="702156"/>
            <a:ext cx="3409783" cy="1013800"/>
          </a:xfrm>
        </p:spPr>
        <p:txBody>
          <a:bodyPr>
            <a:normAutofit/>
          </a:bodyPr>
          <a:lstStyle/>
          <a:p>
            <a:pPr>
              <a:lnSpc>
                <a:spcPct val="90000"/>
              </a:lnSpc>
            </a:pPr>
            <a:r>
              <a:rPr lang="en-AE" sz="2400" dirty="0"/>
              <a:t>USER STORIES AND PRODUCT BACKLOG</a:t>
            </a:r>
          </a:p>
        </p:txBody>
      </p:sp>
      <p:sp>
        <p:nvSpPr>
          <p:cNvPr id="15" name="Rectangle 14">
            <a:extLst>
              <a:ext uri="{FF2B5EF4-FFF2-40B4-BE49-F238E27FC236}">
                <a16:creationId xmlns:a16="http://schemas.microsoft.com/office/drawing/2014/main" id="{A6D733BE-061E-4600-B6A3-62A68EF2C6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AE"/>
          </a:p>
        </p:txBody>
      </p:sp>
      <p:sp>
        <p:nvSpPr>
          <p:cNvPr id="3" name="Content Placeholder 2">
            <a:extLst>
              <a:ext uri="{FF2B5EF4-FFF2-40B4-BE49-F238E27FC236}">
                <a16:creationId xmlns:a16="http://schemas.microsoft.com/office/drawing/2014/main" id="{0F2105AA-4E47-A84E-ACFB-54609EFD6A22}"/>
              </a:ext>
            </a:extLst>
          </p:cNvPr>
          <p:cNvSpPr>
            <a:spLocks noGrp="1"/>
          </p:cNvSpPr>
          <p:nvPr>
            <p:ph idx="1"/>
          </p:nvPr>
        </p:nvSpPr>
        <p:spPr>
          <a:xfrm>
            <a:off x="601255" y="1964168"/>
            <a:ext cx="3409782" cy="4036582"/>
          </a:xfrm>
        </p:spPr>
        <p:txBody>
          <a:bodyPr>
            <a:normAutofit/>
          </a:bodyPr>
          <a:lstStyle/>
          <a:p>
            <a:endParaRPr lang="en-AE">
              <a:solidFill>
                <a:schemeClr val="bg1"/>
              </a:solidFill>
            </a:endParaRPr>
          </a:p>
          <a:p>
            <a:endParaRPr lang="en-AE">
              <a:solidFill>
                <a:schemeClr val="bg1"/>
              </a:solidFill>
            </a:endParaRPr>
          </a:p>
        </p:txBody>
      </p:sp>
      <p:sp>
        <p:nvSpPr>
          <p:cNvPr id="4" name="Slide Number Placeholder 3">
            <a:extLst>
              <a:ext uri="{FF2B5EF4-FFF2-40B4-BE49-F238E27FC236}">
                <a16:creationId xmlns:a16="http://schemas.microsoft.com/office/drawing/2014/main" id="{4CD6A88E-F133-9144-8272-2417A9803A2E}"/>
              </a:ext>
            </a:extLst>
          </p:cNvPr>
          <p:cNvSpPr>
            <a:spLocks noGrp="1"/>
          </p:cNvSpPr>
          <p:nvPr>
            <p:ph type="sldNum" sz="quarter" idx="12"/>
          </p:nvPr>
        </p:nvSpPr>
        <p:spPr>
          <a:xfrm>
            <a:off x="10558300" y="6400800"/>
            <a:ext cx="1052508" cy="365125"/>
          </a:xfrm>
        </p:spPr>
        <p:txBody>
          <a:bodyPr>
            <a:normAutofit/>
          </a:bodyPr>
          <a:lstStyle/>
          <a:p>
            <a:pPr>
              <a:spcAft>
                <a:spcPts val="600"/>
              </a:spcAft>
            </a:pPr>
            <a:fld id="{D57F1E4F-1CFF-5643-939E-217C01CDF565}" type="slidenum">
              <a:rPr lang="en-US" smtClean="0"/>
              <a:pPr>
                <a:spcAft>
                  <a:spcPts val="600"/>
                </a:spcAft>
              </a:pPr>
              <a:t>9</a:t>
            </a:fld>
            <a:endParaRPr lang="en-US"/>
          </a:p>
        </p:txBody>
      </p:sp>
      <p:sp>
        <p:nvSpPr>
          <p:cNvPr id="14" name="Rectangle 3">
            <a:extLst>
              <a:ext uri="{FF2B5EF4-FFF2-40B4-BE49-F238E27FC236}">
                <a16:creationId xmlns:a16="http://schemas.microsoft.com/office/drawing/2014/main" id="{561FB316-F532-6046-A9D5-A3A75096CBC2}"/>
              </a:ext>
            </a:extLst>
          </p:cNvPr>
          <p:cNvSpPr txBox="1">
            <a:spLocks/>
          </p:cNvSpPr>
          <p:nvPr/>
        </p:nvSpPr>
        <p:spPr>
          <a:xfrm>
            <a:off x="4561870" y="723899"/>
            <a:ext cx="7183597" cy="4694767"/>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n-US" sz="2000" dirty="0"/>
              <a:t>A product backlog is a set of user stories</a:t>
            </a:r>
          </a:p>
          <a:p>
            <a:pPr>
              <a:lnSpc>
                <a:spcPct val="90000"/>
              </a:lnSpc>
            </a:pPr>
            <a:r>
              <a:rPr lang="en-US" sz="2000" dirty="0"/>
              <a:t>A user story describes a goal the user has when using the system</a:t>
            </a:r>
          </a:p>
          <a:p>
            <a:pPr>
              <a:lnSpc>
                <a:spcPct val="90000"/>
              </a:lnSpc>
            </a:pPr>
            <a:r>
              <a:rPr lang="en-US" sz="2000" dirty="0"/>
              <a:t>Template</a:t>
            </a:r>
          </a:p>
          <a:p>
            <a:pPr lvl="1">
              <a:lnSpc>
                <a:spcPct val="90000"/>
              </a:lnSpc>
            </a:pPr>
            <a:r>
              <a:rPr lang="en-US" sz="2000" dirty="0"/>
              <a:t>“As a </a:t>
            </a:r>
            <a:r>
              <a:rPr lang="en-US" sz="2000" i="1" dirty="0">
                <a:solidFill>
                  <a:schemeClr val="accent2">
                    <a:lumMod val="75000"/>
                  </a:schemeClr>
                </a:solidFill>
              </a:rPr>
              <a:t>&lt;role played&gt;</a:t>
            </a:r>
            <a:r>
              <a:rPr lang="en-US" sz="2000" dirty="0"/>
              <a:t>, I want to </a:t>
            </a:r>
            <a:r>
              <a:rPr lang="en-US" sz="2000" i="1" dirty="0">
                <a:solidFill>
                  <a:schemeClr val="accent2">
                    <a:lumMod val="75000"/>
                  </a:schemeClr>
                </a:solidFill>
              </a:rPr>
              <a:t>&lt;goal or desire&gt;</a:t>
            </a:r>
            <a:r>
              <a:rPr lang="en-US" sz="2000" dirty="0"/>
              <a:t> so that </a:t>
            </a:r>
            <a:r>
              <a:rPr lang="en-US" sz="2000" i="1" dirty="0">
                <a:solidFill>
                  <a:schemeClr val="accent2">
                    <a:lumMod val="75000"/>
                  </a:schemeClr>
                </a:solidFill>
              </a:rPr>
              <a:t>&lt;reason or benefit&gt;</a:t>
            </a:r>
            <a:endParaRPr lang="en-US" sz="2000" dirty="0"/>
          </a:p>
          <a:p>
            <a:pPr>
              <a:lnSpc>
                <a:spcPct val="90000"/>
              </a:lnSpc>
            </a:pPr>
            <a:r>
              <a:rPr lang="en-US" sz="2000" dirty="0"/>
              <a:t>Example</a:t>
            </a:r>
          </a:p>
          <a:p>
            <a:pPr lvl="1">
              <a:lnSpc>
                <a:spcPct val="90000"/>
              </a:lnSpc>
            </a:pPr>
            <a:r>
              <a:rPr lang="en-US" sz="2000" dirty="0"/>
              <a:t>As a student, I want to drop a course, so that I could maintain/improve  my CGPA</a:t>
            </a:r>
          </a:p>
          <a:p>
            <a:pPr lvl="1">
              <a:lnSpc>
                <a:spcPct val="90000"/>
              </a:lnSpc>
            </a:pPr>
            <a:r>
              <a:rPr lang="en-US" sz="2000" dirty="0"/>
              <a:t>As a teller, I want to make a deposit, </a:t>
            </a:r>
            <a:r>
              <a:rPr lang="en-US" sz="2000"/>
              <a:t>so that I </a:t>
            </a:r>
            <a:r>
              <a:rPr lang="en-US" sz="2000" dirty="0"/>
              <a:t>quickly serve more customers</a:t>
            </a:r>
          </a:p>
          <a:p>
            <a:pPr lvl="1">
              <a:lnSpc>
                <a:spcPct val="90000"/>
              </a:lnSpc>
            </a:pPr>
            <a:endParaRPr lang="en-US" sz="2000" dirty="0"/>
          </a:p>
          <a:p>
            <a:pPr lvl="1">
              <a:lnSpc>
                <a:spcPct val="90000"/>
              </a:lnSpc>
            </a:pPr>
            <a:endParaRPr lang="en-US" sz="2000" dirty="0"/>
          </a:p>
        </p:txBody>
      </p:sp>
      <p:pic>
        <p:nvPicPr>
          <p:cNvPr id="17" name="Picture 16" descr="A screenshot of a cell phone&#10;&#10;Description automatically generated">
            <a:extLst>
              <a:ext uri="{FF2B5EF4-FFF2-40B4-BE49-F238E27FC236}">
                <a16:creationId xmlns:a16="http://schemas.microsoft.com/office/drawing/2014/main" id="{BBF7FF51-9149-2547-8114-2AAD6920BC3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1790700" y="4555067"/>
            <a:ext cx="8610600" cy="2286000"/>
          </a:xfrm>
          <a:prstGeom prst="rect">
            <a:avLst/>
          </a:prstGeom>
        </p:spPr>
      </p:pic>
    </p:spTree>
    <p:extLst>
      <p:ext uri="{BB962C8B-B14F-4D97-AF65-F5344CB8AC3E}">
        <p14:creationId xmlns:p14="http://schemas.microsoft.com/office/powerpoint/2010/main" val="331935903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65359"/>
      </a:accent1>
      <a:accent2>
        <a:srgbClr val="ED8428"/>
      </a:accent2>
      <a:accent3>
        <a:srgbClr val="E6C46D"/>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5D8C9649-FBE1-4B5B-8258-8A170F9843A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3247</Words>
  <Application>Microsoft Office PowerPoint</Application>
  <PresentationFormat>Widescreen</PresentationFormat>
  <Paragraphs>433</Paragraphs>
  <Slides>45</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ＭＳ Ｐゴシック</vt:lpstr>
      <vt:lpstr>Arial</vt:lpstr>
      <vt:lpstr>Calibri</vt:lpstr>
      <vt:lpstr>Gill Sans MT</vt:lpstr>
      <vt:lpstr>Helvetica</vt:lpstr>
      <vt:lpstr>Times New Roman</vt:lpstr>
      <vt:lpstr>Wingdings</vt:lpstr>
      <vt:lpstr>Wingdings 2</vt:lpstr>
      <vt:lpstr>Dividend</vt:lpstr>
      <vt:lpstr>PowerPoint Presentation</vt:lpstr>
      <vt:lpstr>Document Revision CONTROL (DRC)</vt:lpstr>
      <vt:lpstr>Lecture Notes</vt:lpstr>
      <vt:lpstr>Lecture OUTLINE</vt:lpstr>
      <vt:lpstr>LECTURE OBJECTIVES</vt:lpstr>
      <vt:lpstr>SDLC Core PROCESS 3 and Its ACtivitIeS</vt:lpstr>
      <vt:lpstr>CORE PROCESS 3 Activity 2: Define the requirements…</vt:lpstr>
      <vt:lpstr>CORE PROCESS 3 Activity 2: Define the requirements…</vt:lpstr>
      <vt:lpstr>USER STORIES AND PRODUCT BACKLOG</vt:lpstr>
      <vt:lpstr>CORE PROCESS 3 Activity 2: Define the requirements</vt:lpstr>
      <vt:lpstr>UML USE CASE DIAGRAM CONCEPTS</vt:lpstr>
      <vt:lpstr>Actor</vt:lpstr>
      <vt:lpstr>CORE PROCESS 3 Activity 2: Define the requirements</vt:lpstr>
      <vt:lpstr>Relationships between actors</vt:lpstr>
      <vt:lpstr>Use CaseS</vt:lpstr>
      <vt:lpstr>RELATIONSHIPS BETWEEN USE CASES AND ACTORS</vt:lpstr>
      <vt:lpstr>RELATIONSHIPS BETWEEN USE CASES</vt:lpstr>
      <vt:lpstr>Generalization</vt:lpstr>
      <vt:lpstr>Include</vt:lpstr>
      <vt:lpstr>EXtEND</vt:lpstr>
      <vt:lpstr>How to create a Use Case Diagram?</vt:lpstr>
      <vt:lpstr>UML USE CASE Description</vt:lpstr>
      <vt:lpstr>UML USE CASE Description TeMPLATE</vt:lpstr>
      <vt:lpstr>Case study</vt:lpstr>
      <vt:lpstr>ATM System…</vt:lpstr>
      <vt:lpstr>Q1: CREATING UML USE CASE DIAGRAM</vt:lpstr>
      <vt:lpstr>Step 1: Identifying the ATM actors…</vt:lpstr>
      <vt:lpstr>Step 1: Identifying the ATM actors…</vt:lpstr>
      <vt:lpstr>Step 1: Identifying the ATM actors…</vt:lpstr>
      <vt:lpstr>Step 1: Identifying the ATM actors…</vt:lpstr>
      <vt:lpstr>Step 1: Identifying the actors of the ATM</vt:lpstr>
      <vt:lpstr>STep 2: Identifying use cases</vt:lpstr>
      <vt:lpstr>Step 3: Creating use case diagraM</vt:lpstr>
      <vt:lpstr>Step 4: Organizing use case diagram…</vt:lpstr>
      <vt:lpstr>Step 4: Organizing use case diagraM</vt:lpstr>
      <vt:lpstr>Step 5: Textual description of use cases…</vt:lpstr>
      <vt:lpstr>Step 5: Textual description of use cases…</vt:lpstr>
      <vt:lpstr>Step 5: Textual description of use cases…</vt:lpstr>
      <vt:lpstr>Step 5: Textual description of use cases…</vt:lpstr>
      <vt:lpstr>Step 5: Textual description of use cases…</vt:lpstr>
      <vt:lpstr>Q2: Defining the product backlog </vt:lpstr>
      <vt:lpstr>Q2: Defining the product backlog - tasks </vt:lpstr>
      <vt:lpstr>KEY TERMS</vt:lpstr>
      <vt:lpstr>Formative assessment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Nourchene Benayed</dc:creator>
  <cp:lastModifiedBy>Reem salem</cp:lastModifiedBy>
  <cp:revision>41</cp:revision>
  <dcterms:created xsi:type="dcterms:W3CDTF">2020-06-08T13:52:37Z</dcterms:created>
  <dcterms:modified xsi:type="dcterms:W3CDTF">2025-02-25T08:50:33Z</dcterms:modified>
</cp:coreProperties>
</file>