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3" r:id="rId2"/>
    <p:sldId id="314" r:id="rId3"/>
    <p:sldId id="277" r:id="rId4"/>
    <p:sldId id="336" r:id="rId5"/>
    <p:sldId id="338" r:id="rId6"/>
    <p:sldId id="333" r:id="rId7"/>
    <p:sldId id="343" r:id="rId8"/>
    <p:sldId id="344" r:id="rId9"/>
    <p:sldId id="329" r:id="rId10"/>
    <p:sldId id="316" r:id="rId11"/>
    <p:sldId id="345" r:id="rId12"/>
    <p:sldId id="317" r:id="rId13"/>
    <p:sldId id="319" r:id="rId14"/>
    <p:sldId id="327" r:id="rId15"/>
    <p:sldId id="346" r:id="rId16"/>
    <p:sldId id="347" r:id="rId17"/>
    <p:sldId id="348" r:id="rId18"/>
    <p:sldId id="323" r:id="rId19"/>
    <p:sldId id="328" r:id="rId20"/>
    <p:sldId id="326" r:id="rId21"/>
    <p:sldId id="324" r:id="rId22"/>
    <p:sldId id="332" r:id="rId23"/>
    <p:sldId id="349" r:id="rId24"/>
    <p:sldId id="379" r:id="rId25"/>
    <p:sldId id="367" r:id="rId26"/>
    <p:sldId id="372" r:id="rId27"/>
    <p:sldId id="377" r:id="rId28"/>
    <p:sldId id="373" r:id="rId29"/>
    <p:sldId id="374" r:id="rId30"/>
    <p:sldId id="375" r:id="rId31"/>
    <p:sldId id="341" r:id="rId32"/>
    <p:sldId id="376" r:id="rId33"/>
    <p:sldId id="378" r:id="rId34"/>
    <p:sldId id="350" r:id="rId35"/>
    <p:sldId id="351" r:id="rId36"/>
    <p:sldId id="262" r:id="rId37"/>
  </p:sldIdLst>
  <p:sldSz cx="9144000" cy="6858000" type="screen4x3"/>
  <p:notesSz cx="6807200" cy="99393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55839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r">
              <a:defRPr sz="1300"/>
            </a:lvl1pPr>
          </a:lstStyle>
          <a:p>
            <a:fld id="{B29CB9B8-D8EF-4EAD-BF24-29AC4C536F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08011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/>
          <a:lstStyle>
            <a:lvl1pPr algn="r">
              <a:defRPr sz="1300"/>
            </a:lvl1pPr>
          </a:lstStyle>
          <a:p>
            <a:fld id="{0E8000FC-CDCD-4F15-A918-BDEED0EE8E69}" type="datetimeFigureOut">
              <a:rPr lang="th-TH" smtClean="0"/>
              <a:pPr/>
              <a:t>09/08/62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6" tIns="47843" rIns="95686" bIns="47843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5686" tIns="47843" rIns="95686" bIns="47843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8"/>
          </a:xfrm>
          <a:prstGeom prst="rect">
            <a:avLst/>
          </a:prstGeom>
        </p:spPr>
        <p:txBody>
          <a:bodyPr vert="horz" lIns="95686" tIns="47843" rIns="95686" bIns="47843" rtlCol="0" anchor="b"/>
          <a:lstStyle>
            <a:lvl1pPr algn="r">
              <a:defRPr sz="1300"/>
            </a:lvl1pPr>
          </a:lstStyle>
          <a:p>
            <a:fld id="{3E4C2618-65DA-40CA-9DD0-1184A065149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66369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4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5A-2259-4850-9E1F-863AB2EEB332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2E4A-FC2D-4632-8660-BE04CA416C63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C85-CBA4-47F4-BCBF-D1B184A64FA9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D3E-1EE8-4A69-AB08-095656D878BE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D80E-B61C-4E6A-945D-C93609B9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98A2C-6629-441B-8436-EC5BCAE8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56AA-0F66-4D86-8AC2-6EEC7A09843A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120D5-007F-42CD-9C62-5ACFEACA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48796-E61F-486F-9942-14D0D254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561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4F0-9DC9-4259-8F92-FF927F13FC03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28EA9-4579-458D-81DD-9F1EBD1A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56AA-0F66-4D86-8AC2-6EEC7A09843A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32E8C-0451-48E2-8FF1-9B12FC79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BB276-429E-4ED1-BCB9-A051C7DA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A74-E4C1-45A8-946D-F8E39C3B9905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56-D28E-493E-89C8-0A5DCB1FAAB1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EA5-8FA6-4079-A90A-8245937BFCDA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56CE-A9B7-4FF6-A531-65CFD2BED602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0D87FC-8498-4646-A57D-500B0C20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56AA-0F66-4D86-8AC2-6EEC7A09843A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8714EA-724E-45E8-9CD1-8E28DC3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204231: Computer Organization and Architecture</a:t>
            </a:r>
            <a:endParaRPr lang="th-T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74A400-0DB4-4E9C-A16A-889EBD6F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56AA-0F66-4D86-8AC2-6EEC7A09843A}" type="datetime1">
              <a:rPr lang="th-TH" smtClean="0"/>
              <a:pPr/>
              <a:t>09/08/62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204231: Computer Organization and Architecture</a:t>
            </a:r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496944" cy="119588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Part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Representation and 8086 Microprocessors</a:t>
            </a:r>
          </a:p>
        </p:txBody>
      </p:sp>
      <p:pic>
        <p:nvPicPr>
          <p:cNvPr id="4" name="รูปภาพ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450" y="404659"/>
            <a:ext cx="19431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D13BC-9625-4128-A9C6-8D6A8C5B5743}"/>
              </a:ext>
            </a:extLst>
          </p:cNvPr>
          <p:cNvSpPr txBox="1"/>
          <p:nvPr/>
        </p:nvSpPr>
        <p:spPr>
          <a:xfrm>
            <a:off x="1" y="633478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Department of Computer Science, Faculty of Science, Chiang Mai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unsigned integer represents a magnitude.</a:t>
            </a:r>
          </a:p>
          <a:p>
            <a:r>
              <a:rPr lang="en-US" dirty="0"/>
              <a:t>Unsigned integers are appropriate for representing quantities that can never be negative.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Addresses of memory locations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Counters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ASCII Code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10</a:t>
            </a:fld>
            <a:endParaRPr lang="th-TH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unsigned that can be stored in a byte is 1111 1111= </a:t>
            </a:r>
            <a:r>
              <a:rPr lang="en-US" dirty="0" err="1"/>
              <a:t>FFh</a:t>
            </a:r>
            <a:r>
              <a:rPr lang="en-US" dirty="0"/>
              <a:t> = 255.</a:t>
            </a:r>
          </a:p>
          <a:p>
            <a:r>
              <a:rPr lang="en-US" dirty="0"/>
              <a:t>The biggest unsigned integer a 16-bit word can hold is 1111 1111 1111 1111 = </a:t>
            </a:r>
            <a:r>
              <a:rPr lang="en-US" dirty="0" err="1"/>
              <a:t>FFFFh</a:t>
            </a:r>
            <a:r>
              <a:rPr lang="en-US" dirty="0"/>
              <a:t> =65535.</a:t>
            </a:r>
          </a:p>
          <a:p>
            <a:r>
              <a:rPr lang="en-US" dirty="0"/>
              <a:t>Note that if the least significant bit of an integer is 1, the number is odd, and it’s even if the </a:t>
            </a:r>
            <a:r>
              <a:rPr lang="en-US" dirty="0" err="1"/>
              <a:t>lsb</a:t>
            </a:r>
            <a:r>
              <a:rPr lang="en-US" dirty="0"/>
              <a:t> is 0.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11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8CD3C500-E38C-49BF-AC6D-6934A6F6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19873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signed integer can be positive or negative.</a:t>
            </a:r>
          </a:p>
          <a:p>
            <a:r>
              <a:rPr lang="en-US" dirty="0"/>
              <a:t>The </a:t>
            </a:r>
            <a:r>
              <a:rPr lang="en-US" dirty="0" err="1"/>
              <a:t>msb</a:t>
            </a:r>
            <a:r>
              <a:rPr lang="en-US" dirty="0"/>
              <a:t> is reserved  for the sign: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1 means negative.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0 means positive.</a:t>
            </a:r>
          </a:p>
          <a:p>
            <a:r>
              <a:rPr lang="en-US" dirty="0"/>
              <a:t>Negative integers are stored in the computer in a special way known as two’s complement.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12</a:t>
            </a:fld>
            <a:endParaRPr lang="th-TH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one’s complement of an integer is obtained by complementing each bit; that is, replace each 0 by a 1 and each 1 by a 0.</a:t>
            </a:r>
          </a:p>
          <a:p>
            <a:r>
              <a:rPr lang="en-US" dirty="0"/>
              <a:t>To get the two’s complement of an integer, just add 1 to its one’s complement.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13</a:t>
            </a:fld>
            <a:endParaRPr lang="th-TH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two’s complement of 5.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= 0000 0000</a:t>
            </a:r>
            <a:r>
              <a:rPr lang="th-TH" dirty="0"/>
              <a:t> </a:t>
            </a:r>
            <a:r>
              <a:rPr lang="en-US" dirty="0"/>
              <a:t>0000</a:t>
            </a:r>
            <a:r>
              <a:rPr lang="th-TH"/>
              <a:t> </a:t>
            </a:r>
            <a:r>
              <a:rPr lang="en-US"/>
              <a:t>0101</a:t>
            </a:r>
            <a:endParaRPr lang="en-US" dirty="0"/>
          </a:p>
          <a:p>
            <a:r>
              <a:rPr lang="en-US" dirty="0"/>
              <a:t>One’s com. of 5 = 1111 1111 1111 1010</a:t>
            </a:r>
          </a:p>
          <a:p>
            <a:r>
              <a:rPr lang="en-US" dirty="0"/>
              <a:t>Two’s com. of 5 = 1111 1111 1111 1011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14</a:t>
            </a:fld>
            <a:endParaRPr lang="th-TH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Subtraction as Two’s Complement Addition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subtraction can be done by bit complementation and addition.</a:t>
            </a:r>
          </a:p>
          <a:p>
            <a:r>
              <a:rPr lang="en-US" dirty="0"/>
              <a:t>The circuits that add and complement bits are easy to design.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15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612BB965-8FDB-4DDD-8A0F-99C38B00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251439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Subtraction as Two’s Complement Addition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Ex.:</a:t>
            </a:r>
            <a:r>
              <a:rPr lang="en-US" dirty="0"/>
              <a:t> Suppose AX contains 5ABCh and BX contains 21FCh. Find the difference of AX minus BX by using complementation and addition.</a:t>
            </a:r>
          </a:p>
          <a:p>
            <a:pPr marL="0" indent="0" algn="r">
              <a:buNone/>
            </a:pPr>
            <a:r>
              <a:rPr lang="en-US" b="1" dirty="0"/>
              <a:t>Solution:</a:t>
            </a:r>
            <a:r>
              <a:rPr lang="en-US" dirty="0"/>
              <a:t>                     5ABCh = 0101 1010 1011 1100</a:t>
            </a:r>
          </a:p>
          <a:p>
            <a:pPr marL="0" indent="0" algn="r">
              <a:buNone/>
            </a:pPr>
            <a:r>
              <a:rPr lang="en-US" dirty="0"/>
              <a:t>+ One’s com. of 21FCh = 1101 1110 0000 0011</a:t>
            </a:r>
          </a:p>
          <a:p>
            <a:pPr marL="0" indent="0" algn="r">
              <a:buNone/>
            </a:pPr>
            <a:r>
              <a:rPr lang="en-US" dirty="0"/>
              <a:t>+1</a:t>
            </a:r>
          </a:p>
          <a:p>
            <a:pPr marL="0" indent="0" algn="r">
              <a:buNone/>
            </a:pPr>
            <a:r>
              <a:rPr lang="en-US" dirty="0"/>
              <a:t>Difference = </a:t>
            </a:r>
            <a:r>
              <a:rPr lang="en-US" strike="sngStrike" dirty="0">
                <a:solidFill>
                  <a:srgbClr val="FF0000"/>
                </a:solidFill>
              </a:rPr>
              <a:t>1</a:t>
            </a:r>
            <a:r>
              <a:rPr lang="en-US" dirty="0"/>
              <a:t> 0011 1000 1100 0000</a:t>
            </a:r>
          </a:p>
          <a:p>
            <a:pPr marL="0" indent="0" algn="r">
              <a:buNone/>
            </a:pPr>
            <a:r>
              <a:rPr lang="en-US" dirty="0"/>
              <a:t>= 38C0h</a:t>
            </a:r>
          </a:p>
          <a:p>
            <a:pPr marL="0" indent="0" algn="r">
              <a:buNone/>
            </a:pPr>
            <a:r>
              <a:rPr lang="en-US" i="1" dirty="0"/>
              <a:t>Note that </a:t>
            </a:r>
            <a:r>
              <a:rPr lang="en-US" dirty="0"/>
              <a:t>21FCh = 0010 0001 1111 1100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16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56007E8E-9579-49CB-B3CD-31BE972D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41794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Subtraction as Two’s Complement Addition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one is carried out of the most significant bit and is lost.</a:t>
            </a:r>
          </a:p>
          <a:p>
            <a:r>
              <a:rPr lang="en-US" dirty="0"/>
              <a:t>The answer stored, 38C0h, is correct, as may be verified by hex subtraction.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17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AAF45584-225B-4B7C-B8A5-3C90E24B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222232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Unsigned Decimal Interpretation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do a binary-to-decimal  conversion.</a:t>
            </a:r>
          </a:p>
          <a:p>
            <a:r>
              <a:rPr lang="en-US" dirty="0"/>
              <a:t>It’s usually easier to convert binary to hex first, and then convert hex to decimal.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18</a:t>
            </a:fld>
            <a:endParaRPr lang="th-TH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Signed Decimal Interpretation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 dirty="0" err="1"/>
              <a:t>msb</a:t>
            </a:r>
            <a:r>
              <a:rPr lang="en-US" dirty="0"/>
              <a:t> is 0, the number is positive, and the signed decimal is the same as the unsigned decimal.</a:t>
            </a:r>
          </a:p>
          <a:p>
            <a:r>
              <a:rPr lang="en-US" dirty="0"/>
              <a:t>If the </a:t>
            </a:r>
            <a:r>
              <a:rPr lang="en-US" dirty="0" err="1"/>
              <a:t>msb</a:t>
            </a:r>
            <a:r>
              <a:rPr lang="en-US" dirty="0"/>
              <a:t> is 1, the number is negative, so call it –N. </a:t>
            </a:r>
          </a:p>
          <a:p>
            <a:r>
              <a:rPr lang="en-US" dirty="0"/>
              <a:t>To find N, just take the two’s complement and then convert to decimal as before.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19</a:t>
            </a:fld>
            <a:endParaRPr lang="th-TH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Organization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Integer Representation</a:t>
            </a:r>
          </a:p>
          <a:p>
            <a:r>
              <a:rPr lang="en-US" dirty="0"/>
              <a:t>Character Representation</a:t>
            </a:r>
          </a:p>
          <a:p>
            <a:r>
              <a:rPr lang="en-US" sz="3000" dirty="0"/>
              <a:t>Organization of the 8086/8088 Microprocessors</a:t>
            </a:r>
          </a:p>
          <a:p>
            <a:r>
              <a:rPr lang="en-US" dirty="0"/>
              <a:t>Computer Registers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</a:t>
            </a:fld>
            <a:endParaRPr lang="th-TH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dirty="0"/>
              <a:t>Suppose AX contains FE0Ch. Give the unsigned and signed decimal interpretations.</a:t>
            </a:r>
            <a:endParaRPr lang="th-TH" sz="3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FE0Ch = 1111 1110 0000 1100</a:t>
            </a:r>
          </a:p>
          <a:p>
            <a:r>
              <a:rPr lang="en-US" dirty="0"/>
              <a:t>For the unsigned decimal interpretations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FE0Ch = 65036</a:t>
            </a:r>
          </a:p>
          <a:p>
            <a:r>
              <a:rPr lang="en-US" dirty="0"/>
              <a:t>For the signed decimal interpretations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FE0Ch = –N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One’s com. of FE0Ch = 0000 0001 1111 0011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Two’s com. of FE0Ch = 0000 0001 1111 0100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 = 01F4h = 500</a:t>
            </a:r>
          </a:p>
          <a:p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20</a:t>
            </a:fld>
            <a:endParaRPr lang="th-TH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dirty="0"/>
              <a:t>merican </a:t>
            </a:r>
            <a:r>
              <a:rPr lang="en-US" b="1" dirty="0"/>
              <a:t>S</a:t>
            </a:r>
            <a:r>
              <a:rPr lang="en-US" dirty="0"/>
              <a:t>tandard </a:t>
            </a:r>
            <a:r>
              <a:rPr lang="en-US" b="1" dirty="0"/>
              <a:t>C</a:t>
            </a:r>
            <a:r>
              <a:rPr lang="en-US" dirty="0"/>
              <a:t>ode for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I</a:t>
            </a:r>
            <a:r>
              <a:rPr lang="en-US" dirty="0"/>
              <a:t>nterchange Code</a:t>
            </a:r>
          </a:p>
          <a:p>
            <a:r>
              <a:rPr lang="en-US" dirty="0"/>
              <a:t>The ASCII Code system uses seven bits to code each character, so there are a total of 2</a:t>
            </a:r>
            <a:r>
              <a:rPr lang="en-US" baseline="30000" dirty="0"/>
              <a:t>7</a:t>
            </a:r>
            <a:r>
              <a:rPr lang="en-US" dirty="0"/>
              <a:t> = 128 ASCII codes.</a:t>
            </a:r>
          </a:p>
          <a:p>
            <a:r>
              <a:rPr lang="en-US" dirty="0"/>
              <a:t>Notice that only 95 ASCII codes, from 32 to 126, are considered to be printable.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21</a:t>
            </a:fld>
            <a:endParaRPr lang="th-TH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Show how the character string “RG 2z” is stored in memory, starting at address 0.</a:t>
            </a:r>
            <a:endParaRPr lang="th-TH" sz="36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Address	Contents		Character</a:t>
            </a:r>
          </a:p>
          <a:p>
            <a:pPr fontAlgn="t">
              <a:buNone/>
            </a:pPr>
            <a:r>
              <a:rPr lang="en-US" dirty="0"/>
              <a:t>		0		0101 0010		R</a:t>
            </a:r>
            <a:endParaRPr lang="th-TH" dirty="0"/>
          </a:p>
          <a:p>
            <a:pPr fontAlgn="t">
              <a:buNone/>
            </a:pPr>
            <a:r>
              <a:rPr lang="en-US" dirty="0"/>
              <a:t>		1		0100 0111		G</a:t>
            </a:r>
            <a:endParaRPr lang="th-TH" dirty="0"/>
          </a:p>
          <a:p>
            <a:pPr fontAlgn="t">
              <a:buNone/>
            </a:pPr>
            <a:r>
              <a:rPr lang="en-US" dirty="0"/>
              <a:t>		2		0010 0000		</a:t>
            </a:r>
            <a:endParaRPr lang="th-TH" dirty="0"/>
          </a:p>
          <a:p>
            <a:pPr fontAlgn="t">
              <a:buNone/>
            </a:pPr>
            <a:r>
              <a:rPr lang="en-US" dirty="0"/>
              <a:t>		3		0011 0010		2</a:t>
            </a:r>
            <a:endParaRPr lang="th-TH" dirty="0"/>
          </a:p>
          <a:p>
            <a:pPr fontAlgn="t">
              <a:buNone/>
            </a:pPr>
            <a:r>
              <a:rPr lang="en-US" dirty="0"/>
              <a:t>		4		0111 1010		z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22</a:t>
            </a:fld>
            <a:endParaRPr lang="th-TH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The 8086 and 8088 Microprocessors</a:t>
            </a:r>
            <a:endParaRPr lang="th-TH" sz="42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introduced the 8086 in 1978 as its first 16-bit microprocessor.</a:t>
            </a:r>
          </a:p>
          <a:p>
            <a:r>
              <a:rPr lang="en-US" dirty="0"/>
              <a:t>A 16-bit processor can operate on 16 bits of data at a time.</a:t>
            </a:r>
          </a:p>
          <a:p>
            <a:r>
              <a:rPr lang="en-US" dirty="0"/>
              <a:t>The 8088 has an 8-bit data bus.</a:t>
            </a:r>
          </a:p>
          <a:p>
            <a:r>
              <a:rPr lang="en-US" dirty="0"/>
              <a:t>Because the 8086 and 8088 essentially have the same internal structure, the name “8086” applies to both 8086 and 8088.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23</a:t>
            </a:fld>
            <a:endParaRPr lang="th-TH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3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2761"/>
            <a:ext cx="3132377" cy="6309360"/>
          </a:xfrm>
        </p:spPr>
      </p:pic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24</a:t>
            </a:fld>
            <a:endParaRPr lang="th-T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9143AB-A112-4650-A977-C71F983D482A}"/>
              </a:ext>
            </a:extLst>
          </p:cNvPr>
          <p:cNvSpPr/>
          <p:nvPr/>
        </p:nvSpPr>
        <p:spPr>
          <a:xfrm>
            <a:off x="4392009" y="116632"/>
            <a:ext cx="3566380" cy="62401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8086 Registers</a:t>
            </a:r>
          </a:p>
          <a:p>
            <a:r>
              <a:rPr lang="en-US" sz="2550" dirty="0">
                <a:solidFill>
                  <a:srgbClr val="0070C0"/>
                </a:solidFill>
              </a:rPr>
              <a:t>AX: Accumulator Register </a:t>
            </a:r>
          </a:p>
          <a:p>
            <a:r>
              <a:rPr lang="en-US" sz="2550" dirty="0">
                <a:solidFill>
                  <a:srgbClr val="0070C0"/>
                </a:solidFill>
              </a:rPr>
              <a:t>BX: Base Register</a:t>
            </a:r>
          </a:p>
          <a:p>
            <a:r>
              <a:rPr lang="en-US" sz="2550" dirty="0">
                <a:solidFill>
                  <a:srgbClr val="0070C0"/>
                </a:solidFill>
              </a:rPr>
              <a:t>CX: Count Register</a:t>
            </a:r>
          </a:p>
          <a:p>
            <a:pPr>
              <a:spcAft>
                <a:spcPts val="1200"/>
              </a:spcAft>
            </a:pPr>
            <a:r>
              <a:rPr lang="en-US" sz="2550" dirty="0">
                <a:solidFill>
                  <a:srgbClr val="0070C0"/>
                </a:solidFill>
              </a:rPr>
              <a:t>DX: Data Register</a:t>
            </a:r>
          </a:p>
          <a:p>
            <a:r>
              <a:rPr lang="en-US" sz="2550" dirty="0">
                <a:solidFill>
                  <a:srgbClr val="00B050"/>
                </a:solidFill>
              </a:rPr>
              <a:t>CS: Code Segment</a:t>
            </a:r>
          </a:p>
          <a:p>
            <a:r>
              <a:rPr lang="en-US" sz="2550" dirty="0">
                <a:solidFill>
                  <a:srgbClr val="00B050"/>
                </a:solidFill>
              </a:rPr>
              <a:t>DS: Data Segment</a:t>
            </a:r>
          </a:p>
          <a:p>
            <a:r>
              <a:rPr lang="en-US" sz="2550" dirty="0">
                <a:solidFill>
                  <a:srgbClr val="00B050"/>
                </a:solidFill>
              </a:rPr>
              <a:t>SS: Stack Segment</a:t>
            </a:r>
          </a:p>
          <a:p>
            <a:pPr>
              <a:spcAft>
                <a:spcPts val="1200"/>
              </a:spcAft>
            </a:pPr>
            <a:r>
              <a:rPr lang="en-US" sz="2550" dirty="0">
                <a:solidFill>
                  <a:srgbClr val="00B050"/>
                </a:solidFill>
              </a:rPr>
              <a:t>ES: Extra Segment</a:t>
            </a:r>
          </a:p>
          <a:p>
            <a:r>
              <a:rPr lang="en-US" sz="2550" dirty="0">
                <a:solidFill>
                  <a:srgbClr val="7030A0"/>
                </a:solidFill>
              </a:rPr>
              <a:t>SI: Source Index</a:t>
            </a:r>
          </a:p>
          <a:p>
            <a:r>
              <a:rPr lang="en-US" sz="2550" dirty="0">
                <a:solidFill>
                  <a:srgbClr val="7030A0"/>
                </a:solidFill>
              </a:rPr>
              <a:t>DI: Destination Index</a:t>
            </a:r>
          </a:p>
          <a:p>
            <a:r>
              <a:rPr lang="en-US" sz="2550" dirty="0">
                <a:solidFill>
                  <a:srgbClr val="7030A0"/>
                </a:solidFill>
              </a:rPr>
              <a:t>SP: Stack Pointer</a:t>
            </a:r>
          </a:p>
          <a:p>
            <a:pPr>
              <a:spcAft>
                <a:spcPts val="1200"/>
              </a:spcAft>
            </a:pPr>
            <a:r>
              <a:rPr lang="en-US" sz="2550" dirty="0">
                <a:solidFill>
                  <a:srgbClr val="7030A0"/>
                </a:solidFill>
              </a:rPr>
              <a:t>BP: Base Pointer</a:t>
            </a:r>
          </a:p>
          <a:p>
            <a:r>
              <a:rPr lang="en-US" sz="2550" dirty="0">
                <a:solidFill>
                  <a:srgbClr val="FF0000"/>
                </a:solidFill>
              </a:rPr>
              <a:t>IP: Instruction Pointer</a:t>
            </a:r>
          </a:p>
        </p:txBody>
      </p:sp>
    </p:spTree>
    <p:extLst>
      <p:ext uri="{BB962C8B-B14F-4D97-AF65-F5344CB8AC3E}">
        <p14:creationId xmlns:p14="http://schemas.microsoft.com/office/powerpoint/2010/main" val="31221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Registers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General-Purpose Registers</a:t>
            </a:r>
          </a:p>
          <a:p>
            <a:r>
              <a:rPr lang="en-US" dirty="0"/>
              <a:t>Data registers are available to programmers for general data manipulation.</a:t>
            </a:r>
          </a:p>
          <a:p>
            <a:r>
              <a:rPr lang="en-US" dirty="0"/>
              <a:t>Even though a processor can operate on data stored in memory, the same instruction is faster (requires fewer clock cycles) if the data are stored in registers.</a:t>
            </a:r>
          </a:p>
          <a:p>
            <a:r>
              <a:rPr lang="en-US" dirty="0"/>
              <a:t>The high and low bytes of data registers can be accessed separately.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25</a:t>
            </a:fld>
            <a:endParaRPr lang="th-TH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Registers</a:t>
            </a:r>
          </a:p>
          <a:p>
            <a:r>
              <a:rPr lang="en-US" dirty="0"/>
              <a:t>Segment registers store addresses of instructions and data in memory.</a:t>
            </a:r>
          </a:p>
          <a:p>
            <a:r>
              <a:rPr lang="en-US" dirty="0"/>
              <a:t>These values are used by a processor to access memory location.</a:t>
            </a:r>
          </a:p>
          <a:p>
            <a:r>
              <a:rPr lang="en-US" dirty="0"/>
              <a:t>The idea of memory segments is a direct consequence of using a 20-bit address in </a:t>
            </a:r>
            <a:br>
              <a:rPr lang="en-US" dirty="0"/>
            </a:br>
            <a:r>
              <a:rPr lang="en-US" dirty="0"/>
              <a:t>a 16-bit processor.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26</a:t>
            </a:fld>
            <a:endParaRPr lang="th-TH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27</a:t>
            </a:fld>
            <a:endParaRPr lang="th-TH" sz="2000" dirty="0"/>
          </a:p>
        </p:txBody>
      </p:sp>
      <p:pic>
        <p:nvPicPr>
          <p:cNvPr id="9" name="Content Placeholder 8" descr="figure 3.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28" y="1276312"/>
            <a:ext cx="8924544" cy="488899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Address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8086 assigns a 20-bit physical address to its memory.</a:t>
            </a:r>
          </a:p>
          <a:p>
            <a:r>
              <a:rPr lang="en-US" dirty="0"/>
              <a:t>It is possible to address 2</a:t>
            </a:r>
            <a:r>
              <a:rPr lang="en-US" baseline="30000" dirty="0"/>
              <a:t>20</a:t>
            </a:r>
            <a:r>
              <a:rPr lang="en-US" dirty="0"/>
              <a:t> = 1,048,576 bytes (one megabyte) of memory.</a:t>
            </a:r>
          </a:p>
          <a:p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28</a:t>
            </a:fld>
            <a:endParaRPr lang="th-TH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Address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0000 0000 0000 0000 0000		00000h</a:t>
            </a:r>
          </a:p>
          <a:p>
            <a:pPr algn="ctr">
              <a:buNone/>
            </a:pPr>
            <a:r>
              <a:rPr lang="en-US" dirty="0"/>
              <a:t>0000 0000 0000 0000 0001		00001h</a:t>
            </a:r>
          </a:p>
          <a:p>
            <a:pPr algn="ctr">
              <a:buNone/>
            </a:pPr>
            <a:r>
              <a:rPr lang="en-US" dirty="0"/>
              <a:t>0000 0000 0000 0000 0010		00002h</a:t>
            </a:r>
          </a:p>
          <a:p>
            <a:pPr algn="ctr">
              <a:buNone/>
            </a:pPr>
            <a:r>
              <a:rPr lang="en-US" dirty="0"/>
              <a:t>0000 0000 0000 0000 0011		00003h</a:t>
            </a:r>
          </a:p>
          <a:p>
            <a:pPr algn="ctr">
              <a:buNone/>
            </a:pPr>
            <a:r>
              <a:rPr lang="en-US" dirty="0"/>
              <a:t>………………………………………………………………</a:t>
            </a:r>
          </a:p>
          <a:p>
            <a:pPr algn="ctr">
              <a:buNone/>
            </a:pPr>
            <a:r>
              <a:rPr lang="en-US" dirty="0"/>
              <a:t>1111 1111 1111 1111 1110		</a:t>
            </a:r>
            <a:r>
              <a:rPr lang="en-US" dirty="0" err="1"/>
              <a:t>FFFFEh</a:t>
            </a:r>
            <a:endParaRPr lang="en-US" dirty="0"/>
          </a:p>
          <a:p>
            <a:pPr algn="ctr">
              <a:buNone/>
            </a:pPr>
            <a:r>
              <a:rPr lang="en-US" dirty="0"/>
              <a:t>1111 1111 1111 1111 1111		</a:t>
            </a:r>
            <a:r>
              <a:rPr lang="en-US" dirty="0" err="1"/>
              <a:t>FFFFFh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29</a:t>
            </a:fld>
            <a:endParaRPr lang="th-T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figure 1.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8226" y="980728"/>
            <a:ext cx="5527548" cy="5513832"/>
          </a:xfr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Represented as Bytes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</a:t>
            </a:fld>
            <a:endParaRPr lang="th-TH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memory segment is a block of 2</a:t>
            </a:r>
            <a:r>
              <a:rPr lang="en-US" baseline="30000" dirty="0"/>
              <a:t>16</a:t>
            </a:r>
            <a:r>
              <a:rPr lang="en-US" dirty="0"/>
              <a:t> (or 64 K) consecutive memory bytes.</a:t>
            </a:r>
          </a:p>
          <a:p>
            <a:r>
              <a:rPr lang="en-US" dirty="0"/>
              <a:t>Each segment is identified by a segment number, starting with 0.</a:t>
            </a:r>
          </a:p>
          <a:p>
            <a:r>
              <a:rPr lang="en-US" dirty="0"/>
              <a:t>A segment number is 16 bits, so the highest segment number is </a:t>
            </a:r>
            <a:r>
              <a:rPr lang="en-US" dirty="0" err="1"/>
              <a:t>FFFFh</a:t>
            </a:r>
            <a:r>
              <a:rPr lang="en-US" dirty="0"/>
              <a:t>.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30</a:t>
            </a:fld>
            <a:endParaRPr lang="th-TH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a segment, a memory location is specified by giving an offset.</a:t>
            </a:r>
          </a:p>
          <a:p>
            <a:r>
              <a:rPr lang="en-US" dirty="0"/>
              <a:t>An offset is the number of bytes from the beginning of the segment.</a:t>
            </a:r>
          </a:p>
          <a:p>
            <a:r>
              <a:rPr lang="en-US" dirty="0"/>
              <a:t>With a 64-KB segment, the offset can be given as a 16-bit number.</a:t>
            </a:r>
          </a:p>
          <a:p>
            <a:r>
              <a:rPr lang="en-US" dirty="0"/>
              <a:t>The first byte in a segment has offset 0.</a:t>
            </a:r>
          </a:p>
          <a:p>
            <a:r>
              <a:rPr lang="en-US" dirty="0"/>
              <a:t>The last offset in a segment is </a:t>
            </a:r>
            <a:r>
              <a:rPr lang="en-US" dirty="0" err="1"/>
              <a:t>FFFFh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31</a:t>
            </a:fld>
            <a:endParaRPr lang="th-TH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Address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Segment:Offset</a:t>
            </a:r>
            <a:r>
              <a:rPr lang="en-US" dirty="0"/>
              <a:t> Addressing</a:t>
            </a:r>
          </a:p>
          <a:p>
            <a:r>
              <a:rPr lang="en-US" dirty="0"/>
              <a:t>To obtain a 20-bit physical address, the 8086 microprocessors first shifts the segment address 4 bits to the left (this is equivalent to multiplying by 10h), and then adds the offset.</a:t>
            </a:r>
          </a:p>
          <a:p>
            <a:r>
              <a:rPr lang="en-US" b="1" dirty="0"/>
              <a:t>Physical Address = Segment </a:t>
            </a:r>
            <a:r>
              <a:rPr lang="en-US" b="1" dirty="0">
                <a:sym typeface="Symbol"/>
              </a:rPr>
              <a:t> 10h + Offset</a:t>
            </a:r>
          </a:p>
          <a:p>
            <a:r>
              <a:rPr lang="en-US" dirty="0">
                <a:sym typeface="Symbol"/>
              </a:rPr>
              <a:t>A4FB:4872 = A4FB0h + 4872h = A9822h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32</a:t>
            </a:fld>
            <a:endParaRPr lang="th-TH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and Index Registers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SP, BP, SI, and DI normally point to (contain the offset addresses of) memory locations.</a:t>
            </a:r>
          </a:p>
          <a:p>
            <a:r>
              <a:rPr lang="en-US" dirty="0"/>
              <a:t>Unlike segment registers, pointer and index registers can be used in arithmetic and other operations.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33</a:t>
            </a:fld>
            <a:endParaRPr lang="th-TH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(Instruction Pointer)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access instructions, 8086 uses CS and IP.</a:t>
            </a:r>
          </a:p>
          <a:p>
            <a:r>
              <a:rPr lang="en-US" dirty="0"/>
              <a:t>CS contains the segment number of the next instruction, and IP contains the offset.</a:t>
            </a:r>
          </a:p>
          <a:p>
            <a:r>
              <a:rPr lang="en-US" dirty="0"/>
              <a:t>IP is updated each time an instruction is executed so that it will point to the next instruction.</a:t>
            </a:r>
          </a:p>
          <a:p>
            <a:r>
              <a:rPr lang="en-US" dirty="0"/>
              <a:t>Unlike other registers, IP cannot be directly manipulated by an instruction; that is, an instruction may not contain IP as its operand.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34</a:t>
            </a:fld>
            <a:endParaRPr lang="th-TH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Register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FLAGS is to indicate the status of a microprocessor</a:t>
            </a:r>
          </a:p>
          <a:p>
            <a:r>
              <a:rPr lang="en-US" dirty="0"/>
              <a:t>When a subtraction operation results in a 0, ZF (zero flag) is set to 1 (true).</a:t>
            </a:r>
          </a:p>
          <a:p>
            <a:endParaRPr lang="en-US" dirty="0"/>
          </a:p>
          <a:p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35</a:t>
            </a:fld>
            <a:endParaRPr lang="th-TH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Ytha</a:t>
            </a:r>
            <a:r>
              <a:rPr lang="en-US" dirty="0"/>
              <a:t> Yu and Charles </a:t>
            </a:r>
            <a:r>
              <a:rPr lang="en-US" dirty="0" err="1"/>
              <a:t>Marut</a:t>
            </a:r>
            <a:r>
              <a:rPr lang="en-US" dirty="0"/>
              <a:t>, </a:t>
            </a:r>
            <a:r>
              <a:rPr lang="en-US" b="1" dirty="0"/>
              <a:t>Assembly Language Programming and Organization of the IBM PC</a:t>
            </a:r>
            <a:r>
              <a:rPr lang="en-US" dirty="0"/>
              <a:t>. New York: McGraw-Hill, 1992.</a:t>
            </a:r>
            <a:endParaRPr lang="th-TH" dirty="0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36</a:t>
            </a:fld>
            <a:endParaRPr lang="th-TH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- Byte - Word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processed by the computer is stored in its memory.</a:t>
            </a:r>
          </a:p>
          <a:p>
            <a:r>
              <a:rPr lang="en-US" dirty="0"/>
              <a:t>The memory circuits are usually organized into groups that can store eight bits of data.</a:t>
            </a:r>
          </a:p>
          <a:p>
            <a:r>
              <a:rPr lang="en-US" dirty="0"/>
              <a:t>A string of eight bits is called a </a:t>
            </a:r>
            <a:r>
              <a:rPr lang="en-US" b="1" dirty="0"/>
              <a:t>byte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b="1" dirty="0"/>
              <a:t>memory byte </a:t>
            </a:r>
            <a:r>
              <a:rPr lang="en-US" dirty="0"/>
              <a:t>is identified by a number that is called </a:t>
            </a:r>
            <a:r>
              <a:rPr lang="en-US" b="1" dirty="0"/>
              <a:t>address</a:t>
            </a:r>
            <a:r>
              <a:rPr lang="en-US" dirty="0"/>
              <a:t>.</a:t>
            </a:r>
          </a:p>
          <a:p>
            <a:r>
              <a:rPr lang="en-US" dirty="0"/>
              <a:t>The data stored in a memory byte are called its </a:t>
            </a:r>
            <a:r>
              <a:rPr lang="en-US" b="1" dirty="0"/>
              <a:t>contents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7" name="ตัวยึดท้ายกระดาษ 5">
            <a:extLst>
              <a:ext uri="{FF2B5EF4-FFF2-40B4-BE49-F238E27FC236}">
                <a16:creationId xmlns:a16="http://schemas.microsoft.com/office/drawing/2014/main" id="{06BF9B46-D472-4175-A809-BB04BB3D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8" name="ตัวยึดหมายเลขภาพนิ่ง 6">
            <a:extLst>
              <a:ext uri="{FF2B5EF4-FFF2-40B4-BE49-F238E27FC236}">
                <a16:creationId xmlns:a16="http://schemas.microsoft.com/office/drawing/2014/main" id="{0C029997-C8B4-490D-90D3-CC6B7D8F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1DCBBE1-314B-45E7-A14D-E54A756E973C}" type="slidenum">
              <a:rPr lang="th-TH" sz="2000" smtClean="0"/>
              <a:pPr/>
              <a:t>4</a:t>
            </a:fld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8660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Position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positions are numbered from right to left, starting with 0.</a:t>
            </a:r>
          </a:p>
          <a:p>
            <a:r>
              <a:rPr lang="en-US" dirty="0"/>
              <a:t>In a word, the bits 0 to 7 form the </a:t>
            </a:r>
            <a:r>
              <a:rPr lang="en-US" b="1" dirty="0"/>
              <a:t>low byte </a:t>
            </a:r>
            <a:r>
              <a:rPr lang="en-US" dirty="0"/>
              <a:t>and the bits 8 to 15 form the </a:t>
            </a:r>
            <a:r>
              <a:rPr lang="en-US" b="1" dirty="0"/>
              <a:t>high byte</a:t>
            </a:r>
            <a:r>
              <a:rPr lang="en-US" dirty="0"/>
              <a:t>.</a:t>
            </a:r>
          </a:p>
          <a:p>
            <a:r>
              <a:rPr lang="en-US" dirty="0"/>
              <a:t>For a word stored in memory, its low byte comes from the memory byte with the lower address and its high byte is from the memory byte with the higher address.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5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B927F637-6489-4BD8-82F8-5181705F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334810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Positions in a Byte and a Word</a:t>
            </a: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6</a:t>
            </a:fld>
            <a:endParaRPr lang="th-TH" sz="2000" dirty="0"/>
          </a:p>
        </p:txBody>
      </p:sp>
      <p:pic>
        <p:nvPicPr>
          <p:cNvPr id="9" name="Content Placeholder 8" descr="figure 1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4" y="1117854"/>
            <a:ext cx="8805672" cy="462229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 can only execute machine language instructions.</a:t>
            </a:r>
          </a:p>
          <a:p>
            <a:r>
              <a:rPr lang="en-US" dirty="0"/>
              <a:t>They are bit strings.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Opcode</a:t>
            </a:r>
            <a:r>
              <a:rPr lang="en-US" dirty="0"/>
              <a:t> specifies the type of operation.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 are often given as memory addresses to the data to be operated on.</a:t>
            </a:r>
          </a:p>
          <a:p>
            <a:r>
              <a:rPr lang="en-US" dirty="0">
                <a:solidFill>
                  <a:srgbClr val="FF0000"/>
                </a:solidFill>
              </a:rPr>
              <a:t>00000101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00000100 00000000	</a:t>
            </a:r>
            <a:r>
              <a:rPr lang="en-US" dirty="0"/>
              <a:t> ; Add 4 to AX.</a:t>
            </a:r>
          </a:p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7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0E18E1C8-03C8-46FF-AA84-2CB1464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44390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convenient language to use</a:t>
            </a:r>
          </a:p>
          <a:p>
            <a:r>
              <a:rPr lang="en-US" dirty="0"/>
              <a:t>We use </a:t>
            </a:r>
            <a:r>
              <a:rPr lang="en-US" u="sng" dirty="0"/>
              <a:t>symbolic</a:t>
            </a:r>
            <a:r>
              <a:rPr lang="en-US" dirty="0"/>
              <a:t> names to represent operations, registers, and memory locations.</a:t>
            </a:r>
          </a:p>
          <a:p>
            <a:r>
              <a:rPr lang="en-US" dirty="0"/>
              <a:t>Assembler</a:t>
            </a:r>
          </a:p>
          <a:p>
            <a:r>
              <a:rPr lang="en-US" dirty="0"/>
              <a:t>ADD AX, 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8</a:t>
            </a:fld>
            <a:endParaRPr lang="th-TH" dirty="0"/>
          </a:p>
        </p:txBody>
      </p:sp>
      <p:sp>
        <p:nvSpPr>
          <p:cNvPr id="6" name="ตัวยึดท้ายกระดาษ 5">
            <a:extLst>
              <a:ext uri="{FF2B5EF4-FFF2-40B4-BE49-F238E27FC236}">
                <a16:creationId xmlns:a16="http://schemas.microsoft.com/office/drawing/2014/main" id="{250B9853-3B29-4367-BD5E-1602507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232347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Representation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The </a:t>
            </a:r>
            <a:r>
              <a:rPr lang="en-US" sz="2900" b="1" dirty="0"/>
              <a:t>Least Significant Bit (LSB) </a:t>
            </a:r>
            <a:r>
              <a:rPr lang="en-US" sz="2900" dirty="0"/>
              <a:t>is the rightmost bit.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 a byte or word, bit 0</a:t>
            </a:r>
          </a:p>
          <a:p>
            <a:r>
              <a:rPr lang="en-US" sz="3000" dirty="0"/>
              <a:t>The </a:t>
            </a:r>
            <a:r>
              <a:rPr lang="en-US" sz="3000" b="1" dirty="0"/>
              <a:t>Most Significant Bit (MSB)</a:t>
            </a:r>
            <a:r>
              <a:rPr lang="en-US" sz="3000" dirty="0"/>
              <a:t> is the leftmost bit.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 a word, bit 15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 a byte, bit 7</a:t>
            </a:r>
          </a:p>
          <a:p>
            <a:pPr lvl="1">
              <a:buFont typeface="Wingdings" pitchFamily="2" charset="2"/>
              <a:buChar char="§"/>
            </a:pPr>
            <a:endParaRPr lang="th-TH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8208912" cy="365125"/>
          </a:xfrm>
        </p:spPr>
        <p:txBody>
          <a:bodyPr/>
          <a:lstStyle/>
          <a:p>
            <a:r>
              <a:rPr lang="en-US" sz="1400" dirty="0"/>
              <a:t>204231: Computer Organization and Architecture</a:t>
            </a:r>
            <a:endParaRPr lang="th-TH" sz="1400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z="2000" smtClean="0"/>
              <a:pPr/>
              <a:t>9</a:t>
            </a:fld>
            <a:endParaRPr lang="th-TH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1710</Words>
  <Application>Microsoft Office PowerPoint</Application>
  <PresentationFormat>On-screen Show (4:3)</PresentationFormat>
  <Paragraphs>242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ชุดรูปแบบของ Office</vt:lpstr>
      <vt:lpstr>Assembly Language</vt:lpstr>
      <vt:lpstr>Outline</vt:lpstr>
      <vt:lpstr>Memory Represented as Bytes</vt:lpstr>
      <vt:lpstr>Bit - Byte - Word</vt:lpstr>
      <vt:lpstr>Bit Position</vt:lpstr>
      <vt:lpstr>Bit Positions in a Byte and a Word</vt:lpstr>
      <vt:lpstr>Machine Language</vt:lpstr>
      <vt:lpstr>Assembly Language</vt:lpstr>
      <vt:lpstr>Integer Representation</vt:lpstr>
      <vt:lpstr>Unsigned Integers</vt:lpstr>
      <vt:lpstr>Unsigned Integers</vt:lpstr>
      <vt:lpstr>Signed Integers</vt:lpstr>
      <vt:lpstr>Two’s Complement</vt:lpstr>
      <vt:lpstr>Find the two’s complement of 5.</vt:lpstr>
      <vt:lpstr>Subtraction as Two’s Complement Addition</vt:lpstr>
      <vt:lpstr>Subtraction as Two’s Complement Addition</vt:lpstr>
      <vt:lpstr>Subtraction as Two’s Complement Addition</vt:lpstr>
      <vt:lpstr>Unsigned Decimal Interpretation</vt:lpstr>
      <vt:lpstr>Signed Decimal Interpretation</vt:lpstr>
      <vt:lpstr>Suppose AX contains FE0Ch. Give the unsigned and signed decimal interpretations.</vt:lpstr>
      <vt:lpstr>ASCII Code</vt:lpstr>
      <vt:lpstr>Show how the character string “RG 2z” is stored in memory, starting at address 0.</vt:lpstr>
      <vt:lpstr>The 8086 and 8088 Microprocessors</vt:lpstr>
      <vt:lpstr>PowerPoint Presentation</vt:lpstr>
      <vt:lpstr>Data Registers</vt:lpstr>
      <vt:lpstr>Segment Registers</vt:lpstr>
      <vt:lpstr>Segment Registers</vt:lpstr>
      <vt:lpstr>Physical Address</vt:lpstr>
      <vt:lpstr>Physical Address</vt:lpstr>
      <vt:lpstr>Segment</vt:lpstr>
      <vt:lpstr>Offset</vt:lpstr>
      <vt:lpstr>Logical Address</vt:lpstr>
      <vt:lpstr>Pointer and Index Registers</vt:lpstr>
      <vt:lpstr>IP (Instruction Pointer)</vt:lpstr>
      <vt:lpstr>FLAGS Register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with Assembly Language</dc:title>
  <dc:subject>Part I</dc:subject>
  <dc:creator>Chumphol Bunkhumpornpat</dc:creator>
  <cp:lastModifiedBy>CHUMPHOL BUNKHUMPORNPAT</cp:lastModifiedBy>
  <cp:revision>504</cp:revision>
  <cp:lastPrinted>2019-05-28T06:46:00Z</cp:lastPrinted>
  <dcterms:created xsi:type="dcterms:W3CDTF">2012-04-29T10:21:48Z</dcterms:created>
  <dcterms:modified xsi:type="dcterms:W3CDTF">2019-08-09T05:52:06Z</dcterms:modified>
</cp:coreProperties>
</file>