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404" r:id="rId2"/>
    <p:sldId id="314" r:id="rId3"/>
    <p:sldId id="385" r:id="rId4"/>
    <p:sldId id="382" r:id="rId5"/>
    <p:sldId id="383" r:id="rId6"/>
    <p:sldId id="384" r:id="rId7"/>
    <p:sldId id="381" r:id="rId8"/>
    <p:sldId id="386" r:id="rId9"/>
    <p:sldId id="387" r:id="rId10"/>
    <p:sldId id="388" r:id="rId11"/>
    <p:sldId id="390" r:id="rId12"/>
    <p:sldId id="389" r:id="rId13"/>
    <p:sldId id="391" r:id="rId14"/>
    <p:sldId id="392" r:id="rId15"/>
    <p:sldId id="400" r:id="rId16"/>
    <p:sldId id="401" r:id="rId17"/>
    <p:sldId id="402" r:id="rId18"/>
    <p:sldId id="403" r:id="rId19"/>
    <p:sldId id="396" r:id="rId20"/>
    <p:sldId id="397" r:id="rId21"/>
    <p:sldId id="398" r:id="rId22"/>
    <p:sldId id="399" r:id="rId23"/>
    <p:sldId id="405" r:id="rId24"/>
    <p:sldId id="262" r:id="rId25"/>
  </p:sldIdLst>
  <p:sldSz cx="9144000" cy="6858000" type="screen4x3"/>
  <p:notesSz cx="7099300" cy="10234613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ลักษณะ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ไม่มีลักษณะ ไม่มีเส้นตาราง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ไม่มีลักษณะ, เส้นตาราง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652" y="-108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th-TH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B29CB9B8-D8EF-4EAD-BF24-29AC4C536F7F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4725122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th-TH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0E8000FC-CDCD-4F15-A918-BDEED0EE8E69}" type="datetimeFigureOut">
              <a:rPr lang="th-TH" smtClean="0"/>
              <a:pPr/>
              <a:t>20/04/62</a:t>
            </a:fld>
            <a:endParaRPr lang="th-TH"/>
          </a:p>
        </p:txBody>
      </p:sp>
      <p:sp>
        <p:nvSpPr>
          <p:cNvPr id="4" name="ตัวยึด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th-TH"/>
          </a:p>
        </p:txBody>
      </p:sp>
      <p:sp>
        <p:nvSpPr>
          <p:cNvPr id="5" name="ตัวยึด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3E4C2618-65DA-40CA-9DD0-1184A0651499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8642917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21465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/>
              <a:t>คลิกเพื่อแก้ไขลักษณะชื่อเรื่องรองต้นแบบ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D555A-2259-4850-9E1F-863AB2EEB332}" type="datetime1">
              <a:rPr lang="th-TH" smtClean="0"/>
              <a:pPr/>
              <a:t>20/04/62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204231: Computer Organization and Architecture</a:t>
            </a:r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34C85-CBA4-47F4-BCBF-D1B184A64FA9}" type="datetime1">
              <a:rPr lang="th-TH" smtClean="0"/>
              <a:pPr/>
              <a:t>20/04/62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204231: Computer Organization and Architecture</a:t>
            </a:r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BAD3E-1EE8-4A69-AB08-095656D878BE}" type="datetime1">
              <a:rPr lang="th-TH" smtClean="0"/>
              <a:pPr/>
              <a:t>20/04/62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204231: Computer Organization and Architecture</a:t>
            </a:r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AB4F0-9DC9-4259-8F92-FF927F13FC03}" type="datetime1">
              <a:rPr lang="th-TH" smtClean="0"/>
              <a:pPr/>
              <a:t>20/04/62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dirty="0"/>
              <a:t>204231: Computer Organization and Architecture</a:t>
            </a:r>
            <a:endParaRPr lang="th-TH" dirty="0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61DCBBE1-314B-45E7-A14D-E54A756E973C}" type="slidenum">
              <a:rPr lang="th-TH" smtClean="0"/>
              <a:pPr/>
              <a:t>‹#›</a:t>
            </a:fld>
            <a:endParaRPr lang="th-TH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85BB-4B3E-4225-A82F-06F2D35D3144}" type="datetime1">
              <a:rPr lang="th-TH" smtClean="0"/>
              <a:pPr/>
              <a:t>20/04/62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204231: Computer Organization and Architecture</a:t>
            </a:r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BA74-E4C1-45A8-946D-F8E39C3B9905}" type="datetime1">
              <a:rPr lang="th-TH" smtClean="0"/>
              <a:pPr/>
              <a:t>20/04/62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204231: Computer Organization and Architecture</a:t>
            </a:r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ยึด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FF56-D28E-493E-89C8-0A5DCB1FAAB1}" type="datetime1">
              <a:rPr lang="th-TH" smtClean="0"/>
              <a:pPr/>
              <a:t>20/04/62</a:t>
            </a:fld>
            <a:endParaRPr lang="th-TH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204231: Computer Organization and Architecture</a:t>
            </a:r>
            <a:endParaRPr lang="th-TH"/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5EA5-8FA6-4079-A90A-8245937BFCDA}" type="datetime1">
              <a:rPr lang="th-TH" smtClean="0"/>
              <a:pPr/>
              <a:t>20/04/62</a:t>
            </a:fld>
            <a:endParaRPr lang="th-TH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204231: Computer Organization and Architecture</a:t>
            </a:r>
            <a:endParaRPr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656CE-A9B7-4FF6-A531-65CFD2BED602}" type="datetime1">
              <a:rPr lang="th-TH" smtClean="0"/>
              <a:pPr/>
              <a:t>20/04/62</a:t>
            </a:fld>
            <a:endParaRPr lang="th-TH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204231: Computer Organization and Architecture</a:t>
            </a:r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C179-985D-4BDF-A1F6-81883CF2CB2E}" type="datetime1">
              <a:rPr lang="th-TH" smtClean="0"/>
              <a:pPr/>
              <a:t>20/04/62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204231: Computer Organization and Architecture</a:t>
            </a:r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2E4A-FC2D-4632-8660-BE04CA416C63}" type="datetime1">
              <a:rPr lang="th-TH" smtClean="0"/>
              <a:pPr/>
              <a:t>20/04/62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204231: Computer Organization and Architecture</a:t>
            </a:r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B56AA-0F66-4D86-8AC2-6EEC7A09843A}" type="datetime1">
              <a:rPr lang="th-TH" smtClean="0"/>
              <a:pPr/>
              <a:t>20/04/62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204231: Computer Organization and Architecture</a:t>
            </a:r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CBBE1-314B-45E7-A14D-E54A756E973C}" type="slidenum">
              <a:rPr lang="th-TH" smtClean="0"/>
              <a:pPr/>
              <a:t>‹#›</a:t>
            </a:fld>
            <a:endParaRPr lang="th-T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Assembly Language</a:t>
            </a:r>
            <a:endParaRPr lang="th-TH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323528" y="3886200"/>
            <a:ext cx="8496944" cy="119588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Part III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Program Structure and I/O Controls </a:t>
            </a:r>
            <a:endParaRPr lang="th-TH" dirty="0">
              <a:solidFill>
                <a:schemeClr val="tx1"/>
              </a:solidFill>
            </a:endParaRPr>
          </a:p>
        </p:txBody>
      </p:sp>
      <p:pic>
        <p:nvPicPr>
          <p:cNvPr id="4" name="รูปภาพ 3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00450" y="404659"/>
            <a:ext cx="1943100" cy="1943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4D13BC-9625-4128-A9C6-8D6A8C5B5743}"/>
              </a:ext>
            </a:extLst>
          </p:cNvPr>
          <p:cNvSpPr txBox="1"/>
          <p:nvPr/>
        </p:nvSpPr>
        <p:spPr>
          <a:xfrm>
            <a:off x="1" y="6334780"/>
            <a:ext cx="914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i="1" dirty="0">
                <a:solidFill>
                  <a:schemeClr val="bg1">
                    <a:lumMod val="50000"/>
                  </a:schemeClr>
                </a:solidFill>
              </a:rPr>
              <a:t>Department of Computer Science, Faculty of Science, Chiang Mai 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1: Single-Key Input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Input:</a:t>
            </a:r>
          </a:p>
          <a:p>
            <a:pPr>
              <a:buNone/>
            </a:pPr>
            <a:r>
              <a:rPr lang="en-US" dirty="0"/>
              <a:t>AH 	= 1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Output:	</a:t>
            </a:r>
          </a:p>
          <a:p>
            <a:pPr>
              <a:buNone/>
            </a:pPr>
            <a:r>
              <a:rPr lang="en-US" dirty="0"/>
              <a:t>AL	= ASCII code if character key is pressed</a:t>
            </a:r>
          </a:p>
          <a:p>
            <a:pPr>
              <a:buNone/>
            </a:pPr>
            <a:r>
              <a:rPr lang="en-US" dirty="0"/>
              <a:t>		= 0 if non-character key is pressed</a:t>
            </a:r>
            <a:endParaRPr lang="th-TH" dirty="0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10</a:t>
            </a:fld>
            <a:endParaRPr lang="th-TH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1: Single-Key Input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MOV	AH, 1		; input key function</a:t>
            </a:r>
          </a:p>
          <a:p>
            <a:pPr>
              <a:buNone/>
            </a:pPr>
            <a:r>
              <a:rPr lang="en-US" dirty="0"/>
              <a:t>	INT		21h		; ASCII code in AL</a:t>
            </a:r>
            <a:endParaRPr lang="th-TH" dirty="0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11</a:t>
            </a:fld>
            <a:endParaRPr lang="th-TH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 2: Display a Character or Execute a Control Function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Input:</a:t>
            </a:r>
          </a:p>
          <a:p>
            <a:pPr>
              <a:buNone/>
            </a:pPr>
            <a:r>
              <a:rPr lang="en-US" dirty="0"/>
              <a:t>AH 	= 2</a:t>
            </a:r>
          </a:p>
          <a:p>
            <a:pPr>
              <a:buNone/>
            </a:pPr>
            <a:r>
              <a:rPr lang="en-US" dirty="0"/>
              <a:t>DL	= ASCII code of the display character or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>
                <a:solidFill>
                  <a:schemeClr val="bg1"/>
                </a:solidFill>
              </a:rPr>
              <a:t>=</a:t>
            </a:r>
            <a:r>
              <a:rPr lang="en-US" dirty="0"/>
              <a:t> control character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Output:</a:t>
            </a:r>
          </a:p>
          <a:p>
            <a:pPr>
              <a:buNone/>
            </a:pPr>
            <a:r>
              <a:rPr lang="en-US" dirty="0"/>
              <a:t>AL	= ASCII code of the display character or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>
                <a:solidFill>
                  <a:schemeClr val="bg1"/>
                </a:solidFill>
              </a:rPr>
              <a:t>=</a:t>
            </a:r>
            <a:r>
              <a:rPr lang="en-US" dirty="0"/>
              <a:t> control character</a:t>
            </a:r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12</a:t>
            </a:fld>
            <a:endParaRPr lang="th-TH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 2: Display a Character or Execute a Control Function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MOV	AH, 2		; </a:t>
            </a:r>
            <a:r>
              <a:rPr lang="en-US" sz="3000" dirty="0"/>
              <a:t>display character function</a:t>
            </a:r>
          </a:p>
          <a:p>
            <a:pPr>
              <a:buNone/>
            </a:pPr>
            <a:r>
              <a:rPr lang="en-US" dirty="0"/>
              <a:t>	MOV	DL, ‘?’	; character is ‘?’</a:t>
            </a:r>
          </a:p>
          <a:p>
            <a:pPr>
              <a:buNone/>
            </a:pPr>
            <a:r>
              <a:rPr lang="en-US" dirty="0"/>
              <a:t>	INT		21h		; display character</a:t>
            </a:r>
            <a:endParaRPr lang="th-TH" dirty="0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13</a:t>
            </a:fld>
            <a:endParaRPr lang="th-TH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First Program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ECH.ASM </a:t>
            </a:r>
            <a:r>
              <a:rPr lang="en-US" dirty="0"/>
              <a:t>will read a character from the keyboard and display it at the beginning of the next line.</a:t>
            </a:r>
          </a:p>
          <a:p>
            <a:r>
              <a:rPr lang="en-US" dirty="0"/>
              <a:t>The data segment was omitted because no variables were used.</a:t>
            </a:r>
          </a:p>
          <a:p>
            <a:r>
              <a:rPr lang="en-US" dirty="0"/>
              <a:t>When a program terminates, it should return control to DOS.</a:t>
            </a:r>
          </a:p>
          <a:p>
            <a:r>
              <a:rPr lang="en-US" dirty="0"/>
              <a:t>This can be accomplished by executing INT 21h, function 4Ch.</a:t>
            </a:r>
            <a:endParaRPr lang="th-TH" dirty="0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14</a:t>
            </a:fld>
            <a:endParaRPr lang="th-TH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9: Display a String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Input:</a:t>
            </a:r>
          </a:p>
          <a:p>
            <a:pPr>
              <a:buNone/>
            </a:pPr>
            <a:r>
              <a:rPr lang="en-US" dirty="0"/>
              <a:t>DX 	= offset address of string.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>
                <a:solidFill>
                  <a:schemeClr val="bg1"/>
                </a:solidFill>
              </a:rPr>
              <a:t>=</a:t>
            </a:r>
            <a:r>
              <a:rPr lang="en-US" dirty="0"/>
              <a:t> The string must end with a ‘$’ character.</a:t>
            </a:r>
            <a:endParaRPr lang="th-TH" dirty="0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15</a:t>
            </a:fld>
            <a:endParaRPr lang="th-TH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LEA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LEA is used to load effective address of a character string.</a:t>
            </a:r>
          </a:p>
          <a:p>
            <a:r>
              <a:rPr lang="en-US" b="1" dirty="0"/>
              <a:t>LEA	destination, source</a:t>
            </a:r>
          </a:p>
          <a:p>
            <a:r>
              <a:rPr lang="en-US" dirty="0"/>
              <a:t>MSG	DB		‘HELLO!$’</a:t>
            </a:r>
          </a:p>
          <a:p>
            <a:pPr>
              <a:buNone/>
            </a:pPr>
            <a:r>
              <a:rPr lang="en-US" dirty="0"/>
              <a:t>	LEA	DX, MSG	; get message</a:t>
            </a:r>
          </a:p>
          <a:p>
            <a:pPr>
              <a:buNone/>
            </a:pPr>
            <a:r>
              <a:rPr lang="en-US" dirty="0"/>
              <a:t>	MOV	AH, 9		; display string function</a:t>
            </a:r>
          </a:p>
          <a:p>
            <a:pPr>
              <a:buNone/>
            </a:pPr>
            <a:r>
              <a:rPr lang="en-US"/>
              <a:t>	INT</a:t>
            </a:r>
            <a:r>
              <a:rPr lang="en-US" dirty="0"/>
              <a:t>		21h		; display string</a:t>
            </a:r>
            <a:endParaRPr lang="th-TH" dirty="0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16</a:t>
            </a:fld>
            <a:endParaRPr lang="th-TH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Case Conversion Program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CASE.ASM </a:t>
            </a:r>
            <a:r>
              <a:rPr lang="en-US" dirty="0"/>
              <a:t>begins by prompting the user to enter a lowercase letter, and on the next line displays another message with the letter in uppercase.</a:t>
            </a:r>
          </a:p>
          <a:p>
            <a:r>
              <a:rPr lang="en-US" dirty="0"/>
              <a:t>The lowercase letters begin at 61h and the uppercase letters start at 41h, so subtraction of 20h from the contents of AL does the conversion.</a:t>
            </a:r>
            <a:endParaRPr lang="th-TH" dirty="0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17</a:t>
            </a:fld>
            <a:endParaRPr lang="th-TH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figure 4.8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733447" y="1052736"/>
            <a:ext cx="3677107" cy="5449824"/>
          </a:xfrm>
        </p:spPr>
      </p:pic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 Steps</a:t>
            </a:r>
            <a:endParaRPr lang="th-TH" dirty="0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18</a:t>
            </a:fld>
            <a:endParaRPr lang="th-TH" sz="2000" dirty="0"/>
          </a:p>
        </p:txBody>
      </p:sp>
    </p:spTree>
    <p:extLst>
      <p:ext uri="{BB962C8B-B14F-4D97-AF65-F5344CB8AC3E}">
        <p14:creationId xmlns:p14="http://schemas.microsoft.com/office/powerpoint/2010/main" val="3131472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1. Create the Source Program File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editor is used to create the preceding program.</a:t>
            </a:r>
          </a:p>
          <a:p>
            <a:r>
              <a:rPr lang="en-US" dirty="0"/>
              <a:t>The .ASM is the conventional extension used to identify an assembly language source file.</a:t>
            </a:r>
            <a:endParaRPr lang="th-TH" dirty="0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19</a:t>
            </a:fld>
            <a:endParaRPr lang="th-TH" sz="2000" dirty="0"/>
          </a:p>
        </p:txBody>
      </p:sp>
    </p:spTree>
    <p:extLst>
      <p:ext uri="{BB962C8B-B14F-4D97-AF65-F5344CB8AC3E}">
        <p14:creationId xmlns:p14="http://schemas.microsoft.com/office/powerpoint/2010/main" val="4036013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 Structure</a:t>
            </a:r>
          </a:p>
          <a:p>
            <a:r>
              <a:rPr lang="en-US" dirty="0"/>
              <a:t>Input-Output control and macro programming</a:t>
            </a:r>
          </a:p>
          <a:p>
            <a:r>
              <a:rPr lang="en-US" dirty="0"/>
              <a:t>A First Program</a:t>
            </a:r>
          </a:p>
          <a:p>
            <a:r>
              <a:rPr lang="en-US" dirty="0"/>
              <a:t>Displaying a String</a:t>
            </a:r>
          </a:p>
          <a:p>
            <a:r>
              <a:rPr lang="en-US" dirty="0"/>
              <a:t>A Case Conversion Program</a:t>
            </a:r>
          </a:p>
          <a:p>
            <a:r>
              <a:rPr lang="en-US" dirty="0"/>
              <a:t>Creating and Running a Program</a:t>
            </a:r>
          </a:p>
          <a:p>
            <a:endParaRPr lang="en-US" dirty="0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2</a:t>
            </a:fld>
            <a:endParaRPr lang="th-TH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2. Assemble the Program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Microsoft Macro Assembler (MASM) is used to translate the source file (.ASM file) into a machine language object file (.OBJ file).</a:t>
            </a:r>
          </a:p>
          <a:p>
            <a:r>
              <a:rPr lang="en-US" dirty="0"/>
              <a:t>MASM checks the source file for syntax errors.</a:t>
            </a:r>
          </a:p>
          <a:p>
            <a:r>
              <a:rPr lang="en-US" dirty="0"/>
              <a:t>If it finds any, it will display the line number of each error and a short description.</a:t>
            </a:r>
          </a:p>
          <a:p>
            <a:r>
              <a:rPr lang="en-US" dirty="0"/>
              <a:t>C:\&gt;MASM </a:t>
            </a:r>
            <a:r>
              <a:rPr lang="en-US" i="1" dirty="0" err="1"/>
              <a:t>File_Name</a:t>
            </a:r>
            <a:r>
              <a:rPr lang="en-US" dirty="0"/>
              <a:t>;</a:t>
            </a:r>
            <a:endParaRPr lang="th-TH" dirty="0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20</a:t>
            </a:fld>
            <a:endParaRPr lang="th-TH" sz="2000" dirty="0"/>
          </a:p>
        </p:txBody>
      </p:sp>
    </p:spTree>
    <p:extLst>
      <p:ext uri="{BB962C8B-B14F-4D97-AF65-F5344CB8AC3E}">
        <p14:creationId xmlns:p14="http://schemas.microsoft.com/office/powerpoint/2010/main" val="2921504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3. Link the Program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Link program takes one or more object files, fills in any missing addresses, and combines the object files into a single executable file (.EXE file)</a:t>
            </a:r>
          </a:p>
          <a:p>
            <a:r>
              <a:rPr lang="en-US" dirty="0"/>
              <a:t>This file can be loaded into memory and run.</a:t>
            </a:r>
          </a:p>
          <a:p>
            <a:r>
              <a:rPr lang="en-US" dirty="0"/>
              <a:t>C:\&gt;LINK </a:t>
            </a:r>
            <a:r>
              <a:rPr lang="en-US" i="1" dirty="0" err="1"/>
              <a:t>File_Name</a:t>
            </a:r>
            <a:r>
              <a:rPr lang="en-US" dirty="0"/>
              <a:t>;</a:t>
            </a:r>
            <a:endParaRPr lang="th-TH" dirty="0"/>
          </a:p>
          <a:p>
            <a:endParaRPr lang="th-TH" dirty="0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21</a:t>
            </a:fld>
            <a:endParaRPr lang="th-TH" sz="2000" dirty="0"/>
          </a:p>
        </p:txBody>
      </p:sp>
    </p:spTree>
    <p:extLst>
      <p:ext uri="{BB962C8B-B14F-4D97-AF65-F5344CB8AC3E}">
        <p14:creationId xmlns:p14="http://schemas.microsoft.com/office/powerpoint/2010/main" val="26194329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4. Run the Program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run it, just type the run file name.</a:t>
            </a:r>
          </a:p>
          <a:p>
            <a:r>
              <a:rPr lang="en-US" dirty="0"/>
              <a:t>C:\&gt;</a:t>
            </a:r>
            <a:r>
              <a:rPr lang="en-US" i="1" dirty="0" err="1"/>
              <a:t>File_Name</a:t>
            </a:r>
            <a:endParaRPr lang="th-TH" i="1" dirty="0"/>
          </a:p>
          <a:p>
            <a:endParaRPr lang="th-TH" dirty="0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22</a:t>
            </a:fld>
            <a:endParaRPr lang="th-TH" sz="2000" dirty="0"/>
          </a:p>
        </p:txBody>
      </p:sp>
    </p:spTree>
    <p:extLst>
      <p:ext uri="{BB962C8B-B14F-4D97-AF65-F5344CB8AC3E}">
        <p14:creationId xmlns:p14="http://schemas.microsoft.com/office/powerpoint/2010/main" val="8170270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A6646-9EAA-4B2F-B35F-54ED2A261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DOS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8072D-1F56-437C-AFF9-B8CDEA5EA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C:</a:t>
            </a:r>
            <a:r>
              <a:rPr lang="en-US" dirty="0"/>
              <a:t> go to drive C:</a:t>
            </a:r>
          </a:p>
          <a:p>
            <a:r>
              <a:rPr lang="en-US" b="1" dirty="0"/>
              <a:t>DIR</a:t>
            </a:r>
            <a:r>
              <a:rPr lang="en-US" dirty="0"/>
              <a:t> displays the contents of a directory </a:t>
            </a:r>
          </a:p>
          <a:p>
            <a:r>
              <a:rPr lang="en-US" b="1" dirty="0"/>
              <a:t>CD</a:t>
            </a:r>
            <a:r>
              <a:rPr lang="en-US" dirty="0"/>
              <a:t> </a:t>
            </a:r>
            <a:r>
              <a:rPr lang="en-US" i="1" dirty="0"/>
              <a:t>&lt;DIRECTORYNAME&gt;</a:t>
            </a:r>
            <a:r>
              <a:rPr lang="en-US" dirty="0"/>
              <a:t> takes you to that directory. You can use one or more subdirectory names</a:t>
            </a:r>
          </a:p>
          <a:p>
            <a:r>
              <a:rPr lang="en-US" b="1" dirty="0"/>
              <a:t>CD\</a:t>
            </a:r>
            <a:r>
              <a:rPr lang="en-US" dirty="0"/>
              <a:t> takes you to the top of the directory tree (typically to C:) . </a:t>
            </a:r>
          </a:p>
          <a:p>
            <a:r>
              <a:rPr lang="en-US" b="1" dirty="0"/>
              <a:t>CD..</a:t>
            </a:r>
            <a:r>
              <a:rPr lang="en-US" dirty="0"/>
              <a:t> moves you one level up the directory tree (i.e. up towards the root directory).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9F343F-8331-4F25-8B09-32F4AB7EF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204231: Computer Organization and Architecture</a:t>
            </a:r>
            <a:endParaRPr lang="th-T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E2853D-B79D-4033-9EF6-5A934D3D1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23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2157551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Ytha</a:t>
            </a:r>
            <a:r>
              <a:rPr lang="en-US" dirty="0"/>
              <a:t> Yu and Charles </a:t>
            </a:r>
            <a:r>
              <a:rPr lang="en-US" dirty="0" err="1"/>
              <a:t>Marut</a:t>
            </a:r>
            <a:r>
              <a:rPr lang="en-US" dirty="0"/>
              <a:t>, </a:t>
            </a:r>
            <a:r>
              <a:rPr lang="en-US" b="1" dirty="0"/>
              <a:t>Assembly Language Programming and Organization of the IBM PC</a:t>
            </a:r>
            <a:r>
              <a:rPr lang="en-US" dirty="0"/>
              <a:t>. New York: McGraw-Hill, 1992.</a:t>
            </a:r>
            <a:endParaRPr lang="th-TH" dirty="0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24</a:t>
            </a:fld>
            <a:endParaRPr lang="th-TH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Memory Models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1002432" y="1600200"/>
            <a:ext cx="7139136" cy="45259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/>
              <a:t>Model			Description</a:t>
            </a:r>
          </a:p>
          <a:p>
            <a:pPr>
              <a:buNone/>
            </a:pPr>
            <a:r>
              <a:rPr lang="en-US" dirty="0"/>
              <a:t>SMALL			code in one segment</a:t>
            </a:r>
          </a:p>
          <a:p>
            <a:pPr>
              <a:buNone/>
            </a:pPr>
            <a:r>
              <a:rPr lang="en-US" dirty="0"/>
              <a:t>				data in one segment</a:t>
            </a:r>
          </a:p>
          <a:p>
            <a:pPr>
              <a:buNone/>
            </a:pPr>
            <a:r>
              <a:rPr lang="en-US" dirty="0"/>
              <a:t>MEDIUM		code in more than one segment</a:t>
            </a:r>
          </a:p>
          <a:p>
            <a:pPr>
              <a:buNone/>
            </a:pPr>
            <a:r>
              <a:rPr lang="en-US" dirty="0"/>
              <a:t>				data in one segment</a:t>
            </a:r>
          </a:p>
          <a:p>
            <a:pPr>
              <a:buNone/>
            </a:pPr>
            <a:r>
              <a:rPr lang="en-US" dirty="0"/>
              <a:t>COMPACT		code in one segment</a:t>
            </a:r>
          </a:p>
          <a:p>
            <a:pPr>
              <a:buNone/>
            </a:pPr>
            <a:r>
              <a:rPr lang="en-US" dirty="0"/>
              <a:t>				data in more than one segment</a:t>
            </a:r>
          </a:p>
          <a:p>
            <a:pPr>
              <a:buNone/>
            </a:pPr>
            <a:r>
              <a:rPr lang="en-US" dirty="0"/>
              <a:t>LARGE			code in more than one segment</a:t>
            </a:r>
          </a:p>
          <a:p>
            <a:pPr>
              <a:buNone/>
            </a:pPr>
            <a:r>
              <a:rPr lang="en-US" dirty="0"/>
              <a:t>				data in more than one segment</a:t>
            </a:r>
          </a:p>
          <a:p>
            <a:pPr>
              <a:buNone/>
            </a:pPr>
            <a:r>
              <a:rPr lang="en-US" dirty="0"/>
              <a:t>				no array larger than 64k bytes</a:t>
            </a:r>
          </a:p>
          <a:p>
            <a:pPr>
              <a:buNone/>
            </a:pPr>
            <a:r>
              <a:rPr lang="en-US" dirty="0"/>
              <a:t>HUGE			code in more than one segment</a:t>
            </a:r>
          </a:p>
          <a:p>
            <a:pPr>
              <a:buNone/>
            </a:pPr>
            <a:r>
              <a:rPr lang="en-US" dirty="0"/>
              <a:t>				data in more than one segment</a:t>
            </a:r>
          </a:p>
          <a:p>
            <a:pPr>
              <a:buNone/>
            </a:pPr>
            <a:r>
              <a:rPr lang="en-US" dirty="0"/>
              <a:t>				arrays may be larger than 64k bytes</a:t>
            </a:r>
            <a:endParaRPr lang="th-TH" dirty="0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3</a:t>
            </a:fld>
            <a:endParaRPr lang="th-TH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Segment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program’s data segment contains all the variable definitions.</a:t>
            </a:r>
          </a:p>
          <a:p>
            <a:r>
              <a:rPr lang="en-US" dirty="0"/>
              <a:t>Constant definitions are often made here as well, but they may be placed elsewhere in the program since no memory allocation is involved.</a:t>
            </a:r>
            <a:endParaRPr lang="th-TH" dirty="0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4</a:t>
            </a:fld>
            <a:endParaRPr lang="th-TH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Stack Segment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purpose of the stack segment declaration is to </a:t>
            </a:r>
            <a:r>
              <a:rPr lang="en-US"/>
              <a:t>set aside </a:t>
            </a:r>
            <a:r>
              <a:rPr lang="en-US" dirty="0"/>
              <a:t>a block of memory (the stack area) to store the stack.</a:t>
            </a:r>
          </a:p>
          <a:p>
            <a:r>
              <a:rPr lang="en-US" dirty="0"/>
              <a:t>The stack area should be big enough to contain the stack at its maximum size.</a:t>
            </a:r>
          </a:p>
          <a:p>
            <a:r>
              <a:rPr lang="en-US" dirty="0"/>
              <a:t>100h bytes for the stack area is a reasonable size for most applications</a:t>
            </a:r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5</a:t>
            </a:fld>
            <a:endParaRPr lang="th-TH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Segment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code segment contains a program’s instructions.</a:t>
            </a:r>
          </a:p>
          <a:p>
            <a:r>
              <a:rPr lang="en-US" dirty="0"/>
              <a:t>Inside a code segment, instructions are organized as procedures.</a:t>
            </a:r>
          </a:p>
          <a:p>
            <a:r>
              <a:rPr lang="en-US" dirty="0"/>
              <a:t>The last line in the program should be the END directive, followed by name of the main procedure.</a:t>
            </a:r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6</a:t>
            </a:fld>
            <a:endParaRPr lang="th-TH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Putting It Together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2370584" y="1600200"/>
            <a:ext cx="4402832" cy="45259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.MODEL	SMALL</a:t>
            </a:r>
          </a:p>
          <a:p>
            <a:pPr>
              <a:buNone/>
            </a:pPr>
            <a:r>
              <a:rPr lang="en-US" dirty="0"/>
              <a:t>.STACK	100H</a:t>
            </a:r>
          </a:p>
          <a:p>
            <a:pPr>
              <a:buNone/>
            </a:pPr>
            <a:r>
              <a:rPr lang="en-US" dirty="0"/>
              <a:t>.DATA</a:t>
            </a:r>
          </a:p>
          <a:p>
            <a:pPr>
              <a:buNone/>
            </a:pPr>
            <a:r>
              <a:rPr lang="en-US" dirty="0"/>
              <a:t>	; data definitions go here</a:t>
            </a:r>
          </a:p>
          <a:p>
            <a:pPr>
              <a:buNone/>
            </a:pPr>
            <a:r>
              <a:rPr lang="en-US" dirty="0"/>
              <a:t>.CODE</a:t>
            </a:r>
          </a:p>
          <a:p>
            <a:pPr>
              <a:buNone/>
            </a:pPr>
            <a:r>
              <a:rPr lang="en-US" dirty="0"/>
              <a:t>MAIN		PROC</a:t>
            </a:r>
          </a:p>
          <a:p>
            <a:pPr>
              <a:buNone/>
            </a:pPr>
            <a:r>
              <a:rPr lang="en-US" dirty="0"/>
              <a:t>	; instructions go here</a:t>
            </a:r>
          </a:p>
          <a:p>
            <a:pPr>
              <a:buNone/>
            </a:pPr>
            <a:r>
              <a:rPr lang="en-US" dirty="0"/>
              <a:t>MAIN		ENDP</a:t>
            </a:r>
          </a:p>
          <a:p>
            <a:pPr>
              <a:buNone/>
            </a:pPr>
            <a:r>
              <a:rPr lang="en-US" dirty="0"/>
              <a:t>	; other procedures go here</a:t>
            </a:r>
          </a:p>
          <a:p>
            <a:pPr>
              <a:buNone/>
            </a:pPr>
            <a:r>
              <a:rPr lang="en-US" dirty="0"/>
              <a:t>END		MAIN</a:t>
            </a:r>
            <a:endParaRPr lang="th-TH" dirty="0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7</a:t>
            </a:fld>
            <a:endParaRPr lang="th-TH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I/O service routines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The </a:t>
            </a:r>
            <a:r>
              <a:rPr lang="en-US" b="1" dirty="0"/>
              <a:t>B</a:t>
            </a:r>
            <a:r>
              <a:rPr lang="en-US" dirty="0"/>
              <a:t>asic </a:t>
            </a:r>
            <a:r>
              <a:rPr lang="en-US" b="1" dirty="0" err="1"/>
              <a:t>I</a:t>
            </a:r>
            <a:r>
              <a:rPr lang="en-US" dirty="0" err="1"/>
              <a:t>nput/</a:t>
            </a:r>
            <a:r>
              <a:rPr lang="en-US" b="1" dirty="0" err="1"/>
              <a:t>O</a:t>
            </a:r>
            <a:r>
              <a:rPr lang="en-US" dirty="0" err="1"/>
              <a:t>utput</a:t>
            </a:r>
            <a:r>
              <a:rPr lang="en-US" dirty="0"/>
              <a:t> </a:t>
            </a:r>
            <a:r>
              <a:rPr lang="en-US" b="1" dirty="0"/>
              <a:t>S</a:t>
            </a:r>
            <a:r>
              <a:rPr lang="en-US" dirty="0"/>
              <a:t>ystem (BIOS) routines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The DOS routines</a:t>
            </a:r>
          </a:p>
          <a:p>
            <a:r>
              <a:rPr lang="en-US" dirty="0"/>
              <a:t>The INT (interrupt) instruction is used to invoke a DOS or BIOS routine.</a:t>
            </a:r>
          </a:p>
          <a:p>
            <a:r>
              <a:rPr lang="en-US" b="1" dirty="0"/>
              <a:t>INT </a:t>
            </a:r>
            <a:r>
              <a:rPr lang="en-US" b="1" dirty="0" err="1"/>
              <a:t>Interrupt_number</a:t>
            </a:r>
            <a:endParaRPr lang="th-TH" b="1" dirty="0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8</a:t>
            </a:fld>
            <a:endParaRPr lang="th-TH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 21h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 21h may be used to invoke a large number of DOS functions.</a:t>
            </a:r>
          </a:p>
          <a:p>
            <a:r>
              <a:rPr lang="en-US" dirty="0"/>
              <a:t>A particular function is requested by placing a function number in the AH register and invoking INT 21h.</a:t>
            </a:r>
            <a:endParaRPr lang="th-TH" dirty="0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9</a:t>
            </a:fld>
            <a:endParaRPr lang="th-TH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ชุดรูปแบบของ Office">
  <a:themeElements>
    <a:clrScheme name="สำนักงา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สำนักงา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สำนักงา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4735</TotalTime>
  <Words>873</Words>
  <Application>Microsoft Office PowerPoint</Application>
  <PresentationFormat>On-screen Show (4:3)</PresentationFormat>
  <Paragraphs>167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Wingdings</vt:lpstr>
      <vt:lpstr>ชุดรูปแบบของ Office</vt:lpstr>
      <vt:lpstr>Assembly Language</vt:lpstr>
      <vt:lpstr>Outline</vt:lpstr>
      <vt:lpstr>Memory Models</vt:lpstr>
      <vt:lpstr>Data Segment</vt:lpstr>
      <vt:lpstr>Stack Segment</vt:lpstr>
      <vt:lpstr>Code Segment</vt:lpstr>
      <vt:lpstr>Putting It Together</vt:lpstr>
      <vt:lpstr>INT</vt:lpstr>
      <vt:lpstr>INT 21h</vt:lpstr>
      <vt:lpstr>Function 1: Single-Key Input</vt:lpstr>
      <vt:lpstr>Function 1: Single-Key Input</vt:lpstr>
      <vt:lpstr>Function 2: Display a Character or Execute a Control Function</vt:lpstr>
      <vt:lpstr>Function 2: Display a Character or Execute a Control Function</vt:lpstr>
      <vt:lpstr>A First Program</vt:lpstr>
      <vt:lpstr>Function 9: Display a String</vt:lpstr>
      <vt:lpstr>LEA</vt:lpstr>
      <vt:lpstr>A Case Conversion Program</vt:lpstr>
      <vt:lpstr>Programming Steps</vt:lpstr>
      <vt:lpstr>Step 1. Create the Source Program File</vt:lpstr>
      <vt:lpstr>Step 2. Assemble the Program</vt:lpstr>
      <vt:lpstr>Step 3. Link the Program</vt:lpstr>
      <vt:lpstr>Step 4. Run the Program</vt:lpstr>
      <vt:lpstr>DOS Commands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Programming with Assembly Language</dc:title>
  <dc:subject>Part III</dc:subject>
  <dc:creator>Chumphol Bunkhumpornpat</dc:creator>
  <cp:lastModifiedBy>CHUMPHOL BUNKHUMPORNPAT</cp:lastModifiedBy>
  <cp:revision>569</cp:revision>
  <dcterms:created xsi:type="dcterms:W3CDTF">2012-04-29T10:21:48Z</dcterms:created>
  <dcterms:modified xsi:type="dcterms:W3CDTF">2019-04-19T19:12:02Z</dcterms:modified>
</cp:coreProperties>
</file>