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4" r:id="rId2"/>
    <p:sldId id="314" r:id="rId3"/>
    <p:sldId id="425" r:id="rId4"/>
    <p:sldId id="406" r:id="rId5"/>
    <p:sldId id="435" r:id="rId6"/>
    <p:sldId id="407" r:id="rId7"/>
    <p:sldId id="408" r:id="rId8"/>
    <p:sldId id="411" r:id="rId9"/>
    <p:sldId id="410" r:id="rId10"/>
    <p:sldId id="409" r:id="rId11"/>
    <p:sldId id="436" r:id="rId12"/>
    <p:sldId id="437" r:id="rId13"/>
    <p:sldId id="412" r:id="rId14"/>
    <p:sldId id="413" r:id="rId15"/>
    <p:sldId id="414" r:id="rId16"/>
    <p:sldId id="415" r:id="rId17"/>
    <p:sldId id="416" r:id="rId18"/>
    <p:sldId id="417" r:id="rId19"/>
    <p:sldId id="419" r:id="rId20"/>
    <p:sldId id="420" r:id="rId21"/>
    <p:sldId id="421" r:id="rId22"/>
    <p:sldId id="422" r:id="rId23"/>
    <p:sldId id="423" r:id="rId24"/>
    <p:sldId id="262" r:id="rId25"/>
  </p:sldIdLst>
  <p:sldSz cx="9144000" cy="6858000" type="screen4x3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9CB9B8-D8EF-4EAD-BF24-29AC4C536F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1480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8000FC-CDCD-4F15-A918-BDEED0EE8E69}" type="datetimeFigureOut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E4C2618-65DA-40CA-9DD0-1184A065149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882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5A-2259-4850-9E1F-863AB2EEB33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C85-CBA4-47F4-BCBF-D1B184A64FA9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D3E-1EE8-4A69-AB08-095656D878B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4F0-9DC9-4259-8F92-FF927F13FC0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85BB-4B3E-4225-A82F-06F2D35D3144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A74-E4C1-45A8-946D-F8E39C3B9905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56-D28E-493E-89C8-0A5DCB1FAAB1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EA5-8FA6-4079-A90A-8245937BFCD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56CE-A9B7-4FF6-A531-65CFD2BED602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179-985D-4BDF-A1F6-81883CF2CB2E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2E4A-FC2D-4632-8660-BE04CA416C63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56AA-0F66-4D86-8AC2-6EEC7A09843A}" type="datetime1">
              <a:rPr lang="th-TH" smtClean="0"/>
              <a:pPr/>
              <a:t>20/04/62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195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 IV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FLAGS Register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4" name="รูปภาพ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404659"/>
            <a:ext cx="19431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D13BC-9625-4128-A9C6-8D6A8C5B5743}"/>
              </a:ext>
            </a:extLst>
          </p:cNvPr>
          <p:cNvSpPr txBox="1"/>
          <p:nvPr/>
        </p:nvSpPr>
        <p:spPr>
          <a:xfrm>
            <a:off x="1" y="633478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Department of Computer Science, Faculty of Science, Chiang Mai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Overflow Flag (OF)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= 1 if signed overflow occurred, otherwise OF = 0.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10</a:t>
            </a:fld>
            <a:endParaRPr lang="th-TH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Range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UNSIGN		SIGN</a:t>
            </a:r>
          </a:p>
          <a:p>
            <a:pPr marL="0" indent="0">
              <a:buNone/>
            </a:pPr>
            <a:r>
              <a:rPr lang="en-US" b="1" dirty="0"/>
              <a:t>BYTE</a:t>
            </a:r>
            <a:r>
              <a:rPr lang="en-US" dirty="0"/>
              <a:t>		[0, 255]		[-128, 127]</a:t>
            </a:r>
          </a:p>
          <a:p>
            <a:pPr marL="0" indent="0">
              <a:buNone/>
            </a:pPr>
            <a:r>
              <a:rPr lang="en-US" b="1" dirty="0"/>
              <a:t>WORD</a:t>
            </a:r>
            <a:r>
              <a:rPr lang="en-US" dirty="0"/>
              <a:t>	[0, 65535]		[-32768, 32767]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11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03171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Overflow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Overflow</a:t>
            </a:r>
          </a:p>
          <a:p>
            <a:r>
              <a:rPr lang="en-US" dirty="0"/>
              <a:t>Signed Overflow Only</a:t>
            </a:r>
          </a:p>
          <a:p>
            <a:r>
              <a:rPr lang="en-US" dirty="0"/>
              <a:t>Unsinged Overflow Only</a:t>
            </a:r>
          </a:p>
          <a:p>
            <a:r>
              <a:rPr lang="en-US" dirty="0"/>
              <a:t>Both Overflows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12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14858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of Unsigned Overflow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/>
              <a:t>	</a:t>
            </a:r>
            <a:r>
              <a:rPr lang="en-US" dirty="0"/>
              <a:t>						ADD AX, BX</a:t>
            </a:r>
            <a:endParaRPr lang="th-TH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1111 1111 1111 1111  65535	AX = FFFFh</a:t>
            </a:r>
          </a:p>
          <a:p>
            <a:pPr>
              <a:buNone/>
            </a:pPr>
            <a:r>
              <a:rPr lang="en-US" dirty="0"/>
              <a:t>+	</a:t>
            </a:r>
            <a:r>
              <a:rPr lang="en-US" u="sng" dirty="0"/>
              <a:t>0000 0000 0000 0001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/>
              <a:t>1 	BX = 0001h</a:t>
            </a:r>
          </a:p>
          <a:p>
            <a:pPr>
              <a:buNone/>
            </a:pPr>
            <a:r>
              <a:rPr lang="en-US" strike="sngStrike" dirty="0"/>
              <a:t>1</a:t>
            </a:r>
            <a:r>
              <a:rPr lang="en-US" dirty="0"/>
              <a:t>	0000 0000 0000 0000  </a:t>
            </a:r>
            <a:r>
              <a:rPr lang="en-US" dirty="0">
                <a:solidFill>
                  <a:schemeClr val="bg1"/>
                </a:solidFill>
              </a:rPr>
              <a:t>0000</a:t>
            </a:r>
            <a:r>
              <a:rPr lang="en-US" dirty="0"/>
              <a:t>0   	AX = 0000h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 0000 0000 0000 0000 = 65536 &gt; 65535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13</a:t>
            </a:fld>
            <a:endParaRPr lang="th-TH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of Signed Overflow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			ADD AX, BX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0111 1111 1111 1111  32767	AX = 7FFFh</a:t>
            </a:r>
          </a:p>
          <a:p>
            <a:pPr>
              <a:buNone/>
            </a:pPr>
            <a:r>
              <a:rPr lang="en-US" dirty="0"/>
              <a:t>+	</a:t>
            </a:r>
            <a:r>
              <a:rPr lang="en-US" u="sng" dirty="0"/>
              <a:t>0111 1111 1111 1111</a:t>
            </a:r>
            <a:r>
              <a:rPr lang="en-US" dirty="0"/>
              <a:t>  32767 	BX = 7FFFh</a:t>
            </a:r>
          </a:p>
          <a:p>
            <a:pPr>
              <a:buNone/>
            </a:pPr>
            <a:r>
              <a:rPr lang="en-US" dirty="0"/>
              <a:t>	1111 1111 1111 1110          -2  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	AX =</a:t>
            </a:r>
            <a:r>
              <a:rPr lang="en-US" b="1" dirty="0"/>
              <a:t> </a:t>
            </a:r>
            <a:r>
              <a:rPr lang="en-US" dirty="0" err="1"/>
              <a:t>FFFEh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32767 + 32767 = 65534 &lt;&gt; -2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14</a:t>
            </a:fld>
            <a:endParaRPr lang="th-TH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Processor Determines that Unsigned Overflow Occurred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CF = 1</a:t>
            </a:r>
          </a:p>
          <a:p>
            <a:r>
              <a:rPr lang="en-US" dirty="0"/>
              <a:t>Addition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There is a carry out of the </a:t>
            </a:r>
            <a:r>
              <a:rPr lang="en-US" dirty="0" err="1"/>
              <a:t>msb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correct answer is larger than the biggest unsigned number (FFFFh and </a:t>
            </a:r>
            <a:r>
              <a:rPr lang="en-US" dirty="0" err="1"/>
              <a:t>FFh</a:t>
            </a:r>
            <a:r>
              <a:rPr lang="en-US" dirty="0"/>
              <a:t>).</a:t>
            </a:r>
          </a:p>
          <a:p>
            <a:r>
              <a:rPr lang="en-US" dirty="0"/>
              <a:t>Subtraction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There is a borrow into the </a:t>
            </a:r>
            <a:r>
              <a:rPr lang="en-US" dirty="0" err="1"/>
              <a:t>msb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correct answer is smaller than 0.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15</a:t>
            </a:fld>
            <a:endParaRPr lang="th-TH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</a:t>
            </a:r>
            <a:r>
              <a:rPr lang="en-US"/>
              <a:t>Processor Determines that </a:t>
            </a:r>
            <a:r>
              <a:rPr lang="en-US" dirty="0"/>
              <a:t>Signed Overflow Occurred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 = 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There is a carry into the msb but no carry out.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There is a carry out but no carry in.</a:t>
            </a:r>
          </a:p>
          <a:p>
            <a:r>
              <a:rPr lang="en-US" dirty="0"/>
              <a:t>Addition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sum has a different sign.</a:t>
            </a:r>
          </a:p>
          <a:p>
            <a:r>
              <a:rPr lang="en-US" dirty="0"/>
              <a:t>Subtraction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result has a different sign than expected.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 – (–B) = A + 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–A – (+B) = –A + –B</a:t>
            </a:r>
          </a:p>
          <a:p>
            <a:r>
              <a:rPr lang="en-US" dirty="0"/>
              <a:t>Addition of Numbers with Different Signs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Overflow is impossible.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 + (– B) = A – B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16</a:t>
            </a:fld>
            <a:endParaRPr lang="th-TH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Instructions Affect the Flags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Instruction	Affects Flags</a:t>
            </a:r>
          </a:p>
          <a:p>
            <a:pPr>
              <a:buNone/>
            </a:pPr>
            <a:r>
              <a:rPr lang="en-US" dirty="0"/>
              <a:t>MOV/XCHG	none</a:t>
            </a:r>
          </a:p>
          <a:p>
            <a:pPr>
              <a:buNone/>
            </a:pPr>
            <a:r>
              <a:rPr lang="en-US" dirty="0"/>
              <a:t>ADD/SUB		all</a:t>
            </a:r>
          </a:p>
          <a:p>
            <a:pPr>
              <a:buNone/>
            </a:pPr>
            <a:r>
              <a:rPr lang="en-US" dirty="0"/>
              <a:t>INC/DEC		all except CF</a:t>
            </a:r>
          </a:p>
          <a:p>
            <a:pPr>
              <a:buNone/>
            </a:pPr>
            <a:r>
              <a:rPr lang="en-US" dirty="0"/>
              <a:t>NEG			all (CF = 1 unless result is 0,</a:t>
            </a:r>
          </a:p>
          <a:p>
            <a:pPr>
              <a:buNone/>
            </a:pPr>
            <a:r>
              <a:rPr lang="en-US" dirty="0"/>
              <a:t>				OF = 1 if word operand is 8000h,</a:t>
            </a:r>
          </a:p>
          <a:p>
            <a:pPr>
              <a:buNone/>
            </a:pPr>
            <a:r>
              <a:rPr lang="en-US" dirty="0"/>
              <a:t>				or byte operand is 80h)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17</a:t>
            </a:fld>
            <a:endParaRPr lang="th-TH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 AX, BX where AX contains FFFFh and BX contains FFFFh.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	FFFFh	    1111 1111 1111 1111</a:t>
            </a:r>
          </a:p>
          <a:p>
            <a:pPr>
              <a:buNone/>
            </a:pPr>
            <a:r>
              <a:rPr lang="en-US" u="sng" dirty="0"/>
              <a:t>+	FFFFh</a:t>
            </a:r>
            <a:r>
              <a:rPr lang="en-US" dirty="0"/>
              <a:t>	</a:t>
            </a:r>
            <a:r>
              <a:rPr lang="en-US" u="sng" dirty="0"/>
              <a:t>+  1111 1111 1111 1111</a:t>
            </a:r>
          </a:p>
          <a:p>
            <a:pPr>
              <a:buNone/>
            </a:pPr>
            <a:r>
              <a:rPr lang="en-US" strike="sngStrike" dirty="0"/>
              <a:t>1</a:t>
            </a:r>
            <a:r>
              <a:rPr lang="en-US" dirty="0"/>
              <a:t>	</a:t>
            </a:r>
            <a:r>
              <a:rPr lang="en-US" dirty="0" err="1"/>
              <a:t>FFFEh</a:t>
            </a:r>
            <a:r>
              <a:rPr lang="en-US" dirty="0"/>
              <a:t>	</a:t>
            </a:r>
            <a:r>
              <a:rPr lang="en-US" strike="sngStrike" dirty="0"/>
              <a:t>1</a:t>
            </a:r>
            <a:r>
              <a:rPr lang="en-US" dirty="0"/>
              <a:t>  1111 1111 1111 1110	AX = </a:t>
            </a:r>
            <a:r>
              <a:rPr lang="en-US" dirty="0" err="1"/>
              <a:t>FFFEh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SF = 1	because the msb is 1.</a:t>
            </a:r>
          </a:p>
          <a:p>
            <a:pPr>
              <a:buNone/>
            </a:pPr>
            <a:r>
              <a:rPr lang="en-US" dirty="0"/>
              <a:t>PF = 0	because there are 7 (odd number) of 1 bits in</a:t>
            </a:r>
          </a:p>
          <a:p>
            <a:pPr>
              <a:buNone/>
            </a:pPr>
            <a:r>
              <a:rPr lang="en-US" dirty="0"/>
              <a:t>		the low byte of the result.</a:t>
            </a:r>
          </a:p>
          <a:p>
            <a:pPr>
              <a:buNone/>
            </a:pPr>
            <a:r>
              <a:rPr lang="en-US" dirty="0"/>
              <a:t>ZF = 0	because the result is nonzero.</a:t>
            </a:r>
          </a:p>
          <a:p>
            <a:pPr>
              <a:buNone/>
            </a:pPr>
            <a:r>
              <a:rPr lang="en-US" dirty="0"/>
              <a:t>CF = 1	because there is a carry out of the msb on addition.</a:t>
            </a:r>
          </a:p>
          <a:p>
            <a:pPr>
              <a:buNone/>
            </a:pPr>
            <a:r>
              <a:rPr lang="en-US" dirty="0"/>
              <a:t>OF = 0	because the sign of the stored result is the same as 	that of the numbers being added (as a binary addition, 	there is a carry into the msb and also a carry out).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18</a:t>
            </a:fld>
            <a:endParaRPr lang="th-TH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 AL, BL where AL contains 80h and BL contains 80h.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	80h	    	    1000 0000</a:t>
            </a:r>
          </a:p>
          <a:p>
            <a:pPr>
              <a:buNone/>
            </a:pPr>
            <a:r>
              <a:rPr lang="en-US" u="sng" dirty="0"/>
              <a:t>+	80h</a:t>
            </a:r>
            <a:r>
              <a:rPr lang="en-US" dirty="0"/>
              <a:t>		</a:t>
            </a:r>
            <a:r>
              <a:rPr lang="en-US" u="sng" dirty="0"/>
              <a:t>+  1000 0000</a:t>
            </a:r>
          </a:p>
          <a:p>
            <a:pPr>
              <a:buNone/>
            </a:pPr>
            <a:r>
              <a:rPr lang="en-US" strike="sngStrike" dirty="0"/>
              <a:t>1</a:t>
            </a:r>
            <a:r>
              <a:rPr lang="en-US" dirty="0"/>
              <a:t>	00h	 	</a:t>
            </a:r>
            <a:r>
              <a:rPr lang="en-US" strike="sngStrike" dirty="0"/>
              <a:t>1</a:t>
            </a:r>
            <a:r>
              <a:rPr lang="en-US" dirty="0"/>
              <a:t>  0000 0000			AL = 00h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SF = 0	because the msb is 0.</a:t>
            </a:r>
          </a:p>
          <a:p>
            <a:pPr>
              <a:buNone/>
            </a:pPr>
            <a:r>
              <a:rPr lang="en-US" dirty="0"/>
              <a:t>PF = 1	because all the bits in the result are 0.</a:t>
            </a:r>
          </a:p>
          <a:p>
            <a:pPr>
              <a:buNone/>
            </a:pPr>
            <a:r>
              <a:rPr lang="en-US" dirty="0"/>
              <a:t>ZF = 1	because the result is 0.</a:t>
            </a:r>
          </a:p>
          <a:p>
            <a:pPr>
              <a:buNone/>
            </a:pPr>
            <a:r>
              <a:rPr lang="en-US" dirty="0"/>
              <a:t>CF = 1	because there is a carry out of the msb on addition.</a:t>
            </a:r>
          </a:p>
          <a:p>
            <a:pPr>
              <a:buNone/>
            </a:pPr>
            <a:r>
              <a:rPr lang="en-US" dirty="0"/>
              <a:t>OF = 1	because the numbers being added are both negative,</a:t>
            </a:r>
          </a:p>
          <a:p>
            <a:pPr>
              <a:buNone/>
            </a:pPr>
            <a:r>
              <a:rPr lang="en-US" dirty="0"/>
              <a:t>		but the result is 0 (as a binary addition, there is</a:t>
            </a:r>
          </a:p>
          <a:p>
            <a:pPr>
              <a:buNone/>
            </a:pPr>
            <a:r>
              <a:rPr lang="en-US" dirty="0"/>
              <a:t>		no carry into the msb but there is a carry out).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19</a:t>
            </a:fld>
            <a:endParaRPr lang="th-TH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FLAGS Register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How Instruction Affect the Flags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</a:t>
            </a:fld>
            <a:endParaRPr lang="th-T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SUB AX, BX where AX contains 8000h and BX contains 0001h.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8000h	    1000 0000 0000 0000</a:t>
            </a:r>
          </a:p>
          <a:p>
            <a:pPr>
              <a:buNone/>
            </a:pPr>
            <a:r>
              <a:rPr lang="en-US" u="sng" dirty="0"/>
              <a:t>– 	0001h</a:t>
            </a:r>
            <a:r>
              <a:rPr lang="en-US" dirty="0"/>
              <a:t>	</a:t>
            </a:r>
            <a:r>
              <a:rPr lang="en-US" u="sng" dirty="0"/>
              <a:t>–  0000 0000 0000 0001</a:t>
            </a:r>
          </a:p>
          <a:p>
            <a:pPr>
              <a:buNone/>
            </a:pPr>
            <a:r>
              <a:rPr lang="en-US" dirty="0"/>
              <a:t>	7FFFh	    0111 1111 1111 1111	AX = 7FFFh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SF = 0	because the msb is 0.</a:t>
            </a:r>
          </a:p>
          <a:p>
            <a:pPr>
              <a:buNone/>
            </a:pPr>
            <a:r>
              <a:rPr lang="en-US" dirty="0"/>
              <a:t>PF = 1	because there are 8 (even number) one bits in the low byte of</a:t>
            </a:r>
          </a:p>
          <a:p>
            <a:pPr>
              <a:buNone/>
            </a:pPr>
            <a:r>
              <a:rPr lang="en-US" dirty="0"/>
              <a:t>		the result.</a:t>
            </a:r>
          </a:p>
          <a:p>
            <a:pPr>
              <a:buNone/>
            </a:pPr>
            <a:r>
              <a:rPr lang="en-US" dirty="0"/>
              <a:t>ZF = 0	because the result is nonzero.</a:t>
            </a:r>
          </a:p>
          <a:p>
            <a:pPr>
              <a:buNone/>
            </a:pPr>
            <a:r>
              <a:rPr lang="en-US" dirty="0"/>
              <a:t>CF = 0	because a smaller unsigned number is being subtracted from</a:t>
            </a:r>
          </a:p>
          <a:p>
            <a:pPr>
              <a:buNone/>
            </a:pPr>
            <a:r>
              <a:rPr lang="en-US" dirty="0"/>
              <a:t>		a larger one.</a:t>
            </a:r>
          </a:p>
          <a:p>
            <a:pPr>
              <a:buNone/>
            </a:pPr>
            <a:r>
              <a:rPr lang="en-US" dirty="0"/>
              <a:t>OF = 1	because in a signed sense we are subtracting a positive number </a:t>
            </a:r>
          </a:p>
          <a:p>
            <a:pPr>
              <a:buNone/>
            </a:pPr>
            <a:r>
              <a:rPr lang="en-US" dirty="0"/>
              <a:t>		from a negative one, which is like adding two negatives but </a:t>
            </a:r>
          </a:p>
          <a:p>
            <a:pPr>
              <a:buNone/>
            </a:pPr>
            <a:r>
              <a:rPr lang="en-US" dirty="0"/>
              <a:t>		the result is positive (the wrong sign).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20</a:t>
            </a:fld>
            <a:endParaRPr lang="th-TH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INC AL where AL contains </a:t>
            </a:r>
            <a:r>
              <a:rPr lang="en-US" dirty="0" err="1"/>
              <a:t>FFh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FFh</a:t>
            </a:r>
            <a:r>
              <a:rPr lang="en-US" dirty="0"/>
              <a:t>	    	    1111 1111</a:t>
            </a:r>
          </a:p>
          <a:p>
            <a:pPr>
              <a:buNone/>
            </a:pPr>
            <a:r>
              <a:rPr lang="en-US" u="sng" dirty="0"/>
              <a:t>+	  1h</a:t>
            </a:r>
            <a:r>
              <a:rPr lang="en-US" dirty="0"/>
              <a:t>		</a:t>
            </a:r>
            <a:r>
              <a:rPr lang="en-US" u="sng" dirty="0"/>
              <a:t>+  0000 0001</a:t>
            </a:r>
          </a:p>
          <a:p>
            <a:pPr>
              <a:buNone/>
            </a:pPr>
            <a:r>
              <a:rPr lang="en-US" strike="sngStrike" dirty="0"/>
              <a:t>1</a:t>
            </a:r>
            <a:r>
              <a:rPr lang="en-US" dirty="0"/>
              <a:t>	00h	 	</a:t>
            </a:r>
            <a:r>
              <a:rPr lang="en-US" strike="sngStrike" dirty="0"/>
              <a:t>1</a:t>
            </a:r>
            <a:r>
              <a:rPr lang="en-US" dirty="0"/>
              <a:t>  0000 0000			AL = 00h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SF = 0, PF = 1, ZF = 1.</a:t>
            </a:r>
          </a:p>
          <a:p>
            <a:pPr>
              <a:buNone/>
            </a:pPr>
            <a:r>
              <a:rPr lang="en-US" dirty="0"/>
              <a:t>CF is unaffected by INC.</a:t>
            </a:r>
          </a:p>
          <a:p>
            <a:pPr>
              <a:buNone/>
            </a:pPr>
            <a:r>
              <a:rPr lang="en-US" dirty="0"/>
              <a:t>If CF = 0 before the execution of the instruction, CF will still be 0 afterward.</a:t>
            </a:r>
          </a:p>
          <a:p>
            <a:pPr>
              <a:buNone/>
            </a:pPr>
            <a:r>
              <a:rPr lang="en-US" dirty="0"/>
              <a:t>OF = 0	because  numbers of unlike sign are being added (there is a carry into the msb and also a carry out).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21</a:t>
            </a:fld>
            <a:endParaRPr lang="th-TH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MOV AX, -5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AX = </a:t>
            </a:r>
            <a:r>
              <a:rPr lang="en-US" dirty="0" err="1"/>
              <a:t>FFFBh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None of the flags are affected by MOV.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22</a:t>
            </a:fld>
            <a:endParaRPr lang="th-TH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NEG AX where AX contains 8000h.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8000h	 		= 1000 0000 0000 0000</a:t>
            </a:r>
          </a:p>
          <a:p>
            <a:pPr>
              <a:buNone/>
            </a:pPr>
            <a:r>
              <a:rPr lang="en-US" dirty="0"/>
              <a:t>one’s complement	= 0111 1111 1111 1111</a:t>
            </a:r>
          </a:p>
          <a:p>
            <a:pPr>
              <a:buNone/>
            </a:pPr>
            <a:r>
              <a:rPr lang="en-US" dirty="0"/>
              <a:t>				   </a:t>
            </a:r>
            <a:r>
              <a:rPr lang="en-US" u="sng" dirty="0"/>
              <a:t>                                   +1</a:t>
            </a:r>
          </a:p>
          <a:p>
            <a:pPr>
              <a:buNone/>
            </a:pPr>
            <a:r>
              <a:rPr lang="en-US" dirty="0"/>
              <a:t>				= 1000 0000 0000 0000	= 8000h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SF = 1, PF = 1, ZF = 0.</a:t>
            </a:r>
          </a:p>
          <a:p>
            <a:pPr>
              <a:buNone/>
            </a:pPr>
            <a:r>
              <a:rPr lang="en-US" dirty="0"/>
              <a:t>CF = 1	because for NEG CF is always 1 unless the result is 0.</a:t>
            </a:r>
          </a:p>
          <a:p>
            <a:pPr>
              <a:buNone/>
            </a:pPr>
            <a:r>
              <a:rPr lang="en-US" dirty="0"/>
              <a:t>OF = 1	because  the result is 8000h; when a number is</a:t>
            </a:r>
          </a:p>
          <a:p>
            <a:pPr>
              <a:buNone/>
            </a:pPr>
            <a:r>
              <a:rPr lang="en-US" dirty="0"/>
              <a:t>		negated, we would expect a sign change, but because</a:t>
            </a:r>
          </a:p>
          <a:p>
            <a:pPr>
              <a:buNone/>
            </a:pPr>
            <a:r>
              <a:rPr lang="en-US" dirty="0"/>
              <a:t>		8000h is its own two’s complement, there is no</a:t>
            </a:r>
          </a:p>
          <a:p>
            <a:pPr>
              <a:buNone/>
            </a:pPr>
            <a:r>
              <a:rPr lang="en-US" dirty="0"/>
              <a:t>		sign change.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23</a:t>
            </a:fld>
            <a:endParaRPr lang="th-TH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r>
              <a:rPr lang="en-US" dirty="0"/>
              <a:t>, </a:t>
            </a:r>
            <a:r>
              <a:rPr lang="en-US" b="1" dirty="0"/>
              <a:t>Assembly Language Programming and Organization of the IBM PC</a:t>
            </a:r>
            <a:r>
              <a:rPr lang="en-US" dirty="0"/>
              <a:t>. New York: McGraw-Hill, 1992.</a:t>
            </a:r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24</a:t>
            </a:fld>
            <a:endParaRPr lang="th-T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FLAGS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</a:t>
            </a:fld>
            <a:endParaRPr lang="th-TH" sz="2000" dirty="0"/>
          </a:p>
        </p:txBody>
      </p:sp>
      <p:pic>
        <p:nvPicPr>
          <p:cNvPr id="10" name="Content Placeholder 9" descr="figure 5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" y="2393442"/>
            <a:ext cx="9066276" cy="207111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Status Flags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processor uses the status flags to reflect the result of an operation.</a:t>
            </a:r>
          </a:p>
          <a:p>
            <a:r>
              <a:rPr lang="en-US" dirty="0"/>
              <a:t>The status flags are located in bits 0, 2, 4, 6, 7, </a:t>
            </a:r>
            <a:r>
              <a:rPr lang="en-US"/>
              <a:t>and 11.</a:t>
            </a: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4</a:t>
            </a:fld>
            <a:endParaRPr lang="th-TH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Carry Flag (CF)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CF = 1 if there is a carry out of msb on addition, or there is a borrow into msb on subtraction; otherwise, CF = 0.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5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65510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Parity Flag (PF)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PF = 1 if the low byte of a result has an even number of one bits (even parity). </a:t>
            </a:r>
          </a:p>
          <a:p>
            <a:r>
              <a:rPr lang="en-US" dirty="0"/>
              <a:t>PF = 0 if the low byte has odd parity.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6</a:t>
            </a:fld>
            <a:endParaRPr lang="th-TH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Carry Flag (AF)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 = 1 if there is a carry out from bit 3 on addition, or a borrow into bit 3 on subtraction.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7</a:t>
            </a:fld>
            <a:endParaRPr lang="th-TH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Flag (ZF)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ZF = 1 for a zero result.</a:t>
            </a:r>
          </a:p>
          <a:p>
            <a:r>
              <a:rPr lang="en-US" dirty="0"/>
              <a:t>ZF = 0 for a nonzero result.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8</a:t>
            </a:fld>
            <a:endParaRPr lang="th-TH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Flag (SF)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SF = 1 if the msb of a result is 1; it means the result is negative if you are giving a signed interpretation.</a:t>
            </a:r>
          </a:p>
          <a:p>
            <a:r>
              <a:rPr lang="en-US" dirty="0"/>
              <a:t>SF = 0 if the msb is 0. </a:t>
            </a:r>
          </a:p>
          <a:p>
            <a:r>
              <a:rPr lang="en-US" dirty="0"/>
              <a:t>SF = MSB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9</a:t>
            </a:fld>
            <a:endParaRPr lang="th-TH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677</Words>
  <Application>Microsoft Office PowerPoint</Application>
  <PresentationFormat>On-screen Show (4:3)</PresentationFormat>
  <Paragraphs>191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ชุดรูปแบบของ Office</vt:lpstr>
      <vt:lpstr>Assembly Language</vt:lpstr>
      <vt:lpstr>Outline</vt:lpstr>
      <vt:lpstr>FLAGS</vt:lpstr>
      <vt:lpstr>The Status Flags</vt:lpstr>
      <vt:lpstr>Carry Flag (CF)</vt:lpstr>
      <vt:lpstr>Parity Flag (PF)</vt:lpstr>
      <vt:lpstr>Auxiliary Carry Flag (AF)</vt:lpstr>
      <vt:lpstr>Zero Flag (ZF)</vt:lpstr>
      <vt:lpstr>Sign Flag (SF)</vt:lpstr>
      <vt:lpstr>Overflow Flag (OF)</vt:lpstr>
      <vt:lpstr>Decimal Range</vt:lpstr>
      <vt:lpstr>Overflow</vt:lpstr>
      <vt:lpstr>The Example of Unsigned Overflow</vt:lpstr>
      <vt:lpstr>The Example of Signed Overflow</vt:lpstr>
      <vt:lpstr>How the Processor Determines that Unsigned Overflow Occurred</vt:lpstr>
      <vt:lpstr>How the Processor Determines that Signed Overflow Occurred</vt:lpstr>
      <vt:lpstr>How Instructions Affect the Flags</vt:lpstr>
      <vt:lpstr>ADD AX, BX where AX contains FFFFh and BX contains FFFFh.</vt:lpstr>
      <vt:lpstr>ADD AL, BL where AL contains 80h and BL contains 80h.</vt:lpstr>
      <vt:lpstr>SUB AX, BX where AX contains 8000h and BX contains 0001h.</vt:lpstr>
      <vt:lpstr>INC AL where AL contains FFh.</vt:lpstr>
      <vt:lpstr>MOV AX, -5</vt:lpstr>
      <vt:lpstr>NEG AX where AX contains 8000h.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with Assembly Language</dc:title>
  <dc:subject>Part IV</dc:subject>
  <dc:creator>Chumphol Bunkhumpornpat</dc:creator>
  <cp:lastModifiedBy>CHUMPHOL BUNKHUMPORNPAT</cp:lastModifiedBy>
  <cp:revision>742</cp:revision>
  <dcterms:created xsi:type="dcterms:W3CDTF">2012-04-29T10:21:48Z</dcterms:created>
  <dcterms:modified xsi:type="dcterms:W3CDTF">2019-04-19T19:12:09Z</dcterms:modified>
</cp:coreProperties>
</file>