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04" r:id="rId2"/>
    <p:sldId id="314" r:id="rId3"/>
    <p:sldId id="426" r:id="rId4"/>
    <p:sldId id="428" r:id="rId5"/>
    <p:sldId id="429" r:id="rId6"/>
    <p:sldId id="427" r:id="rId7"/>
    <p:sldId id="431" r:id="rId8"/>
    <p:sldId id="430" r:id="rId9"/>
    <p:sldId id="432" r:id="rId10"/>
    <p:sldId id="433" r:id="rId11"/>
    <p:sldId id="455" r:id="rId12"/>
    <p:sldId id="434" r:id="rId13"/>
    <p:sldId id="436" r:id="rId14"/>
    <p:sldId id="448" r:id="rId15"/>
    <p:sldId id="438" r:id="rId16"/>
    <p:sldId id="440" r:id="rId17"/>
    <p:sldId id="441" r:id="rId18"/>
    <p:sldId id="442" r:id="rId19"/>
    <p:sldId id="451" r:id="rId20"/>
    <p:sldId id="444" r:id="rId21"/>
    <p:sldId id="446" r:id="rId22"/>
    <p:sldId id="447" r:id="rId23"/>
    <p:sldId id="425" r:id="rId24"/>
    <p:sldId id="262" r:id="rId25"/>
  </p:sldIdLst>
  <p:sldSz cx="9144000" cy="6858000" type="screen4x3"/>
  <p:notesSz cx="7099300" cy="10234613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ไม่มีลักษณะ ไม่มี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ไม่มีลักษณะ, 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652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29CB9B8-D8EF-4EAD-BF24-29AC4C536F7F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25557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E8000FC-CDCD-4F15-A918-BDEED0EE8E69}" type="datetimeFigureOut">
              <a:rPr lang="th-TH" smtClean="0"/>
              <a:pPr/>
              <a:t>20/04/62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E4C2618-65DA-40CA-9DD0-1184A065149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79895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146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5A-2259-4850-9E1F-863AB2EEB332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4C85-CBA4-47F4-BCBF-D1B184A64FA9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AD3E-1EE8-4A69-AB08-095656D878BE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B4F0-9DC9-4259-8F92-FF927F13FC03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204231: Computer Organization and Architecture</a:t>
            </a:r>
            <a:endParaRPr lang="th-TH" dirty="0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85BB-4B3E-4225-A82F-06F2D35D3144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BA74-E4C1-45A8-946D-F8E39C3B9905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FF56-D28E-493E-89C8-0A5DCB1FAAB1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5EA5-8FA6-4079-A90A-8245937BFCDA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56CE-A9B7-4FF6-A531-65CFD2BED602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179-985D-4BDF-A1F6-81883CF2CB2E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2E4A-FC2D-4632-8660-BE04CA416C63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56AA-0F66-4D86-8AC2-6EEC7A09843A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204231: Computer Organization and Architecture</a:t>
            </a:r>
            <a:endParaRPr lang="th-TH" dirty="0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Assembly Language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23528" y="3886200"/>
            <a:ext cx="8496944" cy="11958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Part VI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Looping Structures</a:t>
            </a:r>
          </a:p>
          <a:p>
            <a:endParaRPr lang="th-TH" dirty="0">
              <a:solidFill>
                <a:schemeClr val="tx1"/>
              </a:solidFill>
            </a:endParaRPr>
          </a:p>
        </p:txBody>
      </p:sp>
      <p:pic>
        <p:nvPicPr>
          <p:cNvPr id="4" name="รูปภาพ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450" y="404659"/>
            <a:ext cx="1943100" cy="1943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4D13BC-9625-4128-A9C6-8D6A8C5B5743}"/>
              </a:ext>
            </a:extLst>
          </p:cNvPr>
          <p:cNvSpPr txBox="1"/>
          <p:nvPr/>
        </p:nvSpPr>
        <p:spPr>
          <a:xfrm>
            <a:off x="1" y="633478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>
                <a:solidFill>
                  <a:schemeClr val="bg1">
                    <a:lumMod val="50000"/>
                  </a:schemeClr>
                </a:solidFill>
              </a:rPr>
              <a:t>Department of Computer Science, Faculty of Science, Chiang Mai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 loop_count  times  DO</a:t>
            </a:r>
          </a:p>
          <a:p>
            <a:pPr>
              <a:buNone/>
            </a:pPr>
            <a:r>
              <a:rPr lang="en-US" dirty="0"/>
              <a:t>	statements</a:t>
            </a:r>
          </a:p>
          <a:p>
            <a:pPr>
              <a:buNone/>
            </a:pPr>
            <a:r>
              <a:rPr lang="en-US" dirty="0"/>
              <a:t>END_FOR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10</a:t>
            </a:fld>
            <a:endParaRPr lang="th-TH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LOOP instruction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; initialize CX to loop_count</a:t>
            </a:r>
          </a:p>
          <a:p>
            <a:pPr>
              <a:buNone/>
            </a:pPr>
            <a:r>
              <a:rPr lang="en-US" dirty="0"/>
              <a:t>	TOP:</a:t>
            </a:r>
          </a:p>
          <a:p>
            <a:pPr>
              <a:buNone/>
            </a:pPr>
            <a:r>
              <a:rPr lang="en-US" dirty="0"/>
              <a:t>			; body of the loop</a:t>
            </a:r>
          </a:p>
          <a:p>
            <a:pPr>
              <a:buNone/>
            </a:pPr>
            <a:r>
              <a:rPr lang="en-US" dirty="0"/>
              <a:t>			LOOP TOP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11</a:t>
            </a:fld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206415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LOOP instruction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LOOP	</a:t>
            </a:r>
            <a:r>
              <a:rPr lang="en-US" b="1" dirty="0" err="1"/>
              <a:t>destination_label</a:t>
            </a:r>
            <a:endParaRPr lang="en-US" b="1" dirty="0"/>
          </a:p>
          <a:p>
            <a:r>
              <a:rPr lang="en-US" dirty="0"/>
              <a:t>The counter for the loop is the register CX which is initialized to </a:t>
            </a:r>
            <a:r>
              <a:rPr lang="en-US" dirty="0" err="1"/>
              <a:t>loop_count</a:t>
            </a:r>
            <a:r>
              <a:rPr lang="en-US" dirty="0"/>
              <a:t>.</a:t>
            </a:r>
          </a:p>
          <a:p>
            <a:r>
              <a:rPr lang="en-US" dirty="0"/>
              <a:t>Execution of the LOOP instruction causes CX to be </a:t>
            </a:r>
            <a:r>
              <a:rPr lang="en-US" u="sng" dirty="0"/>
              <a:t>decremented automatically</a:t>
            </a:r>
            <a:r>
              <a:rPr lang="en-US" dirty="0"/>
              <a:t>.</a:t>
            </a:r>
          </a:p>
          <a:p>
            <a:r>
              <a:rPr lang="en-US" dirty="0"/>
              <a:t>If CX &lt;&gt; 0, control transfers to </a:t>
            </a:r>
            <a:r>
              <a:rPr lang="en-US" dirty="0" err="1"/>
              <a:t>destination_label</a:t>
            </a:r>
            <a:r>
              <a:rPr lang="en-US" dirty="0"/>
              <a:t>.</a:t>
            </a:r>
          </a:p>
          <a:p>
            <a:r>
              <a:rPr lang="en-US" dirty="0"/>
              <a:t>If CX = 0, the next instruction after LOOP is done.</a:t>
            </a:r>
          </a:p>
          <a:p>
            <a:r>
              <a:rPr lang="en-US" dirty="0" err="1"/>
              <a:t>destination_label</a:t>
            </a:r>
            <a:r>
              <a:rPr lang="en-US" dirty="0"/>
              <a:t> must precede the LOOP instruction by no more than 126 bytes.</a:t>
            </a:r>
            <a:endParaRPr lang="en-US" b="1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12</a:t>
            </a:fld>
            <a:endParaRPr lang="th-TH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Write a count-controlled loop to display a row of 80 stars.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		FOR  80  times  DO</a:t>
            </a:r>
          </a:p>
          <a:p>
            <a:pPr>
              <a:buNone/>
            </a:pPr>
            <a:r>
              <a:rPr lang="en-US" dirty="0"/>
              <a:t>			display ‘*’</a:t>
            </a:r>
          </a:p>
          <a:p>
            <a:pPr>
              <a:buNone/>
            </a:pPr>
            <a:r>
              <a:rPr lang="en-US" dirty="0"/>
              <a:t>		END_FOR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MOV	CX, 80		; number of stars to display</a:t>
            </a:r>
          </a:p>
          <a:p>
            <a:pPr>
              <a:buNone/>
            </a:pPr>
            <a:r>
              <a:rPr lang="en-US" dirty="0"/>
              <a:t>		MOV	AH, 2		; display character function</a:t>
            </a:r>
          </a:p>
          <a:p>
            <a:pPr>
              <a:buNone/>
            </a:pPr>
            <a:r>
              <a:rPr lang="en-US" dirty="0"/>
              <a:t>		MOV	DL, ‘*’		; character to display</a:t>
            </a:r>
          </a:p>
          <a:p>
            <a:pPr>
              <a:buNone/>
            </a:pPr>
            <a:r>
              <a:rPr lang="en-US" dirty="0"/>
              <a:t>TOP:</a:t>
            </a:r>
          </a:p>
          <a:p>
            <a:pPr>
              <a:buNone/>
            </a:pPr>
            <a:r>
              <a:rPr lang="en-US" dirty="0"/>
              <a:t>		INT	21h		; display a star</a:t>
            </a:r>
          </a:p>
          <a:p>
            <a:pPr>
              <a:buNone/>
            </a:pPr>
            <a:r>
              <a:rPr lang="en-US" dirty="0"/>
              <a:t>		LOOP	TOP		; repeat 80 times</a:t>
            </a:r>
          </a:p>
          <a:p>
            <a:pPr>
              <a:buNone/>
            </a:pP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13</a:t>
            </a:fld>
            <a:endParaRPr lang="th-TH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2C0FA7-8BF1-4DA9-85D7-23FD36C80818}"/>
              </a:ext>
            </a:extLst>
          </p:cNvPr>
          <p:cNvCxnSpPr>
            <a:cxnSpLocks/>
          </p:cNvCxnSpPr>
          <p:nvPr/>
        </p:nvCxnSpPr>
        <p:spPr>
          <a:xfrm>
            <a:off x="457200" y="2996952"/>
            <a:ext cx="822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The Instruction JCXZ (Jump If CX Is zero)</a:t>
            </a:r>
            <a:endParaRPr lang="th-TH" sz="3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JCXZ	</a:t>
            </a:r>
            <a:r>
              <a:rPr lang="en-US" b="1" dirty="0" err="1"/>
              <a:t>destination_label</a:t>
            </a:r>
            <a:endParaRPr lang="en-US" b="1" dirty="0"/>
          </a:p>
          <a:p>
            <a:r>
              <a:rPr lang="en-US" dirty="0"/>
              <a:t>If CX contains 0 when the loop is entered, </a:t>
            </a:r>
            <a:br>
              <a:rPr lang="en-US" dirty="0"/>
            </a:br>
            <a:r>
              <a:rPr lang="en-US" dirty="0"/>
              <a:t>the LOOP instruction causes CX to be decremented to </a:t>
            </a:r>
            <a:r>
              <a:rPr lang="en-US" dirty="0" err="1"/>
              <a:t>FFFFh</a:t>
            </a:r>
            <a:r>
              <a:rPr lang="en-US" dirty="0"/>
              <a:t>, and the loop is then executed </a:t>
            </a:r>
            <a:r>
              <a:rPr lang="en-US" dirty="0" err="1"/>
              <a:t>FFFFh</a:t>
            </a:r>
            <a:r>
              <a:rPr lang="en-US" dirty="0"/>
              <a:t> = 65535 more times!</a:t>
            </a:r>
          </a:p>
          <a:p>
            <a:r>
              <a:rPr lang="en-US" dirty="0"/>
              <a:t>To prevent this, the instruction JCXZ may be used before the loop.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14</a:t>
            </a:fld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910533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The Instruction JCXZ (Jump If CX Is zero)</a:t>
            </a:r>
            <a:endParaRPr lang="th-TH" sz="3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JCXZ	SKIP</a:t>
            </a:r>
          </a:p>
          <a:p>
            <a:pPr>
              <a:buNone/>
            </a:pPr>
            <a:r>
              <a:rPr lang="en-US" dirty="0"/>
              <a:t>	TOP:</a:t>
            </a:r>
          </a:p>
          <a:p>
            <a:pPr>
              <a:buNone/>
            </a:pPr>
            <a:r>
              <a:rPr lang="en-US" dirty="0"/>
              <a:t>			; body of the loop</a:t>
            </a:r>
          </a:p>
          <a:p>
            <a:pPr>
              <a:buNone/>
            </a:pPr>
            <a:r>
              <a:rPr lang="en-US" dirty="0"/>
              <a:t>			LOOP TOP</a:t>
            </a:r>
          </a:p>
          <a:p>
            <a:pPr>
              <a:buNone/>
            </a:pPr>
            <a:r>
              <a:rPr lang="en-US" dirty="0"/>
              <a:t>	SKIP:</a:t>
            </a:r>
          </a:p>
          <a:p>
            <a:pPr>
              <a:buNone/>
            </a:pP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15</a:t>
            </a:fld>
            <a:endParaRPr lang="th-TH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WHILE  condition  DO</a:t>
            </a:r>
          </a:p>
          <a:p>
            <a:pPr marL="0" indent="0">
              <a:buNone/>
            </a:pPr>
            <a:r>
              <a:rPr lang="en-US" dirty="0"/>
              <a:t>	statements</a:t>
            </a:r>
          </a:p>
          <a:p>
            <a:pPr>
              <a:buNone/>
            </a:pPr>
            <a:r>
              <a:rPr lang="en-US" dirty="0"/>
              <a:t>END_WHILE</a:t>
            </a:r>
          </a:p>
          <a:p>
            <a:endParaRPr lang="en-US" dirty="0"/>
          </a:p>
          <a:p>
            <a:r>
              <a:rPr lang="en-US" dirty="0"/>
              <a:t>The condition is checked at the top of the loop.</a:t>
            </a:r>
          </a:p>
          <a:p>
            <a:r>
              <a:rPr lang="en-US" dirty="0"/>
              <a:t>If </a:t>
            </a:r>
            <a:r>
              <a:rPr lang="en-US" b="1" dirty="0"/>
              <a:t>true</a:t>
            </a:r>
            <a:r>
              <a:rPr lang="en-US" dirty="0"/>
              <a:t>, the </a:t>
            </a:r>
            <a:r>
              <a:rPr lang="en-US" b="1" dirty="0"/>
              <a:t>statements are executed</a:t>
            </a:r>
            <a:r>
              <a:rPr lang="en-US" dirty="0"/>
              <a:t>; if false, the program goes on to whatever follows.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16</a:t>
            </a:fld>
            <a:endParaRPr lang="th-TH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Write some code to count the number of characters in an input line.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Initialize count to 0</a:t>
            </a:r>
          </a:p>
          <a:p>
            <a:pPr>
              <a:buNone/>
            </a:pPr>
            <a:r>
              <a:rPr lang="en-US" dirty="0"/>
              <a:t>read a character</a:t>
            </a:r>
          </a:p>
          <a:p>
            <a:pPr>
              <a:buNone/>
            </a:pPr>
            <a:r>
              <a:rPr lang="en-US" dirty="0"/>
              <a:t>WHILE  character &lt;&gt; </a:t>
            </a:r>
            <a:r>
              <a:rPr lang="en-US" dirty="0" err="1"/>
              <a:t>carriage_return</a:t>
            </a:r>
            <a:r>
              <a:rPr lang="en-US" dirty="0"/>
              <a:t>  DO</a:t>
            </a:r>
          </a:p>
          <a:p>
            <a:pPr>
              <a:buNone/>
            </a:pPr>
            <a:r>
              <a:rPr lang="en-US" dirty="0"/>
              <a:t>	count = count + 1</a:t>
            </a:r>
          </a:p>
          <a:p>
            <a:pPr>
              <a:buNone/>
            </a:pPr>
            <a:r>
              <a:rPr lang="en-US" dirty="0"/>
              <a:t>	 read a character</a:t>
            </a:r>
          </a:p>
          <a:p>
            <a:pPr>
              <a:buNone/>
            </a:pPr>
            <a:r>
              <a:rPr lang="en-US" dirty="0"/>
              <a:t>END_WHILE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17</a:t>
            </a:fld>
            <a:endParaRPr lang="th-TH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Write some code to count the number of characters in an input line.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		MOV	DX, 0		; DX counts characters</a:t>
            </a:r>
          </a:p>
          <a:p>
            <a:pPr>
              <a:buNone/>
            </a:pPr>
            <a:r>
              <a:rPr lang="en-US" dirty="0"/>
              <a:t>		MOV	AH, 1		; prepare to read</a:t>
            </a:r>
          </a:p>
          <a:p>
            <a:pPr>
              <a:buNone/>
            </a:pPr>
            <a:r>
              <a:rPr lang="en-US" dirty="0"/>
              <a:t>		INT	21H		; character in AL</a:t>
            </a:r>
          </a:p>
          <a:p>
            <a:pPr>
              <a:buNone/>
            </a:pPr>
            <a:r>
              <a:rPr lang="en-US" dirty="0"/>
              <a:t>WHILE_:</a:t>
            </a:r>
          </a:p>
          <a:p>
            <a:pPr>
              <a:buNone/>
            </a:pPr>
            <a:r>
              <a:rPr lang="en-US" dirty="0"/>
              <a:t>		CMP	AL, 0DH	; CR?</a:t>
            </a:r>
          </a:p>
          <a:p>
            <a:pPr>
              <a:buNone/>
            </a:pPr>
            <a:r>
              <a:rPr lang="en-US" dirty="0"/>
              <a:t>		JE	END_WHILE	; yes, exit</a:t>
            </a:r>
          </a:p>
          <a:p>
            <a:pPr>
              <a:buNone/>
            </a:pPr>
            <a:r>
              <a:rPr lang="en-US" dirty="0"/>
              <a:t>		INC	DX		; not CR, increment count</a:t>
            </a:r>
          </a:p>
          <a:p>
            <a:pPr>
              <a:buNone/>
            </a:pPr>
            <a:r>
              <a:rPr lang="en-US" dirty="0"/>
              <a:t>		INT	21H		; read a character</a:t>
            </a:r>
          </a:p>
          <a:p>
            <a:pPr>
              <a:buNone/>
            </a:pPr>
            <a:r>
              <a:rPr lang="en-US" dirty="0"/>
              <a:t>		JMP	WHILE_	; loop back</a:t>
            </a:r>
          </a:p>
          <a:p>
            <a:pPr>
              <a:buNone/>
            </a:pPr>
            <a:r>
              <a:rPr lang="en-US" dirty="0"/>
              <a:t>END_WHILE_: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18</a:t>
            </a:fld>
            <a:endParaRPr lang="th-TH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REPEAT LOOP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REPEAT</a:t>
            </a:r>
          </a:p>
          <a:p>
            <a:pPr>
              <a:buNone/>
            </a:pPr>
            <a:r>
              <a:rPr lang="en-US" dirty="0"/>
              <a:t>	statements</a:t>
            </a:r>
          </a:p>
          <a:p>
            <a:pPr>
              <a:buNone/>
            </a:pPr>
            <a:r>
              <a:rPr lang="en-US" dirty="0"/>
              <a:t>UNTIL  condition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In a REPEAT … UNTIL  loop, the statements are executed, and then the conditions is checked.</a:t>
            </a:r>
          </a:p>
          <a:p>
            <a:r>
              <a:rPr lang="en-US" dirty="0"/>
              <a:t>If </a:t>
            </a:r>
            <a:r>
              <a:rPr lang="en-US" b="1" dirty="0"/>
              <a:t>true</a:t>
            </a:r>
            <a:r>
              <a:rPr lang="en-US" dirty="0"/>
              <a:t>, the </a:t>
            </a:r>
            <a:r>
              <a:rPr lang="en-US" b="1" dirty="0"/>
              <a:t>loop terminates</a:t>
            </a:r>
            <a:r>
              <a:rPr lang="en-US" dirty="0"/>
              <a:t>; if false, control branched to the top of the loop.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19</a:t>
            </a:fld>
            <a:endParaRPr lang="th-TH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Branches  with Compound Conditions</a:t>
            </a:r>
          </a:p>
          <a:p>
            <a:r>
              <a:rPr lang="en-US" dirty="0"/>
              <a:t>Looping Structures</a:t>
            </a:r>
          </a:p>
          <a:p>
            <a:r>
              <a:rPr lang="en-US" dirty="0"/>
              <a:t>Programming with High-Level Structures</a:t>
            </a:r>
          </a:p>
          <a:p>
            <a:endParaRPr lang="en-US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</a:t>
            </a:fld>
            <a:endParaRPr lang="th-TH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Write some code to read characters until a blank is read.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REPEAT</a:t>
            </a:r>
          </a:p>
          <a:p>
            <a:pPr>
              <a:buNone/>
            </a:pPr>
            <a:r>
              <a:rPr lang="en-US" dirty="0"/>
              <a:t>	read a character</a:t>
            </a:r>
          </a:p>
          <a:p>
            <a:pPr>
              <a:buNone/>
            </a:pPr>
            <a:r>
              <a:rPr lang="en-US" dirty="0"/>
              <a:t>UNTIL  character is a blank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MOV	AH, 1		; prepare to read</a:t>
            </a:r>
          </a:p>
          <a:p>
            <a:pPr>
              <a:buNone/>
            </a:pPr>
            <a:r>
              <a:rPr lang="en-US" dirty="0"/>
              <a:t>REPEAT:</a:t>
            </a:r>
          </a:p>
          <a:p>
            <a:pPr>
              <a:buNone/>
            </a:pPr>
            <a:r>
              <a:rPr lang="en-US" dirty="0"/>
              <a:t>		INT	21H		; char in AL</a:t>
            </a:r>
          </a:p>
          <a:p>
            <a:pPr>
              <a:buNone/>
            </a:pPr>
            <a:r>
              <a:rPr lang="en-US" dirty="0"/>
              <a:t>; until</a:t>
            </a:r>
          </a:p>
          <a:p>
            <a:pPr>
              <a:buNone/>
            </a:pPr>
            <a:r>
              <a:rPr lang="en-US" dirty="0"/>
              <a:t>		CMP	AL, ‘ ‘		; a blank?</a:t>
            </a:r>
          </a:p>
          <a:p>
            <a:pPr>
              <a:buNone/>
            </a:pPr>
            <a:r>
              <a:rPr lang="en-US" dirty="0"/>
              <a:t>		JNE	REPEAT	; no, keep reading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20</a:t>
            </a:fld>
            <a:endParaRPr lang="th-TH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02F48C-547A-44AC-B810-C436FA9175F9}"/>
              </a:ext>
            </a:extLst>
          </p:cNvPr>
          <p:cNvCxnSpPr>
            <a:cxnSpLocks/>
          </p:cNvCxnSpPr>
          <p:nvPr/>
        </p:nvCxnSpPr>
        <p:spPr>
          <a:xfrm>
            <a:off x="467544" y="3068960"/>
            <a:ext cx="8208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Programming with High-Level Structures</a:t>
            </a:r>
            <a:endParaRPr lang="th-TH" sz="36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Type a line of text:</a:t>
            </a:r>
          </a:p>
          <a:p>
            <a:pPr>
              <a:buNone/>
            </a:pPr>
            <a:r>
              <a:rPr lang="en-US" dirty="0"/>
              <a:t>		THE QUICK BROWN FOR JUMPED.</a:t>
            </a:r>
          </a:p>
          <a:p>
            <a:pPr>
              <a:buNone/>
            </a:pPr>
            <a:r>
              <a:rPr lang="en-US" dirty="0"/>
              <a:t>		First capital = B Last capital = W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21</a:t>
            </a:fld>
            <a:endParaRPr lang="th-TH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and Process a Line of Text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Read a character</a:t>
            </a:r>
          </a:p>
          <a:p>
            <a:pPr>
              <a:buNone/>
            </a:pPr>
            <a:r>
              <a:rPr lang="en-US" dirty="0"/>
              <a:t>WHILE character is not a carriage return DO</a:t>
            </a:r>
          </a:p>
          <a:p>
            <a:pPr>
              <a:buNone/>
            </a:pPr>
            <a:r>
              <a:rPr lang="en-US" dirty="0"/>
              <a:t>	IF character is a capital letter (‘A’ &lt;= character AND character &lt;= ‘Z’)</a:t>
            </a:r>
          </a:p>
          <a:p>
            <a:pPr>
              <a:buNone/>
            </a:pPr>
            <a:r>
              <a:rPr lang="en-US" dirty="0"/>
              <a:t>		THEN</a:t>
            </a:r>
          </a:p>
          <a:p>
            <a:pPr>
              <a:buNone/>
            </a:pPr>
            <a:r>
              <a:rPr lang="en-US" dirty="0"/>
              <a:t>			IF character precedes first capital</a:t>
            </a:r>
          </a:p>
          <a:p>
            <a:pPr>
              <a:buNone/>
            </a:pPr>
            <a:r>
              <a:rPr lang="en-US" dirty="0"/>
              <a:t>				THEN	first capital = character</a:t>
            </a:r>
          </a:p>
          <a:p>
            <a:pPr>
              <a:buNone/>
            </a:pPr>
            <a:r>
              <a:rPr lang="en-US" dirty="0"/>
              <a:t>			END IF</a:t>
            </a:r>
          </a:p>
          <a:p>
            <a:pPr>
              <a:buNone/>
            </a:pPr>
            <a:r>
              <a:rPr lang="en-US" dirty="0"/>
              <a:t>			IF character follows last capital</a:t>
            </a:r>
          </a:p>
          <a:p>
            <a:pPr>
              <a:buNone/>
            </a:pPr>
            <a:r>
              <a:rPr lang="en-US" dirty="0"/>
              <a:t>				THEN	last capital = character</a:t>
            </a:r>
          </a:p>
          <a:p>
            <a:pPr>
              <a:buNone/>
            </a:pPr>
            <a:r>
              <a:rPr lang="en-US" dirty="0"/>
              <a:t>			END IF</a:t>
            </a:r>
          </a:p>
          <a:p>
            <a:pPr>
              <a:buNone/>
            </a:pPr>
            <a:r>
              <a:rPr lang="en-US" dirty="0"/>
              <a:t>	END IF</a:t>
            </a:r>
          </a:p>
          <a:p>
            <a:pPr>
              <a:buNone/>
            </a:pPr>
            <a:r>
              <a:rPr lang="en-US" dirty="0"/>
              <a:t>Read a character</a:t>
            </a:r>
          </a:p>
          <a:p>
            <a:pPr>
              <a:buNone/>
            </a:pPr>
            <a:r>
              <a:rPr lang="en-US" dirty="0"/>
              <a:t>END_WHILE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22</a:t>
            </a:fld>
            <a:endParaRPr lang="th-TH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 the </a:t>
            </a:r>
            <a:r>
              <a:rPr lang="en-US"/>
              <a:t>rResults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IF no capitals were typed,</a:t>
            </a:r>
          </a:p>
          <a:p>
            <a:pPr>
              <a:buNone/>
            </a:pPr>
            <a:r>
              <a:rPr lang="en-US" dirty="0"/>
              <a:t>	THEN</a:t>
            </a:r>
          </a:p>
          <a:p>
            <a:pPr>
              <a:buNone/>
            </a:pPr>
            <a:r>
              <a:rPr lang="en-US" dirty="0"/>
              <a:t>		display “No capitals”</a:t>
            </a:r>
          </a:p>
          <a:p>
            <a:pPr>
              <a:buNone/>
            </a:pPr>
            <a:r>
              <a:rPr lang="en-US" dirty="0"/>
              <a:t>	ELSE</a:t>
            </a:r>
          </a:p>
          <a:p>
            <a:pPr>
              <a:buNone/>
            </a:pPr>
            <a:r>
              <a:rPr lang="en-US" dirty="0"/>
              <a:t>		display first capital and last capital</a:t>
            </a:r>
          </a:p>
          <a:p>
            <a:pPr>
              <a:buNone/>
            </a:pPr>
            <a:r>
              <a:rPr lang="en-US" dirty="0"/>
              <a:t>END_IF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23</a:t>
            </a:fld>
            <a:endParaRPr lang="th-TH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Ytha</a:t>
            </a:r>
            <a:r>
              <a:rPr lang="en-US" dirty="0"/>
              <a:t> Yu and Charles </a:t>
            </a:r>
            <a:r>
              <a:rPr lang="en-US" dirty="0" err="1"/>
              <a:t>Marut</a:t>
            </a:r>
            <a:r>
              <a:rPr lang="en-US" dirty="0"/>
              <a:t>, </a:t>
            </a:r>
            <a:r>
              <a:rPr lang="en-US" b="1" dirty="0"/>
              <a:t>Assembly Language Programming and Organization of the IBM PC</a:t>
            </a:r>
            <a:r>
              <a:rPr lang="en-US" dirty="0"/>
              <a:t>. New York: McGraw-Hill, 1992.</a:t>
            </a:r>
            <a:endParaRPr lang="th-TH" dirty="0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24</a:t>
            </a:fld>
            <a:endParaRPr lang="th-TH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Conditions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condition_1 AND condition_2</a:t>
            </a:r>
          </a:p>
          <a:p>
            <a:r>
              <a:rPr lang="en-US" dirty="0"/>
              <a:t>An AND condition is true if and only if condition_1 and condition_2  are both true.</a:t>
            </a:r>
          </a:p>
          <a:p>
            <a:r>
              <a:rPr lang="en-US" dirty="0"/>
              <a:t>If either condition is false, then the whole thing is false.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3</a:t>
            </a:fld>
            <a:endParaRPr lang="th-TH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Read a character, and </a:t>
            </a:r>
            <a:br>
              <a:rPr lang="en-US" dirty="0"/>
            </a:br>
            <a:r>
              <a:rPr lang="en-US" dirty="0"/>
              <a:t>if it’s an uppercase letter, display it.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Read a character (into AL)</a:t>
            </a:r>
          </a:p>
          <a:p>
            <a:pPr>
              <a:buNone/>
            </a:pPr>
            <a:r>
              <a:rPr lang="en-US" dirty="0"/>
              <a:t>IF (‘A’ &lt;= character) and (character &lt;= ‘Z’)</a:t>
            </a:r>
          </a:p>
          <a:p>
            <a:pPr>
              <a:buNone/>
            </a:pPr>
            <a:r>
              <a:rPr lang="en-US" dirty="0"/>
              <a:t>	THEN</a:t>
            </a:r>
          </a:p>
          <a:p>
            <a:pPr>
              <a:buNone/>
            </a:pPr>
            <a:r>
              <a:rPr lang="en-US" dirty="0"/>
              <a:t>		display character</a:t>
            </a:r>
          </a:p>
          <a:p>
            <a:pPr>
              <a:buNone/>
            </a:pPr>
            <a:r>
              <a:rPr lang="en-US" dirty="0"/>
              <a:t>END_IF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4</a:t>
            </a:fld>
            <a:endParaRPr lang="th-TH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Read a character, and </a:t>
            </a:r>
            <a:br>
              <a:rPr lang="en-US" dirty="0"/>
            </a:br>
            <a:r>
              <a:rPr lang="en-US" dirty="0"/>
              <a:t>if it’s an uppercase letter, display it.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; read a character</a:t>
            </a:r>
          </a:p>
          <a:p>
            <a:pPr>
              <a:buNone/>
            </a:pPr>
            <a:r>
              <a:rPr lang="en-US" dirty="0"/>
              <a:t>		MOV	AH, 1		; prepare to read</a:t>
            </a:r>
          </a:p>
          <a:p>
            <a:pPr>
              <a:buNone/>
            </a:pPr>
            <a:r>
              <a:rPr lang="en-US" dirty="0"/>
              <a:t>		INT	21H		; char in AL</a:t>
            </a:r>
          </a:p>
          <a:p>
            <a:pPr>
              <a:buNone/>
            </a:pPr>
            <a:r>
              <a:rPr lang="en-US" dirty="0"/>
              <a:t>; if (‘A’ &lt;= char) and (char &lt;= ‘Z’)</a:t>
            </a:r>
          </a:p>
          <a:p>
            <a:pPr>
              <a:buNone/>
            </a:pPr>
            <a:r>
              <a:rPr lang="en-US" dirty="0"/>
              <a:t>		CMP	AL, ‘A’		; char &gt;= ‘A’?</a:t>
            </a:r>
          </a:p>
          <a:p>
            <a:pPr>
              <a:buNone/>
            </a:pPr>
            <a:r>
              <a:rPr lang="en-US" dirty="0"/>
              <a:t>		JNGE	END_IF		; no, exit</a:t>
            </a:r>
          </a:p>
          <a:p>
            <a:pPr>
              <a:buNone/>
            </a:pPr>
            <a:r>
              <a:rPr lang="en-US" dirty="0"/>
              <a:t>		CMP	AL, ‘Z’		; char &lt;= ‘Z’?</a:t>
            </a:r>
          </a:p>
          <a:p>
            <a:pPr>
              <a:buNone/>
            </a:pPr>
            <a:r>
              <a:rPr lang="en-US" dirty="0"/>
              <a:t>		JNLE	END_IF		; no, exit</a:t>
            </a:r>
          </a:p>
          <a:p>
            <a:pPr>
              <a:buNone/>
            </a:pPr>
            <a:r>
              <a:rPr lang="en-US" dirty="0"/>
              <a:t>; then display char</a:t>
            </a:r>
          </a:p>
          <a:p>
            <a:pPr>
              <a:buNone/>
            </a:pPr>
            <a:r>
              <a:rPr lang="en-US" dirty="0"/>
              <a:t>		MOV	DL, AL		; get char</a:t>
            </a:r>
          </a:p>
          <a:p>
            <a:pPr>
              <a:buNone/>
            </a:pPr>
            <a:r>
              <a:rPr lang="en-US" dirty="0"/>
              <a:t>		MOV	AH, 2		; prepare to display</a:t>
            </a:r>
          </a:p>
          <a:p>
            <a:pPr>
              <a:buNone/>
            </a:pPr>
            <a:r>
              <a:rPr lang="en-US" dirty="0"/>
              <a:t>		INT	21H		; display char</a:t>
            </a:r>
          </a:p>
          <a:p>
            <a:pPr>
              <a:buNone/>
            </a:pPr>
            <a:r>
              <a:rPr lang="en-US" dirty="0"/>
              <a:t>END_IF: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5</a:t>
            </a:fld>
            <a:endParaRPr lang="th-TH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 Conditions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condition_1 OR condition_2</a:t>
            </a:r>
          </a:p>
          <a:p>
            <a:r>
              <a:rPr lang="en-US" dirty="0"/>
              <a:t>condition_1 OR condition_2 is true if at least one of the conditions is true.</a:t>
            </a:r>
          </a:p>
          <a:p>
            <a:r>
              <a:rPr lang="en-US" dirty="0"/>
              <a:t>It is only false when both conditions are false. 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6</a:t>
            </a:fld>
            <a:endParaRPr lang="th-TH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400" dirty="0"/>
              <a:t>Read a character, and if it is “y” or “Y”, </a:t>
            </a:r>
            <a:br>
              <a:rPr lang="en-US" sz="3400" dirty="0"/>
            </a:br>
            <a:r>
              <a:rPr lang="en-US" sz="3400" dirty="0"/>
              <a:t>display it; otherwise, terminate the program.</a:t>
            </a:r>
            <a:endParaRPr lang="th-TH" sz="34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Read a character (into AL)</a:t>
            </a:r>
          </a:p>
          <a:p>
            <a:pPr>
              <a:buNone/>
            </a:pPr>
            <a:r>
              <a:rPr lang="en-US" dirty="0"/>
              <a:t>IF (character = ‘y’) or (character = ‘Y’)</a:t>
            </a:r>
          </a:p>
          <a:p>
            <a:pPr>
              <a:buNone/>
            </a:pPr>
            <a:r>
              <a:rPr lang="en-US" dirty="0"/>
              <a:t>	THEN</a:t>
            </a:r>
          </a:p>
          <a:p>
            <a:pPr>
              <a:buNone/>
            </a:pPr>
            <a:r>
              <a:rPr lang="en-US" dirty="0"/>
              <a:t>		display it</a:t>
            </a:r>
          </a:p>
          <a:p>
            <a:pPr>
              <a:buNone/>
            </a:pPr>
            <a:r>
              <a:rPr lang="en-US" dirty="0"/>
              <a:t>	ELSE</a:t>
            </a:r>
          </a:p>
          <a:p>
            <a:pPr>
              <a:buNone/>
            </a:pPr>
            <a:r>
              <a:rPr lang="en-US" dirty="0"/>
              <a:t>		terminate the program</a:t>
            </a:r>
          </a:p>
          <a:p>
            <a:pPr>
              <a:buNone/>
            </a:pPr>
            <a:r>
              <a:rPr lang="en-US" dirty="0"/>
              <a:t>END_IF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7</a:t>
            </a:fld>
            <a:endParaRPr lang="th-TH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400" dirty="0"/>
              <a:t>Read a character, and if it is “y” or “Y”, </a:t>
            </a:r>
            <a:br>
              <a:rPr lang="en-US" sz="3400" dirty="0"/>
            </a:br>
            <a:r>
              <a:rPr lang="en-US" sz="3400" dirty="0"/>
              <a:t>display it; otherwise, terminate the program.</a:t>
            </a:r>
            <a:endParaRPr lang="th-TH" sz="34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; read a character</a:t>
            </a:r>
          </a:p>
          <a:p>
            <a:pPr>
              <a:buNone/>
            </a:pPr>
            <a:r>
              <a:rPr lang="en-US" dirty="0"/>
              <a:t>		MOV	AH, 1		; prepare to read</a:t>
            </a:r>
          </a:p>
          <a:p>
            <a:pPr>
              <a:buNone/>
            </a:pPr>
            <a:r>
              <a:rPr lang="en-US" dirty="0"/>
              <a:t>		INT	21H		; char in AL</a:t>
            </a:r>
          </a:p>
          <a:p>
            <a:pPr>
              <a:buNone/>
            </a:pPr>
            <a:r>
              <a:rPr lang="en-US" dirty="0"/>
              <a:t>; if (character = ‘y’) or (character = ‘Y’)</a:t>
            </a:r>
          </a:p>
          <a:p>
            <a:pPr>
              <a:buNone/>
            </a:pPr>
            <a:r>
              <a:rPr lang="en-US" dirty="0"/>
              <a:t>		CMP	AL, ‘y’	; char = ‘y’?</a:t>
            </a:r>
          </a:p>
          <a:p>
            <a:pPr>
              <a:buNone/>
            </a:pPr>
            <a:r>
              <a:rPr lang="en-US" dirty="0"/>
              <a:t>		JE	THEN		; yes, go to display it</a:t>
            </a:r>
          </a:p>
          <a:p>
            <a:pPr>
              <a:buNone/>
            </a:pPr>
            <a:r>
              <a:rPr lang="en-US" dirty="0"/>
              <a:t>		CMP	AL, ‘Y’	; char = ‘Y’?</a:t>
            </a:r>
          </a:p>
          <a:p>
            <a:pPr>
              <a:buNone/>
            </a:pPr>
            <a:r>
              <a:rPr lang="en-US" dirty="0"/>
              <a:t>		JE	THEN		; yes, go to display it</a:t>
            </a:r>
          </a:p>
          <a:p>
            <a:pPr>
              <a:buNone/>
            </a:pPr>
            <a:r>
              <a:rPr lang="en-US" dirty="0"/>
              <a:t>		JMP	ELSE_		; no, terminate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8</a:t>
            </a:fld>
            <a:endParaRPr lang="th-TH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400" dirty="0"/>
              <a:t>Read a character, and if it is “y” or “Y”, </a:t>
            </a:r>
            <a:br>
              <a:rPr lang="en-US" sz="3400" dirty="0"/>
            </a:br>
            <a:r>
              <a:rPr lang="en-US" sz="3400" dirty="0"/>
              <a:t>display it; otherwise, terminate the program.</a:t>
            </a:r>
            <a:endParaRPr lang="th-TH" sz="34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THEN:</a:t>
            </a:r>
          </a:p>
          <a:p>
            <a:pPr>
              <a:buNone/>
            </a:pPr>
            <a:r>
              <a:rPr lang="en-US" dirty="0"/>
              <a:t>		MOV	AH, 2		; prepare to display</a:t>
            </a:r>
          </a:p>
          <a:p>
            <a:pPr>
              <a:buNone/>
            </a:pPr>
            <a:r>
              <a:rPr lang="en-US" dirty="0"/>
              <a:t>		MOV	DL, AL	; get char</a:t>
            </a:r>
          </a:p>
          <a:p>
            <a:pPr>
              <a:buNone/>
            </a:pPr>
            <a:r>
              <a:rPr lang="en-US" dirty="0"/>
              <a:t>		INT	21H		; display it</a:t>
            </a:r>
          </a:p>
          <a:p>
            <a:pPr>
              <a:buNone/>
            </a:pPr>
            <a:r>
              <a:rPr lang="en-US" dirty="0"/>
              <a:t>		JMP	END_IF	; end exit</a:t>
            </a:r>
          </a:p>
          <a:p>
            <a:pPr>
              <a:buNone/>
            </a:pPr>
            <a:r>
              <a:rPr lang="en-US" dirty="0"/>
              <a:t>ELSE_:</a:t>
            </a:r>
          </a:p>
          <a:p>
            <a:pPr>
              <a:buNone/>
            </a:pPr>
            <a:r>
              <a:rPr lang="en-US" dirty="0"/>
              <a:t>		MOV	AH, 4CH</a:t>
            </a:r>
          </a:p>
          <a:p>
            <a:pPr>
              <a:buNone/>
            </a:pPr>
            <a:r>
              <a:rPr lang="en-US" dirty="0"/>
              <a:t>		INT	21H		; DOS exit</a:t>
            </a:r>
          </a:p>
          <a:p>
            <a:pPr>
              <a:buNone/>
            </a:pPr>
            <a:r>
              <a:rPr lang="en-US" dirty="0"/>
              <a:t>END_IF: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9</a:t>
            </a:fld>
            <a:endParaRPr lang="th-TH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สำนักงา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สำนักงา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สำนักงา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7062</TotalTime>
  <Words>541</Words>
  <Application>Microsoft Office PowerPoint</Application>
  <PresentationFormat>On-screen Show (4:3)</PresentationFormat>
  <Paragraphs>216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ชุดรูปแบบของ Office</vt:lpstr>
      <vt:lpstr>Assembly Language</vt:lpstr>
      <vt:lpstr>Outline</vt:lpstr>
      <vt:lpstr>AND Conditions</vt:lpstr>
      <vt:lpstr>Read a character, and  if it’s an uppercase letter, display it.</vt:lpstr>
      <vt:lpstr>Read a character, and  if it’s an uppercase letter, display it.</vt:lpstr>
      <vt:lpstr>OR Conditions</vt:lpstr>
      <vt:lpstr>Read a character, and if it is “y” or “Y”,  display it; otherwise, terminate the program.</vt:lpstr>
      <vt:lpstr>Read a character, and if it is “y” or “Y”,  display it; otherwise, terminate the program.</vt:lpstr>
      <vt:lpstr>Read a character, and if it is “y” or “Y”,  display it; otherwise, terminate the program.</vt:lpstr>
      <vt:lpstr>FOR LOOP</vt:lpstr>
      <vt:lpstr>The LOOP instruction</vt:lpstr>
      <vt:lpstr>The LOOP instruction</vt:lpstr>
      <vt:lpstr>Write a count-controlled loop to display a row of 80 stars.</vt:lpstr>
      <vt:lpstr>The Instruction JCXZ (Jump If CX Is zero)</vt:lpstr>
      <vt:lpstr>The Instruction JCXZ (Jump If CX Is zero)</vt:lpstr>
      <vt:lpstr>WHILE LOOP</vt:lpstr>
      <vt:lpstr>Write some code to count the number of characters in an input line.</vt:lpstr>
      <vt:lpstr>Write some code to count the number of characters in an input line.</vt:lpstr>
      <vt:lpstr>REPEAT LOOP</vt:lpstr>
      <vt:lpstr>Write some code to read characters until a blank is read.</vt:lpstr>
      <vt:lpstr>Programming with High-Level Structures</vt:lpstr>
      <vt:lpstr>Read and Process a Line of Text</vt:lpstr>
      <vt:lpstr>Display the rResults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with Assembly Language</dc:title>
  <dc:subject>Part VI</dc:subject>
  <dc:creator>Chumphol Bunkhumpornpat</dc:creator>
  <cp:lastModifiedBy>CHUMPHOL BUNKHUMPORNPAT</cp:lastModifiedBy>
  <cp:revision>827</cp:revision>
  <dcterms:created xsi:type="dcterms:W3CDTF">2012-04-29T10:21:48Z</dcterms:created>
  <dcterms:modified xsi:type="dcterms:W3CDTF">2019-04-19T19:14:23Z</dcterms:modified>
</cp:coreProperties>
</file>