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04" r:id="rId2"/>
    <p:sldId id="314" r:id="rId3"/>
    <p:sldId id="316" r:id="rId4"/>
    <p:sldId id="317" r:id="rId5"/>
    <p:sldId id="324" r:id="rId6"/>
    <p:sldId id="323" r:id="rId7"/>
    <p:sldId id="326" r:id="rId8"/>
    <p:sldId id="325" r:id="rId9"/>
    <p:sldId id="327" r:id="rId10"/>
    <p:sldId id="328" r:id="rId11"/>
    <p:sldId id="341" r:id="rId12"/>
    <p:sldId id="329" r:id="rId13"/>
    <p:sldId id="342" r:id="rId14"/>
    <p:sldId id="343" r:id="rId15"/>
    <p:sldId id="344" r:id="rId16"/>
    <p:sldId id="330" r:id="rId17"/>
    <p:sldId id="331" r:id="rId18"/>
    <p:sldId id="332" r:id="rId19"/>
    <p:sldId id="333" r:id="rId20"/>
    <p:sldId id="334" r:id="rId21"/>
    <p:sldId id="337" r:id="rId22"/>
    <p:sldId id="339" r:id="rId23"/>
    <p:sldId id="340" r:id="rId24"/>
    <p:sldId id="262" r:id="rId25"/>
  </p:sldIdLst>
  <p:sldSz cx="9144000" cy="6858000" type="screen4x3"/>
  <p:notesSz cx="6797675" cy="9928225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ไม่มีลักษณะ ไม่มี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ไม่มีลักษณะ, 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65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9CB9B8-D8EF-4EAD-BF24-29AC4C536F7F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13082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0E8000FC-CDCD-4F15-A918-BDEED0EE8E69}" type="datetimeFigureOut">
              <a:rPr lang="th-TH" smtClean="0"/>
              <a:pPr/>
              <a:t>20/04/62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3E4C2618-65DA-40CA-9DD0-1184A065149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05857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146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555A-2259-4850-9E1F-863AB2EEB332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4C85-CBA4-47F4-BCBF-D1B184A64FA9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AD3E-1EE8-4A69-AB08-095656D878BE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B4F0-9DC9-4259-8F92-FF927F13FC03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204231: Computer Organization and Architecture</a:t>
            </a:r>
            <a:endParaRPr lang="th-TH" dirty="0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85BB-4B3E-4225-A82F-06F2D35D3144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BA74-E4C1-45A8-946D-F8E39C3B9905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FF56-D28E-493E-89C8-0A5DCB1FAAB1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5EA5-8FA6-4079-A90A-8245937BFCDA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56CE-A9B7-4FF6-A531-65CFD2BED602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179-985D-4BDF-A1F6-81883CF2CB2E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2E4A-FC2D-4632-8660-BE04CA416C63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56AA-0F66-4D86-8AC2-6EEC7A09843A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204231: Computer Organization and Architecture</a:t>
            </a:r>
            <a:endParaRPr lang="th-TH" dirty="0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Assembly Language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23528" y="3886200"/>
            <a:ext cx="8496944" cy="11958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Part VII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Multiplication and Division Instructions</a:t>
            </a:r>
          </a:p>
          <a:p>
            <a:endParaRPr lang="th-TH" dirty="0">
              <a:solidFill>
                <a:schemeClr val="tx1"/>
              </a:solidFill>
            </a:endParaRPr>
          </a:p>
        </p:txBody>
      </p:sp>
      <p:pic>
        <p:nvPicPr>
          <p:cNvPr id="4" name="รูปภาพ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450" y="404659"/>
            <a:ext cx="1943100" cy="1943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4D13BC-9625-4128-A9C6-8D6A8C5B5743}"/>
              </a:ext>
            </a:extLst>
          </p:cNvPr>
          <p:cNvSpPr txBox="1"/>
          <p:nvPr/>
        </p:nvSpPr>
        <p:spPr>
          <a:xfrm>
            <a:off x="1" y="633478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>
                <a:solidFill>
                  <a:schemeClr val="bg1">
                    <a:lumMod val="50000"/>
                  </a:schemeClr>
                </a:solidFill>
              </a:rPr>
              <a:t>Department of Computer Science, Faculty of Science, Chiang Mai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Organization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LIFO</a:t>
            </a:r>
            <a:r>
              <a:rPr lang="en-US" dirty="0"/>
              <a:t>: Last In First Out</a:t>
            </a:r>
          </a:p>
          <a:p>
            <a:r>
              <a:rPr lang="en-US" dirty="0"/>
              <a:t>Top of the Stack</a:t>
            </a:r>
          </a:p>
          <a:p>
            <a:r>
              <a:rPr lang="en-US" dirty="0"/>
              <a:t>A stack of Potato Chips</a:t>
            </a:r>
          </a:p>
          <a:p>
            <a:r>
              <a:rPr lang="en-US" b="1" dirty="0"/>
              <a:t>PUSH	Source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To add a new word to the stack</a:t>
            </a:r>
          </a:p>
          <a:p>
            <a:r>
              <a:rPr lang="en-US" b="1" dirty="0"/>
              <a:t>POP	Destination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To remove the top item from the stack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10</a:t>
            </a:fld>
            <a:endParaRPr lang="th-TH" sz="2000" dirty="0"/>
          </a:p>
        </p:txBody>
      </p:sp>
      <p:pic>
        <p:nvPicPr>
          <p:cNvPr id="8" name="Picture 7" descr="lays-stax-origina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2416" y="1748760"/>
            <a:ext cx="184404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 Stack Organization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is a 16-bit register or memory word.</a:t>
            </a:r>
          </a:p>
          <a:p>
            <a:r>
              <a:rPr lang="en-US" dirty="0"/>
              <a:t>Destination id a 16-bit register (except IP) or memory word.</a:t>
            </a:r>
          </a:p>
          <a:p>
            <a:endParaRPr lang="en-US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11</a:t>
            </a:fld>
            <a:endParaRPr lang="th-TH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Declaration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name	</a:t>
            </a:r>
            <a:r>
              <a:rPr lang="en-US" b="1" dirty="0"/>
              <a:t>PROC</a:t>
            </a:r>
            <a:r>
              <a:rPr lang="en-US" dirty="0"/>
              <a:t>	type (</a:t>
            </a:r>
            <a:r>
              <a:rPr lang="en-US" b="1" dirty="0"/>
              <a:t>NEAR</a:t>
            </a:r>
            <a:r>
              <a:rPr lang="en-US" dirty="0"/>
              <a:t> or </a:t>
            </a:r>
            <a:r>
              <a:rPr lang="en-US" b="1" dirty="0"/>
              <a:t>FAR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; body of the procedure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b="1" dirty="0"/>
              <a:t>RET</a:t>
            </a:r>
          </a:p>
          <a:p>
            <a:pPr>
              <a:buNone/>
            </a:pPr>
            <a:r>
              <a:rPr lang="en-US" dirty="0"/>
              <a:t>name	</a:t>
            </a:r>
            <a:r>
              <a:rPr lang="en-US" b="1" dirty="0"/>
              <a:t>ENDP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INCLUDE</a:t>
            </a:r>
            <a:r>
              <a:rPr lang="en-US" dirty="0"/>
              <a:t>	</a:t>
            </a:r>
            <a:r>
              <a:rPr lang="en-US" dirty="0" err="1"/>
              <a:t>filespec</a:t>
            </a:r>
            <a:endParaRPr lang="en-US" dirty="0"/>
          </a:p>
          <a:p>
            <a:pPr>
              <a:buNone/>
            </a:pPr>
            <a:r>
              <a:rPr lang="en-US" b="1" dirty="0"/>
              <a:t>CALL</a:t>
            </a:r>
            <a:r>
              <a:rPr lang="en-US" dirty="0"/>
              <a:t>		name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12</a:t>
            </a:fld>
            <a:endParaRPr lang="th-TH" sz="2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67544" y="4293096"/>
            <a:ext cx="82809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Autofit/>
          </a:bodyPr>
          <a:lstStyle/>
          <a:p>
            <a:pPr algn="l"/>
            <a:r>
              <a:rPr lang="en-US" sz="3000" dirty="0"/>
              <a:t>Write a procedure FACTORIAL that will compute N! for a positive integer N. The procedure should receive N in CX and return N! in AX. Suppose that overflow does not occur.</a:t>
            </a:r>
            <a:endParaRPr lang="th-TH" sz="30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definition of N! is</a:t>
            </a:r>
          </a:p>
          <a:p>
            <a:pPr>
              <a:buNone/>
            </a:pPr>
            <a:r>
              <a:rPr lang="en-US" dirty="0"/>
              <a:t>N!	= 1 if N = 1</a:t>
            </a:r>
          </a:p>
          <a:p>
            <a:pPr>
              <a:buNone/>
            </a:pPr>
            <a:r>
              <a:rPr lang="en-US" dirty="0"/>
              <a:t>		= N </a:t>
            </a:r>
            <a:r>
              <a:rPr lang="en-US" dirty="0">
                <a:sym typeface="Symbol"/>
              </a:rPr>
              <a:t> (N – 1)  (N – 2)  …  1 if N &gt; 1</a:t>
            </a:r>
            <a:endParaRPr lang="en-US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13</a:t>
            </a:fld>
            <a:endParaRPr lang="th-TH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Here is an algorithm: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product = 1</a:t>
            </a:r>
          </a:p>
          <a:p>
            <a:pPr>
              <a:buNone/>
            </a:pPr>
            <a:r>
              <a:rPr lang="en-US" dirty="0"/>
              <a:t>term = N</a:t>
            </a:r>
          </a:p>
          <a:p>
            <a:pPr>
              <a:buNone/>
            </a:pPr>
            <a:r>
              <a:rPr lang="en-US" dirty="0"/>
              <a:t>FOR N times DO</a:t>
            </a:r>
          </a:p>
          <a:p>
            <a:pPr>
              <a:buNone/>
            </a:pPr>
            <a:r>
              <a:rPr lang="en-US" dirty="0"/>
              <a:t>	product = product </a:t>
            </a:r>
            <a:r>
              <a:rPr lang="en-US" dirty="0">
                <a:sym typeface="Symbol"/>
              </a:rPr>
              <a:t> term</a:t>
            </a:r>
          </a:p>
          <a:p>
            <a:pPr>
              <a:buNone/>
            </a:pPr>
            <a:r>
              <a:rPr lang="en-US" dirty="0">
                <a:sym typeface="Symbol"/>
              </a:rPr>
              <a:t>	term = term – 1</a:t>
            </a:r>
          </a:p>
          <a:p>
            <a:pPr>
              <a:buNone/>
            </a:pPr>
            <a:r>
              <a:rPr lang="en-US" dirty="0">
                <a:sym typeface="Symbol"/>
              </a:rPr>
              <a:t>END FOR</a:t>
            </a:r>
            <a:endParaRPr lang="en-US" dirty="0"/>
          </a:p>
          <a:p>
            <a:endParaRPr lang="en-US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14</a:t>
            </a:fld>
            <a:endParaRPr lang="th-TH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It can be coded as follows: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FACTORIAL	PROC</a:t>
            </a:r>
          </a:p>
          <a:p>
            <a:pPr>
              <a:buNone/>
            </a:pPr>
            <a:r>
              <a:rPr lang="en-US" dirty="0"/>
              <a:t>; compute N!</a:t>
            </a:r>
          </a:p>
          <a:p>
            <a:pPr>
              <a:buNone/>
            </a:pPr>
            <a:r>
              <a:rPr lang="en-US" dirty="0"/>
              <a:t>; input:	CX = N</a:t>
            </a:r>
          </a:p>
          <a:p>
            <a:pPr>
              <a:buNone/>
            </a:pPr>
            <a:r>
              <a:rPr lang="en-US" dirty="0"/>
              <a:t>; output:	AX = N!</a:t>
            </a:r>
          </a:p>
          <a:p>
            <a:pPr>
              <a:buNone/>
            </a:pPr>
            <a:r>
              <a:rPr lang="en-US" dirty="0"/>
              <a:t>			MOV	AX, 1	; AX holds product</a:t>
            </a:r>
          </a:p>
          <a:p>
            <a:pPr>
              <a:buNone/>
            </a:pPr>
            <a:r>
              <a:rPr lang="en-US" dirty="0"/>
              <a:t>TOP:</a:t>
            </a:r>
          </a:p>
          <a:p>
            <a:pPr>
              <a:buNone/>
            </a:pPr>
            <a:r>
              <a:rPr lang="en-US" dirty="0"/>
              <a:t>			MUL	CX	; product = product </a:t>
            </a:r>
            <a:r>
              <a:rPr lang="en-US" dirty="0">
                <a:sym typeface="Symbol"/>
              </a:rPr>
              <a:t> term</a:t>
            </a:r>
            <a:endParaRPr lang="en-US" dirty="0"/>
          </a:p>
          <a:p>
            <a:pPr>
              <a:buNone/>
            </a:pPr>
            <a:r>
              <a:rPr lang="en-US" dirty="0"/>
              <a:t>			LOOP	TOP</a:t>
            </a:r>
          </a:p>
          <a:p>
            <a:pPr>
              <a:buNone/>
            </a:pPr>
            <a:r>
              <a:rPr lang="en-US" dirty="0"/>
              <a:t>			RET</a:t>
            </a:r>
          </a:p>
          <a:p>
            <a:pPr>
              <a:buNone/>
            </a:pPr>
            <a:r>
              <a:rPr lang="en-US" dirty="0"/>
              <a:t>FACTORIAL	ENDP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15</a:t>
            </a:fld>
            <a:endParaRPr lang="th-TH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Decimal Output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	AX &lt; 0	/* AX holds output value */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THEN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print a minus 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replace AX by its two’s complement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END_IF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the digits in AX’s decimal representation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these digits to characters </a:t>
            </a:r>
            <a:r>
              <a:rPr lang="en-US"/>
              <a:t>and print them</a:t>
            </a:r>
            <a:endParaRPr lang="en-US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16</a:t>
            </a:fld>
            <a:endParaRPr lang="th-TH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To get the digits in the </a:t>
            </a:r>
            <a:r>
              <a:rPr lang="en-US" sz="3400"/>
              <a:t>decimal representation</a:t>
            </a:r>
            <a:endParaRPr lang="th-TH" sz="34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000" dirty="0"/>
              <a:t>Divide 24618 by 10. Quotient = 2461, remainder = 8</a:t>
            </a:r>
          </a:p>
          <a:p>
            <a:pPr>
              <a:buNone/>
            </a:pPr>
            <a:r>
              <a:rPr lang="en-US" sz="3000" dirty="0"/>
              <a:t>Divide 2461 by 10. Quotient = 246, remainder = 1</a:t>
            </a:r>
          </a:p>
          <a:p>
            <a:pPr>
              <a:buNone/>
            </a:pPr>
            <a:r>
              <a:rPr lang="en-US" sz="3000" dirty="0"/>
              <a:t>Divide 246 by 10. Quotient = 24, remainder = 6</a:t>
            </a:r>
          </a:p>
          <a:p>
            <a:pPr>
              <a:buNone/>
            </a:pPr>
            <a:r>
              <a:rPr lang="en-US" sz="3000" dirty="0"/>
              <a:t>Divide 24 by 10. Quotient = 2, remainder = 4</a:t>
            </a:r>
          </a:p>
          <a:p>
            <a:pPr>
              <a:buNone/>
            </a:pPr>
            <a:r>
              <a:rPr lang="en-US" sz="3000" dirty="0"/>
              <a:t>Divide 2 by 10. Quotient = 0, remainder = 2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17</a:t>
            </a:fld>
            <a:endParaRPr lang="th-TH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6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count = 0		/* will count decimal digits */</a:t>
            </a:r>
          </a:p>
          <a:p>
            <a:pPr>
              <a:buNone/>
            </a:pPr>
            <a:r>
              <a:rPr lang="en-US" dirty="0"/>
              <a:t>REPEAT</a:t>
            </a:r>
          </a:p>
          <a:p>
            <a:pPr>
              <a:buNone/>
            </a:pPr>
            <a:r>
              <a:rPr lang="en-US" dirty="0"/>
              <a:t>	divide quotient by 10</a:t>
            </a:r>
          </a:p>
          <a:p>
            <a:pPr>
              <a:buNone/>
            </a:pPr>
            <a:r>
              <a:rPr lang="en-US" dirty="0"/>
              <a:t>	push remainder on the stack</a:t>
            </a:r>
          </a:p>
          <a:p>
            <a:pPr>
              <a:buNone/>
            </a:pPr>
            <a:r>
              <a:rPr lang="en-US" dirty="0"/>
              <a:t>	count = count + 1</a:t>
            </a:r>
          </a:p>
          <a:p>
            <a:pPr>
              <a:buNone/>
            </a:pPr>
            <a:r>
              <a:rPr lang="en-US" dirty="0"/>
              <a:t>UNTIL  quotient = 0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18</a:t>
            </a:fld>
            <a:endParaRPr lang="th-TH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7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FOR  count  times  DO</a:t>
            </a:r>
          </a:p>
          <a:p>
            <a:pPr>
              <a:buNone/>
            </a:pPr>
            <a:r>
              <a:rPr lang="en-US" dirty="0"/>
              <a:t>	pop a digit from the stack</a:t>
            </a:r>
          </a:p>
          <a:p>
            <a:pPr>
              <a:buNone/>
            </a:pPr>
            <a:r>
              <a:rPr lang="en-US" dirty="0"/>
              <a:t>	convert it to a character</a:t>
            </a:r>
          </a:p>
          <a:p>
            <a:pPr>
              <a:buNone/>
            </a:pPr>
            <a:r>
              <a:rPr lang="en-US" dirty="0"/>
              <a:t>	output the character</a:t>
            </a:r>
          </a:p>
          <a:p>
            <a:pPr>
              <a:buNone/>
            </a:pPr>
            <a:r>
              <a:rPr lang="en-US" dirty="0"/>
              <a:t>END_FOR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19</a:t>
            </a:fld>
            <a:endParaRPr lang="th-TH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Multiplication and Division Instructions</a:t>
            </a:r>
          </a:p>
          <a:p>
            <a:r>
              <a:rPr lang="en-US" dirty="0"/>
              <a:t>The Stack Organization</a:t>
            </a:r>
          </a:p>
          <a:p>
            <a:r>
              <a:rPr lang="en-US" dirty="0"/>
              <a:t>Terminology of Procedures</a:t>
            </a:r>
          </a:p>
          <a:p>
            <a:r>
              <a:rPr lang="en-US" dirty="0"/>
              <a:t>Decimal Input and Output Procedures</a:t>
            </a:r>
          </a:p>
          <a:p>
            <a:endParaRPr lang="en-US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</a:t>
            </a:fld>
            <a:endParaRPr lang="th-TH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Input Algorithm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Print a question mark</a:t>
            </a:r>
          </a:p>
          <a:p>
            <a:pPr>
              <a:buNone/>
            </a:pPr>
            <a:r>
              <a:rPr lang="en-US" dirty="0"/>
              <a:t>total = 0</a:t>
            </a:r>
          </a:p>
          <a:p>
            <a:pPr>
              <a:buNone/>
            </a:pPr>
            <a:r>
              <a:rPr lang="en-US" dirty="0"/>
              <a:t>negative = false</a:t>
            </a:r>
          </a:p>
          <a:p>
            <a:pPr>
              <a:buNone/>
            </a:pPr>
            <a:r>
              <a:rPr lang="en-US" dirty="0"/>
              <a:t>Read a character</a:t>
            </a:r>
          </a:p>
          <a:p>
            <a:pPr>
              <a:buNone/>
            </a:pPr>
            <a:r>
              <a:rPr lang="en-US" dirty="0"/>
              <a:t>CASE  character  OF</a:t>
            </a:r>
          </a:p>
          <a:p>
            <a:pPr>
              <a:buNone/>
            </a:pPr>
            <a:r>
              <a:rPr lang="en-US" dirty="0"/>
              <a:t>	‛-’	:  negative = true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	‛-’	: </a:t>
            </a:r>
            <a:r>
              <a:rPr lang="en-US" dirty="0"/>
              <a:t> read a character</a:t>
            </a:r>
          </a:p>
          <a:p>
            <a:pPr>
              <a:buNone/>
            </a:pPr>
            <a:r>
              <a:rPr lang="en-US" dirty="0"/>
              <a:t>	‛+’	:  read a character</a:t>
            </a:r>
          </a:p>
          <a:p>
            <a:pPr>
              <a:buNone/>
            </a:pPr>
            <a:r>
              <a:rPr lang="en-US" dirty="0"/>
              <a:t>END_CASE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20</a:t>
            </a:fld>
            <a:endParaRPr lang="th-TH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Input Algorithm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REPEAT</a:t>
            </a:r>
          </a:p>
          <a:p>
            <a:pPr>
              <a:buNone/>
            </a:pPr>
            <a:r>
              <a:rPr lang="en-US" dirty="0"/>
              <a:t>	IF  character is not between ‛0’ and ‛9’ THEN</a:t>
            </a:r>
          </a:p>
          <a:p>
            <a:pPr>
              <a:buNone/>
            </a:pPr>
            <a:r>
              <a:rPr lang="en-US" dirty="0"/>
              <a:t>		go to beginning</a:t>
            </a:r>
          </a:p>
          <a:p>
            <a:pPr>
              <a:buNone/>
            </a:pPr>
            <a:r>
              <a:rPr lang="en-US" dirty="0"/>
              <a:t>	ELSE</a:t>
            </a:r>
          </a:p>
          <a:p>
            <a:pPr>
              <a:buNone/>
            </a:pPr>
            <a:r>
              <a:rPr lang="en-US" dirty="0"/>
              <a:t>		convert character to a binary value</a:t>
            </a:r>
          </a:p>
          <a:p>
            <a:pPr>
              <a:buNone/>
            </a:pPr>
            <a:r>
              <a:rPr lang="en-US" dirty="0"/>
              <a:t>		total = 10 x total + value</a:t>
            </a:r>
          </a:p>
          <a:p>
            <a:pPr>
              <a:buNone/>
            </a:pPr>
            <a:r>
              <a:rPr lang="en-US" dirty="0"/>
              <a:t>	END_IF</a:t>
            </a:r>
          </a:p>
          <a:p>
            <a:pPr>
              <a:buNone/>
            </a:pPr>
            <a:r>
              <a:rPr lang="en-US" dirty="0"/>
              <a:t>	read a character</a:t>
            </a:r>
          </a:p>
          <a:p>
            <a:pPr>
              <a:buNone/>
            </a:pPr>
            <a:r>
              <a:rPr lang="en-US" dirty="0"/>
              <a:t>UNTIL  character is a carriage return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21</a:t>
            </a:fld>
            <a:endParaRPr lang="th-TH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Input Algorithm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IF  negative = true  THEN</a:t>
            </a:r>
          </a:p>
          <a:p>
            <a:pPr>
              <a:buNone/>
            </a:pPr>
            <a:r>
              <a:rPr lang="en-US" dirty="0"/>
              <a:t>	total = -total</a:t>
            </a:r>
          </a:p>
          <a:p>
            <a:pPr>
              <a:buNone/>
            </a:pPr>
            <a:r>
              <a:rPr lang="en-US" dirty="0"/>
              <a:t>END_IF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22</a:t>
            </a:fld>
            <a:endParaRPr lang="th-TH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An input of 123 is processed as follows:</a:t>
            </a:r>
            <a:endParaRPr lang="th-TH" sz="38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total  =  0</a:t>
            </a:r>
          </a:p>
          <a:p>
            <a:pPr>
              <a:buNone/>
            </a:pPr>
            <a:r>
              <a:rPr lang="en-US" dirty="0"/>
              <a:t>read  ‛1’</a:t>
            </a:r>
          </a:p>
          <a:p>
            <a:pPr>
              <a:buNone/>
            </a:pPr>
            <a:r>
              <a:rPr lang="en-US" dirty="0"/>
              <a:t>convert  ‛1’  to  1</a:t>
            </a:r>
          </a:p>
          <a:p>
            <a:pPr>
              <a:buNone/>
            </a:pPr>
            <a:r>
              <a:rPr lang="en-US" dirty="0"/>
              <a:t>total  =  10  x  0  +  1  =  1</a:t>
            </a:r>
          </a:p>
          <a:p>
            <a:pPr>
              <a:buNone/>
            </a:pPr>
            <a:r>
              <a:rPr lang="en-US" dirty="0"/>
              <a:t>read  ‛2’</a:t>
            </a:r>
          </a:p>
          <a:p>
            <a:pPr>
              <a:buNone/>
            </a:pPr>
            <a:r>
              <a:rPr lang="en-US" dirty="0"/>
              <a:t>convert  ‛2’  to  2</a:t>
            </a:r>
          </a:p>
          <a:p>
            <a:pPr>
              <a:buNone/>
            </a:pPr>
            <a:r>
              <a:rPr lang="en-US" dirty="0"/>
              <a:t>total  =  10  x  1  +  2  =  12</a:t>
            </a:r>
          </a:p>
          <a:p>
            <a:pPr>
              <a:buNone/>
            </a:pPr>
            <a:r>
              <a:rPr lang="en-US" dirty="0"/>
              <a:t>read  ‛3’</a:t>
            </a:r>
          </a:p>
          <a:p>
            <a:pPr>
              <a:buNone/>
            </a:pPr>
            <a:r>
              <a:rPr lang="en-US" dirty="0"/>
              <a:t>convert  ‛3’  to  3</a:t>
            </a:r>
          </a:p>
          <a:p>
            <a:pPr>
              <a:buNone/>
            </a:pPr>
            <a:r>
              <a:rPr lang="en-US" dirty="0"/>
              <a:t>total  =  10  x  12  +  3  =  123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23</a:t>
            </a:fld>
            <a:endParaRPr lang="th-TH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Ytha</a:t>
            </a:r>
            <a:r>
              <a:rPr lang="en-US" dirty="0"/>
              <a:t> Yu and Charles </a:t>
            </a:r>
            <a:r>
              <a:rPr lang="en-US" dirty="0" err="1"/>
              <a:t>Marut</a:t>
            </a:r>
            <a:r>
              <a:rPr lang="en-US" dirty="0"/>
              <a:t>, </a:t>
            </a:r>
            <a:r>
              <a:rPr lang="en-US" b="1" dirty="0"/>
              <a:t>Assembly Language Programming and Organization of the IBM PC</a:t>
            </a:r>
            <a:r>
              <a:rPr lang="en-US" dirty="0"/>
              <a:t>. New York: McGraw-Hill, 1992.</a:t>
            </a:r>
            <a:endParaRPr lang="th-TH" dirty="0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24</a:t>
            </a:fld>
            <a:endParaRPr lang="th-TH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 and IMUL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MUL	Source	</a:t>
            </a:r>
            <a:r>
              <a:rPr lang="en-US" dirty="0"/>
              <a:t>; multiplication</a:t>
            </a:r>
          </a:p>
          <a:p>
            <a:r>
              <a:rPr lang="en-US" b="1" dirty="0"/>
              <a:t>IMUL	Source	</a:t>
            </a:r>
            <a:r>
              <a:rPr lang="en-US" dirty="0"/>
              <a:t>; integer multiplication</a:t>
            </a:r>
          </a:p>
          <a:p>
            <a:r>
              <a:rPr lang="en-US" dirty="0"/>
              <a:t>AX = Source </a:t>
            </a:r>
            <a:r>
              <a:rPr lang="en-US" dirty="0">
                <a:sym typeface="Symbol"/>
              </a:rPr>
              <a:t> AL</a:t>
            </a:r>
            <a:endParaRPr lang="en-US" dirty="0"/>
          </a:p>
          <a:p>
            <a:r>
              <a:rPr lang="en-US" dirty="0"/>
              <a:t>DX:AX = Source </a:t>
            </a:r>
            <a:r>
              <a:rPr lang="en-US" dirty="0">
                <a:sym typeface="Symbol"/>
              </a:rPr>
              <a:t> AX</a:t>
            </a:r>
            <a:endParaRPr lang="en-US" dirty="0"/>
          </a:p>
          <a:p>
            <a:r>
              <a:rPr lang="en-US" dirty="0"/>
              <a:t>Source may be a byte/word register or memory byte/word, but not a constant.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3</a:t>
            </a:fld>
            <a:endParaRPr lang="th-TH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Autofit/>
          </a:bodyPr>
          <a:lstStyle/>
          <a:p>
            <a:pPr algn="l"/>
            <a:r>
              <a:rPr lang="en-US" sz="3000" dirty="0"/>
              <a:t>Translate the high-level language assignment statement </a:t>
            </a:r>
            <a:r>
              <a:rPr lang="en-US" sz="3000" b="1" dirty="0"/>
              <a:t>A = 5 </a:t>
            </a:r>
            <a:r>
              <a:rPr lang="en-US" sz="3000" b="1" dirty="0">
                <a:sym typeface="Symbol"/>
              </a:rPr>
              <a:t> A – 12  B </a:t>
            </a:r>
            <a:r>
              <a:rPr lang="en-US" sz="3000" dirty="0">
                <a:sym typeface="Symbol"/>
              </a:rPr>
              <a:t>into assembly code. Let A and B be word variables, and suppose there is no overflow. Use IMUL for multiplication.</a:t>
            </a:r>
            <a:endParaRPr lang="th-TH" sz="30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MOV		AX, 5		; AX = 5</a:t>
            </a:r>
          </a:p>
          <a:p>
            <a:pPr>
              <a:buNone/>
            </a:pPr>
            <a:r>
              <a:rPr lang="en-US" dirty="0"/>
              <a:t>IMUL		A		; AX = 5 </a:t>
            </a:r>
            <a:r>
              <a:rPr lang="en-US" dirty="0">
                <a:sym typeface="Symbol"/>
              </a:rPr>
              <a:t> A</a:t>
            </a:r>
            <a:endParaRPr lang="en-US" dirty="0"/>
          </a:p>
          <a:p>
            <a:pPr>
              <a:buNone/>
            </a:pPr>
            <a:r>
              <a:rPr lang="en-US" dirty="0"/>
              <a:t>MOV		A, AX		; A = 5 </a:t>
            </a:r>
            <a:r>
              <a:rPr lang="en-US" dirty="0">
                <a:sym typeface="Symbol"/>
              </a:rPr>
              <a:t> A</a:t>
            </a:r>
            <a:endParaRPr lang="en-US" dirty="0"/>
          </a:p>
          <a:p>
            <a:pPr>
              <a:buNone/>
            </a:pPr>
            <a:r>
              <a:rPr lang="en-US" dirty="0"/>
              <a:t>MOV		AX, 12	; AX = 12</a:t>
            </a:r>
          </a:p>
          <a:p>
            <a:pPr>
              <a:buNone/>
            </a:pPr>
            <a:r>
              <a:rPr lang="en-US" dirty="0"/>
              <a:t>IMUL		B		; AX = 12 </a:t>
            </a:r>
            <a:r>
              <a:rPr lang="en-US" dirty="0">
                <a:sym typeface="Symbol"/>
              </a:rPr>
              <a:t> B</a:t>
            </a:r>
            <a:endParaRPr lang="en-US" dirty="0"/>
          </a:p>
          <a:p>
            <a:pPr>
              <a:buNone/>
            </a:pPr>
            <a:r>
              <a:rPr lang="en-US" dirty="0"/>
              <a:t>SUB		A, AX		; A = 5 </a:t>
            </a:r>
            <a:r>
              <a:rPr lang="en-US" dirty="0">
                <a:sym typeface="Symbol"/>
              </a:rPr>
              <a:t> A – 12  B</a:t>
            </a:r>
            <a:endParaRPr lang="en-US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4</a:t>
            </a:fld>
            <a:endParaRPr lang="th-TH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 and IDIV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DIV	Divisor	</a:t>
            </a:r>
            <a:r>
              <a:rPr lang="en-US" dirty="0"/>
              <a:t>; divide</a:t>
            </a:r>
          </a:p>
          <a:p>
            <a:r>
              <a:rPr lang="en-US" b="1" dirty="0"/>
              <a:t>IDIV	Divisor	</a:t>
            </a:r>
            <a:r>
              <a:rPr lang="en-US" dirty="0"/>
              <a:t>; integer divide</a:t>
            </a:r>
          </a:p>
          <a:p>
            <a:r>
              <a:rPr lang="en-US" dirty="0"/>
              <a:t>AX </a:t>
            </a:r>
            <a:r>
              <a:rPr lang="en-US" dirty="0">
                <a:sym typeface="Symbol"/>
              </a:rPr>
              <a:t></a:t>
            </a:r>
            <a:r>
              <a:rPr lang="en-US" dirty="0"/>
              <a:t> Divisor = </a:t>
            </a:r>
            <a:r>
              <a:rPr lang="en-US" dirty="0">
                <a:sym typeface="Symbol"/>
              </a:rPr>
              <a:t>AL + AH  Divisor</a:t>
            </a:r>
            <a:endParaRPr lang="en-US" dirty="0"/>
          </a:p>
          <a:p>
            <a:r>
              <a:rPr lang="en-US" dirty="0"/>
              <a:t>DX:AX </a:t>
            </a:r>
            <a:r>
              <a:rPr lang="en-US" dirty="0">
                <a:sym typeface="Symbol"/>
              </a:rPr>
              <a:t></a:t>
            </a:r>
            <a:r>
              <a:rPr lang="en-US" dirty="0"/>
              <a:t> Divisor = </a:t>
            </a:r>
            <a:r>
              <a:rPr lang="en-US" dirty="0">
                <a:sym typeface="Symbol"/>
              </a:rPr>
              <a:t>AX + DX  Divisor</a:t>
            </a:r>
            <a:endParaRPr lang="en-US" dirty="0"/>
          </a:p>
          <a:p>
            <a:r>
              <a:rPr lang="en-US" dirty="0"/>
              <a:t>Divisor may be a byte/word register or memory byte/word, but not a constant.</a:t>
            </a:r>
          </a:p>
          <a:p>
            <a:endParaRPr lang="en-US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5</a:t>
            </a:fld>
            <a:endParaRPr lang="th-TH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Division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DIV, DX should be cleared.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IDIV, DX should be made the sign extension of AX. The instruction </a:t>
            </a:r>
            <a:r>
              <a:rPr lang="en-US" b="1" dirty="0"/>
              <a:t>CWD</a:t>
            </a:r>
            <a:r>
              <a:rPr lang="en-US" dirty="0"/>
              <a:t> (convert word to </a:t>
            </a:r>
            <a:r>
              <a:rPr lang="en-US" dirty="0" err="1"/>
              <a:t>doubleword</a:t>
            </a:r>
            <a:r>
              <a:rPr lang="en-US" dirty="0"/>
              <a:t>) will do the extension.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6</a:t>
            </a:fld>
            <a:endParaRPr lang="th-TH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Divide –1250 by 7.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MOV		AX, –1250	; AX gets dividend</a:t>
            </a:r>
          </a:p>
          <a:p>
            <a:pPr>
              <a:buNone/>
            </a:pPr>
            <a:r>
              <a:rPr lang="en-US" dirty="0"/>
              <a:t>CWD				; Extend sign to DX</a:t>
            </a:r>
          </a:p>
          <a:p>
            <a:pPr>
              <a:buNone/>
            </a:pPr>
            <a:r>
              <a:rPr lang="en-US" dirty="0"/>
              <a:t>MOV		BX, 7		; BX has divisor</a:t>
            </a:r>
          </a:p>
          <a:p>
            <a:pPr>
              <a:buNone/>
            </a:pPr>
            <a:r>
              <a:rPr lang="en-US" dirty="0"/>
              <a:t>IDIV		BX		; AX gets quotient, </a:t>
            </a:r>
          </a:p>
          <a:p>
            <a:pPr>
              <a:buNone/>
            </a:pPr>
            <a:r>
              <a:rPr lang="en-US" dirty="0"/>
              <a:t>					; DX has remainder.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7</a:t>
            </a:fld>
            <a:endParaRPr lang="th-TH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Division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DIV, AH should be cleared.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IDIV, AH should be made the sign extension of AL. The instruction </a:t>
            </a:r>
            <a:r>
              <a:rPr lang="en-US" b="1" dirty="0"/>
              <a:t>CBW </a:t>
            </a:r>
            <a:r>
              <a:rPr lang="en-US" dirty="0"/>
              <a:t>(convert byte to word) will do the extension.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8</a:t>
            </a:fld>
            <a:endParaRPr lang="th-TH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Divide the signed value of the byte variable XBYTE by –7.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MOV		AL, XBYTE	; AL has dividend</a:t>
            </a:r>
          </a:p>
          <a:p>
            <a:pPr>
              <a:buNone/>
            </a:pPr>
            <a:r>
              <a:rPr lang="en-US" dirty="0"/>
              <a:t>CBW				; Extend sign to AH</a:t>
            </a:r>
          </a:p>
          <a:p>
            <a:pPr>
              <a:buNone/>
            </a:pPr>
            <a:r>
              <a:rPr lang="en-US" dirty="0"/>
              <a:t>MOV		BL, –7	; BL has divisor</a:t>
            </a:r>
          </a:p>
          <a:p>
            <a:pPr>
              <a:buNone/>
            </a:pPr>
            <a:r>
              <a:rPr lang="en-US" dirty="0"/>
              <a:t>IDIV		BL		; AL has quotient, </a:t>
            </a:r>
          </a:p>
          <a:p>
            <a:pPr>
              <a:buNone/>
            </a:pPr>
            <a:r>
              <a:rPr lang="en-US" dirty="0"/>
              <a:t>					; AH has remainder.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9</a:t>
            </a:fld>
            <a:endParaRPr lang="th-TH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สำนักงา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สำนักงา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สำนักงา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7632</TotalTime>
  <Words>659</Words>
  <Application>Microsoft Office PowerPoint</Application>
  <PresentationFormat>On-screen Show (4:3)</PresentationFormat>
  <Paragraphs>198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ชุดรูปแบบของ Office</vt:lpstr>
      <vt:lpstr>Assembly Language</vt:lpstr>
      <vt:lpstr>Outline</vt:lpstr>
      <vt:lpstr>MUL and IMUL</vt:lpstr>
      <vt:lpstr>Translate the high-level language assignment statement A = 5  A – 12  B into assembly code. Let A and B be word variables, and suppose there is no overflow. Use IMUL for multiplication.</vt:lpstr>
      <vt:lpstr>DIV and IDIV</vt:lpstr>
      <vt:lpstr>Word Division</vt:lpstr>
      <vt:lpstr>Divide –1250 by 7.</vt:lpstr>
      <vt:lpstr>Byte Division</vt:lpstr>
      <vt:lpstr>Divide the signed value of the byte variable XBYTE by –7.</vt:lpstr>
      <vt:lpstr>The Stack Organization</vt:lpstr>
      <vt:lpstr> The Stack Organization</vt:lpstr>
      <vt:lpstr>Procedure Declaration</vt:lpstr>
      <vt:lpstr>Write a procedure FACTORIAL that will compute N! for a positive integer N. The procedure should receive N in CX and return N! in AX. Suppose that overflow does not occur.</vt:lpstr>
      <vt:lpstr>Here is an algorithm:</vt:lpstr>
      <vt:lpstr>It can be coded as follows:</vt:lpstr>
      <vt:lpstr>Algorithm for Decimal Output</vt:lpstr>
      <vt:lpstr>To get the digits in the decimal representation</vt:lpstr>
      <vt:lpstr>Line 6</vt:lpstr>
      <vt:lpstr>Line 7</vt:lpstr>
      <vt:lpstr>Decimal Input Algorithm</vt:lpstr>
      <vt:lpstr>Decimal Input Algorithm</vt:lpstr>
      <vt:lpstr>Decimal Input Algorithm</vt:lpstr>
      <vt:lpstr>An input of 123 is processed as follows: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with Assembly Language</dc:title>
  <dc:subject>Part VII</dc:subject>
  <dc:creator>Chumphol Bunkhumpornpat</dc:creator>
  <cp:lastModifiedBy>CHUMPHOL BUNKHUMPORNPAT</cp:lastModifiedBy>
  <cp:revision>906</cp:revision>
  <cp:lastPrinted>2013-08-09T05:38:16Z</cp:lastPrinted>
  <dcterms:created xsi:type="dcterms:W3CDTF">2012-04-29T10:21:48Z</dcterms:created>
  <dcterms:modified xsi:type="dcterms:W3CDTF">2019-04-19T19:15:05Z</dcterms:modified>
</cp:coreProperties>
</file>