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4" r:id="rId2"/>
    <p:sldId id="314" r:id="rId3"/>
    <p:sldId id="316" r:id="rId4"/>
    <p:sldId id="318" r:id="rId5"/>
    <p:sldId id="317" r:id="rId6"/>
    <p:sldId id="319" r:id="rId7"/>
    <p:sldId id="322" r:id="rId8"/>
    <p:sldId id="320" r:id="rId9"/>
    <p:sldId id="321" r:id="rId10"/>
    <p:sldId id="323" r:id="rId11"/>
    <p:sldId id="324" r:id="rId12"/>
    <p:sldId id="325" r:id="rId13"/>
    <p:sldId id="326" r:id="rId14"/>
    <p:sldId id="329" r:id="rId15"/>
    <p:sldId id="327" r:id="rId16"/>
    <p:sldId id="328" r:id="rId17"/>
    <p:sldId id="330" r:id="rId18"/>
    <p:sldId id="332" r:id="rId19"/>
    <p:sldId id="333" r:id="rId20"/>
    <p:sldId id="334" r:id="rId21"/>
    <p:sldId id="335" r:id="rId22"/>
    <p:sldId id="336" r:id="rId23"/>
    <p:sldId id="337" r:id="rId24"/>
    <p:sldId id="262" r:id="rId25"/>
  </p:sldIdLst>
  <p:sldSz cx="9144000" cy="6858000" type="screen4x3"/>
  <p:notesSz cx="6797675" cy="992822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9CB9B8-D8EF-4EAD-BF24-29AC4C536F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04911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0E8000FC-CDCD-4F15-A918-BDEED0EE8E69}" type="datetimeFigureOut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3E4C2618-65DA-40CA-9DD0-1184A065149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0291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1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5A-2259-4850-9E1F-863AB2EEB33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C85-CBA4-47F4-BCBF-D1B184A64FA9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AD3E-1EE8-4A69-AB08-095656D878B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4F0-9DC9-4259-8F92-FF927F13FC0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85BB-4B3E-4225-A82F-06F2D35D3144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A74-E4C1-45A8-946D-F8E39C3B9905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56-D28E-493E-89C8-0A5DCB1FAAB1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EA5-8FA6-4079-A90A-8245937BFCD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56CE-A9B7-4FF6-A531-65CFD2BED60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179-985D-4BDF-A1F6-81883CF2CB2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2E4A-FC2D-4632-8660-BE04CA416C6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56AA-0F66-4D86-8AC2-6EEC7A09843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496944" cy="11958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Part VIII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Addressing Modes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4" name="รูปภาพ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450" y="404659"/>
            <a:ext cx="19431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D13BC-9625-4128-A9C6-8D6A8C5B5743}"/>
              </a:ext>
            </a:extLst>
          </p:cNvPr>
          <p:cNvSpPr txBox="1"/>
          <p:nvPr/>
        </p:nvSpPr>
        <p:spPr>
          <a:xfrm>
            <a:off x="1" y="633478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Department of Computer Science, Faculty of Science, Chiang Mai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Tell which of the following instructions are legal. If legal, give the source offset address and the result or number moved.</a:t>
            </a:r>
            <a:endParaRPr lang="th-TH" sz="32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					Source offset	Result</a:t>
            </a:r>
          </a:p>
          <a:p>
            <a:pPr marL="514350" indent="-514350">
              <a:buAutoNum type="alphaLcPeriod"/>
            </a:pPr>
            <a:r>
              <a:rPr lang="en-US" dirty="0"/>
              <a:t>MOV  BX, [BX]	1000h		1BACh</a:t>
            </a:r>
          </a:p>
          <a:p>
            <a:pPr marL="514350" indent="-514350">
              <a:buAutoNum type="alphaLcPeriod"/>
            </a:pPr>
            <a:r>
              <a:rPr lang="en-US" dirty="0"/>
              <a:t>MOV  CX, [SI]		2000h		20FEh</a:t>
            </a:r>
          </a:p>
          <a:p>
            <a:pPr marL="514350" indent="-514350">
              <a:buAutoNum type="alphaLcPeriod"/>
            </a:pPr>
            <a:r>
              <a:rPr lang="en-US" dirty="0"/>
              <a:t>MOV  BX, [AX]	illegal source register </a:t>
            </a:r>
          </a:p>
          <a:p>
            <a:pPr marL="514350" indent="-514350">
              <a:buAutoNum type="alphaLcPeriod"/>
            </a:pPr>
            <a:r>
              <a:rPr lang="en-US" dirty="0"/>
              <a:t>ADD  [SI], [DI]	</a:t>
            </a:r>
            <a:r>
              <a:rPr lang="en-US" sz="2600" dirty="0"/>
              <a:t>illegal memory-memory addition</a:t>
            </a:r>
          </a:p>
          <a:p>
            <a:pPr marL="514350" indent="-514350">
              <a:buAutoNum type="alphaLcPeriod"/>
            </a:pPr>
            <a:r>
              <a:rPr lang="en-US" dirty="0"/>
              <a:t>INC  [DI]		3000h		031Eh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10</a:t>
            </a:fld>
            <a:endParaRPr lang="th-TH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400" dirty="0"/>
              <a:t>Write some code to sum in AX the elements of the 10-element array W defined by</a:t>
            </a:r>
            <a:endParaRPr lang="th-TH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	DW	10,20,30,40,50,60,70,80,90,100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11</a:t>
            </a:fld>
            <a:endParaRPr lang="th-TH" sz="2000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id="{13C596D9-C660-4CED-9750-401F5145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000" dirty="0"/>
              <a:t>The idea is to set a pointer to the base of the array, and let it move up the array, summing elements as it goes.</a:t>
            </a:r>
            <a:endParaRPr lang="th-TH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		XOR	AX, AX	; AX holds sum</a:t>
            </a:r>
          </a:p>
          <a:p>
            <a:pPr>
              <a:buNone/>
            </a:pPr>
            <a:r>
              <a:rPr lang="en-US" sz="2800" dirty="0"/>
              <a:t>		LEA	SI, W		; SI points to array W</a:t>
            </a:r>
          </a:p>
          <a:p>
            <a:pPr>
              <a:buNone/>
            </a:pPr>
            <a:r>
              <a:rPr lang="en-US" sz="2800" dirty="0"/>
              <a:t>		MOV	CX, 10		; CX has number of elements</a:t>
            </a:r>
          </a:p>
          <a:p>
            <a:pPr>
              <a:buNone/>
            </a:pPr>
            <a:r>
              <a:rPr lang="en-US" sz="2800" dirty="0"/>
              <a:t>ADDNOS:</a:t>
            </a:r>
          </a:p>
          <a:p>
            <a:pPr>
              <a:buNone/>
            </a:pPr>
            <a:r>
              <a:rPr lang="en-US" sz="2800" dirty="0"/>
              <a:t>		ADD	AX, [SI]	; sum = sum + element</a:t>
            </a:r>
          </a:p>
          <a:p>
            <a:pPr>
              <a:buNone/>
            </a:pPr>
            <a:r>
              <a:rPr lang="en-US" sz="2800" dirty="0"/>
              <a:t>		ADD	SI, 2		; move pointer to</a:t>
            </a:r>
          </a:p>
          <a:p>
            <a:pPr>
              <a:buNone/>
            </a:pPr>
            <a:r>
              <a:rPr lang="en-US" sz="2800" dirty="0"/>
              <a:t>					; the next element</a:t>
            </a:r>
          </a:p>
          <a:p>
            <a:pPr>
              <a:buNone/>
            </a:pPr>
            <a:r>
              <a:rPr lang="en-US" sz="2800" dirty="0"/>
              <a:t>		LOOP	ADDNOS	; loop until done</a:t>
            </a:r>
            <a:endParaRPr lang="th-TH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12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id="{D4C9948D-8666-4A2E-B652-D6C7278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and Indexed Addressing Mode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[register + displacement]</a:t>
            </a:r>
          </a:p>
          <a:p>
            <a:r>
              <a:rPr lang="en-US" dirty="0"/>
              <a:t>[displacement  + register]</a:t>
            </a:r>
          </a:p>
          <a:p>
            <a:r>
              <a:rPr lang="en-US" dirty="0"/>
              <a:t>[register] + displacement</a:t>
            </a:r>
          </a:p>
          <a:p>
            <a:r>
              <a:rPr lang="en-US" dirty="0"/>
              <a:t>displacement + [register]</a:t>
            </a:r>
          </a:p>
          <a:p>
            <a:r>
              <a:rPr lang="en-US" dirty="0"/>
              <a:t>displacement[register]</a:t>
            </a:r>
          </a:p>
          <a:p>
            <a:r>
              <a:rPr lang="en-US" b="1" dirty="0"/>
              <a:t>based</a:t>
            </a:r>
            <a:r>
              <a:rPr lang="en-US" dirty="0"/>
              <a:t>: BX(base register) or BP (base pointer)</a:t>
            </a:r>
          </a:p>
          <a:p>
            <a:r>
              <a:rPr lang="en-US" b="1" dirty="0"/>
              <a:t>indexed</a:t>
            </a:r>
            <a:r>
              <a:rPr lang="en-US" dirty="0"/>
              <a:t>: SI</a:t>
            </a:r>
            <a:r>
              <a:rPr lang="en-US" sz="2800" dirty="0"/>
              <a:t> (source index) </a:t>
            </a:r>
            <a:r>
              <a:rPr lang="en-US" dirty="0"/>
              <a:t>or</a:t>
            </a:r>
            <a:r>
              <a:rPr lang="en-US" sz="2800" dirty="0"/>
              <a:t> </a:t>
            </a:r>
            <a:r>
              <a:rPr lang="en-US" dirty="0"/>
              <a:t>DI</a:t>
            </a:r>
            <a:r>
              <a:rPr lang="en-US" sz="2800" dirty="0"/>
              <a:t> (destination index)</a:t>
            </a:r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13</a:t>
            </a:fld>
            <a:endParaRPr lang="th-TH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and Indexed Addressing Mode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	AX, W[BX]</a:t>
            </a:r>
          </a:p>
          <a:p>
            <a:r>
              <a:rPr lang="en-US" dirty="0"/>
              <a:t>MOV	AX, [W + BX]</a:t>
            </a:r>
          </a:p>
          <a:p>
            <a:r>
              <a:rPr lang="en-US" dirty="0"/>
              <a:t>MOV	AX, [BX + W]</a:t>
            </a:r>
          </a:p>
          <a:p>
            <a:r>
              <a:rPr lang="en-US" dirty="0"/>
              <a:t>MOV	AX, W + [BX]</a:t>
            </a:r>
          </a:p>
          <a:p>
            <a:r>
              <a:rPr lang="en-US" dirty="0"/>
              <a:t>MOV	AX, [BX] + W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14</a:t>
            </a:fld>
            <a:endParaRPr lang="th-TH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Rework the last example by using based mode.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		XOR	AX, AX	; AX holds sum</a:t>
            </a:r>
          </a:p>
          <a:p>
            <a:pPr>
              <a:buNone/>
            </a:pPr>
            <a:r>
              <a:rPr lang="en-US" sz="2800" dirty="0"/>
              <a:t>		XOR	BX, BX		; clear base register</a:t>
            </a:r>
          </a:p>
          <a:p>
            <a:pPr>
              <a:buNone/>
            </a:pPr>
            <a:r>
              <a:rPr lang="en-US" sz="2800" dirty="0"/>
              <a:t>		MOV	CX, 10		; CX has number of elements</a:t>
            </a:r>
          </a:p>
          <a:p>
            <a:pPr>
              <a:buNone/>
            </a:pPr>
            <a:r>
              <a:rPr lang="en-US" sz="2800" dirty="0"/>
              <a:t>ADDNOS:</a:t>
            </a:r>
          </a:p>
          <a:p>
            <a:pPr>
              <a:buNone/>
            </a:pPr>
            <a:r>
              <a:rPr lang="en-US" sz="2800" dirty="0"/>
              <a:t>		ADD	AX, W[BX]	; sum = sum + element</a:t>
            </a:r>
          </a:p>
          <a:p>
            <a:pPr>
              <a:buNone/>
            </a:pPr>
            <a:r>
              <a:rPr lang="en-US" sz="2800" dirty="0"/>
              <a:t>		ADD	BX, 2		; index next element</a:t>
            </a:r>
          </a:p>
          <a:p>
            <a:pPr>
              <a:buNone/>
            </a:pPr>
            <a:r>
              <a:rPr lang="en-US" sz="2800" dirty="0"/>
              <a:t>		LOOP	ADDNOS	; loop until done</a:t>
            </a:r>
            <a:endParaRPr lang="th-TH" sz="2800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15</a:t>
            </a:fld>
            <a:endParaRPr lang="th-TH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Suppose that ALPHA is declared as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ALPHA	DW	0123H, 0456h, 0789h, 0ABCDh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the segment addressed by DS.</a:t>
            </a:r>
          </a:p>
          <a:p>
            <a:pPr>
              <a:buNone/>
            </a:pPr>
            <a:r>
              <a:rPr lang="en-US" dirty="0"/>
              <a:t>Suppose also that</a:t>
            </a:r>
          </a:p>
          <a:p>
            <a:pPr>
              <a:buNone/>
            </a:pPr>
            <a:r>
              <a:rPr lang="en-US" dirty="0"/>
              <a:t>BX contains 2	Offset 0002 contains 1084h</a:t>
            </a:r>
          </a:p>
          <a:p>
            <a:pPr>
              <a:buNone/>
            </a:pPr>
            <a:r>
              <a:rPr lang="en-US" dirty="0"/>
              <a:t>SI contains 4	Offset 0004 contains 2BACh</a:t>
            </a:r>
          </a:p>
          <a:p>
            <a:pPr>
              <a:buNone/>
            </a:pPr>
            <a:r>
              <a:rPr lang="en-US" dirty="0"/>
              <a:t>DI contains 1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16</a:t>
            </a:fld>
            <a:endParaRPr lang="th-TH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Tell which of the following instructions are legal. If legal, give the source offset address and the result or number moved.</a:t>
            </a:r>
            <a:endParaRPr lang="th-TH" sz="32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/>
              <a:t>					Source offset	Number moved</a:t>
            </a:r>
          </a:p>
          <a:p>
            <a:pPr marL="514350" indent="-514350">
              <a:buAutoNum type="alphaLcPeriod"/>
            </a:pPr>
            <a:r>
              <a:rPr lang="en-US" sz="2400" dirty="0"/>
              <a:t>MOV  AX, [ALPHA+BX]	ALPHA+2	0456h</a:t>
            </a:r>
          </a:p>
          <a:p>
            <a:pPr marL="514350" indent="-514350">
              <a:buAutoNum type="alphaLcPeriod"/>
            </a:pPr>
            <a:r>
              <a:rPr lang="en-US" sz="2400" dirty="0"/>
              <a:t>MOV  BX, [BX+2]		2+2 = 4		2BACh</a:t>
            </a:r>
          </a:p>
          <a:p>
            <a:pPr marL="514350" indent="-514350">
              <a:buAutoNum type="alphaLcPeriod"/>
            </a:pPr>
            <a:r>
              <a:rPr lang="en-US" sz="2400" dirty="0"/>
              <a:t>MOV  CX, ALPHA[SI]	ALPHA+4	0789h</a:t>
            </a:r>
          </a:p>
          <a:p>
            <a:pPr marL="514350" indent="-514350">
              <a:buAutoNum type="alphaLcPeriod"/>
            </a:pPr>
            <a:r>
              <a:rPr lang="en-US" sz="2400" dirty="0"/>
              <a:t>MOV  AX, –2[SI]		 –2+4 = 2	1084h</a:t>
            </a:r>
          </a:p>
          <a:p>
            <a:pPr marL="514350" indent="-514350">
              <a:buAutoNum type="alphaLcPeriod"/>
            </a:pPr>
            <a:r>
              <a:rPr lang="en-US" sz="2400" dirty="0"/>
              <a:t>MOV  BX, [ALPHA+3+DI]	ALPHA+4	0789h</a:t>
            </a:r>
          </a:p>
          <a:p>
            <a:pPr marL="514350" indent="-514350">
              <a:buAutoNum type="alphaLcPeriod"/>
            </a:pPr>
            <a:r>
              <a:rPr lang="en-US" sz="2400" dirty="0"/>
              <a:t>MOV  AX, [BX] 2		Illegal form of source operand</a:t>
            </a:r>
          </a:p>
          <a:p>
            <a:pPr marL="514350" indent="-514350">
              <a:buAutoNum type="alphaLcPeriod"/>
            </a:pPr>
            <a:r>
              <a:rPr lang="en-US" sz="2400" dirty="0"/>
              <a:t>ADD  BX, [ALPHA+AX]	Illegal source register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17</a:t>
            </a:fld>
            <a:endParaRPr lang="th-TH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B</a:t>
            </a:r>
            <a:endParaRPr lang="th-TH" dirty="0"/>
          </a:p>
        </p:txBody>
      </p:sp>
      <p:pic>
        <p:nvPicPr>
          <p:cNvPr id="8" name="Content Placeholder 7" descr="figure 10.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6864" y="1831848"/>
            <a:ext cx="7510272" cy="3194304"/>
          </a:xfrm>
        </p:spPr>
      </p:pic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18</a:t>
            </a:fld>
            <a:endParaRPr lang="th-TH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Row-Major Order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		DW	10, 20, 30, 40</a:t>
            </a:r>
          </a:p>
          <a:p>
            <a:pPr>
              <a:buNone/>
            </a:pPr>
            <a:r>
              <a:rPr lang="en-US" dirty="0"/>
              <a:t>		DW	50, 60, 70, 80</a:t>
            </a:r>
          </a:p>
          <a:p>
            <a:pPr>
              <a:buNone/>
            </a:pPr>
            <a:r>
              <a:rPr lang="en-US" dirty="0"/>
              <a:t>		DW	90, 100, 110, 120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19</a:t>
            </a:fld>
            <a:endParaRPr lang="th-TH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One-Dimensional Arrays</a:t>
            </a:r>
          </a:p>
          <a:p>
            <a:r>
              <a:rPr lang="en-US" dirty="0"/>
              <a:t>Addressing Modes</a:t>
            </a:r>
          </a:p>
          <a:p>
            <a:r>
              <a:rPr lang="en-US" dirty="0"/>
              <a:t>Two-Dimensional Arrays</a:t>
            </a:r>
          </a:p>
          <a:p>
            <a:r>
              <a:rPr lang="en-US" dirty="0"/>
              <a:t>Based Indexed Addressing Mode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</a:t>
            </a:fld>
            <a:endParaRPr lang="th-TH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Column-Major </a:t>
            </a:r>
            <a:r>
              <a:rPr lang="en-US" dirty="0"/>
              <a:t>Order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		DW	10, 50, 90</a:t>
            </a:r>
          </a:p>
          <a:p>
            <a:pPr>
              <a:buNone/>
            </a:pPr>
            <a:r>
              <a:rPr lang="en-US" dirty="0"/>
              <a:t>		DW	20, 60, 100</a:t>
            </a:r>
          </a:p>
          <a:p>
            <a:pPr>
              <a:buNone/>
            </a:pPr>
            <a:r>
              <a:rPr lang="en-US" dirty="0"/>
              <a:t>		DW	30, 70, 110</a:t>
            </a:r>
          </a:p>
          <a:p>
            <a:pPr>
              <a:buNone/>
            </a:pPr>
            <a:r>
              <a:rPr lang="en-US" dirty="0"/>
              <a:t>		DW	40, 80, 120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20</a:t>
            </a:fld>
            <a:endParaRPr lang="th-TH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Indexed Addressing Mode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 [</a:t>
            </a:r>
            <a:r>
              <a:rPr lang="en-US" sz="2800" dirty="0" err="1"/>
              <a:t>base_register</a:t>
            </a:r>
            <a:r>
              <a:rPr lang="en-US" sz="2800" dirty="0"/>
              <a:t>][</a:t>
            </a:r>
            <a:r>
              <a:rPr lang="en-US" sz="2800" dirty="0" err="1"/>
              <a:t>index_register</a:t>
            </a:r>
            <a:r>
              <a:rPr lang="en-US" sz="2800" dirty="0"/>
              <a:t>]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base_register</a:t>
            </a:r>
            <a:r>
              <a:rPr lang="en-US" sz="2800" dirty="0"/>
              <a:t> + </a:t>
            </a:r>
            <a:r>
              <a:rPr lang="en-US" sz="2800" dirty="0" err="1"/>
              <a:t>index_register</a:t>
            </a:r>
            <a:r>
              <a:rPr lang="en-US" sz="2800" dirty="0"/>
              <a:t> + variable + constant]</a:t>
            </a:r>
          </a:p>
          <a:p>
            <a:r>
              <a:rPr lang="en-US" sz="2800" dirty="0"/>
              <a:t>variable [</a:t>
            </a:r>
            <a:r>
              <a:rPr lang="en-US" sz="2800" dirty="0" err="1"/>
              <a:t>base_register</a:t>
            </a:r>
            <a:r>
              <a:rPr lang="en-US" sz="2800" dirty="0"/>
              <a:t> + </a:t>
            </a:r>
            <a:r>
              <a:rPr lang="en-US" sz="2800" dirty="0" err="1"/>
              <a:t>index_register</a:t>
            </a:r>
            <a:r>
              <a:rPr lang="en-US" sz="2800" dirty="0"/>
              <a:t> + constant]</a:t>
            </a:r>
          </a:p>
          <a:p>
            <a:r>
              <a:rPr lang="en-US" sz="2800" dirty="0"/>
              <a:t>constant [</a:t>
            </a:r>
            <a:r>
              <a:rPr lang="en-US" sz="2800" dirty="0" err="1"/>
              <a:t>base_register</a:t>
            </a:r>
            <a:r>
              <a:rPr lang="en-US" sz="2800" dirty="0"/>
              <a:t> + </a:t>
            </a:r>
            <a:r>
              <a:rPr lang="en-US" sz="2800" dirty="0" err="1"/>
              <a:t>index_register</a:t>
            </a:r>
            <a:r>
              <a:rPr lang="en-US" sz="2800" dirty="0"/>
              <a:t> + variable]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21</a:t>
            </a:fld>
            <a:endParaRPr lang="th-TH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Indexed Addressing Mode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	AX, W[BX][SI]</a:t>
            </a:r>
          </a:p>
          <a:p>
            <a:r>
              <a:rPr lang="en-US" dirty="0"/>
              <a:t>MOV	AX, [W + BX + SI]</a:t>
            </a:r>
          </a:p>
          <a:p>
            <a:r>
              <a:rPr lang="en-US" dirty="0"/>
              <a:t>MOV	AX, W[BX + SI]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22</a:t>
            </a:fld>
            <a:endParaRPr lang="th-TH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 application: Average Test Scores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sum[j] = 0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FOR  5  times  DO</a:t>
            </a:r>
          </a:p>
          <a:p>
            <a:pPr>
              <a:buNone/>
            </a:pPr>
            <a:r>
              <a:rPr lang="en-US" dirty="0"/>
              <a:t>	sum[j] = sum[j] + score[</a:t>
            </a:r>
            <a:r>
              <a:rPr lang="en-US" dirty="0" err="1"/>
              <a:t>i</a:t>
            </a:r>
            <a:r>
              <a:rPr lang="en-US" dirty="0"/>
              <a:t>, j]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>
              <a:buNone/>
            </a:pPr>
            <a:r>
              <a:rPr lang="en-US" dirty="0"/>
              <a:t>END_FOR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23</a:t>
            </a:fld>
            <a:endParaRPr lang="th-TH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Ytha</a:t>
            </a:r>
            <a:r>
              <a:rPr lang="en-US" dirty="0"/>
              <a:t> Yu and Charles </a:t>
            </a:r>
            <a:r>
              <a:rPr lang="en-US" dirty="0" err="1"/>
              <a:t>Marut</a:t>
            </a:r>
            <a:r>
              <a:rPr lang="en-US" dirty="0"/>
              <a:t>, </a:t>
            </a:r>
            <a:r>
              <a:rPr lang="en-US" b="1" dirty="0"/>
              <a:t>Assembly Language Programming and Organization of the IBM PC</a:t>
            </a:r>
            <a:r>
              <a:rPr lang="en-US" dirty="0"/>
              <a:t>. New York: McGraw-Hill, 1992.</a:t>
            </a:r>
            <a:endParaRPr lang="th-TH" dirty="0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24</a:t>
            </a:fld>
            <a:endParaRPr lang="th-T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 A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</a:t>
            </a:fld>
            <a:endParaRPr lang="th-TH" sz="2000" dirty="0"/>
          </a:p>
        </p:txBody>
      </p:sp>
      <p:pic>
        <p:nvPicPr>
          <p:cNvPr id="10" name="Content Placeholder 9" descr="figure 10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72384" y="1268760"/>
            <a:ext cx="2999232" cy="486460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DUP Operator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DUP (duplicate) is used to define arrays whose elements share a common initial value.</a:t>
            </a:r>
          </a:p>
          <a:p>
            <a:r>
              <a:rPr lang="en-US" b="1" dirty="0" err="1"/>
              <a:t>repeat_count</a:t>
            </a:r>
            <a:r>
              <a:rPr lang="en-US" b="1" dirty="0"/>
              <a:t>	DUP (value)</a:t>
            </a:r>
          </a:p>
          <a:p>
            <a:r>
              <a:rPr lang="en-US" dirty="0"/>
              <a:t>GAMMA	DW	100 DUP (0)</a:t>
            </a:r>
          </a:p>
          <a:p>
            <a:r>
              <a:rPr lang="en-US" dirty="0"/>
              <a:t>DELTA	DB	212 DUP (?)</a:t>
            </a:r>
          </a:p>
          <a:p>
            <a:r>
              <a:rPr lang="en-US" dirty="0"/>
              <a:t>LINE	DB	5, 4, 3 DUP (2, 3 DUP (0), 1)</a:t>
            </a:r>
          </a:p>
          <a:p>
            <a:r>
              <a:rPr lang="en-US" dirty="0"/>
              <a:t>LINE	DB	5,4,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4</a:t>
            </a:fld>
            <a:endParaRPr lang="th-TH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 A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	DW	10, 20, 30, 40, 50, 60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/>
              <a:t>Offset address	Symbolic address	Decimal address</a:t>
            </a:r>
          </a:p>
          <a:p>
            <a:pPr>
              <a:buNone/>
            </a:pPr>
            <a:r>
              <a:rPr lang="en-US" sz="2800" dirty="0"/>
              <a:t>0200h			W			10</a:t>
            </a:r>
          </a:p>
          <a:p>
            <a:pPr>
              <a:buNone/>
            </a:pPr>
            <a:r>
              <a:rPr lang="en-US" sz="2800" dirty="0"/>
              <a:t>0202h			W + 2h		20</a:t>
            </a:r>
          </a:p>
          <a:p>
            <a:pPr>
              <a:buNone/>
            </a:pPr>
            <a:r>
              <a:rPr lang="en-US" sz="2800" dirty="0"/>
              <a:t>0204h			W + 4h		30</a:t>
            </a:r>
          </a:p>
          <a:p>
            <a:pPr>
              <a:buNone/>
            </a:pPr>
            <a:r>
              <a:rPr lang="en-US" sz="2800" dirty="0"/>
              <a:t>0206h			W + 6h		40</a:t>
            </a:r>
          </a:p>
          <a:p>
            <a:pPr>
              <a:buNone/>
            </a:pPr>
            <a:r>
              <a:rPr lang="en-US" sz="2800" dirty="0"/>
              <a:t>0208h			W + 8h		50</a:t>
            </a:r>
          </a:p>
          <a:p>
            <a:pPr>
              <a:buNone/>
            </a:pPr>
            <a:r>
              <a:rPr lang="en-US" sz="2800" dirty="0"/>
              <a:t>020Ah		W + Ah		60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5</a:t>
            </a:fld>
            <a:endParaRPr lang="th-TH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an operand is specified</a:t>
            </a:r>
          </a:p>
          <a:p>
            <a:r>
              <a:rPr lang="en-US" b="1" dirty="0"/>
              <a:t>register mode</a:t>
            </a:r>
            <a:r>
              <a:rPr lang="en-US" dirty="0"/>
              <a:t>: an operand is a register.</a:t>
            </a:r>
          </a:p>
          <a:p>
            <a:r>
              <a:rPr lang="en-US" b="1" dirty="0"/>
              <a:t>immediate mode</a:t>
            </a:r>
            <a:r>
              <a:rPr lang="en-US" dirty="0"/>
              <a:t>: an operand is a constant.</a:t>
            </a:r>
          </a:p>
          <a:p>
            <a:r>
              <a:rPr lang="en-US" b="1" dirty="0"/>
              <a:t>direct mode</a:t>
            </a:r>
            <a:r>
              <a:rPr lang="en-US" dirty="0"/>
              <a:t>: an operand is a variable.</a:t>
            </a:r>
          </a:p>
          <a:p>
            <a:r>
              <a:rPr lang="en-US" dirty="0"/>
              <a:t>MOV	AX, 0</a:t>
            </a:r>
          </a:p>
          <a:p>
            <a:r>
              <a:rPr lang="en-US" dirty="0"/>
              <a:t>ADD	ALPHA, AX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6</a:t>
            </a:fld>
            <a:endParaRPr lang="th-TH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Mode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[register]</a:t>
            </a:r>
          </a:p>
          <a:p>
            <a:r>
              <a:rPr lang="en-US" dirty="0"/>
              <a:t>The register is BX, SI, DI, or BP.</a:t>
            </a:r>
          </a:p>
          <a:p>
            <a:r>
              <a:rPr lang="en-US" dirty="0"/>
              <a:t>For BX, SI, or DI, the operand’s segment number is contained in DS.</a:t>
            </a:r>
          </a:p>
          <a:p>
            <a:r>
              <a:rPr lang="en-US" dirty="0"/>
              <a:t>For BP, SS has the segment number.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7</a:t>
            </a:fld>
            <a:endParaRPr lang="th-TH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Suppose that SI contains 0100h, and the word at 0100h contains 1234h.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	AX, [SI]	; AX = 1234h</a:t>
            </a:r>
          </a:p>
          <a:p>
            <a:pPr>
              <a:buNone/>
            </a:pPr>
            <a:r>
              <a:rPr lang="en-US" dirty="0"/>
              <a:t>	The CPU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examines SI and obtains the offset address 100h,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uses the address DS:0100h to obtain the value 1234h,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moves 1234h to AX.</a:t>
            </a:r>
          </a:p>
          <a:p>
            <a:r>
              <a:rPr lang="en-US" dirty="0"/>
              <a:t>MOV	AX, SI	; AX = 0100h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8</a:t>
            </a:fld>
            <a:endParaRPr lang="th-TH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Suppose that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BX contains 1000h		Offset 1000h contains 1BACh</a:t>
            </a:r>
          </a:p>
          <a:p>
            <a:pPr>
              <a:buNone/>
            </a:pPr>
            <a:r>
              <a:rPr lang="en-US" sz="2800" dirty="0"/>
              <a:t>SI contains 2000h		Offset 2000h contains 20FEh</a:t>
            </a:r>
          </a:p>
          <a:p>
            <a:pPr>
              <a:buNone/>
            </a:pPr>
            <a:r>
              <a:rPr lang="en-US" sz="2800" dirty="0"/>
              <a:t>DI </a:t>
            </a:r>
            <a:r>
              <a:rPr lang="en-US" sz="2800"/>
              <a:t>contains 3000h</a:t>
            </a:r>
            <a:r>
              <a:rPr lang="en-US" sz="2800" dirty="0"/>
              <a:t>		Offset 3000h contains 031Dh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where the above  offsets are in the data segment addressed by DS.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9</a:t>
            </a:fld>
            <a:endParaRPr lang="th-TH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8018</TotalTime>
  <Words>597</Words>
  <Application>Microsoft Office PowerPoint</Application>
  <PresentationFormat>On-screen Show (4:3)</PresentationFormat>
  <Paragraphs>182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ชุดรูปแบบของ Office</vt:lpstr>
      <vt:lpstr>Assembly Language</vt:lpstr>
      <vt:lpstr>Outline</vt:lpstr>
      <vt:lpstr>One-Dimensional Array A</vt:lpstr>
      <vt:lpstr>The DUP Operator</vt:lpstr>
      <vt:lpstr>One-Dimensional Array A</vt:lpstr>
      <vt:lpstr>Addressing Modes</vt:lpstr>
      <vt:lpstr>Register Indirect Mode</vt:lpstr>
      <vt:lpstr>Suppose that SI contains 0100h, and the word at 0100h contains 1234h.</vt:lpstr>
      <vt:lpstr>Suppose that</vt:lpstr>
      <vt:lpstr>Tell which of the following instructions are legal. If legal, give the source offset address and the result or number moved.</vt:lpstr>
      <vt:lpstr>Write some code to sum in AX the elements of the 10-element array W defined by</vt:lpstr>
      <vt:lpstr>The idea is to set a pointer to the base of the array, and let it move up the array, summing elements as it goes.</vt:lpstr>
      <vt:lpstr>Based and Indexed Addressing Mode</vt:lpstr>
      <vt:lpstr>Based and Indexed Addressing Mode</vt:lpstr>
      <vt:lpstr>Rework the last example by using based mode.</vt:lpstr>
      <vt:lpstr>Suppose that ALPHA is declared as</vt:lpstr>
      <vt:lpstr>Tell which of the following instructions are legal. If legal, give the source offset address and the result or number moved.</vt:lpstr>
      <vt:lpstr>Two-Dimensional Array B</vt:lpstr>
      <vt:lpstr>Row-Major Order</vt:lpstr>
      <vt:lpstr>Column-Major Order</vt:lpstr>
      <vt:lpstr>Based Indexed Addressing Mode</vt:lpstr>
      <vt:lpstr>Based Indexed Addressing Mode</vt:lpstr>
      <vt:lpstr>An application: Average Test Scores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with Assembly Language</dc:title>
  <dc:subject>Part VIII</dc:subject>
  <dc:creator>Chumphol Bunkhumpornpat</dc:creator>
  <cp:lastModifiedBy>CHUMPHOL BUNKHUMPORNPAT</cp:lastModifiedBy>
  <cp:revision>872</cp:revision>
  <cp:lastPrinted>2013-08-09T05:38:49Z</cp:lastPrinted>
  <dcterms:created xsi:type="dcterms:W3CDTF">2012-04-29T10:21:48Z</dcterms:created>
  <dcterms:modified xsi:type="dcterms:W3CDTF">2019-04-19T19:15:12Z</dcterms:modified>
</cp:coreProperties>
</file>