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8"/>
  </p:notesMasterIdLst>
  <p:sldIdLst>
    <p:sldId id="281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297" r:id="rId1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52" y="60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6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4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F39C0-49C5-4127-80B4-84B9B01B6D9A}" type="datetime8">
              <a:rPr lang="en-PK" altLang="en-US" smtClean="0">
                <a:solidFill>
                  <a:srgbClr val="000000"/>
                </a:solidFill>
              </a:rPr>
              <a:t>04/13/2023 09:38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492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1E465B-47C6-4CAC-8753-0C07190FFF8D}" type="datetime8">
              <a:rPr lang="en-PK" altLang="en-US" smtClean="0">
                <a:solidFill>
                  <a:srgbClr val="000000"/>
                </a:solidFill>
              </a:rPr>
              <a:t>04/13/2023 09:38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83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2B1775-8E6F-4C6F-928D-678B7D16E4DC}" type="datetime8">
              <a:rPr lang="en-PK" altLang="en-US" smtClean="0">
                <a:solidFill>
                  <a:srgbClr val="000000"/>
                </a:solidFill>
              </a:rPr>
              <a:t>04/13/2023 09:38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127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FB37BF-9E59-4DA3-961B-F7257A7DDC60}" type="datetime8">
              <a:rPr lang="en-PK" altLang="en-US" smtClean="0">
                <a:solidFill>
                  <a:srgbClr val="000000"/>
                </a:solidFill>
              </a:rPr>
              <a:t>04/13/2023 09:38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020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B01349-75AB-45B2-9BD1-4A06CD623003}" type="datetime8">
              <a:rPr lang="en-PK" altLang="en-US" smtClean="0">
                <a:solidFill>
                  <a:srgbClr val="000000"/>
                </a:solidFill>
              </a:rPr>
              <a:t>04/13/2023 09:38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024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ACA543-8F3E-40E9-8D43-22DFE5588AE7}" type="datetime8">
              <a:rPr lang="en-PK" altLang="en-US" smtClean="0">
                <a:solidFill>
                  <a:srgbClr val="000000"/>
                </a:solidFill>
              </a:rPr>
              <a:t>04/13/2023 09:38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185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210A1D-3618-4CBA-9C98-37ADAD3B3D8B}" type="datetime8">
              <a:rPr lang="en-PK" altLang="en-US" smtClean="0">
                <a:solidFill>
                  <a:srgbClr val="000000"/>
                </a:solidFill>
              </a:rPr>
              <a:t>04/13/2023 09:38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018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43FD58-33EB-4017-B28B-04910684EB90}" type="datetime8">
              <a:rPr lang="en-PK" altLang="en-US" smtClean="0">
                <a:solidFill>
                  <a:srgbClr val="000000"/>
                </a:solidFill>
              </a:rPr>
              <a:t>04/13/2023 09:38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657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095" y="1280279"/>
            <a:ext cx="5502296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6087" y="1281540"/>
            <a:ext cx="5501543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30680" y="6368710"/>
            <a:ext cx="1815680" cy="370171"/>
          </a:xfrm>
        </p:spPr>
        <p:txBody>
          <a:bodyPr/>
          <a:lstStyle/>
          <a:p>
            <a:pPr>
              <a:defRPr/>
            </a:pPr>
            <a:fld id="{9D2E0F35-A5C1-4099-9FA9-68F93D46EEA1}" type="datetime8">
              <a:rPr lang="en-PK" altLang="en-US" smtClean="0">
                <a:solidFill>
                  <a:srgbClr val="000000"/>
                </a:solidFill>
              </a:rPr>
              <a:t>04/13/2023 09:38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6487" y="6365850"/>
            <a:ext cx="8315325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79" y="711191"/>
            <a:ext cx="936408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549" y="782634"/>
            <a:ext cx="779971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65958" y="142189"/>
            <a:ext cx="110804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084" y="669242"/>
            <a:ext cx="9953104" cy="5975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7083" y="1457325"/>
            <a:ext cx="9953103" cy="473143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8824" y="6312999"/>
            <a:ext cx="1501362" cy="370396"/>
          </a:xfrm>
        </p:spPr>
        <p:txBody>
          <a:bodyPr/>
          <a:lstStyle/>
          <a:p>
            <a:pPr>
              <a:defRPr/>
            </a:pPr>
            <a:fld id="{1DB49DE8-409F-40DF-A03F-3397682A8325}" type="datetime8">
              <a:rPr lang="en-PK" altLang="en-US" smtClean="0">
                <a:solidFill>
                  <a:srgbClr val="000000"/>
                </a:solidFill>
              </a:rPr>
              <a:t>04/13/2023 09:38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07083" y="6318270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583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BD29B5-86DD-4C31-8CF7-C3A4E99E8F48}" type="datetime8">
              <a:rPr lang="en-PK" altLang="en-US" smtClean="0">
                <a:solidFill>
                  <a:srgbClr val="000000"/>
                </a:solidFill>
              </a:rPr>
              <a:t>04/13/2023 09:38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934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728788" y="669242"/>
            <a:ext cx="10144125" cy="597562"/>
          </a:xfrm>
        </p:spPr>
        <p:txBody>
          <a:bodyPr/>
          <a:lstStyle>
            <a:lvl1pPr>
              <a:defRPr lang="en-US"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28788" y="1414063"/>
            <a:ext cx="4920288" cy="460097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2625" y="1414063"/>
            <a:ext cx="4920288" cy="460097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511301" cy="370396"/>
          </a:xfrm>
        </p:spPr>
        <p:txBody>
          <a:bodyPr/>
          <a:lstStyle/>
          <a:p>
            <a:pPr>
              <a:defRPr/>
            </a:pPr>
            <a:fld id="{ADE17EBF-F804-424F-9174-D52D794BC121}" type="datetime8">
              <a:rPr lang="en-PK" altLang="en-US" smtClean="0">
                <a:solidFill>
                  <a:srgbClr val="000000"/>
                </a:solidFill>
              </a:rPr>
              <a:t>04/13/2023 09:38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2077" y="6135708"/>
            <a:ext cx="7619999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3780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E4BF35-4A11-4570-ACE7-F29F9F2242B1}" type="datetime8">
              <a:rPr lang="en-PK" altLang="en-US" smtClean="0">
                <a:solidFill>
                  <a:srgbClr val="000000"/>
                </a:solidFill>
              </a:rPr>
              <a:t>04/13/2023 09:38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1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2391F1-5788-457E-9294-6811DF01435E}" type="datetime8">
              <a:rPr lang="en-PK" altLang="en-US" smtClean="0">
                <a:solidFill>
                  <a:srgbClr val="000000"/>
                </a:solidFill>
              </a:rPr>
              <a:t>04/13/2023 09:38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51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23A339-61EC-49BD-BE63-13593DDD833E}" type="datetime8">
              <a:rPr lang="en-PK" altLang="en-US" smtClean="0">
                <a:solidFill>
                  <a:srgbClr val="000000"/>
                </a:solidFill>
              </a:rPr>
              <a:t>04/13/2023 09:38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6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5C529C-B941-4EF1-9D0C-4401E6B98DC1}" type="datetime8">
              <a:rPr lang="en-PK" altLang="en-US" smtClean="0">
                <a:solidFill>
                  <a:srgbClr val="000000"/>
                </a:solidFill>
              </a:rPr>
              <a:t>04/13/2023 09:38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4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70063-D2D5-49CD-A02E-2CB6A8F54A4B}" type="datetime8">
              <a:rPr lang="en-PK" altLang="en-US" smtClean="0">
                <a:solidFill>
                  <a:srgbClr val="000000"/>
                </a:solidFill>
              </a:rPr>
              <a:t>04/13/2023 09:38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0812E-EE8C-4B6B-B918-3C4A8BF50059}" type="datetime8">
              <a:rPr lang="en-PK" altLang="en-US" smtClean="0">
                <a:solidFill>
                  <a:srgbClr val="000000"/>
                </a:solidFill>
              </a:rPr>
              <a:t>04/13/2023 09:38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06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682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CS1004 – 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Lecture #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Tuesday, April 13, 2023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Spring 2023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FAST – NUCES, Faisalabad Campus</a:t>
            </a:r>
          </a:p>
          <a:p>
            <a:pPr algn="r">
              <a:spcBef>
                <a:spcPts val="0"/>
              </a:spcBef>
            </a:pPr>
            <a:r>
              <a:rPr lang="en-US" sz="2400" b="1" dirty="0"/>
              <a:t>Ch. Usman Ghous</a:t>
            </a:r>
          </a:p>
        </p:txBody>
      </p:sp>
    </p:spTree>
    <p:extLst>
      <p:ext uri="{BB962C8B-B14F-4D97-AF65-F5344CB8AC3E}">
        <p14:creationId xmlns:p14="http://schemas.microsoft.com/office/powerpoint/2010/main" val="370576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8708-1B90-4179-8459-28C537B1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to use what</a:t>
            </a:r>
            <a:endParaRPr lang="en-P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1DA80F-BE01-4403-8128-78A45C94C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use</a:t>
            </a:r>
          </a:p>
          <a:p>
            <a:pPr lvl="1"/>
            <a:r>
              <a:rPr lang="en-US" dirty="0"/>
              <a:t>one-argument constructor in the destination class</a:t>
            </a:r>
          </a:p>
          <a:p>
            <a:pPr marL="457200" lvl="1" indent="0">
              <a:buNone/>
            </a:pPr>
            <a:r>
              <a:rPr lang="en-US" dirty="0"/>
              <a:t>		OR</a:t>
            </a:r>
          </a:p>
          <a:p>
            <a:pPr lvl="1"/>
            <a:r>
              <a:rPr lang="en-US" dirty="0"/>
              <a:t>conversion operator in the source class</a:t>
            </a:r>
          </a:p>
          <a:p>
            <a:r>
              <a:rPr lang="en-US" dirty="0"/>
              <a:t>If we do not have access to the code of one class i.e. a purchased library</a:t>
            </a:r>
          </a:p>
          <a:p>
            <a:pPr lvl="1" algn="just"/>
            <a:r>
              <a:rPr lang="en-US" dirty="0"/>
              <a:t>If we use object of such a class as source, then we have to use one argument constructor</a:t>
            </a:r>
          </a:p>
          <a:p>
            <a:pPr lvl="1"/>
            <a:r>
              <a:rPr lang="en-US" dirty="0"/>
              <a:t>If we use object of such a class as destination, then we have to use conversion operator in source</a:t>
            </a:r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FB86F-AEA1-413B-8B27-CBB59CC3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CF7F9-F06D-4137-AFED-B203BF6E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23B-769F-4373-B3D8-C2DA6094E9C2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2307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22EC-E5CF-4CAF-859B-F37AAF3C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UML class diagram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7606E-8C03-4F87-B97F-4CC49DE62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  <a:p>
            <a:pPr lvl="1" algn="just"/>
            <a:r>
              <a:rPr lang="en-US" dirty="0"/>
              <a:t>A class association actually implies that objects of the classes, rather than the classes themselves, have some kind of relationship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75211-0D87-4D48-A508-F7090E09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1A512-097E-46FB-A0D9-701E32E2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0B47C8-B85C-43E3-82D3-686C44273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329" y="3950089"/>
            <a:ext cx="6492588" cy="178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55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7F1F-BC44-4949-A044-81E6876D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 all operator can be overloaded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504EB-210B-4AB2-8A6C-F9ACE1A9A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member access or dot operator (.)</a:t>
            </a:r>
          </a:p>
          <a:p>
            <a:r>
              <a:rPr lang="en-US" dirty="0"/>
              <a:t>The scope resolution operator (::)</a:t>
            </a:r>
          </a:p>
          <a:p>
            <a:r>
              <a:rPr lang="en-US" dirty="0"/>
              <a:t>The conditional operator (?:)</a:t>
            </a:r>
          </a:p>
          <a:p>
            <a:r>
              <a:rPr lang="en-US" dirty="0"/>
              <a:t>The pointer-to-member operator (-&gt;)</a:t>
            </a:r>
          </a:p>
          <a:p>
            <a:r>
              <a:rPr lang="en-US" b="1" dirty="0"/>
              <a:t>Note</a:t>
            </a:r>
          </a:p>
          <a:p>
            <a:pPr lvl="1"/>
            <a:r>
              <a:rPr lang="en-US" dirty="0"/>
              <a:t>New operator cannot be created or overloaded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A2286-312C-4F27-AE66-7FBF69F6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1D1A8-29E5-4941-AACC-C8C778FA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97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D526-2C77-4C13-8D03-4FF1B7AE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Friend functions and overloading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C929-3363-4BCF-A777-1A6956D60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friends are used to increase the versatility of overloaded operators</a:t>
            </a:r>
          </a:p>
          <a:p>
            <a:pPr algn="just"/>
            <a:r>
              <a:rPr lang="en-US" dirty="0"/>
              <a:t>The class distance with one argument constructor and overloaded + operator we can have the below mentioned instructions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2100" dirty="0">
                <a:solidFill>
                  <a:srgbClr val="2B91AF"/>
                </a:solidFill>
                <a:latin typeface="Consolas" panose="020B0609020204030204" pitchFamily="49" charset="0"/>
              </a:rPr>
              <a:t>Distance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d1 = 2.5, </a:t>
            </a:r>
            <a:r>
              <a:rPr lang="en-US" sz="2100" dirty="0">
                <a:solidFill>
                  <a:srgbClr val="2B91AF"/>
                </a:solidFill>
                <a:latin typeface="Consolas" panose="020B0609020204030204" pitchFamily="49" charset="0"/>
              </a:rPr>
              <a:t>Distance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d2 = 1.25, d3;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//constructor converts float feet to Distance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	d3 = d1 + d2;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//Calls operator + overloaded</a:t>
            </a:r>
            <a:endParaRPr lang="en-PK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	d3 = d1 + 10.0;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//distance + float: OK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21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he above instruction calls single argument constructor to convert 10.0 to object of Distance and the calls operator + overloaded function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s-ES" sz="2100" dirty="0">
                <a:solidFill>
                  <a:srgbClr val="000000"/>
                </a:solidFill>
                <a:latin typeface="Consolas" panose="020B0609020204030204" pitchFamily="49" charset="0"/>
              </a:rPr>
              <a:t>	d3 = 10.0 + d1; </a:t>
            </a:r>
            <a:r>
              <a:rPr lang="es-ES" sz="2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2100" dirty="0" err="1">
                <a:solidFill>
                  <a:srgbClr val="008000"/>
                </a:solidFill>
                <a:latin typeface="Consolas" panose="020B0609020204030204" pitchFamily="49" charset="0"/>
              </a:rPr>
              <a:t>float</a:t>
            </a:r>
            <a:r>
              <a:rPr lang="es-ES" sz="2100" dirty="0">
                <a:solidFill>
                  <a:srgbClr val="008000"/>
                </a:solidFill>
                <a:latin typeface="Consolas" panose="020B0609020204030204" pitchFamily="49" charset="0"/>
              </a:rPr>
              <a:t> + </a:t>
            </a:r>
            <a:r>
              <a:rPr lang="es-ES" sz="2100" dirty="0" err="1">
                <a:solidFill>
                  <a:srgbClr val="008000"/>
                </a:solidFill>
                <a:latin typeface="Consolas" panose="020B0609020204030204" pitchFamily="49" charset="0"/>
              </a:rPr>
              <a:t>Distance</a:t>
            </a:r>
            <a:r>
              <a:rPr lang="es-ES" sz="2100" dirty="0">
                <a:solidFill>
                  <a:srgbClr val="008000"/>
                </a:solidFill>
                <a:latin typeface="Consolas" panose="020B0609020204030204" pitchFamily="49" charset="0"/>
              </a:rPr>
              <a:t>: ERROR</a:t>
            </a:r>
            <a:endParaRPr lang="es-E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dirty="0"/>
              <a:t>The above line generates error as 10.0 is a float and there is no conversion available in default float that can convert a Distance object to float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7D35D-B888-4F40-B8D5-29DBA9B0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D86B7-007F-4EA7-8001-C8B3D78B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520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AF1A-5108-4B51-9B01-97CE99E68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to the conversion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A977C-4DEC-42BC-94C1-7E5389DA8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solution to the problem of conversion mentioned earlier is to make an explicit object of Distance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d3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Distance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(10.0)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d1;</a:t>
            </a:r>
          </a:p>
          <a:p>
            <a:pPr algn="just"/>
            <a:r>
              <a:rPr lang="en-US" dirty="0"/>
              <a:t>It is nonintuitive and inelegant</a:t>
            </a:r>
          </a:p>
          <a:p>
            <a:pPr algn="just"/>
            <a:r>
              <a:rPr lang="en-US" dirty="0"/>
              <a:t>To get around this problem </a:t>
            </a:r>
            <a:r>
              <a:rPr lang="en-US" b="1" dirty="0"/>
              <a:t>friend function</a:t>
            </a:r>
            <a:r>
              <a:rPr lang="en-US" dirty="0"/>
              <a:t> can provide the solution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EFBEC-6780-4D24-9C96-ECCCC7C9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411FE-5B0C-4DD7-9750-61CBAB8E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3639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4098-0500-4CEA-AB6F-2D315C79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 + using friend function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04A7B-15A8-429D-86C6-76757FEA0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Distance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friend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Distance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(Distance, Distance);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//friend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-----------------------------------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Distance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 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Distance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d1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Distance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d2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//add d1 to d2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d1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.feet +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d2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.feet;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//add the feet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d1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.inches +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d2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.inches;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//add the inches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&gt;= 12.0)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//if inches exceeds 12.0,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-= 12.0; f++;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//less 12 inches, plus 1 foot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Distance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//return new Distance with sum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300" dirty="0"/>
              <a:t>Now the instruction d3 = 10.0 + d1; will execute without error as now it will fiend a function with two Distance arguments. So it will convert first 10.0 to a Distance object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17779-F416-44E7-B156-4F2D2DC0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F573E-DB20-44D4-B91D-17FF00F9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3797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7" name="Content Placeholder 6" descr="http://content.presentermedia.com/files/animsp/00003000/3174/trapped_in_question_PA_md_wm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158" y="1424464"/>
            <a:ext cx="4434522" cy="443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CS1004 - Objected Oriented Programming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41785-48ED-4003-830C-D7DCB6AC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958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17DD-4B4E-4C3C-AF6B-26C23735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 overloading and Assignment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1E502-E6F8-41AA-8A5B-A2B543E5E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between types is handled by compiler</a:t>
            </a:r>
          </a:p>
          <a:p>
            <a:r>
              <a:rPr lang="en-US" dirty="0"/>
              <a:t>For native datatypes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num1, num2=50;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num1 = num2;</a:t>
            </a:r>
            <a:endParaRPr lang="en-US" dirty="0"/>
          </a:p>
          <a:p>
            <a:r>
              <a:rPr lang="en-US" dirty="0"/>
              <a:t>And for user defined data types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	Distance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dist1, dist2,dist3;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dist3 = dist1 + dist2;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7E655-8164-4CC3-8760-136E8DC5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75C92-9FBA-4989-A1EF-DF567543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230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1334-C09B-4E4B-8795-D0325C9A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 overloading and type conversion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1719-1DAE-40BD-B258-6E301B945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happens when the variables on different sides of the = are of different type</a:t>
            </a:r>
          </a:p>
          <a:p>
            <a:pPr lvl="1"/>
            <a:r>
              <a:rPr lang="en-US" dirty="0"/>
              <a:t>Implicit type conversion a.k.a. type coercion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floatVal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floatVal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We assume that compiler calls a special routine to convert from float stored in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floatVal</a:t>
            </a:r>
            <a:r>
              <a:rPr lang="en-US" dirty="0"/>
              <a:t> to and integer to be stored in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intVal</a:t>
            </a:r>
            <a:endParaRPr lang="en-US" dirty="0"/>
          </a:p>
          <a:p>
            <a:r>
              <a:rPr lang="en-US" dirty="0"/>
              <a:t>We can also explicitly convert one datatype to other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floatVal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91363-8C53-4C64-B216-1A01770A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9A7DB-1B7B-4D8F-99E1-DCFBBD21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790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C17A-8A29-4B4D-AF2E-0A8B1CAC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Conversion between objects and built-in datatypes</a:t>
            </a:r>
            <a:endParaRPr lang="en-PK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6690D-10B7-4FC3-8AFF-039D92F353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We cannot rely on compiler</a:t>
            </a:r>
          </a:p>
          <a:p>
            <a:pPr lvl="1" algn="just"/>
            <a:r>
              <a:rPr lang="en-US" dirty="0"/>
              <a:t>It does not know about user defined datatypes</a:t>
            </a:r>
          </a:p>
          <a:p>
            <a:pPr lvl="1" algn="just"/>
            <a:r>
              <a:rPr lang="en-US" dirty="0"/>
              <a:t>We need to provide explicit type conversion method</a:t>
            </a:r>
          </a:p>
          <a:p>
            <a:pPr lvl="1" algn="just"/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MTF;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//meters to feet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Distance(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meters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: MTF(3.280833F){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//convert meters to Distance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fltfeet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MTF 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meters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feet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fltfeet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inches = 12 *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fltfeet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feet);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//conversion operator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//converts Distance to meters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fracfeet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inches / 12;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//convert the inches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fracfeet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&gt;(feet);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//add the feet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fracfeet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 MTF;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5D0D9-570E-496B-BA3C-2AB1B398D2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//For type conversion test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mtrs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Distance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dist1 = 2.35F;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//uses 1-arg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//constructor 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convert meters to Distance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"\ndist1 =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dist1.showdist();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mtrs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&gt;(dist1);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//uses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conversion 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for Distance to meter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"\ndist1 =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mtrs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meters\n"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Distance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dist2(5, 10.25);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//uses 2-arg constructor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mtrs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dist2;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//also uses conversion op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"\ndist2 =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mtrs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meters\n"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//dist3 =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mtrs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; //error, = won’t convert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61A4D-829C-4F77-9573-AA30AF12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8F486-A200-4F1C-9F24-ED3399C6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6D6FF-8634-4222-A35A-789EAA6D6667}"/>
              </a:ext>
            </a:extLst>
          </p:cNvPr>
          <p:cNvSpPr txBox="1"/>
          <p:nvPr/>
        </p:nvSpPr>
        <p:spPr>
          <a:xfrm>
            <a:off x="5859813" y="2451187"/>
            <a:ext cx="114442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Calls float conversion operator </a:t>
            </a:r>
            <a:endParaRPr lang="en-PK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51135-1DAF-4205-84E1-BBCC1432B8FA}"/>
              </a:ext>
            </a:extLst>
          </p:cNvPr>
          <p:cNvSpPr txBox="1"/>
          <p:nvPr/>
        </p:nvSpPr>
        <p:spPr>
          <a:xfrm>
            <a:off x="10907152" y="1023557"/>
            <a:ext cx="112072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Calls one argument constructor</a:t>
            </a:r>
            <a:endParaRPr lang="en-PK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5692DC-97FD-4520-9A3A-B035EAF5543A}"/>
              </a:ext>
            </a:extLst>
          </p:cNvPr>
          <p:cNvCxnSpPr/>
          <p:nvPr/>
        </p:nvCxnSpPr>
        <p:spPr>
          <a:xfrm flipH="1">
            <a:off x="9172135" y="1621119"/>
            <a:ext cx="2293034" cy="47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CBD754-1C5B-49D8-830F-6C7C946D714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004239" y="2820519"/>
            <a:ext cx="451638" cy="77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8BD69C-0E34-4450-82EB-C5E35F59C36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004239" y="2820519"/>
            <a:ext cx="451638" cy="127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34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13AC-B512-4DD2-A5C2-DD2D9F5A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objects of different classes</a:t>
            </a:r>
            <a:endParaRPr lang="en-P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786E01-57C0-4F28-A6D5-EF7F76D4C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</a:t>
            </a:r>
          </a:p>
          <a:p>
            <a:pPr lvl="1"/>
            <a:r>
              <a:rPr lang="en-US" dirty="0"/>
              <a:t>A one argument constructor</a:t>
            </a:r>
          </a:p>
          <a:p>
            <a:pPr lvl="1"/>
            <a:r>
              <a:rPr lang="en-US" dirty="0"/>
              <a:t>A conversion operator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	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//Object of Class A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//Object of Class B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Conversion routine can be a part of</a:t>
            </a:r>
          </a:p>
          <a:p>
            <a:pPr lvl="1"/>
            <a:r>
              <a:rPr lang="en-US" dirty="0"/>
              <a:t>Source class (conversion operator)</a:t>
            </a:r>
          </a:p>
          <a:p>
            <a:pPr lvl="1"/>
            <a:r>
              <a:rPr lang="en-US" dirty="0"/>
              <a:t>Destination class (one argument constructor)</a:t>
            </a:r>
          </a:p>
          <a:p>
            <a:pPr lvl="1"/>
            <a:endParaRPr lang="en-US" dirty="0"/>
          </a:p>
          <a:p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5EF10-7C7E-463B-8B12-A85AC0AF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81EFA-C15B-4C05-8576-6962E7C5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23B-769F-4373-B3D8-C2DA6094E9C2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782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E44390-AF7F-4EE9-BBFB-76244636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Converting object of one class to other using conversion in source class</a:t>
            </a:r>
            <a:endParaRPr lang="en-PK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04ED66-CDA4-4AE3-B2D0-C0A934AEB9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time12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mins;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time12():pm(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(12), mins(0) {};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time12(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:pm(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						mins(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display()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':’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(mins &lt; 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'0’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mins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 ‘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(pm ?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"p.m."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"a.m."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2FDBF9-FE9D-4C89-8552-8901029296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time24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hours;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minutes;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seconds;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time24() :hours(0), minutes(0), seconds(0) {}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time24(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:hours(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							minutes(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seconds(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display()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(hours &lt; 10)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'0’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hours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':’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(minutes &lt; 10)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'0’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minutes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':’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(seconds &lt; 10)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'0’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seconds;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operator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time12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207A5-17D4-4E26-8383-1A2FCC55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60530-8422-46F9-AB01-54F40278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738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2ECB-381D-4DB5-9C7F-EC784B73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Converting object of one class to other using conversion in source class</a:t>
            </a:r>
            <a:endParaRPr lang="en-PK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23321-8720-47F7-BE31-DA6C65B1E7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time24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time12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PK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hrs24 = hours;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pm = hours &lt; 12 ?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roundMins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seconds&lt;30 ?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minutes:minutes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roundMins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60)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//carry mins?</a:t>
            </a:r>
            <a:r>
              <a:rPr lang="en-PK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roundMins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++hrs24;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(hrs24 == 12 || hrs24 == 24)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//carry hours?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pm = (pm ==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?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//toggle am/pm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hrs12 = (hrs24 &lt; 13) ? hrs24 : hrs24 - 12;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(hrs12 == 0)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//00 is 12 a.m.</a:t>
            </a:r>
            <a:r>
              <a:rPr lang="en-PK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hrs12 = 12;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pm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time12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(pm, hrs12,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roundMins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dirty="0"/>
              <a:t>Conversion function converts military format to a 12-hour format and returns an object of 12-hour format.</a:t>
            </a:r>
            <a:endParaRPr lang="en-PK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CA055-0448-43C5-A880-1B475C5C3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2625" y="1414063"/>
            <a:ext cx="4920288" cy="508677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h, m, 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"Enter 24 - hour time : 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Hours(0 to 23) 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Minutes 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Seconds 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time24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t24(h, m, s);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//make a time24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"You entered 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//display the 						//time24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t24.display();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time12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t12 = t24;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//convert time24 to 						//time12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"\n12 - hour time 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//display 					//equivalent time12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t12.display();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---------------------------------------------------</a:t>
            </a:r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time12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t12 = t24;</a:t>
            </a:r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above mentioned instruction converts the time in military format to civilian format. While the conversion function is part of source class</a:t>
            </a:r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9C00F-FA93-4DD8-B5E5-288C053F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2A826-D587-40EA-B417-36FACB05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23B-769F-4373-B3D8-C2DA6094E9C2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162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824F-3305-4F5E-A3D3-4B16C212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Conversion using destination class</a:t>
            </a:r>
            <a:endParaRPr lang="en-PK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3C11-4A2B-488B-B061-5B3A00F132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time24</a:t>
            </a:r>
            <a:r>
              <a:rPr lang="en-PK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hours;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//0 to 23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minutes;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//0 to 59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seconds;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//0 to 59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//no-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constructor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time24() : hours(0), minutes(0), seconds(0) </a:t>
            </a:r>
            <a:r>
              <a:rPr lang="en-PK" sz="1200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time24(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//3-arg constructor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hours(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 minutes(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 seconds(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PK" sz="1200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display()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//format 23:15:01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(hours &lt; 10)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'0’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hours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':’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(minutes &lt; 10)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'0’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minutes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':’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(seconds &lt; 10)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'0’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seconds;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hours;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getMins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minutes;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getSecs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seconds;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PK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F04B0-E7A3-4907-9BA5-C72B89FEC8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time12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pm;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//true = pm, false = am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//1 to 12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mins;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//0 to 59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//no-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constructor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time12() : pm(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(0), mins(0) </a:t>
            </a:r>
            <a:r>
              <a:rPr lang="en-PK" sz="1200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time12(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time24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//1-arg constructor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time12(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pm(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),mins(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PK" sz="1200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display()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':’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(mins &lt; 10)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'0’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mins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 ‘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	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am_pm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pm ?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"p.m."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"a.m."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am_pm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PK" sz="1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4DEB9-2330-438B-B7A4-4E3AC5A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C252E-6E31-4469-A04D-85725F45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23B-769F-4373-B3D8-C2DA6094E9C2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978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4395-5629-4F4A-92D4-DCC72811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Conversion using destination class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4F876-3420-4875-8776-215239F6D2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time12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::time12(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time24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t24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//1-arg constructor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//converts time24 to time12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hrs24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t24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.getHrs();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//get hours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pm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t24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.getHrs() &lt; 12 ?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mins =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t24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.getSecs() &lt; 30) ?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//round secs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800" dirty="0">
                <a:solidFill>
                  <a:srgbClr val="808080"/>
                </a:solidFill>
                <a:latin typeface="Consolas" panose="020B0609020204030204" pitchFamily="49" charset="0"/>
              </a:rPr>
              <a:t>	t24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.getMins() : </a:t>
            </a:r>
            <a:r>
              <a:rPr lang="de-DE" sz="1800" dirty="0">
                <a:solidFill>
                  <a:srgbClr val="808080"/>
                </a:solidFill>
                <a:latin typeface="Consolas" panose="020B0609020204030204" pitchFamily="49" charset="0"/>
              </a:rPr>
              <a:t>t24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.getMins() + 1;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(mins == 60)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//carry mins?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mins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++hrs24;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(hrs24 == 12 || hrs24 == 24)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pm = (pm ==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?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(hrs24 &lt; 13) ? hrs24 : hrs24 - 12;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//00 is 12 a.m.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12; pm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1016A-3DA4-4FD8-9C49-392D1AEF23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h, m, 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"Enter 24 - hour time : 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Hours(0 to 23) 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(h &gt; 23)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//quit if hours &gt; 23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Minutes 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Seconds 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time24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t24(h, m, s);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//make a time24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"You entered 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t24.display();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time12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t12 = t24;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//convert time24 to time12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"\n12 - hour time 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t12.display();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6DF54-0DF4-474C-886E-74936A16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CS1004 - Objected Oriented Programming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DDF6F-2295-458B-98B1-B85FF83B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23B-769F-4373-B3D8-C2DA6094E9C2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36D43-B569-4461-8E2C-A6C9349710A5}"/>
              </a:ext>
            </a:extLst>
          </p:cNvPr>
          <p:cNvSpPr txBox="1"/>
          <p:nvPr/>
        </p:nvSpPr>
        <p:spPr>
          <a:xfrm>
            <a:off x="4188932" y="5265428"/>
            <a:ext cx="25181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Here constructor of time12 will be called for conversion</a:t>
            </a:r>
            <a:endParaRPr lang="en-PK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64518F-5A78-4B21-9D44-05F90BE0D0FA}"/>
              </a:ext>
            </a:extLst>
          </p:cNvPr>
          <p:cNvCxnSpPr>
            <a:stCxn id="7" idx="0"/>
          </p:cNvCxnSpPr>
          <p:nvPr/>
        </p:nvCxnSpPr>
        <p:spPr>
          <a:xfrm flipV="1">
            <a:off x="5447991" y="4389120"/>
            <a:ext cx="1881277" cy="87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6451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9616</TotalTime>
  <Words>2392</Words>
  <Application>Microsoft Office PowerPoint</Application>
  <PresentationFormat>Widescreen</PresentationFormat>
  <Paragraphs>316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Consolas</vt:lpstr>
      <vt:lpstr>Wingdings 3</vt:lpstr>
      <vt:lpstr>Wisp</vt:lpstr>
      <vt:lpstr>CS1004 – Object Oriented Programming</vt:lpstr>
      <vt:lpstr>Operator overloading and Assignment</vt:lpstr>
      <vt:lpstr>Operator overloading and type conversion</vt:lpstr>
      <vt:lpstr>Conversion between objects and built-in datatypes</vt:lpstr>
      <vt:lpstr>Conversion between objects of different classes</vt:lpstr>
      <vt:lpstr>Converting object of one class to other using conversion in source class</vt:lpstr>
      <vt:lpstr>Converting object of one class to other using conversion in source class</vt:lpstr>
      <vt:lpstr>Conversion using destination class</vt:lpstr>
      <vt:lpstr>Conversion using destination class</vt:lpstr>
      <vt:lpstr>When to use what</vt:lpstr>
      <vt:lpstr>UML class diagram</vt:lpstr>
      <vt:lpstr>Not all operator can be overloaded</vt:lpstr>
      <vt:lpstr>Friend functions and overloading</vt:lpstr>
      <vt:lpstr>Solution to the conversion</vt:lpstr>
      <vt:lpstr>Operator + using friend function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Mr.Usman Ghous</cp:lastModifiedBy>
  <cp:revision>2468</cp:revision>
  <cp:lastPrinted>2017-09-07T06:56:55Z</cp:lastPrinted>
  <dcterms:created xsi:type="dcterms:W3CDTF">2017-08-16T18:35:02Z</dcterms:created>
  <dcterms:modified xsi:type="dcterms:W3CDTF">2023-04-13T04:39:01Z</dcterms:modified>
</cp:coreProperties>
</file>