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  <p:sldMasterId id="2147483662" r:id="rId6"/>
  </p:sldMasterIdLst>
  <p:notesMasterIdLst>
    <p:notesMasterId r:id="rId51"/>
  </p:notesMasterIdLst>
  <p:handoutMasterIdLst>
    <p:handoutMasterId r:id="rId52"/>
  </p:handoutMasterIdLst>
  <p:sldIdLst>
    <p:sldId id="269" r:id="rId7"/>
    <p:sldId id="321" r:id="rId8"/>
    <p:sldId id="256" r:id="rId9"/>
    <p:sldId id="326" r:id="rId10"/>
    <p:sldId id="257" r:id="rId11"/>
    <p:sldId id="327" r:id="rId12"/>
    <p:sldId id="333" r:id="rId13"/>
    <p:sldId id="328" r:id="rId14"/>
    <p:sldId id="329" r:id="rId15"/>
    <p:sldId id="330" r:id="rId16"/>
    <p:sldId id="331" r:id="rId17"/>
    <p:sldId id="332" r:id="rId18"/>
    <p:sldId id="264" r:id="rId19"/>
    <p:sldId id="265" r:id="rId20"/>
    <p:sldId id="262" r:id="rId21"/>
    <p:sldId id="280" r:id="rId22"/>
    <p:sldId id="261" r:id="rId23"/>
    <p:sldId id="274" r:id="rId24"/>
    <p:sldId id="319" r:id="rId25"/>
    <p:sldId id="320" r:id="rId26"/>
    <p:sldId id="282" r:id="rId27"/>
    <p:sldId id="322" r:id="rId28"/>
    <p:sldId id="283" r:id="rId29"/>
    <p:sldId id="275" r:id="rId30"/>
    <p:sldId id="284" r:id="rId31"/>
    <p:sldId id="323" r:id="rId32"/>
    <p:sldId id="286" r:id="rId33"/>
    <p:sldId id="334" r:id="rId34"/>
    <p:sldId id="258" r:id="rId35"/>
    <p:sldId id="273" r:id="rId36"/>
    <p:sldId id="270" r:id="rId37"/>
    <p:sldId id="263" r:id="rId38"/>
    <p:sldId id="324" r:id="rId39"/>
    <p:sldId id="287" r:id="rId40"/>
    <p:sldId id="279" r:id="rId41"/>
    <p:sldId id="259" r:id="rId42"/>
    <p:sldId id="271" r:id="rId43"/>
    <p:sldId id="267" r:id="rId44"/>
    <p:sldId id="260" r:id="rId45"/>
    <p:sldId id="266" r:id="rId46"/>
    <p:sldId id="276" r:id="rId47"/>
    <p:sldId id="290" r:id="rId48"/>
    <p:sldId id="289" r:id="rId49"/>
    <p:sldId id="317" r:id="rId5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>
      <p:cViewPr varScale="1">
        <p:scale>
          <a:sx n="81" d="100"/>
          <a:sy n="81" d="100"/>
        </p:scale>
        <p:origin x="744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11/21/2023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11/21/2023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 descr="Map of Asia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0E889-AB81-96C2-BF18-3B88FC10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126">
              <a:defRPr/>
            </a:pPr>
            <a:fld id="{29061497-BFE5-43F2-9A52-558B11044809}" type="datetimeFigureOut">
              <a:rPr lang="en-PK" smtClean="0">
                <a:solidFill>
                  <a:prstClr val="black">
                    <a:tint val="75000"/>
                  </a:prstClr>
                </a:solidFill>
              </a:rPr>
              <a:pPr defTabSz="914126">
                <a:defRPr/>
              </a:pPr>
              <a:t>21/11/2023</a:t>
            </a:fld>
            <a:endParaRPr lang="en-P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12C3D-F4A9-BE40-36E2-51272D49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126">
              <a:defRPr/>
            </a:pPr>
            <a:endParaRPr lang="en-P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79895-0E94-F1ED-D775-7E2A011A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126">
              <a:defRPr/>
            </a:pPr>
            <a:fld id="{404D0F67-C9E1-42FD-A3E9-906F79355245}" type="slidenum">
              <a:rPr lang="en-PK" smtClean="0">
                <a:solidFill>
                  <a:prstClr val="black">
                    <a:tint val="75000"/>
                  </a:prstClr>
                </a:solidFill>
              </a:rPr>
              <a:pPr defTabSz="914126">
                <a:defRPr/>
              </a:pPr>
              <a:t>‹#›</a:t>
            </a:fld>
            <a:endParaRPr lang="en-P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830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126"/>
            <a:fld id="{846CE7D5-CF57-46EF-B807-FDD0502418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11/21/2023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12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126"/>
            <a:fld id="{330EA680-D336-4FF7-8B7A-9848BB0A1C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4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11/21/2023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11/21/2023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11/21/2023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063C9-A99D-1A70-8062-01BE8A3E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EFA25-95D0-703B-D6AB-ED2FEB58A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DB9D-3D5A-65D0-9B22-DFE42C07A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1497-BFE5-43F2-9A52-558B11044809}" type="datetimeFigureOut">
              <a:rPr lang="en-PK" smtClean="0"/>
              <a:t>21/11/2023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C34A5-84A0-4D23-35AA-8CF0E4F02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87828-87B1-BD43-DB90-CF4439A55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D0F67-C9E1-42FD-A3E9-906F793552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25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3204" y="6172200"/>
            <a:ext cx="9753600" cy="3048001"/>
          </a:xfrm>
        </p:spPr>
        <p:txBody>
          <a:bodyPr/>
          <a:lstStyle/>
          <a:p>
            <a:r>
              <a:rPr lang="en-US" dirty="0"/>
              <a:t>ECO (Economic Cooperation organization)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3204" y="-6652120"/>
            <a:ext cx="7848600" cy="1143000"/>
          </a:xfrm>
        </p:spPr>
        <p:txBody>
          <a:bodyPr/>
          <a:lstStyle/>
          <a:p>
            <a:r>
              <a:rPr lang="en-US" dirty="0"/>
              <a:t>By Fawwaz, Talha and Awais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D7B28-8393-1B7A-CFFF-6717D9432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2504" y="-1296144"/>
            <a:ext cx="25922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0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6AC0-73DB-C813-0808-6B9544DE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Structure (Administration) 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348E-AF9F-C040-347B-65C1C1CA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16" tIns="45708" rIns="91416" bIns="45708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In structure we have </a:t>
            </a:r>
          </a:p>
          <a:p>
            <a:pPr lvl="1"/>
            <a:r>
              <a:rPr lang="en-US" dirty="0">
                <a:cs typeface="Calibri"/>
              </a:rPr>
              <a:t>Secretaries – Tehran ( Iran) </a:t>
            </a:r>
          </a:p>
          <a:p>
            <a:pPr lvl="1"/>
            <a:r>
              <a:rPr lang="en-US" dirty="0">
                <a:cs typeface="Calibri"/>
              </a:rPr>
              <a:t>Decision – council of Ministers </a:t>
            </a:r>
          </a:p>
          <a:p>
            <a:pPr lvl="1"/>
            <a:r>
              <a:rPr lang="en-US" dirty="0">
                <a:cs typeface="Calibri"/>
              </a:rPr>
              <a:t>Meeting once a year</a:t>
            </a:r>
          </a:p>
          <a:p>
            <a:pPr lvl="1"/>
            <a:r>
              <a:rPr lang="en-US" dirty="0">
                <a:cs typeface="Calibri"/>
              </a:rPr>
              <a:t>Council of permanent members </a:t>
            </a:r>
          </a:p>
          <a:p>
            <a:pPr lvl="1"/>
            <a:r>
              <a:rPr lang="en-US" dirty="0">
                <a:cs typeface="Calibri"/>
              </a:rPr>
              <a:t>General secretariat  </a:t>
            </a:r>
          </a:p>
          <a:p>
            <a:pPr lvl="1"/>
            <a:r>
              <a:rPr lang="en-US" sz="1999" dirty="0">
                <a:cs typeface="Calibri"/>
              </a:rPr>
              <a:t>Regional planning council</a:t>
            </a:r>
            <a:endParaRPr lang="en-US" sz="1999" dirty="0">
              <a:ea typeface="Calibri"/>
              <a:cs typeface="Calibri"/>
            </a:endParaRPr>
          </a:p>
          <a:p>
            <a:r>
              <a:rPr lang="en-US" dirty="0">
                <a:cs typeface="Calibri"/>
              </a:rPr>
              <a:t>WORK </a:t>
            </a:r>
          </a:p>
          <a:p>
            <a:pPr lvl="1"/>
            <a:r>
              <a:rPr lang="en-US" dirty="0">
                <a:cs typeface="Calibri"/>
              </a:rPr>
              <a:t>Working on plans </a:t>
            </a:r>
          </a:p>
          <a:p>
            <a:pPr lvl="1"/>
            <a:r>
              <a:rPr lang="en-US" dirty="0">
                <a:cs typeface="Calibri"/>
              </a:rPr>
              <a:t>Arrange meetings </a:t>
            </a:r>
          </a:p>
          <a:p>
            <a:pPr lvl="1"/>
            <a:r>
              <a:rPr lang="en-US" dirty="0">
                <a:cs typeface="Calibri"/>
              </a:rPr>
              <a:t>Set connections b/w member countries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648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E63D-A42A-9DE2-EE5B-E05C27CC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OBJECTIVES 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3AB6B-961F-89F0-2574-5400EB26E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16" tIns="45708" rIns="91416" bIns="45708" rtlCol="0" anchor="t">
            <a:normAutofit/>
          </a:bodyPr>
          <a:lstStyle/>
          <a:p>
            <a:r>
              <a:rPr lang="en-US" dirty="0">
                <a:cs typeface="Calibri"/>
              </a:rPr>
              <a:t>Sustainable economic growth </a:t>
            </a:r>
          </a:p>
          <a:p>
            <a:r>
              <a:rPr lang="en-US" dirty="0">
                <a:cs typeface="Calibri"/>
              </a:rPr>
              <a:t>Removal of trade barriers </a:t>
            </a:r>
          </a:p>
          <a:p>
            <a:r>
              <a:rPr lang="en-US" dirty="0">
                <a:cs typeface="Calibri"/>
              </a:rPr>
              <a:t>Promotion of trade and development </a:t>
            </a:r>
          </a:p>
          <a:p>
            <a:r>
              <a:rPr lang="en-US" dirty="0">
                <a:cs typeface="Calibri"/>
              </a:rPr>
              <a:t>Mineral resources utilization </a:t>
            </a:r>
          </a:p>
          <a:p>
            <a:r>
              <a:rPr lang="en-US" dirty="0">
                <a:cs typeface="Calibri"/>
              </a:rPr>
              <a:t>Agriculture growth  </a:t>
            </a:r>
          </a:p>
          <a:p>
            <a:r>
              <a:rPr lang="en-US" dirty="0">
                <a:cs typeface="Calibri"/>
              </a:rPr>
              <a:t>Cultural exchange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317281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A9A8-126A-286E-A027-7A2326FB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a typeface="Calibri Light"/>
                <a:cs typeface="Calibri Light"/>
              </a:rPr>
              <a:t>Cooperation 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733B3-0F51-DEE4-D26C-F17C2706F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16" tIns="45708" rIns="91416" bIns="45708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Economic Cooperation </a:t>
            </a:r>
          </a:p>
          <a:p>
            <a:r>
              <a:rPr lang="en-US" dirty="0">
                <a:ea typeface="Calibri"/>
                <a:cs typeface="Calibri"/>
              </a:rPr>
              <a:t>Trade and investment </a:t>
            </a:r>
          </a:p>
          <a:p>
            <a:r>
              <a:rPr lang="en-US" dirty="0">
                <a:ea typeface="Calibri"/>
                <a:cs typeface="Calibri"/>
              </a:rPr>
              <a:t>Transport and connectivity </a:t>
            </a:r>
          </a:p>
          <a:p>
            <a:r>
              <a:rPr lang="en-US" dirty="0">
                <a:ea typeface="Calibri"/>
                <a:cs typeface="Calibri"/>
              </a:rPr>
              <a:t>Energy Collaboration </a:t>
            </a:r>
          </a:p>
          <a:p>
            <a:r>
              <a:rPr lang="en-US" dirty="0">
                <a:ea typeface="Calibri"/>
                <a:cs typeface="Calibri"/>
              </a:rPr>
              <a:t>Cultural and social collaboration </a:t>
            </a:r>
          </a:p>
          <a:p>
            <a:r>
              <a:rPr lang="en-US" dirty="0">
                <a:ea typeface="Calibri"/>
                <a:cs typeface="Calibri"/>
              </a:rPr>
              <a:t>Tourism promotion 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796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61C6-6BFC-7F92-7BCF-E6A7B62E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Institutions Under ECO 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AC9F-D54A-EB33-7231-E5534395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16" tIns="45708" rIns="91416" bIns="45708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ECO Trade and Development Bank (ETDB)</a:t>
            </a:r>
          </a:p>
          <a:p>
            <a:r>
              <a:rPr lang="en-US" b="1" dirty="0">
                <a:ea typeface="+mn-lt"/>
                <a:cs typeface="+mn-lt"/>
              </a:rPr>
              <a:t>ECO Chamber of Commerce and Industry (ECO-CCI)</a:t>
            </a:r>
          </a:p>
          <a:p>
            <a:r>
              <a:rPr lang="en-US" b="1" dirty="0">
                <a:ea typeface="+mn-lt"/>
                <a:cs typeface="+mn-lt"/>
              </a:rPr>
              <a:t>ECO Cultural Institute (ECI)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ECO Science Foundation (ECOSF)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ECO Reinsurance Company (ECORC):</a:t>
            </a:r>
            <a:endParaRPr lang="en-US" b="1" dirty="0">
              <a:cs typeface="Calibri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Calibri" panose="020F0502020204030204"/>
            </a:endParaRPr>
          </a:p>
          <a:p>
            <a:endParaRPr lang="en-US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661679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F4675-3697-9785-5AC5-FE54670C3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24" y="0"/>
            <a:ext cx="9472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7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096A15-B59F-1D76-9E98-EE1389E3AEE0}"/>
              </a:ext>
            </a:extLst>
          </p:cNvPr>
          <p:cNvSpPr txBox="1"/>
          <p:nvPr/>
        </p:nvSpPr>
        <p:spPr>
          <a:xfrm rot="10800000" flipH="1" flipV="1">
            <a:off x="1269876" y="2132856"/>
            <a:ext cx="1152128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600" b="1" dirty="0">
                <a:solidFill>
                  <a:srgbClr val="C00000"/>
                </a:solidFill>
              </a:rPr>
              <a:t>Lets Discuss about             							Projects..!</a:t>
            </a:r>
            <a:endParaRPr lang="en-PK" sz="6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3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03971A-EDA0-9824-CD8B-E6327BA75C0E}"/>
              </a:ext>
            </a:extLst>
          </p:cNvPr>
          <p:cNvSpPr txBox="1"/>
          <p:nvPr/>
        </p:nvSpPr>
        <p:spPr>
          <a:xfrm>
            <a:off x="621804" y="548680"/>
            <a:ext cx="1245738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C00000"/>
                </a:solidFill>
              </a:rPr>
              <a:t>Endorsement of the Preferential Tariff </a:t>
            </a:r>
          </a:p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C00000"/>
                </a:solidFill>
              </a:rPr>
              <a:t>Agreement (PTA) :</a:t>
            </a:r>
            <a:endParaRPr lang="en-PK" sz="32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1BC67-99DC-50DE-2C4B-9DB76136F9BB}"/>
              </a:ext>
            </a:extLst>
          </p:cNvPr>
          <p:cNvSpPr txBox="1"/>
          <p:nvPr/>
        </p:nvSpPr>
        <p:spPr>
          <a:xfrm>
            <a:off x="477788" y="1772816"/>
            <a:ext cx="10729192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promote intra-regional trade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elimination of all tariff and non-tariff barriers on export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co-operation in transport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infrastructure development to strengthen strong economic ties </a:t>
            </a:r>
            <a:endParaRPr lang="en-PK" sz="28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F9CD3-B208-0179-8E97-4257BDFA5B5D}"/>
              </a:ext>
            </a:extLst>
          </p:cNvPr>
          <p:cNvSpPr txBox="1"/>
          <p:nvPr/>
        </p:nvSpPr>
        <p:spPr>
          <a:xfrm>
            <a:off x="11278988" y="6237312"/>
            <a:ext cx="77938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1,92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418903576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86841C-60B8-A114-98C8-3C30F30F9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91" b="4609"/>
          <a:stretch/>
        </p:blipFill>
        <p:spPr>
          <a:xfrm>
            <a:off x="5302324" y="2852936"/>
            <a:ext cx="6563744" cy="33123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3CF937-8DEF-2172-8C53-5FB5F50E16DD}"/>
              </a:ext>
            </a:extLst>
          </p:cNvPr>
          <p:cNvSpPr txBox="1"/>
          <p:nvPr/>
        </p:nvSpPr>
        <p:spPr>
          <a:xfrm>
            <a:off x="549796" y="476672"/>
            <a:ext cx="793037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C00000"/>
                </a:solidFill>
              </a:rPr>
              <a:t>Routes for Transportation of Goods:</a:t>
            </a:r>
            <a:endParaRPr lang="en-PK" sz="3600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C8C87-0BC6-157B-0308-E5F6B6298401}"/>
              </a:ext>
            </a:extLst>
          </p:cNvPr>
          <p:cNvSpPr txBox="1"/>
          <p:nvPr/>
        </p:nvSpPr>
        <p:spPr>
          <a:xfrm>
            <a:off x="549796" y="1916832"/>
            <a:ext cx="4464496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Islamabad-Tehran-Istanbul (ITI) Road Transport Corridor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Kyrgyz-Tajikistan-Afghanistan-Iran (KTAI) Road Transport Corridor</a:t>
            </a:r>
            <a:endParaRPr lang="en-PK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5215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86841C-60B8-A114-98C8-3C30F30F9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73" b="4609"/>
          <a:stretch/>
        </p:blipFill>
        <p:spPr>
          <a:xfrm>
            <a:off x="-602332" y="-387424"/>
            <a:ext cx="15419669" cy="77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98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86841C-60B8-A114-98C8-3C30F30F9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73" b="4609"/>
          <a:stretch/>
        </p:blipFill>
        <p:spPr>
          <a:xfrm>
            <a:off x="-602332" y="-387424"/>
            <a:ext cx="15419669" cy="7708228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5D87770-B1E0-206B-1979-86FDD0BF8AE5}"/>
              </a:ext>
            </a:extLst>
          </p:cNvPr>
          <p:cNvSpPr/>
          <p:nvPr/>
        </p:nvSpPr>
        <p:spPr>
          <a:xfrm>
            <a:off x="886698" y="4169757"/>
            <a:ext cx="6138942" cy="1902604"/>
          </a:xfrm>
          <a:custGeom>
            <a:avLst/>
            <a:gdLst>
              <a:gd name="connsiteX0" fmla="*/ 6138942 w 6138942"/>
              <a:gd name="connsiteY0" fmla="*/ 1156623 h 1902604"/>
              <a:gd name="connsiteX1" fmla="*/ 5529342 w 6138942"/>
              <a:gd name="connsiteY1" fmla="*/ 1499523 h 1902604"/>
              <a:gd name="connsiteX2" fmla="*/ 4477782 w 6138942"/>
              <a:gd name="connsiteY2" fmla="*/ 1895763 h 1902604"/>
              <a:gd name="connsiteX3" fmla="*/ 3540522 w 6138942"/>
              <a:gd name="connsiteY3" fmla="*/ 1149003 h 1902604"/>
              <a:gd name="connsiteX4" fmla="*/ 2740422 w 6138942"/>
              <a:gd name="connsiteY4" fmla="*/ 889923 h 1902604"/>
              <a:gd name="connsiteX5" fmla="*/ 2397522 w 6138942"/>
              <a:gd name="connsiteY5" fmla="*/ 257463 h 1902604"/>
              <a:gd name="connsiteX6" fmla="*/ 1163082 w 6138942"/>
              <a:gd name="connsiteY6" fmla="*/ 13623 h 1902604"/>
              <a:gd name="connsiteX7" fmla="*/ 134382 w 6138942"/>
              <a:gd name="connsiteY7" fmla="*/ 36483 h 1902604"/>
              <a:gd name="connsiteX8" fmla="*/ 42942 w 6138942"/>
              <a:gd name="connsiteY8" fmla="*/ 82203 h 190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38942" h="1902604">
                <a:moveTo>
                  <a:pt x="6138942" y="1156623"/>
                </a:moveTo>
                <a:cubicBezTo>
                  <a:pt x="5972572" y="1266478"/>
                  <a:pt x="5806202" y="1376333"/>
                  <a:pt x="5529342" y="1499523"/>
                </a:cubicBezTo>
                <a:cubicBezTo>
                  <a:pt x="5252482" y="1622713"/>
                  <a:pt x="4809252" y="1954183"/>
                  <a:pt x="4477782" y="1895763"/>
                </a:cubicBezTo>
                <a:cubicBezTo>
                  <a:pt x="4146312" y="1837343"/>
                  <a:pt x="3830082" y="1316643"/>
                  <a:pt x="3540522" y="1149003"/>
                </a:cubicBezTo>
                <a:cubicBezTo>
                  <a:pt x="3250962" y="981363"/>
                  <a:pt x="2930922" y="1038513"/>
                  <a:pt x="2740422" y="889923"/>
                </a:cubicBezTo>
                <a:cubicBezTo>
                  <a:pt x="2549922" y="741333"/>
                  <a:pt x="2660412" y="403513"/>
                  <a:pt x="2397522" y="257463"/>
                </a:cubicBezTo>
                <a:cubicBezTo>
                  <a:pt x="2134632" y="111413"/>
                  <a:pt x="1540272" y="50453"/>
                  <a:pt x="1163082" y="13623"/>
                </a:cubicBezTo>
                <a:cubicBezTo>
                  <a:pt x="785892" y="-23207"/>
                  <a:pt x="321072" y="25053"/>
                  <a:pt x="134382" y="36483"/>
                </a:cubicBezTo>
                <a:cubicBezTo>
                  <a:pt x="-52308" y="47913"/>
                  <a:pt x="-4683" y="65058"/>
                  <a:pt x="42942" y="82203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006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 (Economic Cooperation organization)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Fawwaz, Talha and Awais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D7B28-8393-1B7A-CFFF-6717D9432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244" y="836712"/>
            <a:ext cx="25922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0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86841C-60B8-A114-98C8-3C30F30F9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73" b="4609"/>
          <a:stretch/>
        </p:blipFill>
        <p:spPr>
          <a:xfrm>
            <a:off x="-602332" y="-387424"/>
            <a:ext cx="15419669" cy="7708228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5D87770-B1E0-206B-1979-86FDD0BF8AE5}"/>
              </a:ext>
            </a:extLst>
          </p:cNvPr>
          <p:cNvSpPr/>
          <p:nvPr/>
        </p:nvSpPr>
        <p:spPr>
          <a:xfrm>
            <a:off x="886698" y="4169757"/>
            <a:ext cx="6138942" cy="1902604"/>
          </a:xfrm>
          <a:custGeom>
            <a:avLst/>
            <a:gdLst>
              <a:gd name="connsiteX0" fmla="*/ 6138942 w 6138942"/>
              <a:gd name="connsiteY0" fmla="*/ 1156623 h 1902604"/>
              <a:gd name="connsiteX1" fmla="*/ 5529342 w 6138942"/>
              <a:gd name="connsiteY1" fmla="*/ 1499523 h 1902604"/>
              <a:gd name="connsiteX2" fmla="*/ 4477782 w 6138942"/>
              <a:gd name="connsiteY2" fmla="*/ 1895763 h 1902604"/>
              <a:gd name="connsiteX3" fmla="*/ 3540522 w 6138942"/>
              <a:gd name="connsiteY3" fmla="*/ 1149003 h 1902604"/>
              <a:gd name="connsiteX4" fmla="*/ 2740422 w 6138942"/>
              <a:gd name="connsiteY4" fmla="*/ 889923 h 1902604"/>
              <a:gd name="connsiteX5" fmla="*/ 2397522 w 6138942"/>
              <a:gd name="connsiteY5" fmla="*/ 257463 h 1902604"/>
              <a:gd name="connsiteX6" fmla="*/ 1163082 w 6138942"/>
              <a:gd name="connsiteY6" fmla="*/ 13623 h 1902604"/>
              <a:gd name="connsiteX7" fmla="*/ 134382 w 6138942"/>
              <a:gd name="connsiteY7" fmla="*/ 36483 h 1902604"/>
              <a:gd name="connsiteX8" fmla="*/ 42942 w 6138942"/>
              <a:gd name="connsiteY8" fmla="*/ 82203 h 190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38942" h="1902604">
                <a:moveTo>
                  <a:pt x="6138942" y="1156623"/>
                </a:moveTo>
                <a:cubicBezTo>
                  <a:pt x="5972572" y="1266478"/>
                  <a:pt x="5806202" y="1376333"/>
                  <a:pt x="5529342" y="1499523"/>
                </a:cubicBezTo>
                <a:cubicBezTo>
                  <a:pt x="5252482" y="1622713"/>
                  <a:pt x="4809252" y="1954183"/>
                  <a:pt x="4477782" y="1895763"/>
                </a:cubicBezTo>
                <a:cubicBezTo>
                  <a:pt x="4146312" y="1837343"/>
                  <a:pt x="3830082" y="1316643"/>
                  <a:pt x="3540522" y="1149003"/>
                </a:cubicBezTo>
                <a:cubicBezTo>
                  <a:pt x="3250962" y="981363"/>
                  <a:pt x="2930922" y="1038513"/>
                  <a:pt x="2740422" y="889923"/>
                </a:cubicBezTo>
                <a:cubicBezTo>
                  <a:pt x="2549922" y="741333"/>
                  <a:pt x="2660412" y="403513"/>
                  <a:pt x="2397522" y="257463"/>
                </a:cubicBezTo>
                <a:cubicBezTo>
                  <a:pt x="2134632" y="111413"/>
                  <a:pt x="1540272" y="50453"/>
                  <a:pt x="1163082" y="13623"/>
                </a:cubicBezTo>
                <a:cubicBezTo>
                  <a:pt x="785892" y="-23207"/>
                  <a:pt x="321072" y="25053"/>
                  <a:pt x="134382" y="36483"/>
                </a:cubicBezTo>
                <a:cubicBezTo>
                  <a:pt x="-52308" y="47913"/>
                  <a:pt x="-4683" y="65058"/>
                  <a:pt x="42942" y="82203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D983136-FA61-A901-4AC8-B586C8A4741B}"/>
              </a:ext>
            </a:extLst>
          </p:cNvPr>
          <p:cNvSpPr/>
          <p:nvPr/>
        </p:nvSpPr>
        <p:spPr>
          <a:xfrm>
            <a:off x="5590356" y="3356992"/>
            <a:ext cx="1587684" cy="2349976"/>
          </a:xfrm>
          <a:custGeom>
            <a:avLst/>
            <a:gdLst>
              <a:gd name="connsiteX0" fmla="*/ 1630680 w 1630680"/>
              <a:gd name="connsiteY0" fmla="*/ 0 h 1584960"/>
              <a:gd name="connsiteX1" fmla="*/ 1272540 w 1630680"/>
              <a:gd name="connsiteY1" fmla="*/ 411480 h 1584960"/>
              <a:gd name="connsiteX2" fmla="*/ 868680 w 1630680"/>
              <a:gd name="connsiteY2" fmla="*/ 571500 h 1584960"/>
              <a:gd name="connsiteX3" fmla="*/ 944880 w 1630680"/>
              <a:gd name="connsiteY3" fmla="*/ 1089660 h 1584960"/>
              <a:gd name="connsiteX4" fmla="*/ 548640 w 1630680"/>
              <a:gd name="connsiteY4" fmla="*/ 1394460 h 1584960"/>
              <a:gd name="connsiteX5" fmla="*/ 0 w 1630680"/>
              <a:gd name="connsiteY5" fmla="*/ 1584960 h 1584960"/>
              <a:gd name="connsiteX6" fmla="*/ 0 w 1630680"/>
              <a:gd name="connsiteY6" fmla="*/ 1584960 h 15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0680" h="1584960">
                <a:moveTo>
                  <a:pt x="1630680" y="0"/>
                </a:moveTo>
                <a:cubicBezTo>
                  <a:pt x="1515110" y="158115"/>
                  <a:pt x="1399540" y="316230"/>
                  <a:pt x="1272540" y="411480"/>
                </a:cubicBezTo>
                <a:cubicBezTo>
                  <a:pt x="1145540" y="506730"/>
                  <a:pt x="923290" y="458470"/>
                  <a:pt x="868680" y="571500"/>
                </a:cubicBezTo>
                <a:cubicBezTo>
                  <a:pt x="814070" y="684530"/>
                  <a:pt x="998220" y="952500"/>
                  <a:pt x="944880" y="1089660"/>
                </a:cubicBezTo>
                <a:cubicBezTo>
                  <a:pt x="891540" y="1226820"/>
                  <a:pt x="706120" y="1311910"/>
                  <a:pt x="548640" y="1394460"/>
                </a:cubicBezTo>
                <a:cubicBezTo>
                  <a:pt x="391160" y="1477010"/>
                  <a:pt x="0" y="1584960"/>
                  <a:pt x="0" y="1584960"/>
                </a:cubicBezTo>
                <a:lnTo>
                  <a:pt x="0" y="1584960"/>
                </a:ln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EF3F7CE-F3FE-73C5-0F9D-89C8AF68FDC0}"/>
              </a:ext>
            </a:extLst>
          </p:cNvPr>
          <p:cNvSpPr/>
          <p:nvPr/>
        </p:nvSpPr>
        <p:spPr>
          <a:xfrm>
            <a:off x="4502439" y="5246003"/>
            <a:ext cx="1113501" cy="461377"/>
          </a:xfrm>
          <a:custGeom>
            <a:avLst/>
            <a:gdLst>
              <a:gd name="connsiteX0" fmla="*/ 1113501 w 1113501"/>
              <a:gd name="connsiteY0" fmla="*/ 461377 h 461377"/>
              <a:gd name="connsiteX1" fmla="*/ 100041 w 1113501"/>
              <a:gd name="connsiteY1" fmla="*/ 57517 h 461377"/>
              <a:gd name="connsiteX2" fmla="*/ 92421 w 1113501"/>
              <a:gd name="connsiteY2" fmla="*/ 11797 h 46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01" h="461377">
                <a:moveTo>
                  <a:pt x="1113501" y="461377"/>
                </a:moveTo>
                <a:lnTo>
                  <a:pt x="100041" y="57517"/>
                </a:lnTo>
                <a:cubicBezTo>
                  <a:pt x="-70139" y="-17413"/>
                  <a:pt x="11141" y="-2808"/>
                  <a:pt x="92421" y="11797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790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03971A-EDA0-9824-CD8B-E6327BA75C0E}"/>
              </a:ext>
            </a:extLst>
          </p:cNvPr>
          <p:cNvSpPr txBox="1"/>
          <p:nvPr/>
        </p:nvSpPr>
        <p:spPr>
          <a:xfrm>
            <a:off x="8614692" y="8469560"/>
            <a:ext cx="9577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rgbClr val="C00000"/>
                </a:solidFill>
              </a:rPr>
              <a:t>ECO travel profession assertion (TTA):</a:t>
            </a:r>
            <a:endParaRPr lang="en-PK" sz="40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1BC67-99DC-50DE-2C4B-9DB76136F9BB}"/>
              </a:ext>
            </a:extLst>
          </p:cNvPr>
          <p:cNvSpPr txBox="1"/>
          <p:nvPr/>
        </p:nvSpPr>
        <p:spPr>
          <a:xfrm>
            <a:off x="-7155059" y="8792725"/>
            <a:ext cx="10729192" cy="1314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For benefits of the business visa relaxation by Air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Reinsurance Company - Karachi</a:t>
            </a:r>
            <a:endParaRPr lang="en-PK" sz="28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F9CD3-B208-0179-8E97-4257BDFA5B5D}"/>
              </a:ext>
            </a:extLst>
          </p:cNvPr>
          <p:cNvSpPr txBox="1"/>
          <p:nvPr/>
        </p:nvSpPr>
        <p:spPr>
          <a:xfrm>
            <a:off x="11278988" y="6237312"/>
            <a:ext cx="77938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3,95</a:t>
            </a:r>
            <a:endParaRPr lang="en-PK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F64B3-75E0-672D-08C1-57B13E5E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94820" y="-2043608"/>
            <a:ext cx="425647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03971A-EDA0-9824-CD8B-E6327BA75C0E}"/>
              </a:ext>
            </a:extLst>
          </p:cNvPr>
          <p:cNvSpPr txBox="1"/>
          <p:nvPr/>
        </p:nvSpPr>
        <p:spPr>
          <a:xfrm>
            <a:off x="621804" y="548680"/>
            <a:ext cx="9577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rgbClr val="C00000"/>
                </a:solidFill>
              </a:rPr>
              <a:t>ECO travel profession assertion (TTA):</a:t>
            </a:r>
            <a:endParaRPr lang="en-PK" sz="40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1BC67-99DC-50DE-2C4B-9DB76136F9BB}"/>
              </a:ext>
            </a:extLst>
          </p:cNvPr>
          <p:cNvSpPr txBox="1"/>
          <p:nvPr/>
        </p:nvSpPr>
        <p:spPr>
          <a:xfrm>
            <a:off x="477788" y="1772816"/>
            <a:ext cx="10729192" cy="1314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For benefits of the business visa relaxation by Air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Reinsurance Company - Karachi</a:t>
            </a:r>
            <a:endParaRPr lang="en-PK" sz="28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F9CD3-B208-0179-8E97-4257BDFA5B5D}"/>
              </a:ext>
            </a:extLst>
          </p:cNvPr>
          <p:cNvSpPr txBox="1"/>
          <p:nvPr/>
        </p:nvSpPr>
        <p:spPr>
          <a:xfrm>
            <a:off x="11278988" y="6237312"/>
            <a:ext cx="77938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3,95</a:t>
            </a:r>
            <a:endParaRPr lang="en-PK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F64B3-75E0-672D-08C1-57B13E5E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40" y="2852936"/>
            <a:ext cx="425647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78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2F9CD3-B208-0179-8E97-4257BDFA5B5D}"/>
              </a:ext>
            </a:extLst>
          </p:cNvPr>
          <p:cNvSpPr txBox="1"/>
          <p:nvPr/>
        </p:nvSpPr>
        <p:spPr>
          <a:xfrm>
            <a:off x="11278988" y="6237312"/>
            <a:ext cx="77938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6,00</a:t>
            </a:r>
            <a:endParaRPr lang="en-PK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D1E3C-906F-8A4B-B8B4-0058A9FF829F}"/>
              </a:ext>
            </a:extLst>
          </p:cNvPr>
          <p:cNvSpPr txBox="1"/>
          <p:nvPr/>
        </p:nvSpPr>
        <p:spPr>
          <a:xfrm>
            <a:off x="549796" y="462371"/>
            <a:ext cx="10729192" cy="83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>
                <a:solidFill>
                  <a:srgbClr val="C00000"/>
                </a:solidFill>
              </a:rPr>
              <a:t>Plans for oil and gas Pipeline Routes:</a:t>
            </a:r>
            <a:endParaRPr lang="en-PK" sz="36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1656B-F2D0-78C8-9228-77D9E7EF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364" y="1916832"/>
            <a:ext cx="6264696" cy="347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1249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9F4B64-3172-72C7-E805-0549C01EB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5" y="58316"/>
            <a:ext cx="12140174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9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03971A-EDA0-9824-CD8B-E6327BA75C0E}"/>
              </a:ext>
            </a:extLst>
          </p:cNvPr>
          <p:cNvSpPr txBox="1"/>
          <p:nvPr/>
        </p:nvSpPr>
        <p:spPr>
          <a:xfrm>
            <a:off x="-6506988" y="9261648"/>
            <a:ext cx="957706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solidFill>
                  <a:srgbClr val="C00000"/>
                </a:solidFill>
              </a:rPr>
              <a:t>Trade investments:</a:t>
            </a:r>
            <a:endParaRPr lang="en-PK" sz="44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1BC67-99DC-50DE-2C4B-9DB76136F9BB}"/>
              </a:ext>
            </a:extLst>
          </p:cNvPr>
          <p:cNvSpPr txBox="1"/>
          <p:nvPr/>
        </p:nvSpPr>
        <p:spPr>
          <a:xfrm rot="6924637">
            <a:off x="12188825" y="-4635896"/>
            <a:ext cx="10729192" cy="260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F0"/>
                </a:solidFill>
              </a:rPr>
              <a:t>providing technical and financial assistance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Transfer of technology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 Rural poverty alleviation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 Energy efficiency</a:t>
            </a:r>
            <a:endParaRPr lang="en-PK" sz="28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F9CD3-B208-0179-8E97-4257BDFA5B5D}"/>
              </a:ext>
            </a:extLst>
          </p:cNvPr>
          <p:cNvSpPr txBox="1"/>
          <p:nvPr/>
        </p:nvSpPr>
        <p:spPr>
          <a:xfrm>
            <a:off x="11278988" y="6237312"/>
            <a:ext cx="77938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7,02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4984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03971A-EDA0-9824-CD8B-E6327BA75C0E}"/>
              </a:ext>
            </a:extLst>
          </p:cNvPr>
          <p:cNvSpPr txBox="1"/>
          <p:nvPr/>
        </p:nvSpPr>
        <p:spPr>
          <a:xfrm>
            <a:off x="621804" y="548680"/>
            <a:ext cx="957706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solidFill>
                  <a:srgbClr val="C00000"/>
                </a:solidFill>
              </a:rPr>
              <a:t>Trade investments:</a:t>
            </a:r>
            <a:endParaRPr lang="en-PK" sz="44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1BC67-99DC-50DE-2C4B-9DB76136F9BB}"/>
              </a:ext>
            </a:extLst>
          </p:cNvPr>
          <p:cNvSpPr txBox="1"/>
          <p:nvPr/>
        </p:nvSpPr>
        <p:spPr>
          <a:xfrm>
            <a:off x="477788" y="1772816"/>
            <a:ext cx="10729192" cy="260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F0"/>
                </a:solidFill>
              </a:rPr>
              <a:t>providing technical and financial assistance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Transfer of technology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 Rural poverty alleviation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 Energy efficiency</a:t>
            </a:r>
            <a:endParaRPr lang="en-PK" sz="28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F9CD3-B208-0179-8E97-4257BDFA5B5D}"/>
              </a:ext>
            </a:extLst>
          </p:cNvPr>
          <p:cNvSpPr txBox="1"/>
          <p:nvPr/>
        </p:nvSpPr>
        <p:spPr>
          <a:xfrm>
            <a:off x="11278988" y="6237312"/>
            <a:ext cx="77938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7,02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742202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03971A-EDA0-9824-CD8B-E6327BA75C0E}"/>
              </a:ext>
            </a:extLst>
          </p:cNvPr>
          <p:cNvSpPr txBox="1"/>
          <p:nvPr/>
        </p:nvSpPr>
        <p:spPr>
          <a:xfrm rot="9297767">
            <a:off x="-8559372" y="9354379"/>
            <a:ext cx="9577064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solidFill>
                  <a:srgbClr val="C00000"/>
                </a:solidFill>
              </a:rPr>
              <a:t>Trade and Development Bank and cargo-rail project:</a:t>
            </a:r>
            <a:endParaRPr lang="en-PK" sz="4400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F9CD3-B208-0179-8E97-4257BDFA5B5D}"/>
              </a:ext>
            </a:extLst>
          </p:cNvPr>
          <p:cNvSpPr txBox="1"/>
          <p:nvPr/>
        </p:nvSpPr>
        <p:spPr>
          <a:xfrm>
            <a:off x="11062964" y="6237312"/>
            <a:ext cx="94929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11,10</a:t>
            </a:r>
            <a:endParaRPr lang="en-PK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B4B46-AFD0-07D7-BE52-A9A3E230E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818622">
            <a:off x="-6651004" y="-4347864"/>
            <a:ext cx="5236709" cy="2952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D749CA-2BC1-0A25-C96E-0AB53F86B72C}"/>
              </a:ext>
            </a:extLst>
          </p:cNvPr>
          <p:cNvSpPr txBox="1"/>
          <p:nvPr/>
        </p:nvSpPr>
        <p:spPr>
          <a:xfrm rot="7365743">
            <a:off x="13511236" y="6449678"/>
            <a:ext cx="3960440" cy="223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Bank was established in 2005 - Istanbul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F0"/>
                </a:solidFill>
              </a:rPr>
              <a:t>Railway from Islamabad to Istanbul</a:t>
            </a:r>
          </a:p>
        </p:txBody>
      </p:sp>
    </p:spTree>
    <p:extLst>
      <p:ext uri="{BB962C8B-B14F-4D97-AF65-F5344CB8AC3E}">
        <p14:creationId xmlns:p14="http://schemas.microsoft.com/office/powerpoint/2010/main" val="38784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03971A-EDA0-9824-CD8B-E6327BA75C0E}"/>
              </a:ext>
            </a:extLst>
          </p:cNvPr>
          <p:cNvSpPr txBox="1"/>
          <p:nvPr/>
        </p:nvSpPr>
        <p:spPr>
          <a:xfrm>
            <a:off x="621804" y="548680"/>
            <a:ext cx="9577064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solidFill>
                  <a:srgbClr val="C00000"/>
                </a:solidFill>
              </a:rPr>
              <a:t>Trade and Development Bank and cargo-rail project:</a:t>
            </a:r>
            <a:endParaRPr lang="en-PK" sz="4400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F9CD3-B208-0179-8E97-4257BDFA5B5D}"/>
              </a:ext>
            </a:extLst>
          </p:cNvPr>
          <p:cNvSpPr txBox="1"/>
          <p:nvPr/>
        </p:nvSpPr>
        <p:spPr>
          <a:xfrm>
            <a:off x="11062964" y="6237312"/>
            <a:ext cx="94929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11,10</a:t>
            </a:r>
            <a:endParaRPr lang="en-PK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B4B46-AFD0-07D7-BE52-A9A3E230E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396" y="2420888"/>
            <a:ext cx="5236709" cy="2952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D749CA-2BC1-0A25-C96E-0AB53F86B72C}"/>
              </a:ext>
            </a:extLst>
          </p:cNvPr>
          <p:cNvSpPr txBox="1"/>
          <p:nvPr/>
        </p:nvSpPr>
        <p:spPr>
          <a:xfrm>
            <a:off x="837828" y="2564904"/>
            <a:ext cx="3960440" cy="223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Bank was established in 2005 - Istanbul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F0"/>
                </a:solidFill>
              </a:rPr>
              <a:t>Railway from Islamabad to Istanbul</a:t>
            </a:r>
          </a:p>
        </p:txBody>
      </p:sp>
    </p:spTree>
    <p:extLst>
      <p:ext uri="{BB962C8B-B14F-4D97-AF65-F5344CB8AC3E}">
        <p14:creationId xmlns:p14="http://schemas.microsoft.com/office/powerpoint/2010/main" val="460028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BA61FC-85BC-71E4-3847-53A0BC028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166687"/>
            <a:ext cx="914400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2532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8D7B28-8393-1B7A-CFFF-6717D9432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68" y="692696"/>
            <a:ext cx="5472608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BA61FC-85BC-71E4-3847-53A0BC028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" y="-747464"/>
            <a:ext cx="17101392" cy="107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54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BA61FC-85BC-71E4-3847-53A0BC028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6708" y="-4851920"/>
            <a:ext cx="16410983" cy="1170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30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DECB21-964D-EFD3-6695-12C67C4F6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30938">
            <a:off x="-6711537" y="-3595186"/>
            <a:ext cx="5667741" cy="29523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FDC0E3-C9F8-D2E0-F3AA-383F067D1EDA}"/>
              </a:ext>
            </a:extLst>
          </p:cNvPr>
          <p:cNvSpPr txBox="1"/>
          <p:nvPr/>
        </p:nvSpPr>
        <p:spPr>
          <a:xfrm>
            <a:off x="1313399" y="9117632"/>
            <a:ext cx="9289032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rgbClr val="C00000"/>
                </a:solidFill>
              </a:rPr>
              <a:t>Engineering Company and ECO Cultural Institute :</a:t>
            </a:r>
            <a:endParaRPr lang="en-PK" sz="44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F6935-DEB8-EFA9-89A1-CCE55611E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685435">
            <a:off x="18335772" y="811678"/>
            <a:ext cx="5256584" cy="350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16154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DECB21-964D-EFD3-6695-12C67C4F6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34" y="2564904"/>
            <a:ext cx="5667741" cy="29523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FDC0E3-C9F8-D2E0-F3AA-383F067D1EDA}"/>
              </a:ext>
            </a:extLst>
          </p:cNvPr>
          <p:cNvSpPr txBox="1"/>
          <p:nvPr/>
        </p:nvSpPr>
        <p:spPr>
          <a:xfrm>
            <a:off x="765820" y="908720"/>
            <a:ext cx="9289032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rgbClr val="C00000"/>
                </a:solidFill>
              </a:rPr>
              <a:t>Engineering Company and ECO Cultural Institute :</a:t>
            </a:r>
            <a:endParaRPr lang="en-PK" sz="44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F6935-DEB8-EFA9-89A1-CCE55611E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31" y="2884927"/>
            <a:ext cx="5256584" cy="350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3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552B35-C2BC-5591-5EF1-3145ACCE7624}"/>
              </a:ext>
            </a:extLst>
          </p:cNvPr>
          <p:cNvSpPr txBox="1"/>
          <p:nvPr/>
        </p:nvSpPr>
        <p:spPr>
          <a:xfrm>
            <a:off x="765820" y="2117872"/>
            <a:ext cx="106571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What are the Possible </a:t>
            </a:r>
            <a:r>
              <a:rPr lang="en-US" sz="4400" b="1" dirty="0">
                <a:solidFill>
                  <a:srgbClr val="C00000"/>
                </a:solidFill>
                <a:highlight>
                  <a:srgbClr val="FFFF00"/>
                </a:highlight>
              </a:rPr>
              <a:t>Benefits</a:t>
            </a:r>
            <a:r>
              <a:rPr lang="en-US" sz="4400" b="1" dirty="0">
                <a:solidFill>
                  <a:srgbClr val="C00000"/>
                </a:solidFill>
              </a:rPr>
              <a:t> 									of ECO..!</a:t>
            </a:r>
            <a:endParaRPr lang="en-PK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5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F4675-3697-9785-5AC5-FE54670C3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24" y="0"/>
            <a:ext cx="9472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2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C7F9F-1300-C71D-9FD2-43F844C1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308" y="2210277"/>
            <a:ext cx="5527180" cy="3883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54BEAB-7F25-D583-47AF-6854A33B81F7}"/>
              </a:ext>
            </a:extLst>
          </p:cNvPr>
          <p:cNvSpPr txBox="1"/>
          <p:nvPr/>
        </p:nvSpPr>
        <p:spPr>
          <a:xfrm>
            <a:off x="621804" y="764704"/>
            <a:ext cx="8015336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solidFill>
                  <a:srgbClr val="C00000"/>
                </a:solidFill>
              </a:rPr>
              <a:t>Relations with India and Iran:</a:t>
            </a:r>
            <a:endParaRPr lang="en-PK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994523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C7F9F-1300-C71D-9FD2-43F844C1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6308" y="-3123728"/>
            <a:ext cx="17629635" cy="1238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5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F10064-0D9A-C08C-0290-2BD87F202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42" y="0"/>
            <a:ext cx="9103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19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C7AAD0-4FC2-034F-92E7-1F39B4D05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7" b="3725"/>
          <a:stretch/>
        </p:blipFill>
        <p:spPr>
          <a:xfrm>
            <a:off x="1125860" y="548680"/>
            <a:ext cx="9404863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1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F062-3054-5275-F231-4FF85678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8236B-0B72-6533-BAF4-87BDFD4D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16" tIns="45708" rIns="91416" bIns="45708" rtlCol="0" anchor="t">
            <a:normAutofit/>
          </a:bodyPr>
          <a:lstStyle/>
          <a:p>
            <a:r>
              <a:rPr lang="en-US" dirty="0">
                <a:cs typeface="Calibri"/>
              </a:rPr>
              <a:t>Introduction</a:t>
            </a:r>
          </a:p>
          <a:p>
            <a:r>
              <a:rPr lang="en-US" dirty="0">
                <a:cs typeface="Calibri"/>
              </a:rPr>
              <a:t>Background</a:t>
            </a:r>
          </a:p>
          <a:p>
            <a:r>
              <a:rPr lang="en-US" dirty="0">
                <a:cs typeface="Calibri"/>
              </a:rPr>
              <a:t>ECO Role </a:t>
            </a:r>
          </a:p>
          <a:p>
            <a:r>
              <a:rPr lang="en-US" dirty="0">
                <a:cs typeface="Calibri"/>
              </a:rPr>
              <a:t>Structure </a:t>
            </a:r>
          </a:p>
          <a:p>
            <a:r>
              <a:rPr lang="en-US" dirty="0">
                <a:cs typeface="Calibri"/>
              </a:rPr>
              <a:t>Objectives </a:t>
            </a:r>
            <a:endParaRPr lang="en-US" dirty="0"/>
          </a:p>
          <a:p>
            <a:r>
              <a:rPr lang="en-US">
                <a:cs typeface="Calibri"/>
              </a:rPr>
              <a:t>Cooperation 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Institutions under ECO </a:t>
            </a:r>
          </a:p>
        </p:txBody>
      </p:sp>
    </p:spTree>
    <p:extLst>
      <p:ext uri="{BB962C8B-B14F-4D97-AF65-F5344CB8AC3E}">
        <p14:creationId xmlns:p14="http://schemas.microsoft.com/office/powerpoint/2010/main" val="2510089394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D55C8C-F5BC-85EE-4A3F-1EF98DCC7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0" b="10728"/>
          <a:stretch/>
        </p:blipFill>
        <p:spPr>
          <a:xfrm>
            <a:off x="5014292" y="1700808"/>
            <a:ext cx="5505450" cy="42484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FE17AE-37DF-9B10-B4CB-0CFDDBCA1DBD}"/>
              </a:ext>
            </a:extLst>
          </p:cNvPr>
          <p:cNvSpPr txBox="1"/>
          <p:nvPr/>
        </p:nvSpPr>
        <p:spPr>
          <a:xfrm>
            <a:off x="621804" y="620688"/>
            <a:ext cx="800251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C00000"/>
                </a:solidFill>
              </a:rPr>
              <a:t>Including China and Russia in ECO:</a:t>
            </a:r>
            <a:endParaRPr lang="en-PK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78163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D55C8C-F5BC-85EE-4A3F-1EF98DCC7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0" b="10728"/>
          <a:stretch/>
        </p:blipFill>
        <p:spPr>
          <a:xfrm>
            <a:off x="981844" y="-1395536"/>
            <a:ext cx="10489145" cy="80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67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31CF2B-A254-9675-13EC-A7A642427339}"/>
              </a:ext>
            </a:extLst>
          </p:cNvPr>
          <p:cNvSpPr txBox="1"/>
          <p:nvPr/>
        </p:nvSpPr>
        <p:spPr>
          <a:xfrm>
            <a:off x="2854052" y="1635513"/>
            <a:ext cx="10729192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F0"/>
                </a:solidFill>
              </a:rPr>
              <a:t>Correct picture of Islam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Single market EU/ASEAN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 Good economy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 Religious Harmony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Road to Russia , CARS &amp; Europe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Pressure on India and Israel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 Pease through</a:t>
            </a:r>
            <a:endParaRPr lang="en-PK" sz="28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CB64E-85EB-18EC-5681-B40A293878A8}"/>
              </a:ext>
            </a:extLst>
          </p:cNvPr>
          <p:cNvSpPr txBox="1"/>
          <p:nvPr/>
        </p:nvSpPr>
        <p:spPr>
          <a:xfrm>
            <a:off x="1773932" y="535349"/>
            <a:ext cx="10729192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others are:</a:t>
            </a:r>
            <a:endParaRPr lang="en-PK" sz="48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3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5567FA-1095-4740-581E-6341C3356745}"/>
              </a:ext>
            </a:extLst>
          </p:cNvPr>
          <p:cNvSpPr txBox="1"/>
          <p:nvPr/>
        </p:nvSpPr>
        <p:spPr>
          <a:xfrm>
            <a:off x="3142084" y="1628800"/>
            <a:ext cx="10729192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F0"/>
                </a:solidFill>
              </a:rPr>
              <a:t>Overall backwardness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International pressure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 Poor economy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 Less financial and other resources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Shia- Sunni Conflict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 role in Persian Gulf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India – Iran ties</a:t>
            </a:r>
            <a:endParaRPr lang="en-PK" sz="28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46BD3-9DD6-63AD-9288-76B9D2B5857A}"/>
              </a:ext>
            </a:extLst>
          </p:cNvPr>
          <p:cNvSpPr txBox="1"/>
          <p:nvPr/>
        </p:nvSpPr>
        <p:spPr>
          <a:xfrm>
            <a:off x="1523593" y="764704"/>
            <a:ext cx="10657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highlight>
                  <a:srgbClr val="FFFF00"/>
                </a:highlight>
              </a:rPr>
              <a:t>Problems</a:t>
            </a:r>
            <a:r>
              <a:rPr lang="en-US" sz="4400" b="1" dirty="0">
                <a:solidFill>
                  <a:srgbClr val="C00000"/>
                </a:solidFill>
              </a:rPr>
              <a:t> Faced by ECO:</a:t>
            </a:r>
            <a:endParaRPr lang="en-PK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93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864BFB-A30A-59DF-5CCB-C7918013F4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1"/>
          <a:stretch/>
        </p:blipFill>
        <p:spPr>
          <a:xfrm>
            <a:off x="3656677" y="1031766"/>
            <a:ext cx="4875470" cy="479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6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599D-0B8B-D925-1C90-1EDDBD6C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Introduction: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4FFCD-FB5D-AD9B-D39B-19BD95031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16" tIns="45708" rIns="91416" bIns="45708" rtlCol="0" anchor="t">
            <a:normAutofit/>
          </a:bodyPr>
          <a:lstStyle/>
          <a:p>
            <a:r>
              <a:rPr lang="en-US" dirty="0">
                <a:cs typeface="Calibri"/>
              </a:rPr>
              <a:t>RCD  (1964 – 1979)</a:t>
            </a:r>
          </a:p>
          <a:p>
            <a:r>
              <a:rPr lang="en-US" dirty="0">
                <a:cs typeface="Calibri"/>
              </a:rPr>
              <a:t>Pakistan , Turkey , Iran </a:t>
            </a:r>
          </a:p>
          <a:p>
            <a:r>
              <a:rPr lang="en-US" dirty="0">
                <a:cs typeface="Calibri"/>
              </a:rPr>
              <a:t>ECO(1985)</a:t>
            </a:r>
          </a:p>
          <a:p>
            <a:r>
              <a:rPr lang="en-US" dirty="0">
                <a:cs typeface="Calibri"/>
              </a:rPr>
              <a:t>28 – Nov –1992 (7 countries)</a:t>
            </a:r>
          </a:p>
          <a:p>
            <a:r>
              <a:rPr lang="en-US" dirty="0">
                <a:cs typeface="Calibri"/>
              </a:rPr>
              <a:t>Members 10 </a:t>
            </a:r>
          </a:p>
          <a:p>
            <a:r>
              <a:rPr lang="en-US" dirty="0">
                <a:cs typeface="Calibri"/>
              </a:rPr>
              <a:t>Official language </a:t>
            </a:r>
          </a:p>
          <a:p>
            <a:r>
              <a:rPr lang="en-US" dirty="0">
                <a:cs typeface="Calibri"/>
              </a:rPr>
              <a:t>Headquarters – Tehran – Iran </a:t>
            </a:r>
          </a:p>
        </p:txBody>
      </p:sp>
    </p:spTree>
    <p:extLst>
      <p:ext uri="{BB962C8B-B14F-4D97-AF65-F5344CB8AC3E}">
        <p14:creationId xmlns:p14="http://schemas.microsoft.com/office/powerpoint/2010/main" val="286860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map of the world&#10;&#10;Description automatically generated">
            <a:extLst>
              <a:ext uri="{FF2B5EF4-FFF2-40B4-BE49-F238E27FC236}">
                <a16:creationId xmlns:a16="http://schemas.microsoft.com/office/drawing/2014/main" id="{10F7E0F2-3CBD-739B-959D-E8106D274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56" y="154254"/>
            <a:ext cx="12078539" cy="619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5901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map of the world&#10;&#10;Description automatically generated">
            <a:extLst>
              <a:ext uri="{FF2B5EF4-FFF2-40B4-BE49-F238E27FC236}">
                <a16:creationId xmlns:a16="http://schemas.microsoft.com/office/drawing/2014/main" id="{10F7E0F2-3CBD-739B-959D-E8106D274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251404" y="-891480"/>
            <a:ext cx="25495149" cy="1306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37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2E66-FE10-9B2A-7391-1CDD58D6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cs typeface="Calibri Light"/>
              </a:rPr>
              <a:t>Background:</a:t>
            </a:r>
            <a:r>
              <a:rPr lang="en-US" sz="4400" b="1" dirty="0">
                <a:solidFill>
                  <a:srgbClr val="C00000"/>
                </a:solidFill>
                <a:cs typeface="Calibri Light"/>
              </a:rPr>
              <a:t> 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9F41-CFFC-2BD3-07B1-7C1192E00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16" tIns="45708" rIns="91416" bIns="45708" rtlCol="0" anchor="t">
            <a:normAutofit/>
          </a:bodyPr>
          <a:lstStyle/>
          <a:p>
            <a:r>
              <a:rPr lang="en-US" dirty="0">
                <a:cs typeface="Calibri"/>
              </a:rPr>
              <a:t>RCD 1964 to 1979 </a:t>
            </a:r>
          </a:p>
          <a:p>
            <a:r>
              <a:rPr lang="en-US" dirty="0">
                <a:cs typeface="Calibri"/>
              </a:rPr>
              <a:t>Iran Revolution 1979  (1976 – 1983)</a:t>
            </a:r>
          </a:p>
          <a:p>
            <a:r>
              <a:rPr lang="en-US" dirty="0">
                <a:cs typeface="Calibri"/>
              </a:rPr>
              <a:t>Treaty of Izmir 1976 – Legal framework </a:t>
            </a:r>
          </a:p>
          <a:p>
            <a:r>
              <a:rPr lang="en-US" dirty="0">
                <a:cs typeface="Calibri"/>
              </a:rPr>
              <a:t>Amendment in 1990 </a:t>
            </a:r>
          </a:p>
          <a:p>
            <a:r>
              <a:rPr lang="en-US" dirty="0">
                <a:cs typeface="Calibri"/>
              </a:rPr>
              <a:t>June 1990 – ECO legal framework – Islamabad </a:t>
            </a:r>
          </a:p>
          <a:p>
            <a:r>
              <a:rPr lang="en-US" dirty="0">
                <a:cs typeface="Calibri"/>
              </a:rPr>
              <a:t>ECO LOUNCED – 11 JAN 1991 – Functional </a:t>
            </a:r>
          </a:p>
          <a:p>
            <a:r>
              <a:rPr lang="en-US" dirty="0">
                <a:cs typeface="Calibri"/>
              </a:rPr>
              <a:t>NEW GOALS(Economical , cultural , technical)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72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04DB-DA38-1215-8785-860E9079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ECO role 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C198-2C9A-A72D-78AD-596A93526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16" tIns="45708" rIns="91416" bIns="45708" rtlCol="0" anchor="t">
            <a:normAutofit/>
          </a:bodyPr>
          <a:lstStyle/>
          <a:p>
            <a:r>
              <a:rPr lang="en-US" dirty="0">
                <a:cs typeface="Calibri"/>
              </a:rPr>
              <a:t>IP(Gas Pipeline)</a:t>
            </a:r>
          </a:p>
          <a:p>
            <a:r>
              <a:rPr lang="en-US" dirty="0">
                <a:cs typeface="Calibri"/>
              </a:rPr>
              <a:t>Pak – Turk </a:t>
            </a:r>
          </a:p>
          <a:p>
            <a:r>
              <a:rPr lang="en-US" dirty="0">
                <a:cs typeface="Calibri"/>
              </a:rPr>
              <a:t>Military Operations </a:t>
            </a:r>
          </a:p>
          <a:p>
            <a:r>
              <a:rPr lang="en-US" dirty="0">
                <a:cs typeface="Calibri"/>
              </a:rPr>
              <a:t>Islamabad , Tehran , Istanbul Railway </a:t>
            </a:r>
          </a:p>
        </p:txBody>
      </p:sp>
    </p:spTree>
    <p:extLst>
      <p:ext uri="{BB962C8B-B14F-4D97-AF65-F5344CB8AC3E}">
        <p14:creationId xmlns:p14="http://schemas.microsoft.com/office/powerpoint/2010/main" val="243345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Continental Asi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67_win32_fixed" id="{E442930D-4830-4F3C-836A-5EEE087BF41D}" vid="{711322B8-8FF4-460C-BDC8-D9794952B5A0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28CFCD-8CF0-454D-A198-7F1C3455B7F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401EAC5-4335-4679-9FF7-DA216A41F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00C3CC-DBFC-466E-B959-EC92125FAB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Asian continent presentation (widescreen)</Template>
  <TotalTime>212</TotalTime>
  <Words>569</Words>
  <Application>Microsoft Office PowerPoint</Application>
  <PresentationFormat>Custom</PresentationFormat>
  <Paragraphs>130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Century Gothic</vt:lpstr>
      <vt:lpstr>Continental Asia 16x9</vt:lpstr>
      <vt:lpstr>2_Office Theme</vt:lpstr>
      <vt:lpstr>office theme</vt:lpstr>
      <vt:lpstr>ECO (Economic Cooperation organization)</vt:lpstr>
      <vt:lpstr>ECO (Economic Cooperation organization)</vt:lpstr>
      <vt:lpstr>PowerPoint Presentation</vt:lpstr>
      <vt:lpstr>ECO</vt:lpstr>
      <vt:lpstr>Introduction:</vt:lpstr>
      <vt:lpstr>PowerPoint Presentation</vt:lpstr>
      <vt:lpstr>PowerPoint Presentation</vt:lpstr>
      <vt:lpstr>Background: </vt:lpstr>
      <vt:lpstr>ECO role :</vt:lpstr>
      <vt:lpstr>Structure (Administration) </vt:lpstr>
      <vt:lpstr>OBJECTIVES </vt:lpstr>
      <vt:lpstr>Cooperation </vt:lpstr>
      <vt:lpstr>Institutions Under ECO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 (Economic Cooperation organization)</dc:title>
  <dc:creator>muahmmad fawwaz</dc:creator>
  <cp:lastModifiedBy>muahmmad fawwaz</cp:lastModifiedBy>
  <cp:revision>64</cp:revision>
  <dcterms:created xsi:type="dcterms:W3CDTF">2023-11-20T09:06:57Z</dcterms:created>
  <dcterms:modified xsi:type="dcterms:W3CDTF">2023-11-21T03:34:53Z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