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B810-3692-4526-A644-635EF9078206}" type="datetimeFigureOut">
              <a:rPr lang="en-PK" smtClean="0"/>
              <a:t>05/12/2023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76B8-8714-4FC1-B3E4-40AB1F0BE4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048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3655-6AD3-4198-86B9-9BEFDA839D1F}" type="datetime1">
              <a:rPr lang="en-US" smtClean="0"/>
              <a:t>12/5/2023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0B81-C9DE-455E-81AB-60F00E07DE4A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91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0B81-C9DE-455E-81AB-60F00E07DE4A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74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0B81-C9DE-455E-81AB-60F00E07DE4A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8971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0B81-C9DE-455E-81AB-60F00E07DE4A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2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0B81-C9DE-455E-81AB-60F00E07DE4A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79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0B81-C9DE-455E-81AB-60F00E07DE4A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83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E400-441C-4E3F-9B13-A639D23AA7C4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2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AD6-5120-422A-82F9-EA9D7BFA4233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134A-8B8F-4969-A30B-95D0ACAE6FF6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BDCD-2752-4DDD-8838-0530558A5E5A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591-80A9-428A-AAE9-F7D756D8A6E0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F45EA-4C43-43AF-BCEB-9D02B0A6FFEB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3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2997-9B72-4EC3-A6AB-FC319115D957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967B-6965-4395-91C9-F323D88C20CC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B73F-4CCE-4054-9257-4FB36E5AC07D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44F9-60F1-44F7-B2E6-18922CB55C20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0B81-C9DE-455E-81AB-60F00E07DE4A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7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hool desk with books and pencils with chalkboard in background">
            <a:extLst>
              <a:ext uri="{FF2B5EF4-FFF2-40B4-BE49-F238E27FC236}">
                <a16:creationId xmlns:a16="http://schemas.microsoft.com/office/drawing/2014/main" id="{8CB95201-559C-B575-212E-649ECD977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2259F-2CE0-9947-7824-77C512871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/>
              <a:t>ECO</a:t>
            </a:r>
            <a:br>
              <a:rPr lang="en-US" sz="6200"/>
            </a:br>
            <a:r>
              <a:rPr lang="en-US" sz="6200"/>
              <a:t> &amp; </a:t>
            </a:r>
            <a:br>
              <a:rPr lang="en-US" sz="6200"/>
            </a:br>
            <a:r>
              <a:rPr lang="en-US" sz="6200"/>
              <a:t>SCO</a:t>
            </a:r>
            <a:endParaRPr lang="en-PK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C6DE7-FEA4-CFF4-6458-6ACBCC9A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Economic Corporation Organization(ECO)</a:t>
            </a:r>
          </a:p>
          <a:p>
            <a:r>
              <a:rPr lang="en-US" dirty="0"/>
              <a:t>Shanghai Cooperation Organization (SCO)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09797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F286-CAD6-87B6-D19E-96CE9091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3954984" cy="1326321"/>
          </a:xfrm>
        </p:spPr>
        <p:txBody>
          <a:bodyPr>
            <a:normAutofit fontScale="90000"/>
          </a:bodyPr>
          <a:lstStyle/>
          <a:p>
            <a:r>
              <a:rPr lang="en-US" dirty="0"/>
              <a:t>Primary objectives of SCO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B11-B1EE-48AE-A827-0655D4B8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32" y="2240442"/>
            <a:ext cx="5679510" cy="4462587"/>
          </a:xfrm>
        </p:spPr>
        <p:txBody>
          <a:bodyPr/>
          <a:lstStyle/>
          <a:p>
            <a:r>
              <a:rPr lang="en-US" dirty="0"/>
              <a:t>Promoting Trade and Investment</a:t>
            </a:r>
          </a:p>
          <a:p>
            <a:r>
              <a:rPr lang="en-US" dirty="0"/>
              <a:t>Enhancing Connectivity and Infrastructure</a:t>
            </a:r>
          </a:p>
          <a:p>
            <a:r>
              <a:rPr lang="en-US" dirty="0"/>
              <a:t>Financial Cooperation</a:t>
            </a:r>
          </a:p>
          <a:p>
            <a:r>
              <a:rPr lang="en-US" dirty="0"/>
              <a:t>Addressing Economic Disparities</a:t>
            </a:r>
          </a:p>
          <a:p>
            <a:r>
              <a:rPr lang="en-US" dirty="0"/>
              <a:t>Collaboration on Innovation and Technology</a:t>
            </a:r>
          </a:p>
          <a:p>
            <a:r>
              <a:rPr lang="en-US" dirty="0"/>
              <a:t>Energy Cooperation</a:t>
            </a:r>
          </a:p>
          <a:p>
            <a:r>
              <a:rPr lang="en-US" dirty="0"/>
              <a:t>Security Provision</a:t>
            </a:r>
          </a:p>
          <a:p>
            <a:r>
              <a:rPr lang="en-US" dirty="0"/>
              <a:t>Protection Against Evils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8E9764-6ECC-64DC-902E-75E51E5371E5}"/>
              </a:ext>
            </a:extLst>
          </p:cNvPr>
          <p:cNvSpPr txBox="1">
            <a:spLocks/>
          </p:cNvSpPr>
          <p:nvPr/>
        </p:nvSpPr>
        <p:spPr>
          <a:xfrm>
            <a:off x="6400800" y="2162801"/>
            <a:ext cx="5679510" cy="446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Trade Facilitation</a:t>
            </a:r>
          </a:p>
          <a:p>
            <a:r>
              <a:rPr lang="en-US" dirty="0"/>
              <a:t>Infrastructure Development</a:t>
            </a:r>
          </a:p>
          <a:p>
            <a:r>
              <a:rPr lang="en-US" dirty="0"/>
              <a:t>Energy Cooperation</a:t>
            </a:r>
          </a:p>
          <a:p>
            <a:r>
              <a:rPr lang="en-US" dirty="0"/>
              <a:t>Industrial Cooperation</a:t>
            </a:r>
          </a:p>
          <a:p>
            <a:r>
              <a:rPr lang="en-US" dirty="0"/>
              <a:t>Agricultural Cooperation</a:t>
            </a:r>
          </a:p>
          <a:p>
            <a:r>
              <a:rPr lang="en-US" dirty="0"/>
              <a:t>Science and Technology Collaboration</a:t>
            </a:r>
          </a:p>
          <a:p>
            <a:r>
              <a:rPr lang="en-US" dirty="0"/>
              <a:t>Human Resource Development</a:t>
            </a:r>
          </a:p>
          <a:p>
            <a:r>
              <a:rPr lang="en-US" dirty="0"/>
              <a:t>Tourism Promotion</a:t>
            </a:r>
          </a:p>
          <a:p>
            <a:r>
              <a:rPr lang="en-US" dirty="0"/>
              <a:t>Environmental Sustainability</a:t>
            </a:r>
            <a:endParaRPr lang="en-PK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8D8D4C-A161-0A1D-83DD-E8E05A0BB0D2}"/>
              </a:ext>
            </a:extLst>
          </p:cNvPr>
          <p:cNvSpPr txBox="1">
            <a:spLocks/>
          </p:cNvSpPr>
          <p:nvPr/>
        </p:nvSpPr>
        <p:spPr>
          <a:xfrm>
            <a:off x="6512491" y="609599"/>
            <a:ext cx="3954984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Primary objectives of ECO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1468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4CAD-BD4C-10AC-F1D7-CD89ACA8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468331" cy="1326321"/>
          </a:xfrm>
        </p:spPr>
        <p:txBody>
          <a:bodyPr/>
          <a:lstStyle/>
          <a:p>
            <a:r>
              <a:rPr lang="en-US" dirty="0"/>
              <a:t>Summits of SCO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E290-E165-F618-1590-10BD51E5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468331" cy="3695136"/>
          </a:xfrm>
        </p:spPr>
        <p:txBody>
          <a:bodyPr/>
          <a:lstStyle/>
          <a:p>
            <a:r>
              <a:rPr lang="en-US" dirty="0"/>
              <a:t>Summit 2001</a:t>
            </a:r>
          </a:p>
          <a:p>
            <a:r>
              <a:rPr lang="en-US" dirty="0"/>
              <a:t>Summit 2004</a:t>
            </a:r>
          </a:p>
          <a:p>
            <a:r>
              <a:rPr lang="en-US" dirty="0"/>
              <a:t>Summit 2020</a:t>
            </a:r>
          </a:p>
          <a:p>
            <a:r>
              <a:rPr lang="en-US" dirty="0"/>
              <a:t>Summit 2021</a:t>
            </a:r>
          </a:p>
          <a:p>
            <a:r>
              <a:rPr lang="en-US" dirty="0"/>
              <a:t>Recent 23</a:t>
            </a:r>
            <a:r>
              <a:rPr lang="en-US" baseline="30000" dirty="0"/>
              <a:t>rd</a:t>
            </a:r>
            <a:r>
              <a:rPr lang="en-US" dirty="0"/>
              <a:t> Summit</a:t>
            </a:r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5E3029-DB94-82BD-954C-1DECAAFFE7A0}"/>
              </a:ext>
            </a:extLst>
          </p:cNvPr>
          <p:cNvSpPr txBox="1">
            <a:spLocks/>
          </p:cNvSpPr>
          <p:nvPr/>
        </p:nvSpPr>
        <p:spPr>
          <a:xfrm>
            <a:off x="6560616" y="609600"/>
            <a:ext cx="446833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Summits of ECO</a:t>
            </a:r>
            <a:endParaRPr lang="en-P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F4FBDE-0B8A-1703-F337-97DE6EC11950}"/>
              </a:ext>
            </a:extLst>
          </p:cNvPr>
          <p:cNvSpPr txBox="1">
            <a:spLocks/>
          </p:cNvSpPr>
          <p:nvPr/>
        </p:nvSpPr>
        <p:spPr>
          <a:xfrm>
            <a:off x="6809876" y="2096064"/>
            <a:ext cx="4468331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Summit (2006 - Baku, Azerbaijan)</a:t>
            </a:r>
          </a:p>
          <a:p>
            <a:r>
              <a:rPr lang="en-US" dirty="0"/>
              <a:t>Summit (2010 - Istanbul, Turkey)</a:t>
            </a:r>
          </a:p>
          <a:p>
            <a:r>
              <a:rPr lang="en-US" dirty="0"/>
              <a:t>Summit (2017 - Islamabad, Pakistan)</a:t>
            </a:r>
          </a:p>
          <a:p>
            <a:r>
              <a:rPr lang="en-US" dirty="0"/>
              <a:t>Most recent was held on 16th ECO Summit – November 9, 2023 -Tashkent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9861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2E99-119F-7773-962C-E4F62C56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06" y="216568"/>
            <a:ext cx="4885426" cy="1326321"/>
          </a:xfrm>
        </p:spPr>
        <p:txBody>
          <a:bodyPr>
            <a:normAutofit fontScale="90000"/>
          </a:bodyPr>
          <a:lstStyle/>
          <a:p>
            <a:r>
              <a:rPr lang="en-US" dirty="0"/>
              <a:t>Areas of Corporation (SCO)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C286-6828-1508-5576-E5F6CA03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06" y="1839667"/>
            <a:ext cx="4885426" cy="5098543"/>
          </a:xfrm>
        </p:spPr>
        <p:txBody>
          <a:bodyPr>
            <a:normAutofit/>
          </a:bodyPr>
          <a:lstStyle/>
          <a:p>
            <a:r>
              <a:rPr lang="en-US" dirty="0"/>
              <a:t>Counter-Terrorism Cooperation</a:t>
            </a:r>
          </a:p>
          <a:p>
            <a:r>
              <a:rPr lang="en-US" dirty="0"/>
              <a:t>Security Dialogue and Coordination</a:t>
            </a:r>
          </a:p>
          <a:p>
            <a:r>
              <a:rPr lang="en-US" dirty="0"/>
              <a:t>Military Exercises</a:t>
            </a:r>
          </a:p>
          <a:p>
            <a:r>
              <a:rPr lang="en-US" dirty="0"/>
              <a:t>Trade Facilitation</a:t>
            </a:r>
          </a:p>
          <a:p>
            <a:r>
              <a:rPr lang="en-US" dirty="0"/>
              <a:t>Infrastructure Projects</a:t>
            </a:r>
          </a:p>
          <a:p>
            <a:r>
              <a:rPr lang="en-US" dirty="0"/>
              <a:t>Investment Promotion</a:t>
            </a:r>
          </a:p>
          <a:p>
            <a:r>
              <a:rPr lang="en-US" dirty="0"/>
              <a:t>Financial Cooperation</a:t>
            </a:r>
          </a:p>
          <a:p>
            <a:r>
              <a:rPr lang="en-US" dirty="0"/>
              <a:t>Cultural Diplomacy</a:t>
            </a:r>
          </a:p>
          <a:p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4C36B8-9170-B704-E348-7EF257D4117E}"/>
              </a:ext>
            </a:extLst>
          </p:cNvPr>
          <p:cNvSpPr txBox="1">
            <a:spLocks/>
          </p:cNvSpPr>
          <p:nvPr/>
        </p:nvSpPr>
        <p:spPr>
          <a:xfrm>
            <a:off x="6096000" y="216567"/>
            <a:ext cx="4885426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Areas of Corporation (ECO)</a:t>
            </a:r>
            <a:endParaRPr lang="en-P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FAB249-2745-0D04-E6D4-EBB9E35CB313}"/>
              </a:ext>
            </a:extLst>
          </p:cNvPr>
          <p:cNvSpPr txBox="1">
            <a:spLocks/>
          </p:cNvSpPr>
          <p:nvPr/>
        </p:nvSpPr>
        <p:spPr>
          <a:xfrm>
            <a:off x="6376132" y="1839667"/>
            <a:ext cx="4885426" cy="509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Development</a:t>
            </a:r>
          </a:p>
          <a:p>
            <a:r>
              <a:rPr lang="en-US" dirty="0"/>
              <a:t>Transit Trade</a:t>
            </a:r>
          </a:p>
          <a:p>
            <a:r>
              <a:rPr lang="en-US" dirty="0"/>
              <a:t>Military Exercises</a:t>
            </a:r>
          </a:p>
          <a:p>
            <a:r>
              <a:rPr lang="en-US" dirty="0"/>
              <a:t>Energy Infrastructure</a:t>
            </a:r>
          </a:p>
          <a:p>
            <a:r>
              <a:rPr lang="en-US" dirty="0"/>
              <a:t>Investment Promotion</a:t>
            </a:r>
          </a:p>
          <a:p>
            <a:r>
              <a:rPr lang="en-US" dirty="0"/>
              <a:t>Financial Cooperation</a:t>
            </a:r>
          </a:p>
          <a:p>
            <a:r>
              <a:rPr lang="en-US" dirty="0"/>
              <a:t>Food Security</a:t>
            </a:r>
          </a:p>
          <a:p>
            <a:r>
              <a:rPr lang="en-US" dirty="0"/>
              <a:t>Tourism Infrastructure</a:t>
            </a:r>
          </a:p>
          <a:p>
            <a:r>
              <a:rPr lang="en-US" dirty="0"/>
              <a:t>Counter-Terrorism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1432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6234-281F-6A3F-089D-8D588152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925531" cy="1326321"/>
          </a:xfrm>
        </p:spPr>
        <p:txBody>
          <a:bodyPr/>
          <a:lstStyle/>
          <a:p>
            <a:r>
              <a:rPr lang="en-US" dirty="0"/>
              <a:t>Role of Pakistan in SCO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4494-31AA-7414-ED1F-1F2BF178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248463"/>
            <a:ext cx="4925531" cy="3695136"/>
          </a:xfrm>
        </p:spPr>
        <p:txBody>
          <a:bodyPr/>
          <a:lstStyle/>
          <a:p>
            <a:r>
              <a:rPr lang="en-US" dirty="0"/>
              <a:t>Strategic Location</a:t>
            </a:r>
          </a:p>
          <a:p>
            <a:r>
              <a:rPr lang="en-US" dirty="0"/>
              <a:t>Geographical Importance</a:t>
            </a:r>
          </a:p>
          <a:p>
            <a:r>
              <a:rPr lang="en-US" dirty="0"/>
              <a:t>Nuclear Power and Military</a:t>
            </a:r>
          </a:p>
          <a:p>
            <a:r>
              <a:rPr lang="en-US" dirty="0"/>
              <a:t>Influence over Other Muslim Nations</a:t>
            </a:r>
          </a:p>
          <a:p>
            <a:r>
              <a:rPr lang="en-US" dirty="0"/>
              <a:t>BRI initiative and CPEC</a:t>
            </a:r>
          </a:p>
          <a:p>
            <a:r>
              <a:rPr lang="en-US" dirty="0"/>
              <a:t>Energy Demands</a:t>
            </a:r>
          </a:p>
          <a:p>
            <a:r>
              <a:rPr lang="en-US" dirty="0"/>
              <a:t>War against Terrorisms</a:t>
            </a:r>
            <a:endParaRPr lang="en-P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8C1A70-EBF1-B4EA-F8DF-535521F70E23}"/>
              </a:ext>
            </a:extLst>
          </p:cNvPr>
          <p:cNvSpPr txBox="1">
            <a:spLocks/>
          </p:cNvSpPr>
          <p:nvPr/>
        </p:nvSpPr>
        <p:spPr>
          <a:xfrm>
            <a:off x="6352674" y="609599"/>
            <a:ext cx="492553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Role of Pakistan in ECO</a:t>
            </a:r>
            <a:endParaRPr lang="en-P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AA904D-0657-14E4-17BE-A42885147215}"/>
              </a:ext>
            </a:extLst>
          </p:cNvPr>
          <p:cNvSpPr txBox="1">
            <a:spLocks/>
          </p:cNvSpPr>
          <p:nvPr/>
        </p:nvSpPr>
        <p:spPr>
          <a:xfrm>
            <a:off x="6352674" y="2248463"/>
            <a:ext cx="4925531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Founder Member</a:t>
            </a:r>
          </a:p>
          <a:p>
            <a:r>
              <a:rPr lang="en-US" dirty="0"/>
              <a:t>Geopolitical Significance</a:t>
            </a:r>
          </a:p>
          <a:p>
            <a:r>
              <a:rPr lang="en-US" dirty="0"/>
              <a:t>Trade and Economic Integration</a:t>
            </a:r>
          </a:p>
          <a:p>
            <a:r>
              <a:rPr lang="en-US" dirty="0"/>
              <a:t>Connectivity Projects</a:t>
            </a:r>
          </a:p>
          <a:p>
            <a:r>
              <a:rPr lang="en-US" dirty="0"/>
              <a:t>Cultural Exchange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4481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2EBD-184E-B686-C513-710433F7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25C2-CFF1-496F-8C9D-3CFC24B0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628752" cy="3695136"/>
          </a:xfrm>
        </p:spPr>
        <p:txBody>
          <a:bodyPr/>
          <a:lstStyle/>
          <a:p>
            <a:r>
              <a:rPr lang="en-US" dirty="0"/>
              <a:t>Security-Centric Focus</a:t>
            </a:r>
          </a:p>
          <a:p>
            <a:r>
              <a:rPr lang="en-US" dirty="0"/>
              <a:t>Geopolitical Complexities</a:t>
            </a:r>
          </a:p>
          <a:p>
            <a:r>
              <a:rPr lang="en-US" dirty="0"/>
              <a:t>Diverse Political Systems</a:t>
            </a:r>
          </a:p>
          <a:p>
            <a:r>
              <a:rPr lang="en-US" dirty="0"/>
              <a:t>Security Cooperation Coordination</a:t>
            </a:r>
          </a:p>
          <a:p>
            <a:r>
              <a:rPr lang="en-US" dirty="0"/>
              <a:t>Economic Diversification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D380C5-2417-DBAC-EC53-288D4C5A895C}"/>
              </a:ext>
            </a:extLst>
          </p:cNvPr>
          <p:cNvSpPr txBox="1">
            <a:spLocks/>
          </p:cNvSpPr>
          <p:nvPr/>
        </p:nvSpPr>
        <p:spPr>
          <a:xfrm>
            <a:off x="6769163" y="2096064"/>
            <a:ext cx="462875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Economic Disparities Among Member Countries</a:t>
            </a:r>
          </a:p>
          <a:p>
            <a:r>
              <a:rPr lang="en-US" dirty="0"/>
              <a:t>Infrastructure Challenges</a:t>
            </a:r>
          </a:p>
          <a:p>
            <a:r>
              <a:rPr lang="en-US" dirty="0"/>
              <a:t>Trade Barriers and Regulatory Differences</a:t>
            </a:r>
          </a:p>
          <a:p>
            <a:r>
              <a:rPr lang="en-US" dirty="0"/>
              <a:t>Conflict and Political Instability</a:t>
            </a:r>
          </a:p>
          <a:p>
            <a:r>
              <a:rPr lang="en-US" dirty="0"/>
              <a:t>Energy Security and Resource Management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8072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kistan's Foreign Policy - RAZ TV">
            <a:extLst>
              <a:ext uri="{FF2B5EF4-FFF2-40B4-BE49-F238E27FC236}">
                <a16:creationId xmlns:a16="http://schemas.microsoft.com/office/drawing/2014/main" id="{F859D0C0-E2DF-6AE7-D8F3-7F799F26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6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3D987-3F86-5AB2-6477-03F16EDE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96" y="956811"/>
            <a:ext cx="4464051" cy="1446550"/>
          </a:xfrm>
        </p:spPr>
        <p:txBody>
          <a:bodyPr/>
          <a:lstStyle/>
          <a:p>
            <a:r>
              <a:rPr lang="en-US" dirty="0"/>
              <a:t>Key Points of ECO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9E59-A683-7C7D-F46F-BBDAD545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60602"/>
            <a:ext cx="4464051" cy="4168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PK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E3E455-342B-85B3-3CB0-E6F7DB096D0C}"/>
              </a:ext>
            </a:extLst>
          </p:cNvPr>
          <p:cNvSpPr txBox="1">
            <a:spLocks/>
          </p:cNvSpPr>
          <p:nvPr/>
        </p:nvSpPr>
        <p:spPr>
          <a:xfrm>
            <a:off x="522996" y="2299963"/>
            <a:ext cx="4464051" cy="430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Objectives 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Areas of Cooperation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Role of Pakistan in ECO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Challenges </a:t>
            </a:r>
          </a:p>
          <a:p>
            <a:pPr marL="0" indent="0">
              <a:buFont typeface="System Font Regular"/>
              <a:buNone/>
            </a:pPr>
            <a:endParaRPr lang="en-US" dirty="0"/>
          </a:p>
          <a:p>
            <a:pPr marL="0" indent="0">
              <a:buFont typeface="System Font Regular"/>
              <a:buNone/>
            </a:pPr>
            <a:endParaRPr lang="en-PK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37562A-1B3A-D293-EE23-5ED3C7648BC3}"/>
              </a:ext>
            </a:extLst>
          </p:cNvPr>
          <p:cNvSpPr txBox="1">
            <a:spLocks/>
          </p:cNvSpPr>
          <p:nvPr/>
        </p:nvSpPr>
        <p:spPr>
          <a:xfrm>
            <a:off x="6248400" y="2209992"/>
            <a:ext cx="4464051" cy="430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Objectives 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Areas of Cooperation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Role of Pakistan in SCO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cs typeface="Calibri"/>
              </a:rPr>
              <a:t>Challenges </a:t>
            </a:r>
          </a:p>
          <a:p>
            <a:pPr marL="0" indent="0">
              <a:buFont typeface="System Font Regular"/>
              <a:buNone/>
            </a:pPr>
            <a:endParaRPr lang="en-US" dirty="0"/>
          </a:p>
          <a:p>
            <a:pPr marL="0" indent="0">
              <a:buFont typeface="System Font Regular"/>
              <a:buNone/>
            </a:pPr>
            <a:endParaRPr lang="en-PK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DC0F86-12CC-F407-7E4D-BA2569D033AC}"/>
              </a:ext>
            </a:extLst>
          </p:cNvPr>
          <p:cNvSpPr txBox="1">
            <a:spLocks/>
          </p:cNvSpPr>
          <p:nvPr/>
        </p:nvSpPr>
        <p:spPr>
          <a:xfrm>
            <a:off x="5943600" y="954066"/>
            <a:ext cx="4464051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Points of SCO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164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AAB4-5865-5ABD-BE22-6B0B4B3F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28" y="142364"/>
            <a:ext cx="11039828" cy="1446550"/>
          </a:xfrm>
        </p:spPr>
        <p:txBody>
          <a:bodyPr/>
          <a:lstStyle/>
          <a:p>
            <a:r>
              <a:rPr lang="en-US" dirty="0"/>
              <a:t>SCO Background and Formation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E767-9E79-4728-E6F5-408457E9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88332"/>
            <a:ext cx="9094416" cy="5369668"/>
          </a:xfrm>
        </p:spPr>
        <p:txBody>
          <a:bodyPr>
            <a:normAutofit/>
          </a:bodyPr>
          <a:lstStyle/>
          <a:p>
            <a:r>
              <a:rPr lang="en-US" sz="2400" dirty="0"/>
              <a:t>Cold war effects</a:t>
            </a:r>
          </a:p>
          <a:p>
            <a:r>
              <a:rPr lang="en-US" sz="2400" dirty="0"/>
              <a:t>Russian integration</a:t>
            </a:r>
          </a:p>
          <a:p>
            <a:r>
              <a:rPr lang="en-US" sz="2400" dirty="0"/>
              <a:t>Russian influence and stop America in CA.</a:t>
            </a:r>
          </a:p>
          <a:p>
            <a:r>
              <a:rPr lang="en-US" sz="2400" dirty="0"/>
              <a:t>China collaborator of Russia since ww2.</a:t>
            </a:r>
          </a:p>
          <a:p>
            <a:r>
              <a:rPr lang="en-US" sz="2400" dirty="0"/>
              <a:t>Communists' approaches.</a:t>
            </a:r>
          </a:p>
          <a:p>
            <a:r>
              <a:rPr lang="en-US" sz="2400" dirty="0"/>
              <a:t>Addition of CA countries to make Shanghai five in 1996</a:t>
            </a:r>
          </a:p>
          <a:p>
            <a:r>
              <a:rPr lang="en-US" sz="2400" dirty="0"/>
              <a:t>Security organization within member states.</a:t>
            </a:r>
          </a:p>
          <a:p>
            <a:r>
              <a:rPr lang="en-US" sz="2400" dirty="0"/>
              <a:t>June 2001 became SCO.</a:t>
            </a:r>
          </a:p>
          <a:p>
            <a:r>
              <a:rPr lang="en-US" sz="2400" dirty="0"/>
              <a:t>Uzbekistan joined to become 6.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78202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ey Takeaways from SCO Summit | Current Affairs">
            <a:extLst>
              <a:ext uri="{FF2B5EF4-FFF2-40B4-BE49-F238E27FC236}">
                <a16:creationId xmlns:a16="http://schemas.microsoft.com/office/drawing/2014/main" id="{EAA6FD71-5D68-3070-61AC-B143A01183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2667" y="225778"/>
            <a:ext cx="8839200" cy="6333066"/>
          </a:xfrm>
          <a:prstGeom prst="rect">
            <a:avLst/>
          </a:prstGeom>
          <a:noFill/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DA43-9D28-6072-A52C-67F6F16A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48356"/>
            <a:ext cx="10353761" cy="1326321"/>
          </a:xfrm>
        </p:spPr>
        <p:txBody>
          <a:bodyPr/>
          <a:lstStyle/>
          <a:p>
            <a:r>
              <a:rPr lang="en-US" dirty="0"/>
              <a:t>Structure Of SCO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AB63-F45F-70BD-CABE-E41A33F9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8844"/>
            <a:ext cx="10353762" cy="5379156"/>
          </a:xfrm>
        </p:spPr>
        <p:txBody>
          <a:bodyPr>
            <a:normAutofit/>
          </a:bodyPr>
          <a:lstStyle/>
          <a:p>
            <a:r>
              <a:rPr lang="en-US" dirty="0"/>
              <a:t>Council of heads of state</a:t>
            </a:r>
          </a:p>
          <a:p>
            <a:r>
              <a:rPr lang="en-US" dirty="0"/>
              <a:t>Council of prime ministers</a:t>
            </a:r>
          </a:p>
          <a:p>
            <a:r>
              <a:rPr lang="en-US" dirty="0"/>
              <a:t>Council foreign ministers</a:t>
            </a:r>
          </a:p>
          <a:p>
            <a:r>
              <a:rPr lang="en-US" dirty="0"/>
              <a:t>RATS</a:t>
            </a:r>
          </a:p>
          <a:p>
            <a:r>
              <a:rPr lang="en-US" dirty="0"/>
              <a:t>Business council</a:t>
            </a:r>
          </a:p>
          <a:p>
            <a:r>
              <a:rPr lang="en-US" dirty="0"/>
              <a:t>Consortium bank</a:t>
            </a:r>
          </a:p>
          <a:p>
            <a:r>
              <a:rPr lang="en-US" dirty="0"/>
              <a:t>Youth council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8119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3093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0A8389-0807-F1DE-237C-EC857494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6904" y="643467"/>
            <a:ext cx="887819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6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88D5-631C-7154-1E54-AFCA44DF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25778"/>
            <a:ext cx="10353761" cy="1326321"/>
          </a:xfrm>
        </p:spPr>
        <p:txBody>
          <a:bodyPr/>
          <a:lstStyle/>
          <a:p>
            <a:r>
              <a:rPr lang="en-US" dirty="0"/>
              <a:t>ECO Background and Formation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B0B2-4BA0-4F69-D7BF-B141AF78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52099"/>
            <a:ext cx="10353762" cy="5176079"/>
          </a:xfrm>
        </p:spPr>
        <p:txBody>
          <a:bodyPr>
            <a:normAutofit/>
          </a:bodyPr>
          <a:lstStyle/>
          <a:p>
            <a:r>
              <a:rPr lang="en-US" dirty="0"/>
              <a:t>PRO AMERICAN COUNTRIES</a:t>
            </a:r>
          </a:p>
          <a:p>
            <a:r>
              <a:rPr lang="en-US" dirty="0"/>
              <a:t>Pak, Turkey and Iran made RCD in 1964.</a:t>
            </a:r>
          </a:p>
          <a:p>
            <a:r>
              <a:rPr lang="en-US" dirty="0"/>
              <a:t>Economic boost.</a:t>
            </a:r>
          </a:p>
          <a:p>
            <a:r>
              <a:rPr lang="en-US" dirty="0"/>
              <a:t>Iran revolution in 1979</a:t>
            </a:r>
          </a:p>
          <a:p>
            <a:r>
              <a:rPr lang="en-US" dirty="0"/>
              <a:t>Russian integration 1981</a:t>
            </a:r>
          </a:p>
          <a:p>
            <a:r>
              <a:rPr lang="en-US" dirty="0"/>
              <a:t>Inactive 1976.</a:t>
            </a:r>
          </a:p>
          <a:p>
            <a:r>
              <a:rPr lang="en-US" dirty="0"/>
              <a:t>Renamed ECO in 1985</a:t>
            </a:r>
          </a:p>
          <a:p>
            <a:r>
              <a:rPr lang="en-US" dirty="0"/>
              <a:t>Addition of CA countries in 1992</a:t>
            </a:r>
          </a:p>
          <a:p>
            <a:r>
              <a:rPr lang="en-US"/>
              <a:t>Began </a:t>
            </a:r>
            <a:r>
              <a:rPr lang="en-US" dirty="0"/>
              <a:t>functioning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D7B28-8393-1B7A-CFFF-6717D943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87" y="2481740"/>
            <a:ext cx="4186092" cy="38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4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A map of the world&#10;&#10;Description automatically generated">
            <a:extLst>
              <a:ext uri="{FF2B5EF4-FFF2-40B4-BE49-F238E27FC236}">
                <a16:creationId xmlns:a16="http://schemas.microsoft.com/office/drawing/2014/main" id="{10F7E0F2-3CBD-739B-959D-E8106D274D9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21333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7141-3D8E-979B-8B59-91C71DA5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ECO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97F-816E-0FE9-53D6-72B33CD5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Secretariat Gen</a:t>
            </a:r>
          </a:p>
          <a:p>
            <a:r>
              <a:rPr lang="en-US"/>
              <a:t>Deputy secretaries</a:t>
            </a:r>
          </a:p>
          <a:p>
            <a:r>
              <a:rPr lang="en-US"/>
              <a:t>Directors</a:t>
            </a:r>
          </a:p>
          <a:p>
            <a:r>
              <a:rPr lang="en-US"/>
              <a:t>Assistant directors</a:t>
            </a:r>
          </a:p>
          <a:p>
            <a:r>
              <a:rPr lang="en-US"/>
              <a:t>Junior staff</a:t>
            </a:r>
          </a:p>
          <a:p>
            <a:r>
              <a:rPr lang="en-US"/>
              <a:t>Decision making</a:t>
            </a:r>
          </a:p>
          <a:p>
            <a:r>
              <a:rPr lang="en-US"/>
              <a:t>Council of foreign ministers</a:t>
            </a:r>
          </a:p>
          <a:p>
            <a:r>
              <a:rPr lang="en-US"/>
              <a:t>Permanents ambassadors</a:t>
            </a:r>
          </a:p>
          <a:p>
            <a:r>
              <a:rPr lang="en-US"/>
              <a:t>Regional planning council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4434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1383</TotalTime>
  <Words>429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System Font Regular</vt:lpstr>
      <vt:lpstr>Wingdings</vt:lpstr>
      <vt:lpstr>Damask</vt:lpstr>
      <vt:lpstr>ECO  &amp;  SCO</vt:lpstr>
      <vt:lpstr>Key Points of ECO</vt:lpstr>
      <vt:lpstr>SCO Background and Formation</vt:lpstr>
      <vt:lpstr>PowerPoint Presentation</vt:lpstr>
      <vt:lpstr>Structure Of SCO</vt:lpstr>
      <vt:lpstr>PowerPoint Presentation</vt:lpstr>
      <vt:lpstr>ECO Background and Formation</vt:lpstr>
      <vt:lpstr>PowerPoint Presentation</vt:lpstr>
      <vt:lpstr>Structure of ECO</vt:lpstr>
      <vt:lpstr>Primary objectives of SCO</vt:lpstr>
      <vt:lpstr>Summits of SCO</vt:lpstr>
      <vt:lpstr>Areas of Corporation (SCO)</vt:lpstr>
      <vt:lpstr>Role of Pakistan in SCO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 &amp;  SCO</dc:title>
  <dc:creator>Arbab kareem</dc:creator>
  <cp:lastModifiedBy>Arbab kareem</cp:lastModifiedBy>
  <cp:revision>5</cp:revision>
  <dcterms:created xsi:type="dcterms:W3CDTF">2023-12-04T03:51:47Z</dcterms:created>
  <dcterms:modified xsi:type="dcterms:W3CDTF">2023-12-05T03:24:10Z</dcterms:modified>
</cp:coreProperties>
</file>