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 id="2147483660" r:id="rId2"/>
  </p:sldMasterIdLst>
  <p:notesMasterIdLst>
    <p:notesMasterId r:id="rId43"/>
  </p:notesMasterIdLst>
  <p:sldIdLst>
    <p:sldId id="256" r:id="rId3"/>
    <p:sldId id="258" r:id="rId4"/>
    <p:sldId id="285" r:id="rId5"/>
    <p:sldId id="292" r:id="rId6"/>
    <p:sldId id="291" r:id="rId7"/>
    <p:sldId id="286" r:id="rId8"/>
    <p:sldId id="284" r:id="rId9"/>
    <p:sldId id="287"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259" r:id="rId23"/>
    <p:sldId id="262" r:id="rId24"/>
    <p:sldId id="261" r:id="rId25"/>
    <p:sldId id="260" r:id="rId26"/>
    <p:sldId id="288" r:id="rId27"/>
    <p:sldId id="289" r:id="rId28"/>
    <p:sldId id="306" r:id="rId29"/>
    <p:sldId id="290" r:id="rId30"/>
    <p:sldId id="307" r:id="rId31"/>
    <p:sldId id="308" r:id="rId32"/>
    <p:sldId id="309" r:id="rId33"/>
    <p:sldId id="310" r:id="rId34"/>
    <p:sldId id="311" r:id="rId35"/>
    <p:sldId id="312" r:id="rId36"/>
    <p:sldId id="313" r:id="rId37"/>
    <p:sldId id="314" r:id="rId38"/>
    <p:sldId id="315" r:id="rId39"/>
    <p:sldId id="316" r:id="rId40"/>
    <p:sldId id="317" r:id="rId41"/>
    <p:sldId id="279" r:id="rId42"/>
  </p:sldIdLst>
  <p:sldSz cx="9144000" cy="5143500" type="screen16x9"/>
  <p:notesSz cx="6858000" cy="9144000"/>
  <p:embeddedFontLst>
    <p:embeddedFont>
      <p:font typeface="Calibri" panose="020F0502020204030204" pitchFamily="34" charset="0"/>
      <p:regular r:id="rId44"/>
      <p:bold r:id="rId45"/>
      <p:italic r:id="rId46"/>
      <p:boldItalic r:id="rId47"/>
    </p:embeddedFont>
    <p:embeddedFont>
      <p:font typeface="Calibri Light" panose="020F0302020204030204" pitchFamily="34" charset="0"/>
      <p:regular r:id="rId48"/>
      <p:italic r:id="rId49"/>
    </p:embeddedFont>
    <p:embeddedFont>
      <p:font typeface="Dosis" pitchFamily="2" charset="0"/>
      <p:regular r:id="rId50"/>
      <p:bold r:id="rId51"/>
    </p:embeddedFont>
    <p:embeddedFont>
      <p:font typeface="Dosis Light" pitchFamily="2" charset="0"/>
      <p:regular r:id="rId52"/>
      <p:bold r:id="rId53"/>
    </p:embeddedFont>
    <p:embeddedFont>
      <p:font typeface="Georgia" panose="02040502050405020303" pitchFamily="18" charset="0"/>
      <p:regular r:id="rId54"/>
      <p:bold r:id="rId55"/>
      <p:italic r:id="rId56"/>
      <p:boldItalic r:id="rId57"/>
    </p:embeddedFont>
    <p:embeddedFont>
      <p:font typeface="Titillium Web" panose="00000500000000000000" pitchFamily="2" charset="0"/>
      <p:regular r:id="rId58"/>
      <p:bold r:id="rId59"/>
      <p:italic r:id="rId60"/>
      <p:boldItalic r:id="rId61"/>
    </p:embeddedFont>
    <p:embeddedFont>
      <p:font typeface="Titillium Web Light" panose="00000400000000000000"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A105BE-6C04-45BA-8A38-5A3A2CB79732}">
  <a:tblStyle styleId="{CEA105BE-6C04-45BA-8A38-5A3A2CB7973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2" autoAdjust="0"/>
    <p:restoredTop sz="87963" autoAdjust="0"/>
  </p:normalViewPr>
  <p:slideViewPr>
    <p:cSldViewPr snapToGrid="0">
      <p:cViewPr varScale="1">
        <p:scale>
          <a:sx n="81" d="100"/>
          <a:sy n="81" d="100"/>
        </p:scale>
        <p:origin x="7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font" Target="fonts/font4.fntdata"/><Relationship Id="rId63" Type="http://schemas.openxmlformats.org/officeDocument/2006/relationships/font" Target="fonts/font20.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18.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font" Target="fonts/font21.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59" Type="http://schemas.openxmlformats.org/officeDocument/2006/relationships/font" Target="fonts/font16.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1.fntdata"/><Relationship Id="rId62"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font" Target="fonts/font22.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7.fntdata"/><Relationship Id="rId5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61558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You will be writing a number of long, formal reports during your career. Most will be written collaboratively with colleagues; others will be just your creation.</a:t>
            </a:r>
          </a:p>
          <a:p>
            <a:pPr marL="0" lvl="0" indent="0">
              <a:spcBef>
                <a:spcPts val="0"/>
              </a:spcBef>
              <a:spcAft>
                <a:spcPts val="0"/>
              </a:spcAft>
              <a:buNone/>
            </a:pPr>
            <a:endParaRPr dirty="0"/>
          </a:p>
        </p:txBody>
      </p:sp>
    </p:spTree>
    <p:extLst>
      <p:ext uri="{BB962C8B-B14F-4D97-AF65-F5344CB8AC3E}">
        <p14:creationId xmlns:p14="http://schemas.microsoft.com/office/powerpoint/2010/main" val="2094907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95847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An effective abstract has the following qualities</a:t>
            </a:r>
            <a:endParaRPr dirty="0"/>
          </a:p>
        </p:txBody>
      </p:sp>
    </p:spTree>
    <p:extLst>
      <p:ext uri="{BB962C8B-B14F-4D97-AF65-F5344CB8AC3E}">
        <p14:creationId xmlns:p14="http://schemas.microsoft.com/office/powerpoint/2010/main" val="1372887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Identify the components of abstract and if missing suggest possible.</a:t>
            </a:r>
          </a:p>
          <a:p>
            <a:r>
              <a:rPr lang="en-US" dirty="0" err="1"/>
              <a:t>Backgroud</a:t>
            </a:r>
            <a:r>
              <a:rPr lang="en-US" dirty="0"/>
              <a:t>, Purpose, Problem, Method, Result</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30</a:t>
            </a:fld>
            <a:endParaRPr lang="en-US">
              <a:solidFill>
                <a:prstClr val="black"/>
              </a:solidFill>
              <a:latin typeface="Calibri" panose="020F0502020204030204"/>
            </a:endParaRPr>
          </a:p>
        </p:txBody>
      </p:sp>
    </p:spTree>
    <p:extLst>
      <p:ext uri="{BB962C8B-B14F-4D97-AF65-F5344CB8AC3E}">
        <p14:creationId xmlns:p14="http://schemas.microsoft.com/office/powerpoint/2010/main" val="3673681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Identify the components of abstract and if missing suggest possible.</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31</a:t>
            </a:fld>
            <a:endParaRPr lang="en-US">
              <a:solidFill>
                <a:prstClr val="black"/>
              </a:solidFill>
              <a:latin typeface="Calibri" panose="020F0502020204030204"/>
            </a:endParaRPr>
          </a:p>
        </p:txBody>
      </p:sp>
    </p:spTree>
    <p:extLst>
      <p:ext uri="{BB962C8B-B14F-4D97-AF65-F5344CB8AC3E}">
        <p14:creationId xmlns:p14="http://schemas.microsoft.com/office/powerpoint/2010/main" val="876617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Arrange the</a:t>
            </a:r>
            <a:r>
              <a:rPr lang="en-US" baseline="0" dirty="0"/>
              <a:t> abstract: Purpose, Method, Result, Conclusion</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32</a:t>
            </a:fld>
            <a:endParaRPr lang="en-US">
              <a:solidFill>
                <a:prstClr val="black"/>
              </a:solidFill>
              <a:latin typeface="Calibri" panose="020F0502020204030204"/>
            </a:endParaRPr>
          </a:p>
        </p:txBody>
      </p:sp>
    </p:spTree>
    <p:extLst>
      <p:ext uri="{BB962C8B-B14F-4D97-AF65-F5344CB8AC3E}">
        <p14:creationId xmlns:p14="http://schemas.microsoft.com/office/powerpoint/2010/main" val="580838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Answer</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33</a:t>
            </a:fld>
            <a:endParaRPr lang="en-US">
              <a:solidFill>
                <a:prstClr val="black"/>
              </a:solidFill>
              <a:latin typeface="Calibri" panose="020F0502020204030204"/>
            </a:endParaRPr>
          </a:p>
        </p:txBody>
      </p:sp>
    </p:spTree>
    <p:extLst>
      <p:ext uri="{BB962C8B-B14F-4D97-AF65-F5344CB8AC3E}">
        <p14:creationId xmlns:p14="http://schemas.microsoft.com/office/powerpoint/2010/main" val="29537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 the article and write</a:t>
            </a:r>
            <a:r>
              <a:rPr lang="en-US" baseline="0" dirty="0"/>
              <a:t> an abstract</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0460B54-4827-4804-9826-314D093C038A}" type="slidenum">
              <a:rPr lang="en-US" smtClean="0">
                <a:solidFill>
                  <a:prstClr val="black"/>
                </a:solidFill>
                <a:latin typeface="Calibri" panose="020F0502020204030204"/>
              </a:rPr>
              <a:pPr/>
              <a:t>34</a:t>
            </a:fld>
            <a:endParaRPr lang="en-US">
              <a:solidFill>
                <a:prstClr val="black"/>
              </a:solidFill>
              <a:latin typeface="Calibri" panose="020F0502020204030204"/>
            </a:endParaRPr>
          </a:p>
        </p:txBody>
      </p:sp>
    </p:spTree>
    <p:extLst>
      <p:ext uri="{BB962C8B-B14F-4D97-AF65-F5344CB8AC3E}">
        <p14:creationId xmlns:p14="http://schemas.microsoft.com/office/powerpoint/2010/main" val="3714237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69376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Readers who want just a quick overview can turn to the executive summary at the beginning or the conclusions and recommendations at the end; technical readers who want to check your facts and figures can turn to discussion sections or appendixes; and all readers can flip to the table of contents for a quick outline of what sections the document contains.</a:t>
            </a:r>
          </a:p>
        </p:txBody>
      </p:sp>
    </p:spTree>
    <p:extLst>
      <p:ext uri="{BB962C8B-B14F-4D97-AF65-F5344CB8AC3E}">
        <p14:creationId xmlns:p14="http://schemas.microsoft.com/office/powerpoint/2010/main" val="3932714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Use up to three levels of headings and indicate them clearly.</a:t>
            </a:r>
          </a:p>
        </p:txBody>
      </p:sp>
    </p:spTree>
    <p:extLst>
      <p:ext uri="{BB962C8B-B14F-4D97-AF65-F5344CB8AC3E}">
        <p14:creationId xmlns:p14="http://schemas.microsoft.com/office/powerpoint/2010/main" val="1468564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The parts of formal documents are as follows</a:t>
            </a:r>
          </a:p>
        </p:txBody>
      </p:sp>
    </p:spTree>
    <p:extLst>
      <p:ext uri="{BB962C8B-B14F-4D97-AF65-F5344CB8AC3E}">
        <p14:creationId xmlns:p14="http://schemas.microsoft.com/office/powerpoint/2010/main" val="83927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We can match the basic sections</a:t>
            </a:r>
            <a:r>
              <a:rPr lang="en-US" baseline="0" dirty="0"/>
              <a:t> of the formal report with sections or chapters of FYP (Final Year </a:t>
            </a:r>
            <a:r>
              <a:rPr lang="en-US" baseline="0" dirty="0" err="1"/>
              <a:t>Rport</a:t>
            </a:r>
            <a:r>
              <a:rPr lang="en-US" baseline="0" dirty="0"/>
              <a:t>) that you will be working on</a:t>
            </a:r>
            <a:endParaRPr lang="en-US" dirty="0"/>
          </a:p>
        </p:txBody>
      </p:sp>
    </p:spTree>
    <p:extLst>
      <p:ext uri="{BB962C8B-B14F-4D97-AF65-F5344CB8AC3E}">
        <p14:creationId xmlns:p14="http://schemas.microsoft.com/office/powerpoint/2010/main" val="30703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you quote word-for-word from another work (when you do this the page number must be given in the in-text citation)</a:t>
            </a:r>
          </a:p>
          <a:p>
            <a:endParaRPr lang="en-US" dirty="0"/>
          </a:p>
        </p:txBody>
      </p:sp>
    </p:spTree>
    <p:extLst>
      <p:ext uri="{BB962C8B-B14F-4D97-AF65-F5344CB8AC3E}">
        <p14:creationId xmlns:p14="http://schemas.microsoft.com/office/powerpoint/2010/main" val="95543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Example of in-text citation and reference list entry using the Harvard referencing style:</a:t>
            </a:r>
          </a:p>
          <a:p>
            <a:pPr marL="139700" indent="0">
              <a:buNone/>
            </a:pPr>
            <a:r>
              <a:rPr lang="en-US" dirty="0"/>
              <a:t> </a:t>
            </a:r>
          </a:p>
        </p:txBody>
      </p:sp>
    </p:spTree>
    <p:extLst>
      <p:ext uri="{BB962C8B-B14F-4D97-AF65-F5344CB8AC3E}">
        <p14:creationId xmlns:p14="http://schemas.microsoft.com/office/powerpoint/2010/main" val="2167732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17376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98189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454898-774B-445A-B4C6-7DDFA1CF3ADB}" type="datetimeFigureOut">
              <a:rPr lang="en-US" smtClean="0">
                <a:solidFill>
                  <a:prstClr val="black">
                    <a:tint val="75000"/>
                  </a:prstClr>
                </a:solidFill>
              </a:rPr>
              <a:pPr/>
              <a:t>10/25/2023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3AD6FC3-1F6F-4716-B136-AA28885318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518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454898-774B-445A-B4C6-7DDFA1CF3ADB}" type="datetimeFigureOut">
              <a:rPr lang="en-US" smtClean="0">
                <a:solidFill>
                  <a:prstClr val="black">
                    <a:tint val="75000"/>
                  </a:prstClr>
                </a:solidFill>
              </a:rPr>
              <a:pPr/>
              <a:t>10/25/2023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3AD6FC3-1F6F-4716-B136-AA28885318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0664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454898-774B-445A-B4C6-7DDFA1CF3ADB}" type="datetimeFigureOut">
              <a:rPr lang="en-US" smtClean="0">
                <a:solidFill>
                  <a:prstClr val="black">
                    <a:tint val="75000"/>
                  </a:prstClr>
                </a:solidFill>
              </a:rPr>
              <a:pPr/>
              <a:t>10/25/2023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3AD6FC3-1F6F-4716-B136-AA28885318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4641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454898-774B-445A-B4C6-7DDFA1CF3ADB}" type="datetimeFigureOut">
              <a:rPr lang="en-US" smtClean="0">
                <a:solidFill>
                  <a:prstClr val="black">
                    <a:tint val="75000"/>
                  </a:prstClr>
                </a:solidFill>
              </a:rPr>
              <a:pPr/>
              <a:t>10/25/2023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3AD6FC3-1F6F-4716-B136-AA28885318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8905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454898-774B-445A-B4C6-7DDFA1CF3ADB}" type="datetimeFigureOut">
              <a:rPr lang="en-US" smtClean="0">
                <a:solidFill>
                  <a:prstClr val="black">
                    <a:tint val="75000"/>
                  </a:prstClr>
                </a:solidFill>
              </a:rPr>
              <a:pPr/>
              <a:t>10/25/2023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3AD6FC3-1F6F-4716-B136-AA28885318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8970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454898-774B-445A-B4C6-7DDFA1CF3ADB}" type="datetimeFigureOut">
              <a:rPr lang="en-US" smtClean="0">
                <a:solidFill>
                  <a:prstClr val="black">
                    <a:tint val="75000"/>
                  </a:prstClr>
                </a:solidFill>
              </a:rPr>
              <a:pPr/>
              <a:t>10/25/2023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3AD6FC3-1F6F-4716-B136-AA28885318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812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6454898-774B-445A-B4C6-7DDFA1CF3ADB}" type="datetimeFigureOut">
              <a:rPr lang="en-US" smtClean="0">
                <a:solidFill>
                  <a:prstClr val="black">
                    <a:tint val="75000"/>
                  </a:prstClr>
                </a:solidFill>
              </a:rPr>
              <a:pPr/>
              <a:t>10/25/2023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3AD6FC3-1F6F-4716-B136-AA28885318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2552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6454898-774B-445A-B4C6-7DDFA1CF3ADB}" type="datetimeFigureOut">
              <a:rPr lang="en-US" smtClean="0">
                <a:solidFill>
                  <a:prstClr val="black">
                    <a:tint val="75000"/>
                  </a:prstClr>
                </a:solidFill>
              </a:rPr>
              <a:pPr/>
              <a:t>10/25/2023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3AD6FC3-1F6F-4716-B136-AA28885318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7950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454898-774B-445A-B4C6-7DDFA1CF3ADB}" type="datetimeFigureOut">
              <a:rPr lang="en-US" smtClean="0">
                <a:solidFill>
                  <a:prstClr val="black">
                    <a:tint val="75000"/>
                  </a:prstClr>
                </a:solidFill>
              </a:rPr>
              <a:pPr/>
              <a:t>10/25/2023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3AD6FC3-1F6F-4716-B136-AA28885318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90797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454898-774B-445A-B4C6-7DDFA1CF3ADB}" type="datetimeFigureOut">
              <a:rPr lang="en-US" smtClean="0">
                <a:solidFill>
                  <a:prstClr val="black">
                    <a:tint val="75000"/>
                  </a:prstClr>
                </a:solidFill>
              </a:rPr>
              <a:pPr/>
              <a:t>10/25/2023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3AD6FC3-1F6F-4716-B136-AA28885318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821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0B87A1"/>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0"/>
              </a:spcBef>
              <a:spcAft>
                <a:spcPts val="0"/>
              </a:spcAft>
              <a:buClr>
                <a:srgbClr val="FFFFFF"/>
              </a:buClr>
              <a:buSzPts val="3000"/>
              <a:buChar char="▫"/>
              <a:defRPr sz="3000" i="1">
                <a:solidFill>
                  <a:srgbClr val="FFFFFF"/>
                </a:solidFill>
              </a:defRPr>
            </a:lvl2pPr>
            <a:lvl3pPr marL="1371600" lvl="2" indent="-419100" rtl="0">
              <a:spcBef>
                <a:spcPts val="0"/>
              </a:spcBef>
              <a:spcAft>
                <a:spcPts val="0"/>
              </a:spcAft>
              <a:buClr>
                <a:srgbClr val="FFFFFF"/>
              </a:buClr>
              <a:buSzPts val="3000"/>
              <a:buChar char="▫"/>
              <a:defRPr sz="3000" i="1">
                <a:solidFill>
                  <a:srgbClr val="FFFFFF"/>
                </a:solidFill>
              </a:defRPr>
            </a:lvl3pPr>
            <a:lvl4pPr marL="1828800" lvl="3" indent="-419100" rtl="0">
              <a:spcBef>
                <a:spcPts val="0"/>
              </a:spcBef>
              <a:spcAft>
                <a:spcPts val="0"/>
              </a:spcAft>
              <a:buClr>
                <a:srgbClr val="FFFFFF"/>
              </a:buClr>
              <a:buSzPts val="3000"/>
              <a:buChar char="▫"/>
              <a:defRPr sz="3000" i="1">
                <a:solidFill>
                  <a:srgbClr val="FFFFFF"/>
                </a:solidFill>
              </a:defRPr>
            </a:lvl4pPr>
            <a:lvl5pPr marL="2286000" lvl="4" indent="-419100" rtl="0">
              <a:spcBef>
                <a:spcPts val="0"/>
              </a:spcBef>
              <a:spcAft>
                <a:spcPts val="0"/>
              </a:spcAft>
              <a:buClr>
                <a:srgbClr val="FFFFFF"/>
              </a:buClr>
              <a:buSzPts val="3000"/>
              <a:buChar char="▫"/>
              <a:defRPr sz="3000" i="1">
                <a:solidFill>
                  <a:srgbClr val="FFFFFF"/>
                </a:solidFill>
              </a:defRPr>
            </a:lvl5pPr>
            <a:lvl6pPr marL="2743200" lvl="5" indent="-419100" rtl="0">
              <a:spcBef>
                <a:spcPts val="0"/>
              </a:spcBef>
              <a:spcAft>
                <a:spcPts val="0"/>
              </a:spcAft>
              <a:buClr>
                <a:srgbClr val="FFFFFF"/>
              </a:buClr>
              <a:buSzPts val="3000"/>
              <a:buChar char="▫"/>
              <a:defRPr sz="3000" i="1">
                <a:solidFill>
                  <a:srgbClr val="FFFFFF"/>
                </a:solidFill>
              </a:defRPr>
            </a:lvl6pPr>
            <a:lvl7pPr marL="3200400" lvl="6" indent="-419100" rtl="0">
              <a:spcBef>
                <a:spcPts val="0"/>
              </a:spcBef>
              <a:spcAft>
                <a:spcPts val="0"/>
              </a:spcAft>
              <a:buClr>
                <a:srgbClr val="FFFFFF"/>
              </a:buClr>
              <a:buSzPts val="3000"/>
              <a:buChar char="●"/>
              <a:defRPr sz="3000" i="1">
                <a:solidFill>
                  <a:srgbClr val="FFFFFF"/>
                </a:solidFill>
              </a:defRPr>
            </a:lvl7pPr>
            <a:lvl8pPr marL="3657600" lvl="7" indent="-419100" rtl="0">
              <a:spcBef>
                <a:spcPts val="0"/>
              </a:spcBef>
              <a:spcAft>
                <a:spcPts val="0"/>
              </a:spcAft>
              <a:buClr>
                <a:srgbClr val="FFFFFF"/>
              </a:buClr>
              <a:buSzPts val="3000"/>
              <a:buChar char="○"/>
              <a:defRPr sz="3000" i="1">
                <a:solidFill>
                  <a:srgbClr val="FFFFFF"/>
                </a:solidFill>
              </a:defRPr>
            </a:lvl8pPr>
            <a:lvl9pPr marL="4114800" lvl="8" indent="-419100">
              <a:spcBef>
                <a:spcPts val="0"/>
              </a:spcBef>
              <a:spcAft>
                <a:spcPts val="0"/>
              </a:spcAft>
              <a:buClr>
                <a:srgbClr val="FFFFFF"/>
              </a:buClr>
              <a:buSzPts val="3000"/>
              <a:buChar char="■"/>
              <a:defRPr sz="3000" i="1">
                <a:solidFill>
                  <a:srgbClr val="FFFFFF"/>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2000">
                <a:solidFill>
                  <a:srgbClr val="D3EBD5"/>
                </a:solidFill>
                <a:latin typeface="Dosis"/>
                <a:ea typeface="Dosis"/>
                <a:cs typeface="Dosis"/>
                <a:sym typeface="Dosis"/>
              </a:rPr>
              <a:t>“</a:t>
            </a:r>
            <a:endParaRPr sz="12000">
              <a:solidFill>
                <a:srgbClr val="D3EBD5"/>
              </a:solidFill>
              <a:latin typeface="Dosis"/>
              <a:ea typeface="Dosis"/>
              <a:cs typeface="Dosis"/>
              <a:sym typeface="Dosis"/>
            </a:endParaRPr>
          </a:p>
        </p:txBody>
      </p:sp>
      <p:grpSp>
        <p:nvGrpSpPr>
          <p:cNvPr id="1047" name="Google Shape;1047;p4"/>
          <p:cNvGrpSpPr/>
          <p:nvPr/>
        </p:nvGrpSpPr>
        <p:grpSpPr>
          <a:xfrm rot="10800000">
            <a:off x="8705367" y="28698"/>
            <a:ext cx="410132" cy="5086302"/>
            <a:chOff x="836200" y="238125"/>
            <a:chExt cx="422425" cy="5238750"/>
          </a:xfrm>
        </p:grpSpPr>
        <p:sp>
          <p:nvSpPr>
            <p:cNvPr id="1048" name="Google Shape;1048;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9" name="Google Shape;1049;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0" name="Google Shape;1050;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1" name="Google Shape;1051;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2" name="Google Shape;1052;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3" name="Google Shape;1053;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4" name="Google Shape;1054;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5" name="Google Shape;1055;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6" name="Google Shape;1056;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7" name="Google Shape;1057;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8" name="Google Shape;1058;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9" name="Google Shape;1059;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0" name="Google Shape;1060;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1" name="Google Shape;1061;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2" name="Google Shape;1062;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3" name="Google Shape;1063;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4" name="Google Shape;1064;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5" name="Google Shape;1065;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6" name="Google Shape;1066;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7" name="Google Shape;1067;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8" name="Google Shape;1068;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9" name="Google Shape;1069;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0" name="Google Shape;1070;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1" name="Google Shape;1071;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2" name="Google Shape;1072;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3" name="Google Shape;1073;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4" name="Google Shape;1074;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5" name="Google Shape;1075;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6" name="Google Shape;1076;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7" name="Google Shape;1077;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8" name="Google Shape;1078;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9" name="Google Shape;1079;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0" name="Google Shape;1080;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1" name="Google Shape;1081;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2" name="Google Shape;1082;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3" name="Google Shape;1083;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4" name="Google Shape;1084;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5" name="Google Shape;1085;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6" name="Google Shape;1086;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7" name="Google Shape;1087;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8" name="Google Shape;1088;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9" name="Google Shape;1089;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0" name="Google Shape;1090;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1" name="Google Shape;1091;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2" name="Google Shape;1092;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3" name="Google Shape;1093;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4" name="Google Shape;1094;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5" name="Google Shape;1095;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6" name="Google Shape;1096;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7" name="Google Shape;1097;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8" name="Google Shape;1098;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9" name="Google Shape;1099;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0" name="Google Shape;1100;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1" name="Google Shape;1101;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2" name="Google Shape;1102;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3" name="Google Shape;1103;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4" name="Google Shape;1104;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5" name="Google Shape;1105;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6" name="Google Shape;1106;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7" name="Google Shape;1107;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8" name="Google Shape;1108;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9" name="Google Shape;1109;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0" name="Google Shape;1110;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1" name="Google Shape;1111;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2" name="Google Shape;1112;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3" name="Google Shape;1113;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4" name="Google Shape;1114;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5" name="Google Shape;1115;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6" name="Google Shape;1116;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7" name="Google Shape;1117;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8" name="Google Shape;1118;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9" name="Google Shape;1119;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0" name="Google Shape;1120;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1" name="Google Shape;1121;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2" name="Google Shape;1122;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3" name="Google Shape;1123;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4" name="Google Shape;1124;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5" name="Google Shape;1125;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6" name="Google Shape;1126;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7" name="Google Shape;1127;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28" name="Google Shape;1128;p4"/>
          <p:cNvGrpSpPr/>
          <p:nvPr/>
        </p:nvGrpSpPr>
        <p:grpSpPr>
          <a:xfrm rot="10800000">
            <a:off x="6659535" y="28698"/>
            <a:ext cx="2309844" cy="5086302"/>
            <a:chOff x="986700" y="238125"/>
            <a:chExt cx="2379075" cy="5238750"/>
          </a:xfrm>
        </p:grpSpPr>
        <p:sp>
          <p:nvSpPr>
            <p:cNvPr id="1129" name="Google Shape;1129;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0" name="Google Shape;1130;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1" name="Google Shape;1131;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2" name="Google Shape;1132;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3" name="Google Shape;1133;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4" name="Google Shape;1134;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5" name="Google Shape;1135;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6" name="Google Shape;1136;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7" name="Google Shape;1137;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8" name="Google Shape;1138;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9" name="Google Shape;1139;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0" name="Google Shape;1140;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1" name="Google Shape;1141;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2" name="Google Shape;1142;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3" name="Google Shape;1143;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4" name="Google Shape;1144;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5" name="Google Shape;1145;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6" name="Google Shape;1146;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7" name="Google Shape;1147;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8" name="Google Shape;1148;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9" name="Google Shape;1149;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0" name="Google Shape;1150;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1" name="Google Shape;1151;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2" name="Google Shape;1152;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3" name="Google Shape;1153;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4" name="Google Shape;1154;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5" name="Google Shape;1155;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6" name="Google Shape;1156;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7" name="Google Shape;1157;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8" name="Google Shape;1158;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9" name="Google Shape;1159;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0" name="Google Shape;1160;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1" name="Google Shape;1161;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2" name="Google Shape;1162;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3" name="Google Shape;1163;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4" name="Google Shape;1164;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5" name="Google Shape;1165;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6" name="Google Shape;1166;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7" name="Google Shape;1167;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8" name="Google Shape;1168;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9" name="Google Shape;1169;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0" name="Google Shape;1170;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1" name="Google Shape;1171;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2" name="Google Shape;1172;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3" name="Google Shape;1173;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4" name="Google Shape;1174;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5" name="Google Shape;1175;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6" name="Google Shape;1176;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7" name="Google Shape;1177;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8" name="Google Shape;1178;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9" name="Google Shape;1179;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0" name="Google Shape;1180;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1" name="Google Shape;1181;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2" name="Google Shape;1182;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3" name="Google Shape;1183;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4" name="Google Shape;1184;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5" name="Google Shape;1185;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6" name="Google Shape;1186;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7" name="Google Shape;1187;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8" name="Google Shape;1188;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9" name="Google Shape;1189;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0" name="Google Shape;1190;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1" name="Google Shape;1191;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2" name="Google Shape;1192;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3" name="Google Shape;1193;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4" name="Google Shape;1194;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5" name="Google Shape;1195;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6" name="Google Shape;1196;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7" name="Google Shape;1197;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8" name="Google Shape;1198;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9" name="Google Shape;1199;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0" name="Google Shape;1200;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1" name="Google Shape;1201;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2" name="Google Shape;1202;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3" name="Google Shape;1203;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4" name="Google Shape;1204;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5" name="Google Shape;1205;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6" name="Google Shape;1206;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7" name="Google Shape;1207;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8" name="Google Shape;1208;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9" name="Google Shape;1209;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0" name="Google Shape;1210;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1" name="Google Shape;1211;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2" name="Google Shape;1212;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3" name="Google Shape;1213;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4" name="Google Shape;1214;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5" name="Google Shape;1215;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6" name="Google Shape;1216;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7" name="Google Shape;1217;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8" name="Google Shape;1218;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9" name="Google Shape;1219;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0" name="Google Shape;1220;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1" name="Google Shape;1221;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2" name="Google Shape;1222;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3" name="Google Shape;1223;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4" name="Google Shape;1224;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5" name="Google Shape;1225;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6" name="Google Shape;1226;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7" name="Google Shape;1227;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8" name="Google Shape;1228;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9" name="Google Shape;1229;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0" name="Google Shape;1230;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1" name="Google Shape;1231;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2" name="Google Shape;1232;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3" name="Google Shape;1233;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4" name="Google Shape;1234;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5" name="Google Shape;1235;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6" name="Google Shape;1236;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7" name="Google Shape;1237;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8" name="Google Shape;1238;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9" name="Google Shape;1239;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0" name="Google Shape;1240;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1" name="Google Shape;1241;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2" name="Google Shape;1242;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3" name="Google Shape;1243;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4" name="Google Shape;1244;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5" name="Google Shape;1245;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6" name="Google Shape;1246;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7" name="Google Shape;1247;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48" name="Google Shape;1248;p4"/>
          <p:cNvGrpSpPr/>
          <p:nvPr/>
        </p:nvGrpSpPr>
        <p:grpSpPr>
          <a:xfrm rot="10800000">
            <a:off x="6367294" y="28698"/>
            <a:ext cx="2017554" cy="5086302"/>
            <a:chOff x="1588750" y="238125"/>
            <a:chExt cx="2078025" cy="5238750"/>
          </a:xfrm>
        </p:grpSpPr>
        <p:sp>
          <p:nvSpPr>
            <p:cNvPr id="1249" name="Google Shape;1249;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0" name="Google Shape;1250;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1" name="Google Shape;1251;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2" name="Google Shape;1252;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3" name="Google Shape;1253;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4" name="Google Shape;1254;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5" name="Google Shape;1255;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6" name="Google Shape;1256;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7" name="Google Shape;1257;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8" name="Google Shape;1258;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9" name="Google Shape;1259;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0" name="Google Shape;1260;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1" name="Google Shape;1261;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2" name="Google Shape;1262;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3" name="Google Shape;1263;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4" name="Google Shape;1264;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5" name="Google Shape;1265;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6" name="Google Shape;1266;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7" name="Google Shape;1267;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8" name="Google Shape;1268;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9" name="Google Shape;1269;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0" name="Google Shape;1270;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1" name="Google Shape;1271;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2" name="Google Shape;1272;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3" name="Google Shape;1273;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4" name="Google Shape;1274;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5" name="Google Shape;1275;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6" name="Google Shape;1276;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7" name="Google Shape;1277;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8" name="Google Shape;1278;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9" name="Google Shape;1279;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0" name="Google Shape;1280;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1" name="Google Shape;1281;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2" name="Google Shape;1282;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3" name="Google Shape;1283;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4" name="Google Shape;1284;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5" name="Google Shape;1285;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6" name="Google Shape;1286;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7" name="Google Shape;1287;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8" name="Google Shape;1288;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9" name="Google Shape;1289;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0" name="Google Shape;1290;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1" name="Google Shape;1291;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2" name="Google Shape;1292;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3" name="Google Shape;1293;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4" name="Google Shape;1294;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5" name="Google Shape;1295;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6" name="Google Shape;1296;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7" name="Google Shape;1297;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8" name="Google Shape;1298;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9" name="Google Shape;1299;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0" name="Google Shape;1300;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1" name="Google Shape;1301;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2" name="Google Shape;1302;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3" name="Google Shape;1303;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4" name="Google Shape;1304;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5" name="Google Shape;1305;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6" name="Google Shape;1306;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7" name="Google Shape;1307;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8" name="Google Shape;1308;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9" name="Google Shape;1309;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0" name="Google Shape;1310;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1" name="Google Shape;1311;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2" name="Google Shape;1312;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3" name="Google Shape;1313;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4" name="Google Shape;1314;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5" name="Google Shape;1315;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6" name="Google Shape;1316;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7" name="Google Shape;1317;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8" name="Google Shape;1318;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9" name="Google Shape;1319;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0" name="Google Shape;1320;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1" name="Google Shape;1321;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2" name="Google Shape;1322;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3" name="Google Shape;1323;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4" name="Google Shape;1324;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5" name="Google Shape;1325;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6" name="Google Shape;1326;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7" name="Google Shape;1327;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8" name="Google Shape;1328;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9" name="Google Shape;1329;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0" name="Google Shape;1330;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1" name="Google Shape;1331;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2" name="Google Shape;1332;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3" name="Google Shape;1333;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4" name="Google Shape;1334;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5" name="Google Shape;1335;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6" name="Google Shape;1336;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7" name="Google Shape;1337;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8" name="Google Shape;1338;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9" name="Google Shape;1339;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0" name="Google Shape;1340;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1" name="Google Shape;1341;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2" name="Google Shape;1342;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3" name="Google Shape;1343;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4" name="Google Shape;1344;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5" name="Google Shape;1345;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6" name="Google Shape;1346;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7" name="Google Shape;1347;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8" name="Google Shape;1348;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9" name="Google Shape;1349;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0" name="Google Shape;1350;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1" name="Google Shape;1351;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2" name="Google Shape;1352;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3" name="Google Shape;1353;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4" name="Google Shape;1354;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5" name="Google Shape;1355;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6" name="Google Shape;1356;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7" name="Google Shape;1357;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8" name="Google Shape;1358;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9" name="Google Shape;1359;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0" name="Google Shape;1360;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1" name="Google Shape;1361;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2" name="Google Shape;1362;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3" name="Google Shape;1363;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4" name="Google Shape;1364;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5" name="Google Shape;1365;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6" name="Google Shape;1366;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7" name="Google Shape;1367;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8" name="Google Shape;1368;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9" name="Google Shape;1369;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0" name="Google Shape;1370;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1" name="Google Shape;1371;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2" name="Google Shape;1372;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3" name="Google Shape;1373;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4" name="Google Shape;1374;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5" name="Google Shape;1375;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6" name="Google Shape;1376;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7" name="Google Shape;1377;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8" name="Google Shape;1378;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9" name="Google Shape;1379;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0" name="Google Shape;1380;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1" name="Google Shape;1381;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2" name="Google Shape;1382;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3" name="Google Shape;1383;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4" name="Google Shape;1384;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5" name="Google Shape;1385;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6" name="Google Shape;1386;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7" name="Google Shape;1387;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8" name="Google Shape;1388;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9" name="Google Shape;1389;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0" name="Google Shape;1390;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1" name="Google Shape;1391;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2" name="Google Shape;1392;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3" name="Google Shape;1393;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4" name="Google Shape;1394;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5" name="Google Shape;1395;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6" name="Google Shape;1396;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7" name="Google Shape;1397;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8" name="Google Shape;1398;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9" name="Google Shape;1399;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0" name="Google Shape;1400;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1" name="Google Shape;1401;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2" name="Google Shape;1402;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3" name="Google Shape;1403;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4" name="Google Shape;1404;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5" name="Google Shape;1405;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6" name="Google Shape;1406;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7" name="Google Shape;1407;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8" name="Google Shape;1408;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9" name="Google Shape;1409;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0" name="Google Shape;1410;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1" name="Google Shape;1411;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2" name="Google Shape;1412;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3" name="Google Shape;1413;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4" name="Google Shape;1414;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5" name="Google Shape;1415;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6" name="Google Shape;1416;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7" name="Google Shape;1417;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8" name="Google Shape;1418;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9" name="Google Shape;1419;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0" name="Google Shape;1420;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1" name="Google Shape;1421;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2" name="Google Shape;1422;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3" name="Google Shape;1423;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4" name="Google Shape;1424;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5" name="Google Shape;1425;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6" name="Google Shape;1426;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7" name="Google Shape;1427;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8" name="Google Shape;1428;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9" name="Google Shape;1429;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0" name="Google Shape;1430;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1" name="Google Shape;1431;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2" name="Google Shape;1432;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3" name="Google Shape;1433;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4" name="Google Shape;1434;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5" name="Google Shape;1435;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6" name="Google Shape;1436;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7" name="Google Shape;1437;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8" name="Google Shape;1438;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9" name="Google Shape;1439;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0" name="Google Shape;1440;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1" name="Google Shape;1441;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2" name="Google Shape;1442;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3" name="Google Shape;1443;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4" name="Google Shape;1444;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5" name="Google Shape;1445;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6" name="Google Shape;1446;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7" name="Google Shape;1447;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8" name="Google Shape;1448;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9" name="Google Shape;1449;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0" name="Google Shape;1450;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1" name="Google Shape;1451;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2" name="Google Shape;1452;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3" name="Google Shape;1453;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4" name="Google Shape;1454;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5" name="Google Shape;1455;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6" name="Google Shape;1456;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7" name="Google Shape;1457;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58" name="Google Shape;1458;p4"/>
          <p:cNvGrpSpPr/>
          <p:nvPr/>
        </p:nvGrpSpPr>
        <p:grpSpPr>
          <a:xfrm rot="10800000">
            <a:off x="6367294" y="28698"/>
            <a:ext cx="2309820" cy="5086302"/>
            <a:chOff x="1287725" y="238125"/>
            <a:chExt cx="2379050" cy="5238750"/>
          </a:xfrm>
        </p:grpSpPr>
        <p:sp>
          <p:nvSpPr>
            <p:cNvPr id="1459" name="Google Shape;1459;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0" name="Google Shape;1460;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1" name="Google Shape;1461;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2" name="Google Shape;1462;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3" name="Google Shape;1463;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4" name="Google Shape;1464;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5" name="Google Shape;1465;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6" name="Google Shape;1466;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7" name="Google Shape;1467;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8" name="Google Shape;1468;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9" name="Google Shape;1469;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0" name="Google Shape;1470;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1" name="Google Shape;1471;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2" name="Google Shape;1472;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3" name="Google Shape;1473;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4" name="Google Shape;1474;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5" name="Google Shape;1475;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6" name="Google Shape;1476;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7" name="Google Shape;1477;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8" name="Google Shape;1478;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9" name="Google Shape;1479;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0" name="Google Shape;1480;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1" name="Google Shape;1481;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2" name="Google Shape;1482;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3" name="Google Shape;1483;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4" name="Google Shape;1484;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5" name="Google Shape;1485;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6" name="Google Shape;1486;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7" name="Google Shape;1487;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8" name="Google Shape;1488;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9" name="Google Shape;1489;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0" name="Google Shape;1490;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1" name="Google Shape;1491;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2" name="Google Shape;1492;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3" name="Google Shape;1493;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4" name="Google Shape;1494;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5" name="Google Shape;1495;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6" name="Google Shape;1496;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7" name="Google Shape;1497;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8" name="Google Shape;1498;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9" name="Google Shape;1499;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0" name="Google Shape;1500;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1" name="Google Shape;1501;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2" name="Google Shape;1502;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3" name="Google Shape;1503;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4" name="Google Shape;1504;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5" name="Google Shape;1505;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6" name="Google Shape;1506;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7" name="Google Shape;1507;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8" name="Google Shape;1508;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9" name="Google Shape;1509;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0" name="Google Shape;1510;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1" name="Google Shape;1511;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2" name="Google Shape;1512;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3" name="Google Shape;1513;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4" name="Google Shape;1514;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5" name="Google Shape;1515;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6" name="Google Shape;1516;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7" name="Google Shape;1517;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8" name="Google Shape;1518;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9" name="Google Shape;1519;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0" name="Google Shape;1520;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1" name="Google Shape;1521;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2" name="Google Shape;1522;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3" name="Google Shape;1523;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4" name="Google Shape;1524;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5" name="Google Shape;1525;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6" name="Google Shape;1526;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7" name="Google Shape;1527;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8" name="Google Shape;1528;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9" name="Google Shape;1529;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0" name="Google Shape;1530;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1" name="Google Shape;1531;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2" name="Google Shape;1532;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3" name="Google Shape;1533;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4" name="Google Shape;1534;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5" name="Google Shape;1535;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6" name="Google Shape;1536;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7" name="Google Shape;1537;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8" name="Google Shape;1538;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9" name="Google Shape;1539;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0" name="Google Shape;1540;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1" name="Google Shape;1541;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2" name="Google Shape;1542;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3" name="Google Shape;1543;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4" name="Google Shape;1544;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5" name="Google Shape;1545;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6" name="Google Shape;1546;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7" name="Google Shape;1547;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8" name="Google Shape;1548;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9" name="Google Shape;1549;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0" name="Google Shape;1550;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1" name="Google Shape;1551;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2" name="Google Shape;1552;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3" name="Google Shape;1553;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4" name="Google Shape;1554;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5" name="Google Shape;1555;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6" name="Google Shape;1556;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7" name="Google Shape;1557;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8" name="Google Shape;1558;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9" name="Google Shape;1559;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0" name="Google Shape;1560;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1" name="Google Shape;1561;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62" name="Google Shape;1562;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grpSp>
        <p:nvGrpSpPr>
          <p:cNvPr id="2402" name="Google Shape;2402;p8"/>
          <p:cNvGrpSpPr/>
          <p:nvPr/>
        </p:nvGrpSpPr>
        <p:grpSpPr>
          <a:xfrm rot="10800000">
            <a:off x="8851487" y="28707"/>
            <a:ext cx="264012" cy="5086302"/>
            <a:chOff x="5307800" y="238125"/>
            <a:chExt cx="271925" cy="5238750"/>
          </a:xfrm>
        </p:grpSpPr>
        <p:sp>
          <p:nvSpPr>
            <p:cNvPr id="2403" name="Google Shape;2403;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4" name="Google Shape;2404;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5" name="Google Shape;2405;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6" name="Google Shape;2406;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7" name="Google Shape;2407;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8" name="Google Shape;2408;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9" name="Google Shape;2409;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0" name="Google Shape;2410;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1" name="Google Shape;2411;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2" name="Google Shape;2412;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3" name="Google Shape;2413;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4" name="Google Shape;2414;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5" name="Google Shape;2415;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6" name="Google Shape;2416;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7" name="Google Shape;2417;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8" name="Google Shape;2418;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9" name="Google Shape;2419;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0" name="Google Shape;2420;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1" name="Google Shape;2421;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2" name="Google Shape;2422;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3" name="Google Shape;2423;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4" name="Google Shape;2424;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5" name="Google Shape;2425;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6" name="Google Shape;2426;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7" name="Google Shape;2427;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8" name="Google Shape;2428;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9" name="Google Shape;2429;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0" name="Google Shape;2430;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1" name="Google Shape;2431;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2" name="Google Shape;2432;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3" name="Google Shape;2433;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4" name="Google Shape;2434;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5" name="Google Shape;2435;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6" name="Google Shape;2436;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7" name="Google Shape;2437;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8" name="Google Shape;2438;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9" name="Google Shape;2439;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0" name="Google Shape;2440;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1" name="Google Shape;2441;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2" name="Google Shape;2442;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3" name="Google Shape;2443;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4" name="Google Shape;2444;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5" name="Google Shape;2445;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6" name="Google Shape;2446;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7" name="Google Shape;2447;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8" name="Google Shape;2448;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9" name="Google Shape;2449;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0" name="Google Shape;2450;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1" name="Google Shape;2451;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2" name="Google Shape;2452;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3" name="Google Shape;2453;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4" name="Google Shape;2454;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5" name="Google Shape;2455;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6" name="Google Shape;2456;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7" name="Google Shape;2457;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8" name="Google Shape;2458;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9" name="Google Shape;2459;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60" name="Google Shape;2460;p8"/>
          <p:cNvGrpSpPr/>
          <p:nvPr/>
        </p:nvGrpSpPr>
        <p:grpSpPr>
          <a:xfrm rot="10800000">
            <a:off x="7828571" y="28707"/>
            <a:ext cx="1140783" cy="5086302"/>
            <a:chOff x="5458325" y="238125"/>
            <a:chExt cx="1174975" cy="5238750"/>
          </a:xfrm>
        </p:grpSpPr>
        <p:sp>
          <p:nvSpPr>
            <p:cNvPr id="2461" name="Google Shape;2461;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2" name="Google Shape;2462;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3" name="Google Shape;2463;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4" name="Google Shape;2464;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5" name="Google Shape;2465;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6" name="Google Shape;2466;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7" name="Google Shape;2467;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8" name="Google Shape;2468;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9" name="Google Shape;2469;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0" name="Google Shape;2470;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1" name="Google Shape;2471;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2" name="Google Shape;2472;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3" name="Google Shape;2473;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4" name="Google Shape;2474;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5" name="Google Shape;2475;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6" name="Google Shape;2476;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7" name="Google Shape;2477;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8" name="Google Shape;2478;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9" name="Google Shape;2479;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0" name="Google Shape;2480;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1" name="Google Shape;2481;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2" name="Google Shape;2482;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3" name="Google Shape;2483;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4" name="Google Shape;2484;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5" name="Google Shape;2485;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6" name="Google Shape;2486;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7" name="Google Shape;2487;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8" name="Google Shape;2488;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9" name="Google Shape;2489;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0" name="Google Shape;2490;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1" name="Google Shape;2491;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2" name="Google Shape;2492;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3" name="Google Shape;2493;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4" name="Google Shape;2494;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5" name="Google Shape;2495;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6" name="Google Shape;2496;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7" name="Google Shape;2497;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8" name="Google Shape;2498;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9" name="Google Shape;2499;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0" name="Google Shape;2500;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1" name="Google Shape;2501;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2" name="Google Shape;2502;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3" name="Google Shape;2503;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4" name="Google Shape;2504;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5" name="Google Shape;2505;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6" name="Google Shape;2506;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7" name="Google Shape;2507;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8" name="Google Shape;2508;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9" name="Google Shape;2509;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0" name="Google Shape;2510;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1" name="Google Shape;2511;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2" name="Google Shape;2512;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3" name="Google Shape;2513;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4" name="Google Shape;2514;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5" name="Google Shape;2515;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6" name="Google Shape;2516;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7" name="Google Shape;2517;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8" name="Google Shape;2518;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9" name="Google Shape;2519;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0" name="Google Shape;2520;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1" name="Google Shape;2521;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2" name="Google Shape;2522;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23" name="Google Shape;2523;p8"/>
          <p:cNvGrpSpPr/>
          <p:nvPr/>
        </p:nvGrpSpPr>
        <p:grpSpPr>
          <a:xfrm rot="10800000">
            <a:off x="7682451" y="28707"/>
            <a:ext cx="994639" cy="4940182"/>
            <a:chOff x="5759350" y="388625"/>
            <a:chExt cx="1024450" cy="5088250"/>
          </a:xfrm>
        </p:grpSpPr>
        <p:sp>
          <p:nvSpPr>
            <p:cNvPr id="2524" name="Google Shape;2524;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5" name="Google Shape;2525;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6" name="Google Shape;2526;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7" name="Google Shape;2527;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8" name="Google Shape;2528;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9" name="Google Shape;2529;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0" name="Google Shape;2530;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1" name="Google Shape;2531;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2" name="Google Shape;2532;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3" name="Google Shape;2533;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4" name="Google Shape;2534;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5" name="Google Shape;2535;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6" name="Google Shape;2536;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7" name="Google Shape;2537;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8" name="Google Shape;2538;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9" name="Google Shape;2539;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0" name="Google Shape;2540;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1" name="Google Shape;2541;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2" name="Google Shape;2542;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3" name="Google Shape;2543;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4" name="Google Shape;2544;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5" name="Google Shape;2545;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6" name="Google Shape;2546;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7" name="Google Shape;2547;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8" name="Google Shape;2548;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9" name="Google Shape;2549;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0" name="Google Shape;2550;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1" name="Google Shape;2551;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2" name="Google Shape;2552;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3" name="Google Shape;2553;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4" name="Google Shape;2554;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5" name="Google Shape;2555;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6" name="Google Shape;2556;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7" name="Google Shape;2557;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8" name="Google Shape;2558;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9" name="Google Shape;2559;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0" name="Google Shape;2560;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1" name="Google Shape;2561;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2" name="Google Shape;2562;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3" name="Google Shape;2563;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4" name="Google Shape;2564;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5" name="Google Shape;2565;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6" name="Google Shape;2566;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7" name="Google Shape;2567;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8" name="Google Shape;2568;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9" name="Google Shape;2569;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0" name="Google Shape;2570;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1" name="Google Shape;2571;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2" name="Google Shape;2572;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3" name="Google Shape;2573;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4" name="Google Shape;2574;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5" name="Google Shape;2575;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6" name="Google Shape;2576;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7" name="Google Shape;2577;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8" name="Google Shape;2578;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9" name="Google Shape;2579;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0" name="Google Shape;2580;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1" name="Google Shape;2581;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2" name="Google Shape;2582;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3" name="Google Shape;2583;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4" name="Google Shape;2584;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5" name="Google Shape;2585;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6" name="Google Shape;2586;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7" name="Google Shape;2587;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8" name="Google Shape;2588;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9" name="Google Shape;2589;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0" name="Google Shape;2590;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1" name="Google Shape;2591;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2" name="Google Shape;2592;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3" name="Google Shape;2593;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4" name="Google Shape;2594;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5" name="Google Shape;2595;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6" name="Google Shape;2596;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7" name="Google Shape;2597;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8" name="Google Shape;2598;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9" name="Google Shape;2599;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0" name="Google Shape;2600;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1" name="Google Shape;2601;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2" name="Google Shape;2602;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3" name="Google Shape;2603;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4" name="Google Shape;2604;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5" name="Google Shape;2605;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6" name="Google Shape;2606;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7" name="Google Shape;2607;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8" name="Google Shape;2608;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9" name="Google Shape;2609;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0" name="Google Shape;2610;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1" name="Google Shape;2611;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2" name="Google Shape;2612;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3" name="Google Shape;2613;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4" name="Google Shape;2614;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5" name="Google Shape;2615;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6" name="Google Shape;2616;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7" name="Google Shape;2617;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8" name="Google Shape;2618;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9" name="Google Shape;2619;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0" name="Google Shape;2620;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1" name="Google Shape;2621;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2" name="Google Shape;2622;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3" name="Google Shape;2623;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4" name="Google Shape;2624;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25" name="Google Shape;2625;p8"/>
          <p:cNvGrpSpPr/>
          <p:nvPr/>
        </p:nvGrpSpPr>
        <p:grpSpPr>
          <a:xfrm rot="10800000">
            <a:off x="7682451" y="28707"/>
            <a:ext cx="1140783" cy="5086302"/>
            <a:chOff x="5608825" y="238125"/>
            <a:chExt cx="1174975" cy="5238750"/>
          </a:xfrm>
        </p:grpSpPr>
        <p:sp>
          <p:nvSpPr>
            <p:cNvPr id="2626" name="Google Shape;2626;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7" name="Google Shape;2627;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8" name="Google Shape;2628;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9" name="Google Shape;2629;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0" name="Google Shape;2630;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1" name="Google Shape;2631;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2" name="Google Shape;2632;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3" name="Google Shape;2633;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4" name="Google Shape;2634;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5" name="Google Shape;2635;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6" name="Google Shape;2636;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7" name="Google Shape;2637;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8" name="Google Shape;2638;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9" name="Google Shape;2639;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0" name="Google Shape;2640;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1" name="Google Shape;2641;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2" name="Google Shape;2642;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3" name="Google Shape;2643;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4" name="Google Shape;2644;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5" name="Google Shape;2645;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6" name="Google Shape;2646;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7" name="Google Shape;2647;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8" name="Google Shape;2648;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9" name="Google Shape;2649;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0" name="Google Shape;2650;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1" name="Google Shape;2651;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2" name="Google Shape;2652;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3" name="Google Shape;2653;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4" name="Google Shape;2654;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5" name="Google Shape;2655;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6" name="Google Shape;2656;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7" name="Google Shape;2657;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8" name="Google Shape;2658;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9" name="Google Shape;2659;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0" name="Google Shape;2660;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1" name="Google Shape;2661;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2" name="Google Shape;2662;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3" name="Google Shape;2663;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4" name="Google Shape;2664;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5" name="Google Shape;2665;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6" name="Google Shape;2666;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7" name="Google Shape;2667;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8" name="Google Shape;2668;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9" name="Google Shape;2669;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0" name="Google Shape;2670;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1" name="Google Shape;2671;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2" name="Google Shape;2672;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3" name="Google Shape;2673;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4" name="Google Shape;2674;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5" name="Google Shape;2675;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76" name="Google Shape;2676;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624925" y="4177700"/>
            <a:ext cx="6759300" cy="519600"/>
          </a:xfrm>
          <a:prstGeom prst="rect">
            <a:avLst/>
          </a:prstGeom>
        </p:spPr>
        <p:txBody>
          <a:bodyPr spcFirstLastPara="1" wrap="square" lIns="91425" tIns="91425" rIns="91425" bIns="91425" anchor="t" anchorCtr="0"/>
          <a:lstStyle>
            <a:lvl1pPr marL="457200" lvl="0" indent="-228600">
              <a:spcBef>
                <a:spcPts val="360"/>
              </a:spcBef>
              <a:spcAft>
                <a:spcPts val="0"/>
              </a:spcAft>
              <a:buSzPts val="1800"/>
              <a:buNone/>
              <a:defRPr sz="1800"/>
            </a:lvl1pPr>
          </a:lstStyle>
          <a:p>
            <a:endParaRPr/>
          </a:p>
        </p:txBody>
      </p:sp>
      <p:grpSp>
        <p:nvGrpSpPr>
          <p:cNvPr id="2679" name="Google Shape;2679;p9"/>
          <p:cNvGrpSpPr/>
          <p:nvPr/>
        </p:nvGrpSpPr>
        <p:grpSpPr>
          <a:xfrm rot="10800000">
            <a:off x="8851487" y="28707"/>
            <a:ext cx="264012" cy="5086302"/>
            <a:chOff x="5307800" y="238125"/>
            <a:chExt cx="271925" cy="5238750"/>
          </a:xfrm>
        </p:grpSpPr>
        <p:sp>
          <p:nvSpPr>
            <p:cNvPr id="2680" name="Google Shape;2680;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1" name="Google Shape;2681;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2" name="Google Shape;2682;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3" name="Google Shape;2683;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4" name="Google Shape;2684;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5" name="Google Shape;2685;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6" name="Google Shape;2686;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7" name="Google Shape;2687;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8" name="Google Shape;2688;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9" name="Google Shape;2689;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0" name="Google Shape;2690;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1" name="Google Shape;2691;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2" name="Google Shape;2692;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3" name="Google Shape;2693;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4" name="Google Shape;2694;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5" name="Google Shape;2695;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6" name="Google Shape;2696;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7" name="Google Shape;2697;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8" name="Google Shape;2698;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9" name="Google Shape;2699;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0" name="Google Shape;2700;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1" name="Google Shape;2701;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2" name="Google Shape;2702;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3" name="Google Shape;2703;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4" name="Google Shape;2704;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5" name="Google Shape;2705;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6" name="Google Shape;2706;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7" name="Google Shape;2707;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8" name="Google Shape;2708;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9" name="Google Shape;2709;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0" name="Google Shape;2710;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1" name="Google Shape;2711;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2" name="Google Shape;2712;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3" name="Google Shape;2713;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4" name="Google Shape;2714;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5" name="Google Shape;2715;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6" name="Google Shape;2716;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7" name="Google Shape;2717;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8" name="Google Shape;2718;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9" name="Google Shape;2719;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0" name="Google Shape;2720;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1" name="Google Shape;2721;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2" name="Google Shape;2722;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3" name="Google Shape;2723;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4" name="Google Shape;2724;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5" name="Google Shape;2725;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6" name="Google Shape;2726;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7" name="Google Shape;2727;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8" name="Google Shape;2728;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9" name="Google Shape;2729;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0" name="Google Shape;2730;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1" name="Google Shape;2731;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2" name="Google Shape;2732;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3" name="Google Shape;2733;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4" name="Google Shape;2734;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5" name="Google Shape;2735;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6" name="Google Shape;2736;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737" name="Google Shape;2737;p9"/>
          <p:cNvGrpSpPr/>
          <p:nvPr/>
        </p:nvGrpSpPr>
        <p:grpSpPr>
          <a:xfrm rot="10800000">
            <a:off x="7828571" y="28707"/>
            <a:ext cx="1140783" cy="5086302"/>
            <a:chOff x="5458325" y="238125"/>
            <a:chExt cx="1174975" cy="5238750"/>
          </a:xfrm>
        </p:grpSpPr>
        <p:sp>
          <p:nvSpPr>
            <p:cNvPr id="2738" name="Google Shape;2738;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9" name="Google Shape;2739;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0" name="Google Shape;2740;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1" name="Google Shape;2741;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2" name="Google Shape;2742;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3" name="Google Shape;2743;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4" name="Google Shape;2744;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5" name="Google Shape;2745;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6" name="Google Shape;2746;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7" name="Google Shape;2747;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8" name="Google Shape;2748;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9" name="Google Shape;2749;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0" name="Google Shape;2750;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1" name="Google Shape;2751;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2" name="Google Shape;2752;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3" name="Google Shape;2753;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4" name="Google Shape;2754;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5" name="Google Shape;2755;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6" name="Google Shape;2756;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7" name="Google Shape;2757;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8" name="Google Shape;2758;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9" name="Google Shape;2759;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0" name="Google Shape;2760;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1" name="Google Shape;2761;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2" name="Google Shape;2762;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3" name="Google Shape;2763;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4" name="Google Shape;2764;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5" name="Google Shape;2765;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6" name="Google Shape;2766;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7" name="Google Shape;2767;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8" name="Google Shape;2768;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9" name="Google Shape;2769;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0" name="Google Shape;2770;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1" name="Google Shape;2771;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2" name="Google Shape;2772;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3" name="Google Shape;2773;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4" name="Google Shape;2774;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5" name="Google Shape;2775;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6" name="Google Shape;2776;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7" name="Google Shape;2777;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8" name="Google Shape;2778;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9" name="Google Shape;2779;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0" name="Google Shape;2780;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1" name="Google Shape;2781;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2" name="Google Shape;2782;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3" name="Google Shape;2783;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4" name="Google Shape;2784;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5" name="Google Shape;2785;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6" name="Google Shape;2786;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7" name="Google Shape;2787;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8" name="Google Shape;2788;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9" name="Google Shape;2789;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0" name="Google Shape;2790;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1" name="Google Shape;2791;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2" name="Google Shape;2792;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3" name="Google Shape;2793;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4" name="Google Shape;2794;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5" name="Google Shape;2795;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6" name="Google Shape;2796;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7" name="Google Shape;2797;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8" name="Google Shape;2798;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9" name="Google Shape;2799;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800" name="Google Shape;2800;p9"/>
          <p:cNvGrpSpPr/>
          <p:nvPr/>
        </p:nvGrpSpPr>
        <p:grpSpPr>
          <a:xfrm rot="10800000">
            <a:off x="7682451" y="28707"/>
            <a:ext cx="994639" cy="4940182"/>
            <a:chOff x="5759350" y="388625"/>
            <a:chExt cx="1024450" cy="5088250"/>
          </a:xfrm>
        </p:grpSpPr>
        <p:sp>
          <p:nvSpPr>
            <p:cNvPr id="2801" name="Google Shape;2801;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2" name="Google Shape;2802;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3" name="Google Shape;2803;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4" name="Google Shape;2804;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5" name="Google Shape;2805;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6" name="Google Shape;2806;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7" name="Google Shape;2807;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8" name="Google Shape;2808;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9" name="Google Shape;2809;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0" name="Google Shape;2810;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1" name="Google Shape;2811;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2" name="Google Shape;2812;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3" name="Google Shape;2813;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4" name="Google Shape;2814;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5" name="Google Shape;2815;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6" name="Google Shape;2816;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7" name="Google Shape;2817;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8" name="Google Shape;2818;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9" name="Google Shape;2819;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0" name="Google Shape;2820;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1" name="Google Shape;2821;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2" name="Google Shape;2822;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3" name="Google Shape;2823;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4" name="Google Shape;2824;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5" name="Google Shape;2825;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6" name="Google Shape;2826;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7" name="Google Shape;2827;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8" name="Google Shape;2828;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9" name="Google Shape;2829;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0" name="Google Shape;2830;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1" name="Google Shape;2831;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2" name="Google Shape;2832;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3" name="Google Shape;2833;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4" name="Google Shape;2834;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5" name="Google Shape;2835;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6" name="Google Shape;2836;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7" name="Google Shape;2837;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8" name="Google Shape;2838;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9" name="Google Shape;2839;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0" name="Google Shape;2840;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1" name="Google Shape;2841;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2" name="Google Shape;2842;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3" name="Google Shape;2843;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4" name="Google Shape;2844;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5" name="Google Shape;2845;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6" name="Google Shape;2846;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7" name="Google Shape;2847;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8" name="Google Shape;2848;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9" name="Google Shape;2849;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0" name="Google Shape;2850;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1" name="Google Shape;2851;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2" name="Google Shape;2852;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3" name="Google Shape;2853;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4" name="Google Shape;2854;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5" name="Google Shape;2855;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6" name="Google Shape;2856;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7" name="Google Shape;2857;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8" name="Google Shape;2858;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9" name="Google Shape;2859;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0" name="Google Shape;2860;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1" name="Google Shape;2861;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2" name="Google Shape;2862;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3" name="Google Shape;2863;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4" name="Google Shape;2864;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5" name="Google Shape;2865;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6" name="Google Shape;2866;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7" name="Google Shape;2867;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8" name="Google Shape;2868;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9" name="Google Shape;2869;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0" name="Google Shape;2870;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1" name="Google Shape;2871;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2" name="Google Shape;2872;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3" name="Google Shape;2873;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4" name="Google Shape;2874;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5" name="Google Shape;2875;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6" name="Google Shape;2876;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7" name="Google Shape;2877;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8" name="Google Shape;2878;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9" name="Google Shape;2879;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0" name="Google Shape;2880;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1" name="Google Shape;2881;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2" name="Google Shape;2882;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3" name="Google Shape;2883;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4" name="Google Shape;2884;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5" name="Google Shape;2885;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6" name="Google Shape;2886;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7" name="Google Shape;2887;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8" name="Google Shape;2888;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9" name="Google Shape;2889;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0" name="Google Shape;2890;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1" name="Google Shape;2891;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2" name="Google Shape;2892;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3" name="Google Shape;2893;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4" name="Google Shape;2894;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5" name="Google Shape;2895;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6" name="Google Shape;2896;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7" name="Google Shape;2897;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8" name="Google Shape;2898;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9" name="Google Shape;2899;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0" name="Google Shape;2900;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1" name="Google Shape;2901;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902" name="Google Shape;2902;p9"/>
          <p:cNvGrpSpPr/>
          <p:nvPr/>
        </p:nvGrpSpPr>
        <p:grpSpPr>
          <a:xfrm rot="10800000">
            <a:off x="7682451" y="28707"/>
            <a:ext cx="1140783" cy="5086302"/>
            <a:chOff x="5608825" y="238125"/>
            <a:chExt cx="1174975" cy="5238750"/>
          </a:xfrm>
        </p:grpSpPr>
        <p:sp>
          <p:nvSpPr>
            <p:cNvPr id="2903" name="Google Shape;2903;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4" name="Google Shape;2904;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5" name="Google Shape;2905;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6" name="Google Shape;2906;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7" name="Google Shape;2907;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8" name="Google Shape;2908;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9" name="Google Shape;2909;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0" name="Google Shape;2910;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1" name="Google Shape;2911;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2" name="Google Shape;2912;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3" name="Google Shape;2913;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4" name="Google Shape;2914;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5" name="Google Shape;2915;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6" name="Google Shape;2916;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7" name="Google Shape;2917;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8" name="Google Shape;2918;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9" name="Google Shape;2919;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0" name="Google Shape;2920;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1" name="Google Shape;2921;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2" name="Google Shape;2922;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3" name="Google Shape;2923;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4" name="Google Shape;2924;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5" name="Google Shape;2925;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6" name="Google Shape;2926;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7" name="Google Shape;2927;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8" name="Google Shape;2928;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9" name="Google Shape;2929;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0" name="Google Shape;2930;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1" name="Google Shape;2931;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2" name="Google Shape;2932;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3" name="Google Shape;2933;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4" name="Google Shape;2934;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5" name="Google Shape;2935;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6" name="Google Shape;2936;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7" name="Google Shape;2937;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8" name="Google Shape;2938;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9" name="Google Shape;2939;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0" name="Google Shape;2940;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1" name="Google Shape;2941;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2" name="Google Shape;2942;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3" name="Google Shape;2943;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4" name="Google Shape;2944;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5" name="Google Shape;2945;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6" name="Google Shape;2946;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7" name="Google Shape;2947;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8" name="Google Shape;2948;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9" name="Google Shape;2949;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0" name="Google Shape;2950;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1" name="Google Shape;2951;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2" name="Google Shape;2952;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953" name="Google Shape;2953;p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7" name="Google Shape;2957;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8" name="Google Shape;2958;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9" name="Google Shape;2959;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0" name="Google Shape;2960;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1" name="Google Shape;2961;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2" name="Google Shape;2962;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3" name="Google Shape;2963;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4" name="Google Shape;2964;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5" name="Google Shape;2965;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6" name="Google Shape;2966;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7" name="Google Shape;2967;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8" name="Google Shape;2968;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9" name="Google Shape;2969;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0" name="Google Shape;2970;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1" name="Google Shape;2971;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2" name="Google Shape;2972;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3" name="Google Shape;2973;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4" name="Google Shape;2974;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5" name="Google Shape;2975;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6" name="Google Shape;2976;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7" name="Google Shape;2977;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8" name="Google Shape;2978;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9" name="Google Shape;2979;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0" name="Google Shape;2980;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1" name="Google Shape;2981;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2" name="Google Shape;2982;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3" name="Google Shape;2983;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4" name="Google Shape;2984;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5" name="Google Shape;2985;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6" name="Google Shape;2986;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7" name="Google Shape;2987;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8" name="Google Shape;2988;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9" name="Google Shape;2989;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0" name="Google Shape;2990;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1" name="Google Shape;2991;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2" name="Google Shape;2992;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3" name="Google Shape;2993;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4" name="Google Shape;2994;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5" name="Google Shape;2995;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6" name="Google Shape;2996;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7" name="Google Shape;2997;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8" name="Google Shape;2998;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9" name="Google Shape;2999;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0" name="Google Shape;3000;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1" name="Google Shape;3001;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2" name="Google Shape;3002;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3" name="Google Shape;3003;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4" name="Google Shape;3004;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5" name="Google Shape;3005;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6" name="Google Shape;3006;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7" name="Google Shape;3007;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8" name="Google Shape;3008;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9" name="Google Shape;3009;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0" name="Google Shape;3010;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1" name="Google Shape;3011;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2" name="Google Shape;3012;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5" name="Google Shape;3015;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6" name="Google Shape;3016;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7" name="Google Shape;3017;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8" name="Google Shape;3018;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9" name="Google Shape;3019;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0" name="Google Shape;3020;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1" name="Google Shape;3021;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2" name="Google Shape;3022;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3" name="Google Shape;3023;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4" name="Google Shape;3024;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5" name="Google Shape;3025;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6" name="Google Shape;3026;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7" name="Google Shape;3027;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8" name="Google Shape;3028;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9" name="Google Shape;3029;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0" name="Google Shape;3030;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1" name="Google Shape;3031;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2" name="Google Shape;3032;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3" name="Google Shape;3033;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4" name="Google Shape;3034;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5" name="Google Shape;3035;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6" name="Google Shape;3036;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7" name="Google Shape;3037;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8" name="Google Shape;3038;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9" name="Google Shape;3039;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0" name="Google Shape;3040;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1" name="Google Shape;3041;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2" name="Google Shape;3042;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3" name="Google Shape;3043;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4" name="Google Shape;3044;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5" name="Google Shape;3045;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6" name="Google Shape;3046;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7" name="Google Shape;3047;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8" name="Google Shape;3048;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9" name="Google Shape;3049;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0" name="Google Shape;3050;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1" name="Google Shape;3051;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2" name="Google Shape;3052;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3" name="Google Shape;3053;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4" name="Google Shape;3054;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5" name="Google Shape;3055;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6" name="Google Shape;3056;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7" name="Google Shape;3057;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8" name="Google Shape;3058;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9" name="Google Shape;3059;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0" name="Google Shape;3060;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1" name="Google Shape;3061;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2" name="Google Shape;3062;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3" name="Google Shape;3063;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4" name="Google Shape;3064;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5" name="Google Shape;3065;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6" name="Google Shape;3066;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7" name="Google Shape;3067;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8" name="Google Shape;3068;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9" name="Google Shape;3069;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0" name="Google Shape;3070;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1" name="Google Shape;3071;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2" name="Google Shape;3072;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3" name="Google Shape;3073;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4" name="Google Shape;3074;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5" name="Google Shape;3075;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8" name="Google Shape;3078;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9" name="Google Shape;3079;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0" name="Google Shape;3080;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1" name="Google Shape;3081;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2" name="Google Shape;3082;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3" name="Google Shape;3083;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4" name="Google Shape;3084;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5" name="Google Shape;3085;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6" name="Google Shape;3086;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7" name="Google Shape;3087;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8" name="Google Shape;3088;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9" name="Google Shape;3089;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0" name="Google Shape;3090;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1" name="Google Shape;3091;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2" name="Google Shape;3092;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3" name="Google Shape;3093;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4" name="Google Shape;3094;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5" name="Google Shape;3095;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6" name="Google Shape;3096;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7" name="Google Shape;3097;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8" name="Google Shape;3098;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9" name="Google Shape;3099;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0" name="Google Shape;3100;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1" name="Google Shape;3101;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2" name="Google Shape;3102;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3" name="Google Shape;3103;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4" name="Google Shape;3104;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5" name="Google Shape;3105;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6" name="Google Shape;3106;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7" name="Google Shape;3107;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8" name="Google Shape;3108;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9" name="Google Shape;3109;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0" name="Google Shape;3110;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1" name="Google Shape;3111;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2" name="Google Shape;3112;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3" name="Google Shape;3113;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4" name="Google Shape;3114;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5" name="Google Shape;3115;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6" name="Google Shape;3116;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7" name="Google Shape;3117;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8" name="Google Shape;3118;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9" name="Google Shape;3119;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0" name="Google Shape;3120;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1" name="Google Shape;3121;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2" name="Google Shape;3122;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3" name="Google Shape;3123;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4" name="Google Shape;3124;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5" name="Google Shape;3125;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6" name="Google Shape;3126;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7" name="Google Shape;3127;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8" name="Google Shape;3128;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9" name="Google Shape;3129;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0" name="Google Shape;3130;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1" name="Google Shape;3131;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2" name="Google Shape;3132;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3" name="Google Shape;3133;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4" name="Google Shape;3134;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5" name="Google Shape;3135;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6" name="Google Shape;3136;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7" name="Google Shape;3137;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8" name="Google Shape;3138;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9" name="Google Shape;3139;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0" name="Google Shape;3140;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1" name="Google Shape;3141;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2" name="Google Shape;3142;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3" name="Google Shape;3143;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4" name="Google Shape;3144;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5" name="Google Shape;3145;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6" name="Google Shape;3146;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7" name="Google Shape;3147;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8" name="Google Shape;3148;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9" name="Google Shape;3149;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0" name="Google Shape;3150;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1" name="Google Shape;3151;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2" name="Google Shape;3152;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3" name="Google Shape;3153;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4" name="Google Shape;3154;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5" name="Google Shape;3155;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6" name="Google Shape;3156;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7" name="Google Shape;3157;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8" name="Google Shape;3158;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9" name="Google Shape;3159;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0" name="Google Shape;3160;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1" name="Google Shape;3161;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2" name="Google Shape;3162;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3" name="Google Shape;3163;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4" name="Google Shape;3164;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5" name="Google Shape;3165;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6" name="Google Shape;3166;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7" name="Google Shape;3167;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8" name="Google Shape;3168;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9" name="Google Shape;3169;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0" name="Google Shape;3170;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1" name="Google Shape;3171;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2" name="Google Shape;3172;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3" name="Google Shape;3173;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4" name="Google Shape;3174;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5" name="Google Shape;3175;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6" name="Google Shape;3176;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7" name="Google Shape;3177;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0" name="Google Shape;3180;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1" name="Google Shape;3181;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2" name="Google Shape;3182;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3" name="Google Shape;3183;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4" name="Google Shape;3184;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5" name="Google Shape;3185;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6" name="Google Shape;3186;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7" name="Google Shape;3187;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8" name="Google Shape;3188;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9" name="Google Shape;3189;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0" name="Google Shape;3190;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1" name="Google Shape;3191;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2" name="Google Shape;3192;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3" name="Google Shape;3193;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4" name="Google Shape;3194;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5" name="Google Shape;3195;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6" name="Google Shape;3196;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7" name="Google Shape;3197;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8" name="Google Shape;3198;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9" name="Google Shape;3199;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0" name="Google Shape;3200;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1" name="Google Shape;3201;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2" name="Google Shape;3202;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3" name="Google Shape;3203;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4" name="Google Shape;3204;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5" name="Google Shape;3205;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6" name="Google Shape;3206;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7" name="Google Shape;3207;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8" name="Google Shape;3208;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9" name="Google Shape;3209;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0" name="Google Shape;3210;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1" name="Google Shape;3211;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2" name="Google Shape;3212;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3" name="Google Shape;3213;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4" name="Google Shape;3214;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5" name="Google Shape;3215;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6" name="Google Shape;3216;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7" name="Google Shape;3217;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8" name="Google Shape;3218;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9" name="Google Shape;3219;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0" name="Google Shape;3220;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1" name="Google Shape;3221;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2" name="Google Shape;3222;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3" name="Google Shape;3223;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4" name="Google Shape;3224;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5" name="Google Shape;3225;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6" name="Google Shape;3226;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7" name="Google Shape;3227;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8" name="Google Shape;3228;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29" name="Google Shape;3229;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6454898-774B-445A-B4C6-7DDFA1CF3ADB}" type="datetimeFigureOut">
              <a:rPr lang="en-US" smtClean="0">
                <a:solidFill>
                  <a:prstClr val="black">
                    <a:tint val="75000"/>
                  </a:prstClr>
                </a:solidFill>
              </a:rPr>
              <a:pPr/>
              <a:t>10/25/2023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3AD6FC3-1F6F-4716-B136-AA28885318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150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a:buClrTx/>
              <a:buFontTx/>
              <a:buNone/>
            </a:pPr>
            <a:fld id="{16454898-774B-445A-B4C6-7DDFA1CF3ADB}" type="datetimeFigureOut">
              <a:rPr lang="en-US" kern="1200" smtClean="0">
                <a:solidFill>
                  <a:prstClr val="black">
                    <a:tint val="75000"/>
                  </a:prstClr>
                </a:solidFill>
                <a:latin typeface="Calibri" panose="020F0502020204030204"/>
              </a:rPr>
              <a:pPr>
                <a:buClrTx/>
                <a:buFontTx/>
                <a:buNone/>
              </a:pPr>
              <a:t>10/25/2023</a:t>
            </a:fld>
            <a:endParaRPr lang="en-US" kern="120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buClrTx/>
              <a:buFontTx/>
              <a:buNone/>
            </a:pPr>
            <a:endParaRPr lang="en-US" kern="120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a:buClrTx/>
              <a:buFontTx/>
              <a:buNone/>
            </a:pPr>
            <a:fld id="{F3AD6FC3-1F6F-4716-B136-AA28885318CD}" type="slidenum">
              <a:rPr lang="en-US" kern="1200" smtClean="0">
                <a:solidFill>
                  <a:prstClr val="black">
                    <a:tint val="75000"/>
                  </a:prstClr>
                </a:solidFill>
                <a:latin typeface="Calibri" panose="020F0502020204030204"/>
              </a:rPr>
              <a:pPr>
                <a:buClrTx/>
                <a:buFontTx/>
                <a:buNone/>
              </a:pPr>
              <a:t>‹#›</a:t>
            </a:fld>
            <a:endParaRPr lang="en-US" kern="1200">
              <a:solidFill>
                <a:prstClr val="black">
                  <a:tint val="75000"/>
                </a:prstClr>
              </a:solidFill>
              <a:latin typeface="Calibri" panose="020F0502020204030204"/>
            </a:endParaRPr>
          </a:p>
        </p:txBody>
      </p:sp>
    </p:spTree>
    <p:extLst>
      <p:ext uri="{BB962C8B-B14F-4D97-AF65-F5344CB8AC3E}">
        <p14:creationId xmlns:p14="http://schemas.microsoft.com/office/powerpoint/2010/main" val="935388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mailto:Hajra.ikram@nu.edu.pk"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844950" y="2540723"/>
            <a:ext cx="5396700" cy="1159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FYP</a:t>
            </a:r>
            <a:endParaRPr dirty="0"/>
          </a:p>
        </p:txBody>
      </p:sp>
      <p:sp>
        <p:nvSpPr>
          <p:cNvPr id="2" name="TextBox 1"/>
          <p:cNvSpPr txBox="1"/>
          <p:nvPr/>
        </p:nvSpPr>
        <p:spPr>
          <a:xfrm>
            <a:off x="679049" y="3936569"/>
            <a:ext cx="5562601" cy="646331"/>
          </a:xfrm>
          <a:prstGeom prst="rect">
            <a:avLst/>
          </a:prstGeom>
          <a:noFill/>
        </p:spPr>
        <p:txBody>
          <a:bodyPr wrap="square" rtlCol="0">
            <a:spAutoFit/>
          </a:bodyPr>
          <a:lstStyle/>
          <a:p>
            <a:r>
              <a:rPr lang="en" sz="3600" dirty="0">
                <a:solidFill>
                  <a:srgbClr val="80BFB7"/>
                </a:solidFill>
                <a:latin typeface="Dosis Light"/>
                <a:sym typeface="Dosis Light"/>
              </a:rPr>
              <a:t>Chapter: 10 – Formal Reports</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231" y="415525"/>
            <a:ext cx="6761100" cy="857400"/>
          </a:xfrm>
        </p:spPr>
        <p:txBody>
          <a:bodyPr/>
          <a:lstStyle/>
          <a:p>
            <a:r>
              <a:rPr lang="en-US" dirty="0"/>
              <a:t>Letter/memo of Transmittal</a:t>
            </a:r>
            <a:br>
              <a:rPr lang="en-US" dirty="0"/>
            </a:br>
            <a:endParaRPr lang="en-US" dirty="0"/>
          </a:p>
        </p:txBody>
      </p:sp>
      <p:sp>
        <p:nvSpPr>
          <p:cNvPr id="3" name="Text Placeholder 2"/>
          <p:cNvSpPr>
            <a:spLocks noGrp="1"/>
          </p:cNvSpPr>
          <p:nvPr>
            <p:ph type="body" idx="1"/>
          </p:nvPr>
        </p:nvSpPr>
        <p:spPr>
          <a:xfrm>
            <a:off x="419100" y="1009650"/>
            <a:ext cx="7060300" cy="3704400"/>
          </a:xfrm>
        </p:spPr>
        <p:txBody>
          <a:bodyPr/>
          <a:lstStyle/>
          <a:p>
            <a:r>
              <a:rPr lang="en-US" dirty="0">
                <a:solidFill>
                  <a:schemeClr val="tx1"/>
                </a:solidFill>
              </a:rPr>
              <a:t>Place Letter/memo immediately after the title page</a:t>
            </a:r>
          </a:p>
          <a:p>
            <a:endParaRPr lang="en-US" dirty="0">
              <a:solidFill>
                <a:schemeClr val="tx1"/>
              </a:solidFill>
            </a:endParaRPr>
          </a:p>
          <a:p>
            <a:r>
              <a:rPr lang="en-US" dirty="0">
                <a:solidFill>
                  <a:schemeClr val="tx1"/>
                </a:solidFill>
              </a:rPr>
              <a:t>Include a major point from the report (Why you are writing/ What exactly of importance is within it</a:t>
            </a:r>
          </a:p>
          <a:p>
            <a:endParaRPr lang="en-US" dirty="0">
              <a:solidFill>
                <a:schemeClr val="tx1"/>
              </a:solidFill>
            </a:endParaRPr>
          </a:p>
          <a:p>
            <a:r>
              <a:rPr lang="en-US" dirty="0">
                <a:solidFill>
                  <a:schemeClr val="tx1"/>
                </a:solidFill>
              </a:rPr>
              <a:t>Follow letter and memo conventions (e.g. single-spacing; use only one page)</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64190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pic>
        <p:nvPicPr>
          <p:cNvPr id="3" name="Picture 2"/>
          <p:cNvPicPr>
            <a:picLocks noChangeAspect="1"/>
          </p:cNvPicPr>
          <p:nvPr/>
        </p:nvPicPr>
        <p:blipFill>
          <a:blip r:embed="rId2">
            <a:lum bright="-20000" contrast="40000"/>
          </a:blip>
          <a:stretch>
            <a:fillRect/>
          </a:stretch>
        </p:blipFill>
        <p:spPr>
          <a:xfrm>
            <a:off x="640230" y="0"/>
            <a:ext cx="6560669" cy="5221046"/>
          </a:xfrm>
          <a:prstGeom prst="rect">
            <a:avLst/>
          </a:prstGeom>
        </p:spPr>
      </p:pic>
    </p:spTree>
    <p:extLst>
      <p:ext uri="{BB962C8B-B14F-4D97-AF65-F5344CB8AC3E}">
        <p14:creationId xmlns:p14="http://schemas.microsoft.com/office/powerpoint/2010/main" val="62999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231" y="342900"/>
            <a:ext cx="6761100" cy="987175"/>
          </a:xfrm>
        </p:spPr>
        <p:txBody>
          <a:bodyPr/>
          <a:lstStyle/>
          <a:p>
            <a:r>
              <a:rPr lang="en-US" dirty="0"/>
              <a:t>Table of Contents</a:t>
            </a:r>
            <a:br>
              <a:rPr lang="en-US" dirty="0"/>
            </a:br>
            <a:endParaRPr lang="en-US" dirty="0"/>
          </a:p>
        </p:txBody>
      </p:sp>
      <p:sp>
        <p:nvSpPr>
          <p:cNvPr id="3" name="Text Placeholder 2"/>
          <p:cNvSpPr>
            <a:spLocks noGrp="1"/>
          </p:cNvSpPr>
          <p:nvPr>
            <p:ph type="body" idx="1"/>
          </p:nvPr>
        </p:nvSpPr>
        <p:spPr>
          <a:xfrm>
            <a:off x="91530" y="859201"/>
            <a:ext cx="7966619" cy="4254599"/>
          </a:xfrm>
        </p:spPr>
        <p:txBody>
          <a:bodyPr/>
          <a:lstStyle/>
          <a:p>
            <a:r>
              <a:rPr lang="en-US" dirty="0">
                <a:solidFill>
                  <a:schemeClr val="tx1"/>
                </a:solidFill>
              </a:rPr>
              <a:t>It acts as an </a:t>
            </a:r>
            <a:r>
              <a:rPr lang="en-US" b="1" dirty="0">
                <a:solidFill>
                  <a:schemeClr val="tx1"/>
                </a:solidFill>
              </a:rPr>
              <a:t>outline</a:t>
            </a:r>
          </a:p>
          <a:p>
            <a:r>
              <a:rPr lang="en-US" dirty="0">
                <a:solidFill>
                  <a:schemeClr val="tx1"/>
                </a:solidFill>
              </a:rPr>
              <a:t>It should be a complete and accurate </a:t>
            </a:r>
            <a:r>
              <a:rPr lang="en-US" b="1" dirty="0">
                <a:solidFill>
                  <a:schemeClr val="tx1"/>
                </a:solidFill>
              </a:rPr>
              <a:t>listing</a:t>
            </a:r>
            <a:r>
              <a:rPr lang="en-US" dirty="0">
                <a:solidFill>
                  <a:schemeClr val="tx1"/>
                </a:solidFill>
              </a:rPr>
              <a:t> of the main and minor topics covered in the report.</a:t>
            </a:r>
          </a:p>
          <a:p>
            <a:r>
              <a:rPr lang="en-US" dirty="0">
                <a:solidFill>
                  <a:schemeClr val="tx1"/>
                </a:solidFill>
              </a:rPr>
              <a:t>You don’t want just a brief and sketchy outline of major headings.</a:t>
            </a:r>
          </a:p>
          <a:p>
            <a:r>
              <a:rPr lang="en-US" dirty="0">
                <a:solidFill>
                  <a:schemeClr val="tx1"/>
                </a:solidFill>
              </a:rPr>
              <a:t>An effective table of contents fleshes out the details, so your readers know exactly what is covered in each section – saves their time and helps them find the information they want and need.</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8737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pic>
        <p:nvPicPr>
          <p:cNvPr id="3" name="Picture 2"/>
          <p:cNvPicPr>
            <a:picLocks noChangeAspect="1"/>
          </p:cNvPicPr>
          <p:nvPr/>
        </p:nvPicPr>
        <p:blipFill>
          <a:blip r:embed="rId2"/>
          <a:stretch>
            <a:fillRect/>
          </a:stretch>
        </p:blipFill>
        <p:spPr>
          <a:xfrm>
            <a:off x="1962150" y="81305"/>
            <a:ext cx="4515074" cy="5062195"/>
          </a:xfrm>
          <a:prstGeom prst="rect">
            <a:avLst/>
          </a:prstGeom>
        </p:spPr>
      </p:pic>
    </p:spTree>
    <p:extLst>
      <p:ext uri="{BB962C8B-B14F-4D97-AF65-F5344CB8AC3E}">
        <p14:creationId xmlns:p14="http://schemas.microsoft.com/office/powerpoint/2010/main" val="1107396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881" y="0"/>
            <a:ext cx="6761100" cy="857400"/>
          </a:xfrm>
        </p:spPr>
        <p:txBody>
          <a:bodyPr/>
          <a:lstStyle/>
          <a:p>
            <a:r>
              <a:rPr lang="en-US" dirty="0"/>
              <a:t>List of Illustrations</a:t>
            </a:r>
          </a:p>
        </p:txBody>
      </p:sp>
      <p:sp>
        <p:nvSpPr>
          <p:cNvPr id="3" name="Text Placeholder 2"/>
          <p:cNvSpPr>
            <a:spLocks noGrp="1"/>
          </p:cNvSpPr>
          <p:nvPr>
            <p:ph type="body" idx="1"/>
          </p:nvPr>
        </p:nvSpPr>
        <p:spPr>
          <a:xfrm>
            <a:off x="91530" y="857400"/>
            <a:ext cx="7509419" cy="3066900"/>
          </a:xfrm>
        </p:spPr>
        <p:txBody>
          <a:bodyPr/>
          <a:lstStyle/>
          <a:p>
            <a:r>
              <a:rPr lang="en-US" dirty="0">
                <a:solidFill>
                  <a:schemeClr val="tx1"/>
                </a:solidFill>
              </a:rPr>
              <a:t>If your report contains several tables and figures, you will need to provide a list of illustrations.</a:t>
            </a:r>
          </a:p>
          <a:p>
            <a:endParaRPr lang="en-US" dirty="0">
              <a:solidFill>
                <a:schemeClr val="tx1"/>
              </a:solidFill>
            </a:endParaRPr>
          </a:p>
          <a:p>
            <a:r>
              <a:rPr lang="en-US" dirty="0">
                <a:solidFill>
                  <a:schemeClr val="tx1"/>
                </a:solidFill>
              </a:rPr>
              <a:t>This list can be included below your table of contents, if there is room on the page, or on a separate page.</a:t>
            </a:r>
          </a:p>
          <a:p>
            <a:endParaRPr lang="en-US" dirty="0">
              <a:solidFill>
                <a:schemeClr val="tx1"/>
              </a:solidFill>
            </a:endParaRPr>
          </a:p>
          <a:p>
            <a:r>
              <a:rPr lang="en-US" dirty="0">
                <a:solidFill>
                  <a:schemeClr val="tx1"/>
                </a:solidFill>
              </a:rPr>
              <a:t>As with the table of contents, your list of illustrations must be clear and informative.</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386360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231" y="358375"/>
            <a:ext cx="6761100" cy="857400"/>
          </a:xfrm>
        </p:spPr>
        <p:txBody>
          <a:bodyPr/>
          <a:lstStyle/>
          <a:p>
            <a:r>
              <a:rPr lang="en-US" dirty="0"/>
              <a:t>Abstract (or Executive Summary)</a:t>
            </a:r>
            <a:br>
              <a:rPr lang="en-US" dirty="0"/>
            </a:br>
            <a:endParaRPr lang="en-US" dirty="0"/>
          </a:p>
        </p:txBody>
      </p:sp>
      <p:sp>
        <p:nvSpPr>
          <p:cNvPr id="3" name="Text Placeholder 2"/>
          <p:cNvSpPr>
            <a:spLocks noGrp="1"/>
          </p:cNvSpPr>
          <p:nvPr>
            <p:ph type="body" idx="1"/>
          </p:nvPr>
        </p:nvSpPr>
        <p:spPr>
          <a:xfrm>
            <a:off x="91530" y="787075"/>
            <a:ext cx="7909469" cy="2965775"/>
          </a:xfrm>
        </p:spPr>
        <p:txBody>
          <a:bodyPr/>
          <a:lstStyle/>
          <a:p>
            <a:r>
              <a:rPr lang="en-US" dirty="0">
                <a:solidFill>
                  <a:schemeClr val="tx1"/>
                </a:solidFill>
              </a:rPr>
              <a:t>The abstract is a brief overview of the report’s key points geared towards a varied audience from a low-tech reader to managers, supervisors, and highly placed executives.</a:t>
            </a:r>
          </a:p>
          <a:p>
            <a:pPr marL="76200" indent="0">
              <a:buNone/>
            </a:pPr>
            <a:endParaRPr lang="en-US" dirty="0">
              <a:solidFill>
                <a:schemeClr val="tx1"/>
              </a:solidFill>
            </a:endParaRPr>
          </a:p>
          <a:p>
            <a:r>
              <a:rPr lang="en-US" dirty="0">
                <a:solidFill>
                  <a:schemeClr val="tx1"/>
                </a:solidFill>
              </a:rPr>
              <a:t>They need your help in two ways:</a:t>
            </a:r>
          </a:p>
          <a:p>
            <a:pPr lvl="1">
              <a:buFont typeface="Wingdings" panose="05000000000000000000" pitchFamily="2" charset="2"/>
              <a:buChar char="Ø"/>
            </a:pPr>
            <a:r>
              <a:rPr lang="en-US" dirty="0">
                <a:solidFill>
                  <a:schemeClr val="tx1"/>
                </a:solidFill>
              </a:rPr>
              <a:t>They need information quickly</a:t>
            </a:r>
          </a:p>
          <a:p>
            <a:pPr lvl="1">
              <a:buFont typeface="Wingdings" panose="05000000000000000000" pitchFamily="2" charset="2"/>
              <a:buChar char="Ø"/>
            </a:pPr>
            <a:r>
              <a:rPr lang="en-US" dirty="0">
                <a:solidFill>
                  <a:schemeClr val="tx1"/>
                </a:solidFill>
              </a:rPr>
              <a:t>They need it presented in a low-tech terminology</a:t>
            </a:r>
          </a:p>
          <a:p>
            <a:r>
              <a:rPr lang="en-US" dirty="0">
                <a:solidFill>
                  <a:schemeClr val="tx1"/>
                </a:solidFill>
              </a:rPr>
              <a:t>You can achieve both these objectives through an abstract or executive summary.</a:t>
            </a:r>
          </a:p>
          <a:p>
            <a:endParaRPr lang="en-US" dirty="0"/>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002119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231" y="0"/>
            <a:ext cx="6761100" cy="857400"/>
          </a:xfrm>
        </p:spPr>
        <p:txBody>
          <a:bodyPr/>
          <a:lstStyle/>
          <a:p>
            <a:r>
              <a:rPr lang="en-US" dirty="0"/>
              <a:t>Introduction</a:t>
            </a:r>
          </a:p>
        </p:txBody>
      </p:sp>
      <p:sp>
        <p:nvSpPr>
          <p:cNvPr id="3" name="Text Placeholder 2"/>
          <p:cNvSpPr>
            <a:spLocks noGrp="1"/>
          </p:cNvSpPr>
          <p:nvPr>
            <p:ph type="body" idx="1"/>
          </p:nvPr>
        </p:nvSpPr>
        <p:spPr>
          <a:xfrm>
            <a:off x="0" y="666750"/>
            <a:ext cx="7715250" cy="3695700"/>
          </a:xfrm>
        </p:spPr>
        <p:txBody>
          <a:bodyPr/>
          <a:lstStyle/>
          <a:p>
            <a:r>
              <a:rPr lang="en-US" dirty="0">
                <a:solidFill>
                  <a:schemeClr val="tx1"/>
                </a:solidFill>
              </a:rPr>
              <a:t>Not to summarize the report</a:t>
            </a:r>
          </a:p>
          <a:p>
            <a:r>
              <a:rPr lang="en-US" dirty="0">
                <a:solidFill>
                  <a:schemeClr val="tx1"/>
                </a:solidFill>
              </a:rPr>
              <a:t>Give information on, the report’s:</a:t>
            </a:r>
          </a:p>
          <a:p>
            <a:pPr marL="990600" lvl="1" indent="-457200">
              <a:buFont typeface="+mj-lt"/>
              <a:buAutoNum type="arabicPeriod"/>
            </a:pPr>
            <a:r>
              <a:rPr lang="en-US" b="1" dirty="0">
                <a:solidFill>
                  <a:schemeClr val="tx1"/>
                </a:solidFill>
              </a:rPr>
              <a:t>Purpose: </a:t>
            </a:r>
            <a:r>
              <a:rPr lang="en-US" dirty="0">
                <a:solidFill>
                  <a:schemeClr val="tx1"/>
                </a:solidFill>
              </a:rPr>
              <a:t>State your purpose, as the first part of the introduction</a:t>
            </a:r>
          </a:p>
          <a:p>
            <a:pPr marL="990600" lvl="1" indent="-457200">
              <a:buFont typeface="+mj-lt"/>
              <a:buAutoNum type="arabicPeriod"/>
            </a:pPr>
            <a:r>
              <a:rPr lang="en-US" b="1" dirty="0">
                <a:solidFill>
                  <a:schemeClr val="tx1"/>
                </a:solidFill>
              </a:rPr>
              <a:t>Scope: </a:t>
            </a:r>
            <a:r>
              <a:rPr lang="en-US" dirty="0">
                <a:solidFill>
                  <a:schemeClr val="tx1"/>
                </a:solidFill>
              </a:rPr>
              <a:t>detail and description of your project should be written clearly</a:t>
            </a:r>
          </a:p>
          <a:p>
            <a:pPr marL="990600" lvl="1" indent="-457200">
              <a:buFont typeface="+mj-lt"/>
              <a:buAutoNum type="arabicPeriod"/>
            </a:pPr>
            <a:r>
              <a:rPr lang="en-US" b="1" dirty="0">
                <a:solidFill>
                  <a:schemeClr val="tx1"/>
                </a:solidFill>
              </a:rPr>
              <a:t>Format: </a:t>
            </a:r>
            <a:r>
              <a:rPr lang="en-US" dirty="0">
                <a:solidFill>
                  <a:schemeClr val="tx1"/>
                </a:solidFill>
              </a:rPr>
              <a:t>a brief preview of the main sections that follow</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383691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881" y="282175"/>
            <a:ext cx="6761100" cy="857400"/>
          </a:xfrm>
        </p:spPr>
        <p:txBody>
          <a:bodyPr/>
          <a:lstStyle/>
          <a:p>
            <a:r>
              <a:rPr lang="en-US" dirty="0"/>
              <a:t>Conclusion/Recommendation</a:t>
            </a:r>
            <a:br>
              <a:rPr lang="en-US" dirty="0"/>
            </a:br>
            <a:endParaRPr lang="en-US" dirty="0"/>
          </a:p>
        </p:txBody>
      </p:sp>
      <p:sp>
        <p:nvSpPr>
          <p:cNvPr id="3" name="Text Placeholder 2"/>
          <p:cNvSpPr>
            <a:spLocks noGrp="1"/>
          </p:cNvSpPr>
          <p:nvPr>
            <p:ph type="body" idx="1"/>
          </p:nvPr>
        </p:nvSpPr>
        <p:spPr>
          <a:xfrm>
            <a:off x="91531" y="501324"/>
            <a:ext cx="7673219" cy="3022925"/>
          </a:xfrm>
        </p:spPr>
        <p:txBody>
          <a:bodyPr/>
          <a:lstStyle/>
          <a:p>
            <a:r>
              <a:rPr lang="en-US" dirty="0">
                <a:solidFill>
                  <a:schemeClr val="tx1"/>
                </a:solidFill>
              </a:rPr>
              <a:t>Providing your readers with a sense of closure</a:t>
            </a:r>
          </a:p>
          <a:p>
            <a:endParaRPr lang="en-US" dirty="0">
              <a:solidFill>
                <a:schemeClr val="tx1"/>
              </a:solidFill>
            </a:endParaRPr>
          </a:p>
          <a:p>
            <a:r>
              <a:rPr lang="en-US" dirty="0">
                <a:solidFill>
                  <a:schemeClr val="tx1"/>
                </a:solidFill>
              </a:rPr>
              <a:t>Discuss results based on findings of your study.</a:t>
            </a:r>
          </a:p>
          <a:p>
            <a:endParaRPr lang="en-US" dirty="0">
              <a:solidFill>
                <a:schemeClr val="tx1"/>
              </a:solidFill>
            </a:endParaRPr>
          </a:p>
          <a:p>
            <a:r>
              <a:rPr lang="en-US" dirty="0">
                <a:solidFill>
                  <a:schemeClr val="tx1"/>
                </a:solidFill>
              </a:rPr>
              <a:t>Recommendations are actions suggested on the basis of your conclusion.</a:t>
            </a:r>
          </a:p>
          <a:p>
            <a:endParaRPr lang="en-US" dirty="0">
              <a:solidFill>
                <a:schemeClr val="tx1"/>
              </a:solidFill>
            </a:endParaRPr>
          </a:p>
          <a:p>
            <a:r>
              <a:rPr lang="en-US" dirty="0">
                <a:solidFill>
                  <a:schemeClr val="tx1"/>
                </a:solidFill>
              </a:rPr>
              <a:t>Executive summary consists of a brief description of the most important conclusion and recommendation, whereas the conclusion/recommendation section is an expanded version of the executive summary.</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156630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881" y="0"/>
            <a:ext cx="6761100" cy="857400"/>
          </a:xfrm>
        </p:spPr>
        <p:txBody>
          <a:bodyPr/>
          <a:lstStyle/>
          <a:p>
            <a:r>
              <a:rPr lang="en-US" dirty="0"/>
              <a:t>Appendices</a:t>
            </a:r>
          </a:p>
        </p:txBody>
      </p:sp>
      <p:sp>
        <p:nvSpPr>
          <p:cNvPr id="3" name="Text Placeholder 2"/>
          <p:cNvSpPr>
            <a:spLocks noGrp="1"/>
          </p:cNvSpPr>
          <p:nvPr>
            <p:ph type="body" idx="1"/>
          </p:nvPr>
        </p:nvSpPr>
        <p:spPr>
          <a:xfrm>
            <a:off x="-11188" y="838500"/>
            <a:ext cx="8157119" cy="3862801"/>
          </a:xfrm>
        </p:spPr>
        <p:txBody>
          <a:bodyPr/>
          <a:lstStyle/>
          <a:p>
            <a:r>
              <a:rPr lang="en-US" dirty="0">
                <a:solidFill>
                  <a:schemeClr val="tx1"/>
                </a:solidFill>
              </a:rPr>
              <a:t>A final optional component is and appendix.</a:t>
            </a:r>
          </a:p>
          <a:p>
            <a:r>
              <a:rPr lang="en-US" dirty="0">
                <a:solidFill>
                  <a:schemeClr val="tx1"/>
                </a:solidFill>
              </a:rPr>
              <a:t>It allows you to include any additional information (surveys, results, tables, figures, previous report findings, relevant letters or memos, etc.) that you have not built in your report’s main text.</a:t>
            </a:r>
          </a:p>
          <a:p>
            <a:r>
              <a:rPr lang="en-US" dirty="0">
                <a:solidFill>
                  <a:schemeClr val="tx1"/>
                </a:solidFill>
              </a:rPr>
              <a:t>The contents of your appendix should not be of primary importance, which needs to be the part of the body of the report.</a:t>
            </a:r>
          </a:p>
          <a:p>
            <a:r>
              <a:rPr lang="en-US" dirty="0">
                <a:solidFill>
                  <a:schemeClr val="tx1"/>
                </a:solidFill>
              </a:rPr>
              <a:t>An appendix is a perfect place to file nonessential data that provides documentation for future reference</a:t>
            </a:r>
            <a:r>
              <a:rPr lang="en-US" dirty="0"/>
              <a:t>.</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757265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881" y="0"/>
            <a:ext cx="6761100" cy="857400"/>
          </a:xfrm>
        </p:spPr>
        <p:txBody>
          <a:bodyPr/>
          <a:lstStyle/>
          <a:p>
            <a:r>
              <a:rPr lang="en-US" dirty="0"/>
              <a:t>References (or Bibliography)</a:t>
            </a:r>
          </a:p>
        </p:txBody>
      </p:sp>
      <p:sp>
        <p:nvSpPr>
          <p:cNvPr id="3" name="Text Placeholder 2"/>
          <p:cNvSpPr>
            <a:spLocks noGrp="1"/>
          </p:cNvSpPr>
          <p:nvPr>
            <p:ph type="body" idx="1"/>
          </p:nvPr>
        </p:nvSpPr>
        <p:spPr>
          <a:xfrm>
            <a:off x="-152400" y="705000"/>
            <a:ext cx="8191500" cy="3009750"/>
          </a:xfrm>
        </p:spPr>
        <p:txBody>
          <a:bodyPr/>
          <a:lstStyle/>
          <a:p>
            <a:r>
              <a:rPr lang="en-US" dirty="0">
                <a:solidFill>
                  <a:schemeClr val="tx1"/>
                </a:solidFill>
              </a:rPr>
              <a:t>The two parts to referencing are:</a:t>
            </a:r>
          </a:p>
          <a:p>
            <a:pPr lvl="1"/>
            <a:r>
              <a:rPr lang="en-US" b="1" dirty="0">
                <a:solidFill>
                  <a:schemeClr val="tx1"/>
                </a:solidFill>
              </a:rPr>
              <a:t>citations</a:t>
            </a:r>
            <a:r>
              <a:rPr lang="en-US" dirty="0">
                <a:solidFill>
                  <a:schemeClr val="tx1"/>
                </a:solidFill>
              </a:rPr>
              <a:t> in the text of the report</a:t>
            </a:r>
          </a:p>
          <a:p>
            <a:pPr lvl="1"/>
            <a:r>
              <a:rPr lang="en-US" b="1" dirty="0">
                <a:solidFill>
                  <a:schemeClr val="tx1"/>
                </a:solidFill>
              </a:rPr>
              <a:t>a list of references</a:t>
            </a:r>
            <a:r>
              <a:rPr lang="en-US" dirty="0">
                <a:solidFill>
                  <a:schemeClr val="tx1"/>
                </a:solidFill>
              </a:rPr>
              <a:t> in the final section</a:t>
            </a:r>
          </a:p>
          <a:p>
            <a:r>
              <a:rPr lang="en-US" dirty="0">
                <a:solidFill>
                  <a:schemeClr val="tx1"/>
                </a:solidFill>
              </a:rPr>
              <a:t>A citation shows that information comes from another source. The reference list gives the details of these sources. You need to use in-text citations and provide details in the references section when:</a:t>
            </a:r>
          </a:p>
          <a:p>
            <a:pPr lvl="1"/>
            <a:r>
              <a:rPr lang="en-US" dirty="0">
                <a:solidFill>
                  <a:schemeClr val="tx1"/>
                </a:solidFill>
              </a:rPr>
              <a:t>you incorporate information from other sources; e.g.:</a:t>
            </a:r>
          </a:p>
          <a:p>
            <a:pPr lvl="1"/>
            <a:r>
              <a:rPr lang="en-US" dirty="0">
                <a:solidFill>
                  <a:schemeClr val="tx1"/>
                </a:solidFill>
              </a:rPr>
              <a:t>factual material</a:t>
            </a:r>
          </a:p>
          <a:p>
            <a:pPr lvl="1"/>
            <a:r>
              <a:rPr lang="en-US" dirty="0">
                <a:solidFill>
                  <a:schemeClr val="tx1"/>
                </a:solidFill>
              </a:rPr>
              <a:t>graphs and tables of data</a:t>
            </a:r>
          </a:p>
          <a:p>
            <a:pPr lvl="1"/>
            <a:r>
              <a:rPr lang="en-US" dirty="0">
                <a:solidFill>
                  <a:schemeClr val="tx1"/>
                </a:solidFill>
              </a:rPr>
              <a:t>pictures and diagrams</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330778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3056153" y="281493"/>
            <a:ext cx="5002965"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6000" dirty="0"/>
              <a:t>Formal Reports</a:t>
            </a:r>
            <a:endParaRPr sz="6000" dirty="0"/>
          </a:p>
        </p:txBody>
      </p:sp>
      <p:sp>
        <p:nvSpPr>
          <p:cNvPr id="3851" name="Google Shape;3851;p15"/>
          <p:cNvSpPr txBox="1">
            <a:spLocks noGrp="1"/>
          </p:cNvSpPr>
          <p:nvPr>
            <p:ph type="subTitle" idx="4294967295"/>
          </p:nvPr>
        </p:nvSpPr>
        <p:spPr>
          <a:xfrm>
            <a:off x="2978660" y="1503237"/>
            <a:ext cx="5157949" cy="2634761"/>
          </a:xfrm>
          <a:prstGeom prst="rect">
            <a:avLst/>
          </a:prstGeom>
        </p:spPr>
        <p:txBody>
          <a:bodyPr spcFirstLastPara="1" wrap="square" lIns="91425" tIns="91425" rIns="91425" bIns="91425" anchor="t" anchorCtr="0">
            <a:noAutofit/>
          </a:bodyPr>
          <a:lstStyle/>
          <a:p>
            <a:pPr marL="0" lvl="0" indent="0">
              <a:buNone/>
            </a:pPr>
            <a:r>
              <a:rPr lang="en-US" b="1" dirty="0">
                <a:latin typeface="Titillium Web"/>
                <a:ea typeface="Titillium Web"/>
                <a:cs typeface="Titillium Web"/>
                <a:sym typeface="Titillium Web"/>
              </a:rPr>
              <a:t>In comparison to informal documents, formal documents usually: </a:t>
            </a:r>
          </a:p>
          <a:p>
            <a:pPr marL="0" lvl="0" indent="0">
              <a:buNone/>
            </a:pPr>
            <a:r>
              <a:rPr lang="en-US" b="1" dirty="0">
                <a:latin typeface="Titillium Web"/>
                <a:ea typeface="Titillium Web"/>
                <a:cs typeface="Titillium Web"/>
                <a:sym typeface="Titillium Web"/>
              </a:rPr>
              <a:t>(1) cover more complicated projects</a:t>
            </a:r>
          </a:p>
          <a:p>
            <a:pPr marL="0" lvl="0" indent="0">
              <a:buNone/>
            </a:pPr>
            <a:r>
              <a:rPr lang="en-US" b="1" dirty="0">
                <a:latin typeface="Titillium Web"/>
                <a:ea typeface="Titillium Web"/>
                <a:cs typeface="Titillium Web"/>
                <a:sym typeface="Titillium Web"/>
              </a:rPr>
              <a:t>(2) are longer than their informal counterparts</a:t>
            </a:r>
          </a:p>
          <a:p>
            <a:pPr marL="0" lvl="0" indent="0">
              <a:buNone/>
            </a:pPr>
            <a:r>
              <a:rPr lang="en-US" b="1" dirty="0">
                <a:latin typeface="Titillium Web"/>
                <a:ea typeface="Titillium Web"/>
                <a:cs typeface="Titillium Web"/>
                <a:sym typeface="Titillium Web"/>
              </a:rPr>
              <a:t>(3) have a more diverse set of readers</a:t>
            </a:r>
          </a:p>
        </p:txBody>
      </p:sp>
      <p:pic>
        <p:nvPicPr>
          <p:cNvPr id="3852" name="Google Shape;3852;p15" descr="photo-1434030216411-0b793f4b4173.jpg"/>
          <p:cNvPicPr preferRelativeResize="0"/>
          <p:nvPr/>
        </p:nvPicPr>
        <p:blipFill rotWithShape="1">
          <a:blip r:embed="rId3">
            <a:alphaModFix/>
          </a:blip>
          <a:srcRect l="23367" r="21417"/>
          <a:stretch/>
        </p:blipFill>
        <p:spPr>
          <a:xfrm>
            <a:off x="0" y="0"/>
            <a:ext cx="2840000" cy="5143500"/>
          </a:xfrm>
          <a:prstGeom prst="rect">
            <a:avLst/>
          </a:prstGeom>
          <a:noFill/>
          <a:ln>
            <a:noFill/>
          </a:ln>
        </p:spPr>
      </p:pic>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sp>
        <p:nvSpPr>
          <p:cNvPr id="3" name="TextBox 2"/>
          <p:cNvSpPr txBox="1"/>
          <p:nvPr/>
        </p:nvSpPr>
        <p:spPr>
          <a:xfrm>
            <a:off x="91530" y="1"/>
            <a:ext cx="8480969" cy="3323987"/>
          </a:xfrm>
          <a:prstGeom prst="rect">
            <a:avLst/>
          </a:prstGeom>
          <a:solidFill>
            <a:srgbClr val="438086">
              <a:lumMod val="40000"/>
              <a:lumOff val="6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tillium Web Light" panose="020B0604020202020204" charset="0"/>
              </a:rPr>
              <a:t>In-text citation</a:t>
            </a:r>
            <a:endParaRPr kumimoji="0" lang="en-US" sz="2400" b="0" i="0" u="none" strike="noStrike" kern="1200" cap="none" spc="0" normalizeH="0" baseline="0" noProof="0" dirty="0">
              <a:ln>
                <a:noFill/>
              </a:ln>
              <a:solidFill>
                <a:prstClr val="black"/>
              </a:solidFill>
              <a:effectLst/>
              <a:uLnTx/>
              <a:uFillTx/>
              <a:latin typeface="Titillium Web Light" panose="020B060402020202020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tillium Web Light" panose="020B060402020202020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tillium Web Light" panose="020B0604020202020204" charset="0"/>
              </a:rPr>
              <a:t>Corrosion is defined as a 'chemical action which harms the properties of a metal' (</a:t>
            </a:r>
            <a:r>
              <a:rPr kumimoji="0" lang="en-US" sz="2400" b="0" i="0" u="none" strike="noStrike" kern="1200" cap="none" spc="0" normalizeH="0" baseline="0" noProof="0" dirty="0" err="1">
                <a:ln>
                  <a:noFill/>
                </a:ln>
                <a:solidFill>
                  <a:prstClr val="black"/>
                </a:solidFill>
                <a:effectLst/>
                <a:uLnTx/>
                <a:uFillTx/>
                <a:latin typeface="Titillium Web Light" panose="020B0604020202020204" charset="0"/>
              </a:rPr>
              <a:t>Glendinning</a:t>
            </a:r>
            <a:r>
              <a:rPr kumimoji="0" lang="en-US" sz="2400" b="0" i="0" u="none" strike="noStrike" kern="1200" cap="none" spc="0" normalizeH="0" baseline="0" noProof="0" dirty="0">
                <a:ln>
                  <a:noFill/>
                </a:ln>
                <a:solidFill>
                  <a:prstClr val="black"/>
                </a:solidFill>
                <a:effectLst/>
                <a:uLnTx/>
                <a:uFillTx/>
                <a:latin typeface="Titillium Web Light" panose="020B0604020202020204" charset="0"/>
              </a:rPr>
              <a:t> 1973, p.12). Because corrosion reduces the life of the material and protection procedures are expensive, special corrosion-resistant metals have been developed, including </a:t>
            </a:r>
            <a:r>
              <a:rPr kumimoji="0" lang="en-US" sz="2400" b="0" i="0" u="none" strike="noStrike" kern="1200" cap="none" spc="0" normalizeH="0" baseline="0" noProof="0" dirty="0" err="1">
                <a:ln>
                  <a:noFill/>
                </a:ln>
                <a:solidFill>
                  <a:prstClr val="black"/>
                </a:solidFill>
                <a:effectLst/>
                <a:uLnTx/>
                <a:uFillTx/>
                <a:latin typeface="Titillium Web Light" panose="020B0604020202020204" charset="0"/>
              </a:rPr>
              <a:t>Monel</a:t>
            </a:r>
            <a:r>
              <a:rPr kumimoji="0" lang="en-US" sz="2400" b="0" i="0" u="none" strike="noStrike" kern="1200" cap="none" spc="0" normalizeH="0" baseline="0" noProof="0" dirty="0">
                <a:ln>
                  <a:noFill/>
                </a:ln>
                <a:solidFill>
                  <a:prstClr val="black"/>
                </a:solidFill>
                <a:effectLst/>
                <a:uLnTx/>
                <a:uFillTx/>
                <a:latin typeface="Titillium Web Light" panose="020B0604020202020204" charset="0"/>
              </a:rPr>
              <a:t> metals which are particularly suited to marine applications (</a:t>
            </a:r>
            <a:r>
              <a:rPr kumimoji="0" lang="en-US" sz="2400" b="0" i="0" u="none" strike="noStrike" kern="1200" cap="none" spc="0" normalizeH="0" baseline="0" noProof="0" dirty="0" err="1">
                <a:ln>
                  <a:noFill/>
                </a:ln>
                <a:solidFill>
                  <a:prstClr val="black"/>
                </a:solidFill>
                <a:effectLst/>
                <a:uLnTx/>
                <a:uFillTx/>
                <a:latin typeface="Titillium Web Light" panose="020B0604020202020204" charset="0"/>
              </a:rPr>
              <a:t>Glendinning</a:t>
            </a:r>
            <a:r>
              <a:rPr kumimoji="0" lang="en-US" sz="2400" b="0" i="0" u="none" strike="noStrike" kern="1200" cap="none" spc="0" normalizeH="0" baseline="0" noProof="0" dirty="0">
                <a:ln>
                  <a:noFill/>
                </a:ln>
                <a:solidFill>
                  <a:prstClr val="black"/>
                </a:solidFill>
                <a:effectLst/>
                <a:uLnTx/>
                <a:uFillTx/>
                <a:latin typeface="Titillium Web Light" panose="020B0604020202020204" charset="0"/>
              </a:rPr>
              <a:t> 1973).</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ndParaRPr>
          </a:p>
        </p:txBody>
      </p:sp>
      <p:sp>
        <p:nvSpPr>
          <p:cNvPr id="4" name="TextBox 3"/>
          <p:cNvSpPr txBox="1"/>
          <p:nvPr/>
        </p:nvSpPr>
        <p:spPr>
          <a:xfrm>
            <a:off x="365881" y="3513363"/>
            <a:ext cx="8001000" cy="1600438"/>
          </a:xfrm>
          <a:prstGeom prst="rect">
            <a:avLst/>
          </a:prstGeom>
          <a:solidFill>
            <a:srgbClr val="438086">
              <a:lumMod val="40000"/>
              <a:lumOff val="6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tillium Web Light" panose="020B0604020202020204" charset="0"/>
              </a:rPr>
              <a:t>Reference list entry</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tillium Web Light" panose="020B060402020202020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Titillium Web Light" panose="020B0604020202020204" charset="0"/>
              </a:rPr>
              <a:t>Glendinning</a:t>
            </a:r>
            <a:r>
              <a:rPr kumimoji="0" lang="en-US" sz="2000" b="0" i="0" u="none" strike="noStrike" kern="1200" cap="none" spc="0" normalizeH="0" baseline="0" noProof="0" dirty="0">
                <a:ln>
                  <a:noFill/>
                </a:ln>
                <a:solidFill>
                  <a:prstClr val="black"/>
                </a:solidFill>
                <a:effectLst/>
                <a:uLnTx/>
                <a:uFillTx/>
                <a:latin typeface="Titillium Web Light" panose="020B0604020202020204" charset="0"/>
              </a:rPr>
              <a:t>, E.H. 1973 </a:t>
            </a:r>
            <a:r>
              <a:rPr kumimoji="0" lang="en-US" sz="2000" b="0" i="1" u="none" strike="noStrike" kern="1200" cap="none" spc="0" normalizeH="0" baseline="0" noProof="0" dirty="0">
                <a:ln>
                  <a:noFill/>
                </a:ln>
                <a:solidFill>
                  <a:prstClr val="black"/>
                </a:solidFill>
                <a:effectLst/>
                <a:uLnTx/>
                <a:uFillTx/>
                <a:latin typeface="Titillium Web Light" panose="020B0604020202020204" charset="0"/>
              </a:rPr>
              <a:t>English in mechanical engineering</a:t>
            </a:r>
            <a:r>
              <a:rPr kumimoji="0" lang="en-US" sz="2000" b="0" i="0" u="none" strike="noStrike" kern="1200" cap="none" spc="0" normalizeH="0" baseline="0" noProof="0" dirty="0">
                <a:ln>
                  <a:noFill/>
                </a:ln>
                <a:solidFill>
                  <a:prstClr val="black"/>
                </a:solidFill>
                <a:effectLst/>
                <a:uLnTx/>
                <a:uFillTx/>
                <a:latin typeface="Titillium Web Light" panose="020B0604020202020204" charset="0"/>
              </a:rPr>
              <a:t>, Oxford, Oxford University Press.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orgia"/>
            </a:endParaRPr>
          </a:p>
        </p:txBody>
      </p:sp>
    </p:spTree>
    <p:extLst>
      <p:ext uri="{BB962C8B-B14F-4D97-AF65-F5344CB8AC3E}">
        <p14:creationId xmlns:p14="http://schemas.microsoft.com/office/powerpoint/2010/main" val="1734110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931976"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1.Writing an ABSTRACT</a:t>
            </a:r>
            <a:endParaRPr dirty="0"/>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FORMAL REPORT WRITING</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2776750" y="286200"/>
            <a:ext cx="54951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a:solidFill>
                  <a:srgbClr val="D3EBD5"/>
                </a:solidFill>
              </a:rPr>
              <a:t>WHY?</a:t>
            </a:r>
            <a:endParaRPr sz="7200" dirty="0">
              <a:solidFill>
                <a:srgbClr val="D3EBD5"/>
              </a:solidFill>
            </a:endParaRPr>
          </a:p>
        </p:txBody>
      </p:sp>
      <p:sp>
        <p:nvSpPr>
          <p:cNvPr id="3878" name="Google Shape;3878;p19"/>
          <p:cNvSpPr txBox="1">
            <a:spLocks noGrp="1"/>
          </p:cNvSpPr>
          <p:nvPr>
            <p:ph type="subTitle" idx="4294967295"/>
          </p:nvPr>
        </p:nvSpPr>
        <p:spPr>
          <a:xfrm>
            <a:off x="0" y="1610216"/>
            <a:ext cx="7604017" cy="794704"/>
          </a:xfrm>
          <a:prstGeom prst="rect">
            <a:avLst/>
          </a:prstGeom>
        </p:spPr>
        <p:txBody>
          <a:bodyPr spcFirstLastPara="1" wrap="square" lIns="91425" tIns="91425" rIns="91425" bIns="91425" anchor="t" anchorCtr="0">
            <a:noAutofit/>
          </a:bodyPr>
          <a:lstStyle/>
          <a:p>
            <a:pPr marL="342900" indent="-342900"/>
            <a:r>
              <a:rPr lang="en-US" sz="2000" dirty="0">
                <a:solidFill>
                  <a:srgbClr val="80BFB7"/>
                </a:solidFill>
              </a:rPr>
              <a:t>You may write an abstract for various reasons. </a:t>
            </a:r>
          </a:p>
          <a:p>
            <a:pPr marL="342900" indent="-342900"/>
            <a:r>
              <a:rPr lang="en-US" sz="2000" dirty="0">
                <a:solidFill>
                  <a:srgbClr val="80BFB7"/>
                </a:solidFill>
              </a:rPr>
              <a:t>The two most important are selection and indexing.</a:t>
            </a:r>
          </a:p>
          <a:p>
            <a:pPr marL="342900" indent="-342900"/>
            <a:r>
              <a:rPr lang="en-US" sz="2000" b="1" dirty="0">
                <a:solidFill>
                  <a:srgbClr val="80BFB7"/>
                </a:solidFill>
              </a:rPr>
              <a:t>Selection:</a:t>
            </a:r>
          </a:p>
          <a:p>
            <a:pPr marL="0" indent="0">
              <a:buNone/>
            </a:pPr>
            <a:r>
              <a:rPr lang="en-US" sz="2000" dirty="0">
                <a:solidFill>
                  <a:srgbClr val="80BFB7"/>
                </a:solidFill>
              </a:rPr>
              <a:t>After reading the abstract, one can make an informed judgment about whether the dissertation/article/report would be worthwhile to read.</a:t>
            </a:r>
          </a:p>
          <a:p>
            <a:pPr marL="342900" indent="-342900"/>
            <a:r>
              <a:rPr lang="en-US" sz="2000" b="1" dirty="0">
                <a:solidFill>
                  <a:srgbClr val="80BFB7"/>
                </a:solidFill>
              </a:rPr>
              <a:t>Indexing:</a:t>
            </a:r>
          </a:p>
          <a:p>
            <a:pPr marL="0" indent="0">
              <a:buNone/>
            </a:pPr>
            <a:r>
              <a:rPr lang="en-US" sz="2000" dirty="0">
                <a:solidFill>
                  <a:srgbClr val="80BFB7"/>
                </a:solidFill>
              </a:rPr>
              <a:t>Classifying information in order to make items easier to retrieve.</a:t>
            </a:r>
          </a:p>
        </p:txBody>
      </p:sp>
      <p:sp>
        <p:nvSpPr>
          <p:cNvPr id="3879" name="Google Shape;3879;p19"/>
          <p:cNvSpPr/>
          <p:nvPr/>
        </p:nvSpPr>
        <p:spPr>
          <a:xfrm>
            <a:off x="6662118" y="607483"/>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883" name="Google Shape;3883;p19"/>
          <p:cNvGrpSpPr/>
          <p:nvPr/>
        </p:nvGrpSpPr>
        <p:grpSpPr>
          <a:xfrm rot="1057001">
            <a:off x="198249" y="686764"/>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888" name="Google Shape;3888;p19"/>
          <p:cNvSpPr/>
          <p:nvPr/>
        </p:nvSpPr>
        <p:spPr>
          <a:xfrm rot="2466991">
            <a:off x="335543" y="132853"/>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9" name="Google Shape;3889;p19"/>
          <p:cNvSpPr/>
          <p:nvPr/>
        </p:nvSpPr>
        <p:spPr>
          <a:xfrm rot="-1609377">
            <a:off x="1140148" y="471564"/>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0" name="Google Shape;3890;p19"/>
          <p:cNvSpPr/>
          <p:nvPr/>
        </p:nvSpPr>
        <p:spPr>
          <a:xfrm rot="2925705">
            <a:off x="1542027" y="1311903"/>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640231" y="336419"/>
            <a:ext cx="67611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6600" dirty="0"/>
              <a:t>WHEN</a:t>
            </a:r>
            <a:endParaRPr sz="6600" dirty="0"/>
          </a:p>
        </p:txBody>
      </p:sp>
      <p:sp>
        <p:nvSpPr>
          <p:cNvPr id="3871" name="Google Shape;3871;p18"/>
          <p:cNvSpPr txBox="1">
            <a:spLocks noGrp="1"/>
          </p:cNvSpPr>
          <p:nvPr>
            <p:ph type="body" idx="1"/>
          </p:nvPr>
        </p:nvSpPr>
        <p:spPr>
          <a:xfrm>
            <a:off x="0" y="1106531"/>
            <a:ext cx="8059119" cy="3310935"/>
          </a:xfrm>
          <a:prstGeom prst="rect">
            <a:avLst/>
          </a:prstGeom>
        </p:spPr>
        <p:txBody>
          <a:bodyPr spcFirstLastPara="1" wrap="square" lIns="91425" tIns="91425" rIns="91425" bIns="91425" anchor="t" anchorCtr="0">
            <a:noAutofit/>
          </a:bodyPr>
          <a:lstStyle/>
          <a:p>
            <a:pPr lvl="0"/>
            <a:r>
              <a:rPr lang="en-US" dirty="0"/>
              <a:t>Submitting articles to journals, especially online journals</a:t>
            </a:r>
          </a:p>
          <a:p>
            <a:pPr lvl="0"/>
            <a:r>
              <a:rPr lang="en-US" dirty="0"/>
              <a:t>Applying for research grants</a:t>
            </a:r>
          </a:p>
          <a:p>
            <a:pPr lvl="0"/>
            <a:r>
              <a:rPr lang="en-US" dirty="0"/>
              <a:t>Writing a book proposal</a:t>
            </a:r>
          </a:p>
          <a:p>
            <a:pPr lvl="0"/>
            <a:r>
              <a:rPr lang="en-US" dirty="0"/>
              <a:t>Completing the Ph.D. dissertation, M.A. thesis or project report.</a:t>
            </a:r>
          </a:p>
          <a:p>
            <a:pPr lvl="0"/>
            <a:r>
              <a:rPr lang="en-US" dirty="0"/>
              <a:t>Writing a proposal for a conference paper</a:t>
            </a:r>
          </a:p>
          <a:p>
            <a:pPr lvl="0"/>
            <a:r>
              <a:rPr lang="en-US" dirty="0"/>
              <a:t>Writing a proposal for a book chapter</a:t>
            </a:r>
          </a:p>
          <a:p>
            <a:pPr lvl="0"/>
            <a:r>
              <a:rPr lang="en-US" dirty="0"/>
              <a:t>Abstracts are written at the end of the project.</a:t>
            </a: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325070" y="476079"/>
            <a:ext cx="5401194" cy="1213236"/>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dirty="0"/>
              <a:t>Qualities of a Good Abstract</a:t>
            </a:r>
            <a:endParaRPr dirty="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24</a:t>
            </a:fld>
            <a:endParaRPr/>
          </a:p>
        </p:txBody>
      </p:sp>
      <p:sp>
        <p:nvSpPr>
          <p:cNvPr id="2" name="TextBox 1"/>
          <p:cNvSpPr txBox="1"/>
          <p:nvPr/>
        </p:nvSpPr>
        <p:spPr>
          <a:xfrm>
            <a:off x="-202937" y="1223682"/>
            <a:ext cx="6774218" cy="3693319"/>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solidFill>
                  <a:schemeClr val="accent4">
                    <a:lumMod val="20000"/>
                    <a:lumOff val="80000"/>
                  </a:schemeClr>
                </a:solidFill>
              </a:rPr>
              <a:t>Uses one well developed paragraph which is unified, coherent, concise, and able to stand alone.</a:t>
            </a:r>
          </a:p>
          <a:p>
            <a:pPr marL="285750" indent="-285750">
              <a:buFont typeface="Wingdings" panose="05000000000000000000" pitchFamily="2" charset="2"/>
              <a:buChar char="ü"/>
            </a:pPr>
            <a:r>
              <a:rPr lang="en-US" sz="1800" dirty="0">
                <a:solidFill>
                  <a:schemeClr val="accent4">
                    <a:lumMod val="20000"/>
                    <a:lumOff val="80000"/>
                  </a:schemeClr>
                </a:solidFill>
              </a:rPr>
              <a:t>Uses an introduction/body/conclusion structure which presents the article, paper, or report's purpose, method, Results, conclusion(s), and recommendations in that order.</a:t>
            </a:r>
          </a:p>
          <a:p>
            <a:pPr marL="285750" indent="-285750">
              <a:buFont typeface="Wingdings" panose="05000000000000000000" pitchFamily="2" charset="2"/>
              <a:buChar char="ü"/>
            </a:pPr>
            <a:r>
              <a:rPr lang="en-US" sz="1800" dirty="0">
                <a:solidFill>
                  <a:schemeClr val="accent4">
                    <a:lumMod val="20000"/>
                    <a:lumOff val="80000"/>
                  </a:schemeClr>
                </a:solidFill>
              </a:rPr>
              <a:t>Follows strictly the chronology of the article, paper, or report.</a:t>
            </a:r>
          </a:p>
          <a:p>
            <a:pPr marL="285750" indent="-285750">
              <a:buFont typeface="Wingdings" panose="05000000000000000000" pitchFamily="2" charset="2"/>
              <a:buChar char="ü"/>
            </a:pPr>
            <a:r>
              <a:rPr lang="en-US" sz="1800" dirty="0">
                <a:solidFill>
                  <a:schemeClr val="accent4">
                    <a:lumMod val="20000"/>
                    <a:lumOff val="80000"/>
                  </a:schemeClr>
                </a:solidFill>
              </a:rPr>
              <a:t>Provides logical connections (or transitions) between the information included.</a:t>
            </a:r>
          </a:p>
          <a:p>
            <a:pPr marL="285750" indent="-285750">
              <a:buFont typeface="Wingdings" panose="05000000000000000000" pitchFamily="2" charset="2"/>
              <a:buChar char="ü"/>
            </a:pPr>
            <a:r>
              <a:rPr lang="en-US" sz="1800" dirty="0">
                <a:solidFill>
                  <a:schemeClr val="accent4">
                    <a:lumMod val="20000"/>
                    <a:lumOff val="80000"/>
                  </a:schemeClr>
                </a:solidFill>
              </a:rPr>
              <a:t>Adds no new information, but simply summarizes the report.</a:t>
            </a:r>
          </a:p>
          <a:p>
            <a:pPr marL="285750" indent="-285750">
              <a:buFont typeface="Wingdings" panose="05000000000000000000" pitchFamily="2" charset="2"/>
              <a:buChar char="ü"/>
            </a:pPr>
            <a:r>
              <a:rPr lang="en-US" sz="1800" dirty="0">
                <a:solidFill>
                  <a:schemeClr val="accent4">
                    <a:lumMod val="20000"/>
                    <a:lumOff val="80000"/>
                  </a:schemeClr>
                </a:solidFill>
              </a:rPr>
              <a:t>Is understandable to a wide audience.</a:t>
            </a:r>
          </a:p>
          <a:p>
            <a:pPr marL="285750" indent="-285750">
              <a:buFont typeface="Wingdings" panose="05000000000000000000" pitchFamily="2" charset="2"/>
              <a:buChar char="ü"/>
            </a:pPr>
            <a:r>
              <a:rPr lang="en-US" sz="1800" dirty="0">
                <a:solidFill>
                  <a:schemeClr val="accent4">
                    <a:lumMod val="20000"/>
                    <a:lumOff val="80000"/>
                  </a:schemeClr>
                </a:solidFill>
              </a:rPr>
              <a:t>Any major restrictions or limitations on the results should be stated, if only by using "weasel-words" such as "might", "could", "may", and "seem".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231" y="119443"/>
            <a:ext cx="6761100" cy="857400"/>
          </a:xfrm>
        </p:spPr>
        <p:txBody>
          <a:bodyPr/>
          <a:lstStyle/>
          <a:p>
            <a:r>
              <a:rPr lang="en-US" dirty="0"/>
              <a:t>Types of Abstracts</a:t>
            </a:r>
          </a:p>
        </p:txBody>
      </p:sp>
      <p:sp>
        <p:nvSpPr>
          <p:cNvPr id="3" name="Text Placeholder 2"/>
          <p:cNvSpPr>
            <a:spLocks noGrp="1"/>
          </p:cNvSpPr>
          <p:nvPr>
            <p:ph type="body" idx="1"/>
          </p:nvPr>
        </p:nvSpPr>
        <p:spPr>
          <a:xfrm>
            <a:off x="-1459" y="976843"/>
            <a:ext cx="7812605" cy="3743358"/>
          </a:xfrm>
        </p:spPr>
        <p:txBody>
          <a:bodyPr/>
          <a:lstStyle/>
          <a:p>
            <a:pPr marL="76200" indent="0">
              <a:buNone/>
            </a:pPr>
            <a:r>
              <a:rPr lang="en-US" b="1" dirty="0"/>
              <a:t>Descriptive: </a:t>
            </a:r>
            <a:r>
              <a:rPr lang="en-US" dirty="0"/>
              <a:t>(less than 100 words)</a:t>
            </a:r>
          </a:p>
          <a:p>
            <a:r>
              <a:rPr lang="en-US" dirty="0"/>
              <a:t>Indicates the type of information found in the work. </a:t>
            </a:r>
          </a:p>
          <a:p>
            <a:r>
              <a:rPr lang="en-US" dirty="0"/>
              <a:t>Makes no judgments about the work, nor does it provide results or conclusions of the research.</a:t>
            </a:r>
          </a:p>
          <a:p>
            <a:pPr marL="76200" indent="0">
              <a:buNone/>
            </a:pPr>
            <a:r>
              <a:rPr lang="en-US" b="1" dirty="0"/>
              <a:t>Informative: </a:t>
            </a:r>
            <a:r>
              <a:rPr lang="en-US" dirty="0"/>
              <a:t>(more than 250 words)</a:t>
            </a:r>
          </a:p>
          <a:p>
            <a:r>
              <a:rPr lang="en-US" dirty="0"/>
              <a:t>The writer presents and explains all the main arguments and the important results and evidence present in the complete report/article/paper/book.</a:t>
            </a:r>
          </a:p>
          <a:p>
            <a:r>
              <a:rPr lang="en-US" dirty="0"/>
              <a:t>Do not critique or evaluate a work, they do more than describe it.</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3585538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531" y="-29699"/>
            <a:ext cx="7702658" cy="5143500"/>
          </a:xfrm>
        </p:spPr>
        <p:txBody>
          <a:bodyPr/>
          <a:lstStyle/>
          <a:p>
            <a:pPr marL="76200" indent="0">
              <a:buNone/>
            </a:pPr>
            <a:r>
              <a:rPr lang="en-US" sz="2000" b="1" dirty="0"/>
              <a:t>Example (Descriptive): </a:t>
            </a:r>
            <a:r>
              <a:rPr lang="en-US" sz="2000" dirty="0"/>
              <a:t>The two most common abstract types—descriptive and informative—are described and examples of each are provided.</a:t>
            </a:r>
          </a:p>
          <a:p>
            <a:endParaRPr lang="en-US" sz="2000" dirty="0"/>
          </a:p>
          <a:p>
            <a:pPr marL="76200" indent="0">
              <a:buNone/>
            </a:pPr>
            <a:r>
              <a:rPr lang="en-US" sz="2000" b="1" dirty="0"/>
              <a:t>Example (Informative): </a:t>
            </a:r>
            <a:r>
              <a:rPr lang="en-US" sz="2000" dirty="0"/>
              <a:t>Abstracts present the essential elements of a longer work in a short and powerful statement. The purpose of an abstract is to provide prospective readers the opportunity to judge the relevance of the longer work to their projects. Abstracts also include the key terms found in the longer work and the purpose and methods of the research. Authors abstract various longer works, including book proposals, dissertations, and online journal articles. There are two main types of abstracts: descriptive and informative. A descriptive abstract briefly describes the longer work, while an informative abstract presents all the main arguments and important results. This handout provides examples of various types of abstracts and instructions on how to construct one.</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1981848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231" y="148825"/>
            <a:ext cx="6761100" cy="857400"/>
          </a:xfrm>
        </p:spPr>
        <p:txBody>
          <a:bodyPr/>
          <a:lstStyle/>
          <a:p>
            <a:r>
              <a:rPr lang="en-US" dirty="0"/>
              <a:t>Executive Summaries vs. Abstracts</a:t>
            </a:r>
          </a:p>
        </p:txBody>
      </p:sp>
      <p:sp>
        <p:nvSpPr>
          <p:cNvPr id="3" name="Text Placeholder 2"/>
          <p:cNvSpPr>
            <a:spLocks noGrp="1"/>
          </p:cNvSpPr>
          <p:nvPr>
            <p:ph type="body" idx="1"/>
          </p:nvPr>
        </p:nvSpPr>
        <p:spPr>
          <a:xfrm>
            <a:off x="1231" y="1369887"/>
            <a:ext cx="8039100" cy="2986651"/>
          </a:xfrm>
        </p:spPr>
        <p:txBody>
          <a:bodyPr/>
          <a:lstStyle/>
          <a:p>
            <a:r>
              <a:rPr lang="en-US" dirty="0"/>
              <a:t>Executive summaries go by so many different names. Sometimes the executive summary is called an Abstract. You usually find that designation in scientific papers and academic efforts. You can also call the Executive Summary simply a Summary. </a:t>
            </a:r>
          </a:p>
          <a:p>
            <a:endParaRPr lang="en-US" dirty="0"/>
          </a:p>
          <a:p>
            <a:r>
              <a:rPr lang="en-US" dirty="0"/>
              <a:t>Abstracts differ from executive summaries, because abstracts are usually written for a scientific or academic purpose. </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3034991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31" y="0"/>
            <a:ext cx="6829375" cy="681925"/>
          </a:xfrm>
        </p:spPr>
        <p:txBody>
          <a:bodyPr/>
          <a:lstStyle/>
          <a:p>
            <a:r>
              <a:rPr lang="en-US" dirty="0"/>
              <a:t>Abstract Components (HOW)</a:t>
            </a: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28</a:t>
            </a:fld>
            <a:endParaRPr lang="en"/>
          </a:p>
        </p:txBody>
      </p:sp>
      <p:graphicFrame>
        <p:nvGraphicFramePr>
          <p:cNvPr id="4" name="Table 3"/>
          <p:cNvGraphicFramePr>
            <a:graphicFrameLocks noGrp="1"/>
          </p:cNvGraphicFramePr>
          <p:nvPr>
            <p:extLst>
              <p:ext uri="{D42A27DB-BD31-4B8C-83A1-F6EECF244321}">
                <p14:modId xmlns:p14="http://schemas.microsoft.com/office/powerpoint/2010/main" val="4021565781"/>
              </p:ext>
            </p:extLst>
          </p:nvPr>
        </p:nvGraphicFramePr>
        <p:xfrm>
          <a:off x="91530" y="681925"/>
          <a:ext cx="8099969" cy="4637204"/>
        </p:xfrm>
        <a:graphic>
          <a:graphicData uri="http://schemas.openxmlformats.org/drawingml/2006/table">
            <a:tbl>
              <a:tblPr firstRow="1" bandRow="1">
                <a:tableStyleId>{CEA105BE-6C04-45BA-8A38-5A3A2CB79732}</a:tableStyleId>
              </a:tblPr>
              <a:tblGrid>
                <a:gridCol w="1851570">
                  <a:extLst>
                    <a:ext uri="{9D8B030D-6E8A-4147-A177-3AD203B41FA5}">
                      <a16:colId xmlns:a16="http://schemas.microsoft.com/office/drawing/2014/main" val="20000"/>
                    </a:ext>
                  </a:extLst>
                </a:gridCol>
                <a:gridCol w="6248399">
                  <a:extLst>
                    <a:ext uri="{9D8B030D-6E8A-4147-A177-3AD203B41FA5}">
                      <a16:colId xmlns:a16="http://schemas.microsoft.com/office/drawing/2014/main" val="20001"/>
                    </a:ext>
                  </a:extLst>
                </a:gridCol>
              </a:tblGrid>
              <a:tr h="301018">
                <a:tc>
                  <a:txBody>
                    <a:bodyPr/>
                    <a:lstStyle/>
                    <a:p>
                      <a:r>
                        <a:rPr lang="en-US" sz="1800" b="1" dirty="0">
                          <a:latin typeface="Titillium Web Light" panose="020B0604020202020204" charset="0"/>
                        </a:rPr>
                        <a:t>Brief</a:t>
                      </a:r>
                      <a:r>
                        <a:rPr lang="en-US" sz="1800" b="1" baseline="0" dirty="0">
                          <a:latin typeface="Titillium Web Light" panose="020B0604020202020204" charset="0"/>
                        </a:rPr>
                        <a:t> </a:t>
                      </a:r>
                      <a:r>
                        <a:rPr lang="en-US" sz="1800" b="1" baseline="0" dirty="0" err="1">
                          <a:latin typeface="Titillium Web Light" panose="020B0604020202020204" charset="0"/>
                        </a:rPr>
                        <a:t>Backgound</a:t>
                      </a:r>
                      <a:endParaRPr lang="en-US" sz="1800" b="1" dirty="0">
                        <a:latin typeface="Titillium Web Light" panose="020B0604020202020204" charset="0"/>
                      </a:endParaRPr>
                    </a:p>
                  </a:txBody>
                  <a:tcPr/>
                </a:tc>
                <a:tc>
                  <a:txBody>
                    <a:bodyPr/>
                    <a:lstStyle/>
                    <a:p>
                      <a:r>
                        <a:rPr lang="en-US" sz="2000" dirty="0"/>
                        <a:t>(optional)</a:t>
                      </a:r>
                    </a:p>
                  </a:txBody>
                  <a:tcPr/>
                </a:tc>
                <a:extLst>
                  <a:ext uri="{0D108BD9-81ED-4DB2-BD59-A6C34878D82A}">
                    <a16:rowId xmlns:a16="http://schemas.microsoft.com/office/drawing/2014/main" val="10000"/>
                  </a:ext>
                </a:extLst>
              </a:tr>
              <a:tr h="532570">
                <a:tc>
                  <a:txBody>
                    <a:bodyPr/>
                    <a:lstStyle/>
                    <a:p>
                      <a:r>
                        <a:rPr lang="en-US" sz="1800" b="1" dirty="0">
                          <a:latin typeface="Titillium Web Light" panose="020B0604020202020204" charset="0"/>
                        </a:rPr>
                        <a:t>Reason for writing</a:t>
                      </a:r>
                    </a:p>
                  </a:txBody>
                  <a:tcPr/>
                </a:tc>
                <a:tc>
                  <a:txBody>
                    <a:bodyPr/>
                    <a:lstStyle/>
                    <a:p>
                      <a:r>
                        <a:rPr lang="en-US" sz="2000" dirty="0"/>
                        <a:t>What is the importance of the research? Why would a reader be interested in the larger work?</a:t>
                      </a:r>
                    </a:p>
                  </a:txBody>
                  <a:tcPr/>
                </a:tc>
                <a:extLst>
                  <a:ext uri="{0D108BD9-81ED-4DB2-BD59-A6C34878D82A}">
                    <a16:rowId xmlns:a16="http://schemas.microsoft.com/office/drawing/2014/main" val="10001"/>
                  </a:ext>
                </a:extLst>
              </a:tr>
              <a:tr h="764122">
                <a:tc>
                  <a:txBody>
                    <a:bodyPr/>
                    <a:lstStyle/>
                    <a:p>
                      <a:r>
                        <a:rPr lang="en-US" sz="1800" b="1" dirty="0">
                          <a:latin typeface="Titillium Web Light" panose="020B0604020202020204" charset="0"/>
                        </a:rPr>
                        <a:t>Problem</a:t>
                      </a:r>
                    </a:p>
                  </a:txBody>
                  <a:tcPr/>
                </a:tc>
                <a:tc>
                  <a:txBody>
                    <a:bodyPr/>
                    <a:lstStyle/>
                    <a:p>
                      <a:r>
                        <a:rPr lang="en-US" sz="2000" dirty="0"/>
                        <a:t>(Optional) What problem does this work attempt to solve? What is the scope of the project? What is the main argument/thesis/claim?</a:t>
                      </a:r>
                    </a:p>
                  </a:txBody>
                  <a:tcPr/>
                </a:tc>
                <a:extLst>
                  <a:ext uri="{0D108BD9-81ED-4DB2-BD59-A6C34878D82A}">
                    <a16:rowId xmlns:a16="http://schemas.microsoft.com/office/drawing/2014/main" val="10002"/>
                  </a:ext>
                </a:extLst>
              </a:tr>
              <a:tr h="764122">
                <a:tc>
                  <a:txBody>
                    <a:bodyPr/>
                    <a:lstStyle/>
                    <a:p>
                      <a:r>
                        <a:rPr lang="en-US" sz="1800" b="1" dirty="0">
                          <a:latin typeface="Titillium Web Light" panose="020B0604020202020204" charset="0"/>
                        </a:rPr>
                        <a:t>Methodology</a:t>
                      </a:r>
                    </a:p>
                  </a:txBody>
                  <a:tcPr/>
                </a:tc>
                <a:tc>
                  <a:txBody>
                    <a:bodyPr/>
                    <a:lstStyle/>
                    <a:p>
                      <a:r>
                        <a:rPr lang="en-US" sz="2000" dirty="0"/>
                        <a:t>An abstract of a scientific work may include specific models or approaches used in the larger study.</a:t>
                      </a:r>
                    </a:p>
                  </a:txBody>
                  <a:tcPr/>
                </a:tc>
                <a:extLst>
                  <a:ext uri="{0D108BD9-81ED-4DB2-BD59-A6C34878D82A}">
                    <a16:rowId xmlns:a16="http://schemas.microsoft.com/office/drawing/2014/main" val="10003"/>
                  </a:ext>
                </a:extLst>
              </a:tr>
              <a:tr h="764122">
                <a:tc>
                  <a:txBody>
                    <a:bodyPr/>
                    <a:lstStyle/>
                    <a:p>
                      <a:r>
                        <a:rPr lang="en-US" sz="1800" b="1" dirty="0" err="1">
                          <a:latin typeface="Titillium Web Light" panose="020B0604020202020204" charset="0"/>
                        </a:rPr>
                        <a:t>Reults</a:t>
                      </a:r>
                      <a:r>
                        <a:rPr lang="en-US" sz="1800" b="1" dirty="0">
                          <a:latin typeface="Titillium Web Light" panose="020B0604020202020204" charset="0"/>
                        </a:rPr>
                        <a:t>/ Findings/</a:t>
                      </a:r>
                      <a:r>
                        <a:rPr lang="en-US" sz="1800" b="1" baseline="0" dirty="0">
                          <a:latin typeface="Titillium Web Light" panose="020B0604020202020204" charset="0"/>
                        </a:rPr>
                        <a:t> Implementation</a:t>
                      </a:r>
                      <a:endParaRPr lang="en-US" sz="1800" b="1" dirty="0">
                        <a:latin typeface="Titillium Web Light" panose="020B0604020202020204" charset="0"/>
                      </a:endParaRPr>
                    </a:p>
                  </a:txBody>
                  <a:tcPr/>
                </a:tc>
                <a:tc>
                  <a:txBody>
                    <a:bodyPr/>
                    <a:lstStyle/>
                    <a:p>
                      <a:r>
                        <a:rPr lang="en-US" sz="2000" dirty="0"/>
                        <a:t>An abstract of a scientific work may include specific data that indicates the results of the project. </a:t>
                      </a:r>
                    </a:p>
                  </a:txBody>
                  <a:tcPr/>
                </a:tc>
                <a:extLst>
                  <a:ext uri="{0D108BD9-81ED-4DB2-BD59-A6C34878D82A}">
                    <a16:rowId xmlns:a16="http://schemas.microsoft.com/office/drawing/2014/main" val="10004"/>
                  </a:ext>
                </a:extLst>
              </a:tr>
              <a:tr h="764122">
                <a:tc>
                  <a:txBody>
                    <a:bodyPr/>
                    <a:lstStyle/>
                    <a:p>
                      <a:r>
                        <a:rPr lang="en-US" sz="1800" b="1" dirty="0">
                          <a:latin typeface="Titillium Web Light" panose="020B0604020202020204" charset="0"/>
                        </a:rPr>
                        <a:t>Conclusion and Implications</a:t>
                      </a:r>
                    </a:p>
                  </a:txBody>
                  <a:tcPr/>
                </a:tc>
                <a:tc>
                  <a:txBody>
                    <a:bodyPr/>
                    <a:lstStyle/>
                    <a:p>
                      <a:r>
                        <a:rPr lang="en-US" sz="2000" dirty="0"/>
                        <a:t>What changes should be implemented as a result of the findings of the work? </a:t>
                      </a:r>
                    </a:p>
                    <a:p>
                      <a:endParaRPr lang="en-US" sz="20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33482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7650"/>
            <a:ext cx="6761100" cy="857400"/>
          </a:xfrm>
        </p:spPr>
        <p:txBody>
          <a:bodyPr/>
          <a:lstStyle/>
          <a:p>
            <a:r>
              <a:rPr lang="en-US" dirty="0"/>
              <a:t>Sample Abstract</a:t>
            </a:r>
          </a:p>
        </p:txBody>
      </p:sp>
      <p:sp>
        <p:nvSpPr>
          <p:cNvPr id="3" name="Text Placeholder 2"/>
          <p:cNvSpPr>
            <a:spLocks noGrp="1"/>
          </p:cNvSpPr>
          <p:nvPr>
            <p:ph type="body" idx="1"/>
          </p:nvPr>
        </p:nvSpPr>
        <p:spPr>
          <a:xfrm>
            <a:off x="0" y="438150"/>
            <a:ext cx="7715250" cy="4057650"/>
          </a:xfrm>
        </p:spPr>
        <p:txBody>
          <a:bodyPr/>
          <a:lstStyle/>
          <a:p>
            <a:pPr marL="76200" indent="0">
              <a:buNone/>
            </a:pPr>
            <a:r>
              <a:rPr lang="en-US" dirty="0">
                <a:solidFill>
                  <a:schemeClr val="tx1"/>
                </a:solidFill>
              </a:rPr>
              <a:t>This study’s </a:t>
            </a:r>
            <a:r>
              <a:rPr lang="en-US" b="1" dirty="0">
                <a:solidFill>
                  <a:schemeClr val="tx1"/>
                </a:solidFill>
              </a:rPr>
              <a:t>objective</a:t>
            </a:r>
            <a:r>
              <a:rPr lang="en-US" dirty="0">
                <a:solidFill>
                  <a:schemeClr val="tx1"/>
                </a:solidFill>
              </a:rPr>
              <a:t> was to/focuses on determine the strangeness measurements for red, green, and blue quarks. The Britt-Cushman </a:t>
            </a:r>
            <a:r>
              <a:rPr lang="en-US" b="1" dirty="0">
                <a:solidFill>
                  <a:schemeClr val="tx1"/>
                </a:solidFill>
              </a:rPr>
              <a:t>method</a:t>
            </a:r>
            <a:r>
              <a:rPr lang="en-US" dirty="0">
                <a:solidFill>
                  <a:schemeClr val="tx1"/>
                </a:solidFill>
              </a:rPr>
              <a:t> for quark analysis exploded/explode a </a:t>
            </a:r>
            <a:r>
              <a:rPr lang="en-US" dirty="0" err="1">
                <a:solidFill>
                  <a:schemeClr val="tx1"/>
                </a:solidFill>
              </a:rPr>
              <a:t>quarkstream</a:t>
            </a:r>
            <a:r>
              <a:rPr lang="en-US" dirty="0">
                <a:solidFill>
                  <a:schemeClr val="tx1"/>
                </a:solidFill>
              </a:rPr>
              <a:t> in a He gas cloud. </a:t>
            </a:r>
            <a:r>
              <a:rPr lang="en-US" b="1" dirty="0">
                <a:solidFill>
                  <a:schemeClr val="tx1"/>
                </a:solidFill>
              </a:rPr>
              <a:t>Results</a:t>
            </a:r>
            <a:r>
              <a:rPr lang="en-US" dirty="0">
                <a:solidFill>
                  <a:schemeClr val="tx1"/>
                </a:solidFill>
              </a:rPr>
              <a:t> indicate that both red and green quarks had a strangeness that differed by less than 0.453 x 10-17 </a:t>
            </a:r>
            <a:r>
              <a:rPr lang="en-US" dirty="0" err="1">
                <a:solidFill>
                  <a:schemeClr val="tx1"/>
                </a:solidFill>
              </a:rPr>
              <a:t>Zabes</a:t>
            </a:r>
            <a:r>
              <a:rPr lang="en-US" dirty="0">
                <a:solidFill>
                  <a:schemeClr val="tx1"/>
                </a:solidFill>
              </a:rPr>
              <a:t>/m2 for all measurements. Blue quarks remained immeasurable, since their particle traces bent into 7-tuple space. This study’s </a:t>
            </a:r>
            <a:r>
              <a:rPr lang="en-US" b="1" dirty="0">
                <a:solidFill>
                  <a:schemeClr val="tx1"/>
                </a:solidFill>
              </a:rPr>
              <a:t>conclusions</a:t>
            </a:r>
            <a:r>
              <a:rPr lang="en-US" dirty="0">
                <a:solidFill>
                  <a:schemeClr val="tx1"/>
                </a:solidFill>
              </a:rPr>
              <a:t> indicate that red and green quarks can be used interchangeably in all He stream applications, and </a:t>
            </a:r>
            <a:r>
              <a:rPr lang="en-US" b="1" dirty="0">
                <a:solidFill>
                  <a:schemeClr val="tx1"/>
                </a:solidFill>
              </a:rPr>
              <a:t>further studies </a:t>
            </a:r>
            <a:r>
              <a:rPr lang="en-US" dirty="0">
                <a:solidFill>
                  <a:schemeClr val="tx1"/>
                </a:solidFill>
              </a:rPr>
              <a:t>must be done to measure the strangeness of blue quarks.</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206855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pic>
        <p:nvPicPr>
          <p:cNvPr id="3" name="Picture 2"/>
          <p:cNvPicPr>
            <a:picLocks noChangeAspect="1"/>
          </p:cNvPicPr>
          <p:nvPr/>
        </p:nvPicPr>
        <p:blipFill>
          <a:blip r:embed="rId2">
            <a:lum contrast="20000"/>
          </a:blip>
          <a:stretch>
            <a:fillRect/>
          </a:stretch>
        </p:blipFill>
        <p:spPr>
          <a:xfrm>
            <a:off x="1140797" y="-313744"/>
            <a:ext cx="5404108" cy="5811990"/>
          </a:xfrm>
          <a:prstGeom prst="rect">
            <a:avLst/>
          </a:prstGeom>
        </p:spPr>
      </p:pic>
    </p:spTree>
    <p:extLst>
      <p:ext uri="{BB962C8B-B14F-4D97-AF65-F5344CB8AC3E}">
        <p14:creationId xmlns:p14="http://schemas.microsoft.com/office/powerpoint/2010/main" val="3455471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979693" cy="535781"/>
          </a:xfrm>
        </p:spPr>
        <p:txBody>
          <a:bodyPr>
            <a:noAutofit/>
          </a:bodyPr>
          <a:lstStyle/>
          <a:p>
            <a:r>
              <a:rPr lang="en-US" sz="1950" b="1" dirty="0">
                <a:latin typeface="Times New Roman" panose="02020603050405020304" pitchFamily="18" charset="0"/>
                <a:cs typeface="Times New Roman" panose="02020603050405020304" pitchFamily="18" charset="0"/>
              </a:rPr>
              <a:t>Compound Sentence Segmentation and Sentence Boundary Detection in Urdu</a:t>
            </a:r>
            <a:endParaRPr lang="en-US" sz="195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8587" y="535781"/>
            <a:ext cx="8851106" cy="4382691"/>
          </a:xfrm>
        </p:spPr>
        <p:txBody>
          <a:bodyPr>
            <a:noAutofit/>
          </a:bodyPr>
          <a:lstStyle/>
          <a:p>
            <a:pPr marL="0" indent="0" algn="just">
              <a:lnSpc>
                <a:spcPct val="100000"/>
              </a:lnSpc>
              <a:buNone/>
            </a:pPr>
            <a:r>
              <a:rPr lang="en-US" sz="1575" dirty="0">
                <a:latin typeface="Times New Roman" panose="02020603050405020304" pitchFamily="18" charset="0"/>
                <a:cs typeface="Times New Roman" panose="02020603050405020304" pitchFamily="18" charset="0"/>
              </a:rPr>
              <a:t>The raw Urdu corpus comprises of irregular and large sentences which need to be properly segmented in order to make them useful in Natural Language Engineering (NLE). This makes the Compound Sentences Segmentation (CSS) timely and vital research topic. The existing online text processing tools are developed mostly for computationally developed languages such as English, Japanese and Spanish etc., where sentence segmentation is mostly done on the basis of delimiters. Our proposed approach uses special characters as sentence delimiters and computationally extracted sentence-</a:t>
            </a:r>
            <a:r>
              <a:rPr lang="en-US" sz="1575" dirty="0" err="1">
                <a:latin typeface="Times New Roman" panose="02020603050405020304" pitchFamily="18" charset="0"/>
                <a:cs typeface="Times New Roman" panose="02020603050405020304" pitchFamily="18" charset="0"/>
              </a:rPr>
              <a:t>endletters</a:t>
            </a:r>
            <a:r>
              <a:rPr lang="en-US" sz="1575" dirty="0">
                <a:latin typeface="Times New Roman" panose="02020603050405020304" pitchFamily="18" charset="0"/>
                <a:cs typeface="Times New Roman" panose="02020603050405020304" pitchFamily="18" charset="0"/>
              </a:rPr>
              <a:t> and sentence-end-words as identifiers for segmentation of large and compound sentences. The raw and unannotated input text is passed through preprocessing and word segmentation. Urdu word segmentation itself is a complex task including knotty problems such as space insertion and space deletion etc. Main and subordinate clauses are identified and marked for subsequent processing. The resultant text is further processed in order to identify, extract and then segment large as well as compound sentences into regular Urdu sentences. Urdu computational research is in its infancy. Our work is pioneering in Urdu CSS and results achieved by our proposed approach are promising. For experimentation, we used a general genre raw Urdu corpus containing 2616 sentences and 291503 words. We achieved 34% improvement in reduction of average sentence length from 111 w/s to 38 w/s (words per sentence). This increased the number of sentences by almost three times to 7536 shorter and computationally easy to manage sentences. Resultant text reliability and coherence are verified by Urdu language experts.</a:t>
            </a:r>
          </a:p>
        </p:txBody>
      </p:sp>
    </p:spTree>
    <p:extLst>
      <p:ext uri="{BB962C8B-B14F-4D97-AF65-F5344CB8AC3E}">
        <p14:creationId xmlns:p14="http://schemas.microsoft.com/office/powerpoint/2010/main" val="45638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979693" cy="535781"/>
          </a:xfrm>
        </p:spPr>
        <p:txBody>
          <a:bodyPr>
            <a:noAutofit/>
          </a:bodyPr>
          <a:lstStyle/>
          <a:p>
            <a:r>
              <a:rPr lang="en-US" sz="1950" b="1" dirty="0">
                <a:latin typeface="Times New Roman" panose="02020603050405020304" pitchFamily="18" charset="0"/>
                <a:cs typeface="Times New Roman" panose="02020603050405020304" pitchFamily="18" charset="0"/>
              </a:rPr>
              <a:t>Compound Sentence Segmentation and Sentence Boundary Detection in Urdu</a:t>
            </a:r>
            <a:endParaRPr lang="en-US" sz="195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8587" y="535781"/>
            <a:ext cx="8851106" cy="4607719"/>
          </a:xfrm>
        </p:spPr>
        <p:txBody>
          <a:bodyPr>
            <a:noAutofit/>
          </a:bodyPr>
          <a:lstStyle/>
          <a:p>
            <a:pPr marL="0" indent="0" algn="just">
              <a:lnSpc>
                <a:spcPct val="100000"/>
              </a:lnSpc>
              <a:buNone/>
            </a:pPr>
            <a:r>
              <a:rPr lang="en-US" sz="1500" b="1" dirty="0">
                <a:latin typeface="Times New Roman" panose="02020603050405020304" pitchFamily="18" charset="0"/>
                <a:cs typeface="Times New Roman" panose="02020603050405020304" pitchFamily="18" charset="0"/>
              </a:rPr>
              <a:t>Background: </a:t>
            </a:r>
            <a:r>
              <a:rPr lang="en-US" sz="1500" dirty="0">
                <a:latin typeface="Times New Roman" panose="02020603050405020304" pitchFamily="18" charset="0"/>
                <a:cs typeface="Times New Roman" panose="02020603050405020304" pitchFamily="18" charset="0"/>
              </a:rPr>
              <a:t>The raw Urdu corpus comprises of irregular and large sentences which need to be properly segmented in order to make them useful in Natural Language Engineering (NLE). This makes the Compound Sentences Segmentation (CSS) timely and vital research topic. </a:t>
            </a:r>
          </a:p>
          <a:p>
            <a:pPr marL="0" indent="0" algn="just">
              <a:lnSpc>
                <a:spcPct val="100000"/>
              </a:lnSpc>
              <a:buNone/>
            </a:pPr>
            <a:r>
              <a:rPr lang="en-US" sz="1500" b="1" dirty="0">
                <a:latin typeface="Times New Roman" panose="02020603050405020304" pitchFamily="18" charset="0"/>
                <a:cs typeface="Times New Roman" panose="02020603050405020304" pitchFamily="18" charset="0"/>
              </a:rPr>
              <a:t>Problem: </a:t>
            </a:r>
            <a:r>
              <a:rPr lang="en-US" sz="1500" dirty="0">
                <a:latin typeface="Times New Roman" panose="02020603050405020304" pitchFamily="18" charset="0"/>
                <a:cs typeface="Times New Roman" panose="02020603050405020304" pitchFamily="18" charset="0"/>
              </a:rPr>
              <a:t>The existing online text processing tools are developed mostly for computationally developed languages such as English, Japanese and Spanish etc., where sentence segmentation is mostly done on the basis of delimiters. </a:t>
            </a:r>
          </a:p>
          <a:p>
            <a:pPr marL="0" indent="0" algn="just">
              <a:lnSpc>
                <a:spcPct val="100000"/>
              </a:lnSpc>
              <a:buNone/>
            </a:pPr>
            <a:r>
              <a:rPr lang="en-US" sz="1500" b="1" dirty="0">
                <a:latin typeface="Times New Roman" panose="02020603050405020304" pitchFamily="18" charset="0"/>
                <a:cs typeface="Times New Roman" panose="02020603050405020304" pitchFamily="18" charset="0"/>
              </a:rPr>
              <a:t>Purpose: </a:t>
            </a:r>
            <a:r>
              <a:rPr lang="en-US" sz="1500" dirty="0">
                <a:latin typeface="Times New Roman" panose="02020603050405020304" pitchFamily="18" charset="0"/>
                <a:cs typeface="Times New Roman" panose="02020603050405020304" pitchFamily="18" charset="0"/>
              </a:rPr>
              <a:t>Our proposed approach uses special characters as sentence delimiters and computationally extracted sentence-</a:t>
            </a:r>
            <a:r>
              <a:rPr lang="en-US" sz="1500" dirty="0" err="1">
                <a:latin typeface="Times New Roman" panose="02020603050405020304" pitchFamily="18" charset="0"/>
                <a:cs typeface="Times New Roman" panose="02020603050405020304" pitchFamily="18" charset="0"/>
              </a:rPr>
              <a:t>endletters</a:t>
            </a:r>
            <a:r>
              <a:rPr lang="en-US" sz="1500" dirty="0">
                <a:latin typeface="Times New Roman" panose="02020603050405020304" pitchFamily="18" charset="0"/>
                <a:cs typeface="Times New Roman" panose="02020603050405020304" pitchFamily="18" charset="0"/>
              </a:rPr>
              <a:t> and sentence-end-words as identifiers for segmentation of large and compound sentences. </a:t>
            </a:r>
          </a:p>
          <a:p>
            <a:pPr marL="0" indent="0" algn="just">
              <a:lnSpc>
                <a:spcPct val="100000"/>
              </a:lnSpc>
              <a:buNone/>
            </a:pPr>
            <a:r>
              <a:rPr lang="en-US" sz="1500" b="1" dirty="0">
                <a:latin typeface="Times New Roman" panose="02020603050405020304" pitchFamily="18" charset="0"/>
                <a:cs typeface="Times New Roman" panose="02020603050405020304" pitchFamily="18" charset="0"/>
              </a:rPr>
              <a:t>Method: </a:t>
            </a:r>
            <a:r>
              <a:rPr lang="en-US" sz="1500" dirty="0">
                <a:latin typeface="Times New Roman" panose="02020603050405020304" pitchFamily="18" charset="0"/>
                <a:cs typeface="Times New Roman" panose="02020603050405020304" pitchFamily="18" charset="0"/>
              </a:rPr>
              <a:t>The raw and unannotated input text is passed through preprocessing and word segmentation. Urdu word segmentation itself is a complex task including knotty problems such as space insertion and space deletion etc. Main and subordinate clauses are identified and marked for subsequent processing. The resultant text is further processed in order to identify, extract and then segment large as well as compound sentences into regular Urdu sentences. Urdu computational research is in its infancy. Our work is pioneering in Urdu CSS and results achieved by our proposed approach are promising. For experimentation, we used a general genre raw Urdu corpus containing 2616 sentences and 291503 words. </a:t>
            </a:r>
          </a:p>
          <a:p>
            <a:pPr marL="0" indent="0" algn="just">
              <a:lnSpc>
                <a:spcPct val="100000"/>
              </a:lnSpc>
              <a:buNone/>
            </a:pPr>
            <a:r>
              <a:rPr lang="en-US" sz="1500" b="1" dirty="0">
                <a:latin typeface="Times New Roman" panose="02020603050405020304" pitchFamily="18" charset="0"/>
                <a:cs typeface="Times New Roman" panose="02020603050405020304" pitchFamily="18" charset="0"/>
              </a:rPr>
              <a:t>Result: </a:t>
            </a:r>
            <a:r>
              <a:rPr lang="en-US" sz="1500" dirty="0">
                <a:latin typeface="Times New Roman" panose="02020603050405020304" pitchFamily="18" charset="0"/>
                <a:cs typeface="Times New Roman" panose="02020603050405020304" pitchFamily="18" charset="0"/>
              </a:rPr>
              <a:t>We achieved 34% improvement in reduction of average sentence length from 111 w/s to 38 w/s (words per sentence). This increased the number of sentences by almost three times to 7536 shorter and computationally easy to manage sentences. Resultant text reliability and coherence are verified by Urdu language experts.</a:t>
            </a:r>
          </a:p>
        </p:txBody>
      </p:sp>
    </p:spTree>
    <p:extLst>
      <p:ext uri="{BB962C8B-B14F-4D97-AF65-F5344CB8AC3E}">
        <p14:creationId xmlns:p14="http://schemas.microsoft.com/office/powerpoint/2010/main" val="1835361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 y="0"/>
            <a:ext cx="8936831" cy="503635"/>
          </a:xfrm>
        </p:spPr>
        <p:txBody>
          <a:bodyPr>
            <a:normAutofit fontScale="90000"/>
          </a:bodyPr>
          <a:lstStyle/>
          <a:p>
            <a:r>
              <a:rPr lang="en-US" sz="3000" b="1" dirty="0">
                <a:latin typeface="Times New Roman" panose="02020603050405020304" pitchFamily="18" charset="0"/>
                <a:cs typeface="Times New Roman" panose="02020603050405020304" pitchFamily="18" charset="0"/>
              </a:rPr>
              <a:t>Urdu Language Translator using Deep Neural Network </a:t>
            </a:r>
          </a:p>
        </p:txBody>
      </p:sp>
      <p:sp>
        <p:nvSpPr>
          <p:cNvPr id="3" name="Content Placeholder 2"/>
          <p:cNvSpPr>
            <a:spLocks noGrp="1"/>
          </p:cNvSpPr>
          <p:nvPr>
            <p:ph idx="1"/>
          </p:nvPr>
        </p:nvSpPr>
        <p:spPr>
          <a:xfrm>
            <a:off x="85725" y="503635"/>
            <a:ext cx="8936831" cy="4639865"/>
          </a:xfrm>
        </p:spPr>
        <p:txBody>
          <a:bodyPr>
            <a:noAutofit/>
          </a:bodyPr>
          <a:lstStyle/>
          <a:p>
            <a:pPr marL="0" indent="0" algn="just">
              <a:lnSpc>
                <a:spcPct val="120000"/>
              </a:lnSpc>
              <a:buNone/>
            </a:pPr>
            <a:r>
              <a:rPr lang="en-US" sz="1650" dirty="0">
                <a:latin typeface="Times New Roman" panose="02020603050405020304" pitchFamily="18" charset="0"/>
                <a:cs typeface="Times New Roman" panose="02020603050405020304" pitchFamily="18" charset="0"/>
              </a:rPr>
              <a:t>It was clearly seen that the proposed model shows the high accuracy when the input is recorded audio and it shows poor performance with real time input. While one HTTP request per input transcription produced English translation for Text to Text translation using Python Text Blob library. This paper proposes an interactive Urdu to English language speech translator using deep Neural Network. ASR module in proposed pipeline is composed of deep neural network and is simpler as compared to traditional ASR which requires complex hand engineering like feature extraction and resources like phoneme dictionary. The proposed speech recognition model out performs traditional automatic speech recognition systems in efficiency, simplicity and robustness. The final output was achieved with a delay of no more than 30 seconds. Furthermore, we have tested and provided some statistical findings, the result shows that value updating for neural network layer’s bias, standard deviation when Adam optimizer parameters are set as follows: beta1=0.9, beta2=0.9 and learning rate =0.01 meanwhile dropout rate was kept to 5% to offer regularization and observed value for scalar maximum lies between 0 and 0.08. There is a little deviation at 0.05 step, value decreases and afterwards that bias maximum scalar increases with positive values and finally increases exponentially at later stages of training further results are discussed in experiment section respectively.</a:t>
            </a:r>
          </a:p>
        </p:txBody>
      </p:sp>
    </p:spTree>
    <p:extLst>
      <p:ext uri="{BB962C8B-B14F-4D97-AF65-F5344CB8AC3E}">
        <p14:creationId xmlns:p14="http://schemas.microsoft.com/office/powerpoint/2010/main" val="3259051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 y="0"/>
            <a:ext cx="8936831" cy="503635"/>
          </a:xfrm>
        </p:spPr>
        <p:txBody>
          <a:bodyPr>
            <a:normAutofit fontScale="90000"/>
          </a:bodyPr>
          <a:lstStyle/>
          <a:p>
            <a:r>
              <a:rPr lang="en-US" sz="3000" b="1" dirty="0">
                <a:latin typeface="Times New Roman" panose="02020603050405020304" pitchFamily="18" charset="0"/>
                <a:cs typeface="Times New Roman" panose="02020603050405020304" pitchFamily="18" charset="0"/>
              </a:rPr>
              <a:t>Urdu Language Translator using Deep Neural Network </a:t>
            </a:r>
          </a:p>
        </p:txBody>
      </p:sp>
      <p:sp>
        <p:nvSpPr>
          <p:cNvPr id="3" name="Content Placeholder 2"/>
          <p:cNvSpPr>
            <a:spLocks noGrp="1"/>
          </p:cNvSpPr>
          <p:nvPr>
            <p:ph idx="1"/>
          </p:nvPr>
        </p:nvSpPr>
        <p:spPr>
          <a:xfrm>
            <a:off x="85725" y="503635"/>
            <a:ext cx="8936831" cy="4639865"/>
          </a:xfrm>
        </p:spPr>
        <p:txBody>
          <a:bodyPr>
            <a:noAutofit/>
          </a:bodyPr>
          <a:lstStyle/>
          <a:p>
            <a:pPr marL="0" indent="0" algn="just">
              <a:lnSpc>
                <a:spcPct val="120000"/>
              </a:lnSpc>
              <a:buNone/>
            </a:pPr>
            <a:r>
              <a:rPr lang="en-US" sz="1463" b="1" dirty="0">
                <a:latin typeface="Times New Roman" panose="02020603050405020304" pitchFamily="18" charset="0"/>
                <a:cs typeface="Times New Roman" panose="02020603050405020304" pitchFamily="18" charset="0"/>
              </a:rPr>
              <a:t>Purpose: </a:t>
            </a:r>
            <a:r>
              <a:rPr lang="en-US" sz="1463" dirty="0">
                <a:latin typeface="Times New Roman" panose="02020603050405020304" pitchFamily="18" charset="0"/>
                <a:cs typeface="Times New Roman" panose="02020603050405020304" pitchFamily="18" charset="0"/>
              </a:rPr>
              <a:t>This paper proposes an interactive Urdu to English language speech translator using deep Neural Network. ASR module in proposed pipeline is composed of deep neural network and is simpler as compared to traditional ASR which requires complex hand engineering like feature extraction and resources like phoneme dictionary. </a:t>
            </a:r>
          </a:p>
          <a:p>
            <a:pPr marL="0" indent="0" algn="just">
              <a:lnSpc>
                <a:spcPct val="120000"/>
              </a:lnSpc>
              <a:buNone/>
            </a:pPr>
            <a:r>
              <a:rPr lang="en-US" sz="1463" b="1" dirty="0">
                <a:latin typeface="Times New Roman" panose="02020603050405020304" pitchFamily="18" charset="0"/>
                <a:cs typeface="Times New Roman" panose="02020603050405020304" pitchFamily="18" charset="0"/>
              </a:rPr>
              <a:t>Method:</a:t>
            </a:r>
            <a:r>
              <a:rPr lang="en-US" sz="1463" dirty="0">
                <a:latin typeface="Times New Roman" panose="02020603050405020304" pitchFamily="18" charset="0"/>
                <a:cs typeface="Times New Roman" panose="02020603050405020304" pitchFamily="18" charset="0"/>
              </a:rPr>
              <a:t> It was clearly seen that the proposed model shows the high accuracy when the input is recorded audio and it shows poor performance with real time input. While one HTTP request per input transcription produced English translation for Text to Text translation using Python Text Blob library. </a:t>
            </a:r>
          </a:p>
          <a:p>
            <a:pPr marL="0" indent="0" algn="just">
              <a:lnSpc>
                <a:spcPct val="120000"/>
              </a:lnSpc>
              <a:buNone/>
            </a:pPr>
            <a:r>
              <a:rPr lang="en-US" sz="1463" b="1" dirty="0">
                <a:latin typeface="Times New Roman" panose="02020603050405020304" pitchFamily="18" charset="0"/>
                <a:cs typeface="Times New Roman" panose="02020603050405020304" pitchFamily="18" charset="0"/>
              </a:rPr>
              <a:t>Result:</a:t>
            </a:r>
            <a:r>
              <a:rPr lang="en-US" sz="1463" dirty="0">
                <a:latin typeface="Times New Roman" panose="02020603050405020304" pitchFamily="18" charset="0"/>
                <a:cs typeface="Times New Roman" panose="02020603050405020304" pitchFamily="18" charset="0"/>
              </a:rPr>
              <a:t> The final output was achieved with a delay of no more than 30 seconds. Furthermore, we have tested and provided some statistical findings, the result shows that value updating for neural network layer’s bias, standard deviation when Adam optimizer parameters are set as follows: beta1=0.9, beta2=0.9 and learning rate =0.01 meanwhile dropout rate was kept to 5% to offer regularization and observed value for scalar maximum lies between 0 and 0.08. There is a little deviation at 0.05 step, value decreases and afterwards that bias maximum scalar increases with positive values and finally increases exponentially at later stages of training further results are discussed in experiment section respectively. </a:t>
            </a:r>
          </a:p>
          <a:p>
            <a:pPr marL="0" indent="0" algn="just">
              <a:lnSpc>
                <a:spcPct val="120000"/>
              </a:lnSpc>
              <a:buNone/>
            </a:pPr>
            <a:r>
              <a:rPr lang="en-US" sz="1463" b="1" dirty="0">
                <a:latin typeface="Times New Roman" panose="02020603050405020304" pitchFamily="18" charset="0"/>
                <a:cs typeface="Times New Roman" panose="02020603050405020304" pitchFamily="18" charset="0"/>
              </a:rPr>
              <a:t>Conclusion: </a:t>
            </a:r>
            <a:r>
              <a:rPr lang="en-US" sz="1463" dirty="0">
                <a:latin typeface="Times New Roman" panose="02020603050405020304" pitchFamily="18" charset="0"/>
                <a:cs typeface="Times New Roman" panose="02020603050405020304" pitchFamily="18" charset="0"/>
              </a:rPr>
              <a:t>The proposed speech recognition model out performs traditional automatic speech recognition systems in efficiency, simplicity and robustness.</a:t>
            </a:r>
          </a:p>
        </p:txBody>
      </p:sp>
    </p:spTree>
    <p:extLst>
      <p:ext uri="{BB962C8B-B14F-4D97-AF65-F5344CB8AC3E}">
        <p14:creationId xmlns:p14="http://schemas.microsoft.com/office/powerpoint/2010/main" val="140268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67891"/>
            <a:ext cx="8904685" cy="460772"/>
          </a:xfrm>
        </p:spPr>
        <p:txBody>
          <a:bodyPr>
            <a:normAutofit fontScale="90000"/>
          </a:bodyPr>
          <a:lstStyle/>
          <a:p>
            <a:r>
              <a:rPr lang="en-US" b="1" dirty="0">
                <a:latin typeface="Times New Roman" panose="02020603050405020304" pitchFamily="18" charset="0"/>
                <a:cs typeface="Times New Roman" panose="02020603050405020304" pitchFamily="18" charset="0"/>
              </a:rPr>
              <a:t>Toward Revision-Sensitive Feedback in Automated Writing Evaluation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5743" y="1039417"/>
            <a:ext cx="8668941" cy="3870041"/>
          </a:xfrm>
        </p:spPr>
        <p:txBody>
          <a:bodyPr>
            <a:normAutofit fontScale="92500" lnSpcReduction="10000"/>
          </a:bodyPr>
          <a:lstStyle/>
          <a:p>
            <a:pPr marL="0" indent="0" algn="just">
              <a:lnSpc>
                <a:spcPct val="110000"/>
              </a:lnSpc>
              <a:spcBef>
                <a:spcPts val="0"/>
              </a:spcBef>
              <a:spcAft>
                <a:spcPts val="600"/>
              </a:spcAft>
              <a:buNone/>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Introduction</a:t>
            </a:r>
          </a:p>
          <a:p>
            <a:pPr marL="0" indent="0" algn="just">
              <a:lnSpc>
                <a:spcPct val="110000"/>
              </a:lnSpc>
              <a:spcBef>
                <a:spcPts val="0"/>
              </a:spcBef>
              <a:spcAft>
                <a:spcPts val="600"/>
              </a:spcAft>
              <a:buNone/>
            </a:pPr>
            <a:r>
              <a:rPr lang="en-US" sz="1875" dirty="0">
                <a:latin typeface="Times New Roman" panose="02020603050405020304" pitchFamily="18" charset="0"/>
                <a:ea typeface="Times New Roman" panose="02020603050405020304" pitchFamily="18" charset="0"/>
                <a:cs typeface="Times New Roman" panose="02020603050405020304" pitchFamily="18" charset="0"/>
              </a:rPr>
              <a:t>Automated writing evaluation (AWE) systems provide computer-based scores and feedback on students’ writing, and can promote modest gains in writing quality [1, 2]. One concern is that students receive feedback on their </a:t>
            </a:r>
            <a:r>
              <a:rPr lang="en-US" sz="1875" i="1" dirty="0">
                <a:latin typeface="Times New Roman" panose="02020603050405020304" pitchFamily="18" charset="0"/>
                <a:ea typeface="Times New Roman" panose="02020603050405020304" pitchFamily="18" charset="0"/>
                <a:cs typeface="Times New Roman" panose="02020603050405020304" pitchFamily="18" charset="0"/>
              </a:rPr>
              <a:t>current</a:t>
            </a:r>
            <a:r>
              <a:rPr lang="en-US" sz="1875" dirty="0">
                <a:latin typeface="Times New Roman" panose="02020603050405020304" pitchFamily="18" charset="0"/>
                <a:ea typeface="Times New Roman" panose="02020603050405020304" pitchFamily="18" charset="0"/>
                <a:cs typeface="Times New Roman" panose="02020603050405020304" pitchFamily="18" charset="0"/>
              </a:rPr>
              <a:t> drafts that ignores </a:t>
            </a:r>
            <a:r>
              <a:rPr lang="en-US" sz="1875" i="1" dirty="0">
                <a:latin typeface="Times New Roman" panose="02020603050405020304" pitchFamily="18" charset="0"/>
                <a:ea typeface="Times New Roman" panose="02020603050405020304" pitchFamily="18" charset="0"/>
                <a:cs typeface="Times New Roman" panose="02020603050405020304" pitchFamily="18" charset="0"/>
              </a:rPr>
              <a:t>patterns of</a:t>
            </a:r>
            <a:r>
              <a:rPr lang="en-US" sz="187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75" i="1" dirty="0">
                <a:latin typeface="Times New Roman" panose="02020603050405020304" pitchFamily="18" charset="0"/>
                <a:ea typeface="Times New Roman" panose="02020603050405020304" pitchFamily="18" charset="0"/>
                <a:cs typeface="Times New Roman" panose="02020603050405020304" pitchFamily="18" charset="0"/>
              </a:rPr>
              <a:t>change </a:t>
            </a:r>
            <a:r>
              <a:rPr lang="en-US" sz="1875" dirty="0">
                <a:latin typeface="Times New Roman" panose="02020603050405020304" pitchFamily="18" charset="0"/>
                <a:ea typeface="Times New Roman" panose="02020603050405020304" pitchFamily="18" charset="0"/>
                <a:cs typeface="Times New Roman" panose="02020603050405020304" pitchFamily="18" charset="0"/>
              </a:rPr>
              <a:t>from draft to draft. We argue AWE tools should include</a:t>
            </a:r>
            <a:r>
              <a:rPr lang="en-US" sz="1875" i="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75" dirty="0">
                <a:latin typeface="Times New Roman" panose="02020603050405020304" pitchFamily="18" charset="0"/>
                <a:ea typeface="Times New Roman" panose="02020603050405020304" pitchFamily="18" charset="0"/>
                <a:cs typeface="Times New Roman" panose="02020603050405020304" pitchFamily="18" charset="0"/>
              </a:rPr>
              <a:t>feedback models that incorporate data on students’ revising behaviors and textual changes. These innovations may afford greater personalization of formative feedback that helps students recognize how their editing actions affect writing quality.</a:t>
            </a:r>
            <a:endParaRPr lang="en-US" sz="1875"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buNone/>
            </a:pPr>
            <a:r>
              <a:rPr lang="en-US" sz="1875" dirty="0">
                <a:latin typeface="Times New Roman" panose="02020603050405020304" pitchFamily="18" charset="0"/>
                <a:ea typeface="Times New Roman" panose="02020603050405020304" pitchFamily="18" charset="0"/>
              </a:rPr>
              <a:t>This study used Writing Pal (W-Pal), a tutoring and AWE system that supports writing instruction and practice [3, 4]. When submitting essays to W-Pal, students receive scores (6-point scale) and feedback with actionable suggestions for improvement. Scoring and feedback are driven by natural language processing (NLP) algorithms that evaluate lexical, syntactic, semantic, and rhetorical text features [1, 5]. One goal for W-Pal development is feedback that promotes more effective revising [see 4].</a:t>
            </a:r>
            <a:endParaRPr lang="en-US" sz="1875" dirty="0"/>
          </a:p>
        </p:txBody>
      </p:sp>
    </p:spTree>
    <p:extLst>
      <p:ext uri="{BB962C8B-B14F-4D97-AF65-F5344CB8AC3E}">
        <p14:creationId xmlns:p14="http://schemas.microsoft.com/office/powerpoint/2010/main" val="2003519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396479"/>
          </a:xfrm>
        </p:spPr>
        <p:txBody>
          <a:bodyPr>
            <a:normAutofit fontScale="90000"/>
          </a:bodyPr>
          <a:lstStyle/>
          <a:p>
            <a:r>
              <a:rPr lang="en-US" b="1" dirty="0">
                <a:latin typeface="Times New Roman" panose="02020603050405020304" pitchFamily="18" charset="0"/>
                <a:cs typeface="Times New Roman" panose="02020603050405020304" pitchFamily="18" charset="0"/>
              </a:rPr>
              <a:t>Method</a:t>
            </a:r>
            <a:endParaRPr lang="en-US" dirty="0"/>
          </a:p>
        </p:txBody>
      </p:sp>
      <p:sp>
        <p:nvSpPr>
          <p:cNvPr id="3" name="Content Placeholder 2"/>
          <p:cNvSpPr>
            <a:spLocks noGrp="1"/>
          </p:cNvSpPr>
          <p:nvPr>
            <p:ph idx="1"/>
          </p:nvPr>
        </p:nvSpPr>
        <p:spPr>
          <a:xfrm>
            <a:off x="235744" y="503635"/>
            <a:ext cx="8668941" cy="4382690"/>
          </a:xfrm>
        </p:spPr>
        <p:txBody>
          <a:bodyPr>
            <a:normAutofit fontScale="85000" lnSpcReduction="10000"/>
          </a:bodyPr>
          <a:lstStyle/>
          <a:p>
            <a:pPr marL="0" indent="0">
              <a:lnSpc>
                <a:spcPct val="110000"/>
              </a:lnSpc>
              <a:spcBef>
                <a:spcPts val="0"/>
              </a:spcBef>
              <a:spcAft>
                <a:spcPts val="600"/>
              </a:spcAft>
              <a:buNone/>
            </a:pPr>
            <a:r>
              <a:rPr lang="en-US" b="1" dirty="0">
                <a:latin typeface="Times New Roman" panose="02020603050405020304" pitchFamily="18" charset="0"/>
                <a:ea typeface="Times New Roman" panose="02020603050405020304" pitchFamily="18" charset="0"/>
                <a:cs typeface="Times New Roman" panose="02020603050405020304" pitchFamily="18" charset="0"/>
              </a:rPr>
              <a:t>2.1  Context and Corpus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spcBef>
                <a:spcPts val="0"/>
              </a:spcBef>
              <a:spcAft>
                <a:spcPts val="6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High school students (</a:t>
            </a:r>
            <a:r>
              <a:rPr lang="en-US" i="1" dirty="0">
                <a:latin typeface="Times New Roman" panose="02020603050405020304" pitchFamily="18" charset="0"/>
                <a:ea typeface="Times New Roman" panose="02020603050405020304" pitchFamily="18" charset="0"/>
                <a:cs typeface="Times New Roman" panose="02020603050405020304" pitchFamily="18" charset="0"/>
              </a:rPr>
              <a:t>n</a:t>
            </a:r>
            <a:r>
              <a:rPr lang="en-US" dirty="0">
                <a:latin typeface="Times New Roman" panose="02020603050405020304" pitchFamily="18" charset="0"/>
                <a:ea typeface="Times New Roman" panose="02020603050405020304" pitchFamily="18" charset="0"/>
                <a:cs typeface="Times New Roman" panose="02020603050405020304" pitchFamily="18" charset="0"/>
              </a:rPr>
              <a:t> = 85) used W-Pal to write persuasive essays on the topic of “fame.” Most identified as native English speakers (56%) and others as English-language learners (44%).</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Bef>
                <a:spcPts val="0"/>
              </a:spcBef>
              <a:spcAft>
                <a:spcPts val="600"/>
              </a:spcAft>
              <a:buNone/>
            </a:pPr>
            <a:r>
              <a:rPr lang="en-US" b="1" dirty="0">
                <a:latin typeface="Times New Roman" panose="02020603050405020304" pitchFamily="18" charset="0"/>
                <a:ea typeface="Times New Roman" panose="02020603050405020304" pitchFamily="18" charset="0"/>
                <a:cs typeface="Times New Roman" panose="02020603050405020304" pitchFamily="18" charset="0"/>
              </a:rPr>
              <a:t>2.2  Detection and Annotation of Revising</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0000"/>
              </a:lnSpc>
              <a:spcBef>
                <a:spcPts val="0"/>
              </a:spcBef>
              <a:spcAft>
                <a:spcPts val="6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We calculated difference scores between drafts for several NLP measures (via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Coh</a:t>
            </a:r>
            <a:r>
              <a:rPr lang="en-US" dirty="0">
                <a:latin typeface="Times New Roman" panose="02020603050405020304" pitchFamily="18" charset="0"/>
                <a:ea typeface="Times New Roman" panose="02020603050405020304" pitchFamily="18" charset="0"/>
                <a:cs typeface="Times New Roman" panose="02020603050405020304" pitchFamily="18" charset="0"/>
              </a:rPr>
              <a:t>-Metrix [5, 6]). Lexical measures assessed word choice and vocabulary, such as word frequency and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hypernymy</a:t>
            </a:r>
            <a:r>
              <a:rPr lang="en-US" dirty="0">
                <a:latin typeface="Times New Roman" panose="02020603050405020304" pitchFamily="18" charset="0"/>
                <a:ea typeface="Times New Roman" panose="02020603050405020304" pitchFamily="18" charset="0"/>
                <a:cs typeface="Times New Roman" panose="02020603050405020304" pitchFamily="18" charset="0"/>
              </a:rPr>
              <a:t>. Cohesion indices assessed factors such as overall essay cohesion, semantic relatedness (using LSA), and structure.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Human annotation of revisions adapted methods from prior research [7, 8]. Writers can alter their text via adding, deleting, substituting, or reorganizing actions. Human coding of these revision actions showed high reliability (κ = .92). Revisions can also maintain (superficial edits) or transform (substantive edits) the meaning of surrounding text. Human coding of revision impact on text meaning also demonstrated high reliability (κ = .81).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751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396479"/>
          </a:xfrm>
        </p:spPr>
        <p:txBody>
          <a:bodyPr>
            <a:normAutofit fontScale="90000"/>
          </a:bodyPr>
          <a:lstStyle/>
          <a:p>
            <a:r>
              <a:rPr lang="en-US" b="1" dirty="0">
                <a:latin typeface="Times New Roman" panose="02020603050405020304" pitchFamily="18" charset="0"/>
                <a:cs typeface="Times New Roman" panose="02020603050405020304" pitchFamily="18" charset="0"/>
              </a:rPr>
              <a:t>Results</a:t>
            </a:r>
            <a:endParaRPr lang="en-US" dirty="0"/>
          </a:p>
        </p:txBody>
      </p:sp>
      <p:sp>
        <p:nvSpPr>
          <p:cNvPr id="3" name="Content Placeholder 2"/>
          <p:cNvSpPr>
            <a:spLocks noGrp="1"/>
          </p:cNvSpPr>
          <p:nvPr>
            <p:ph idx="1"/>
          </p:nvPr>
        </p:nvSpPr>
        <p:spPr>
          <a:xfrm>
            <a:off x="235744" y="396479"/>
            <a:ext cx="8668941" cy="4489847"/>
          </a:xfrm>
        </p:spPr>
        <p:txBody>
          <a:bodyPr>
            <a:normAutofit/>
          </a:bodyPr>
          <a:lstStyle/>
          <a:p>
            <a:pPr marL="0" indent="0" algn="just">
              <a:lnSpc>
                <a:spcPct val="98000"/>
              </a:lnSpc>
              <a:spcBef>
                <a:spcPts val="0"/>
              </a:spcBef>
              <a:spcAft>
                <a:spcPts val="600"/>
              </a:spcAft>
              <a:buNone/>
            </a:pPr>
            <a:r>
              <a:rPr lang="en-US" sz="1500" b="1" dirty="0">
                <a:latin typeface="Times New Roman" panose="02020603050405020304" pitchFamily="18" charset="0"/>
                <a:ea typeface="Times New Roman" panose="02020603050405020304" pitchFamily="18" charset="0"/>
                <a:cs typeface="Times New Roman" panose="02020603050405020304" pitchFamily="18" charset="0"/>
              </a:rPr>
              <a:t>3.1  Automated Detection of Revising</a:t>
            </a:r>
          </a:p>
          <a:p>
            <a:pPr marL="0" indent="0" algn="just">
              <a:lnSpc>
                <a:spcPct val="98000"/>
              </a:lnSpc>
              <a:spcBef>
                <a:spcPts val="0"/>
              </a:spcBef>
              <a:spcAft>
                <a:spcPts val="600"/>
              </a:spcAft>
              <a:buNone/>
            </a:pPr>
            <a:r>
              <a:rPr lang="en-US" sz="1538" dirty="0">
                <a:latin typeface="Times New Roman" panose="02020603050405020304" pitchFamily="18" charset="0"/>
                <a:ea typeface="Times New Roman" panose="02020603050405020304" pitchFamily="18" charset="0"/>
              </a:rPr>
              <a:t>Essays demonstrated detectable changes in linguistic features from original to revised drafts. Revised essays were longer, included more transitional phrases and first-person pronouns, and were somewhat more cohesive (see Table 1).</a:t>
            </a:r>
          </a:p>
          <a:p>
            <a:pPr marL="0" indent="0">
              <a:buNone/>
            </a:pPr>
            <a:endParaRPr lang="en-US" sz="15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2089547" y="1254640"/>
          <a:ext cx="5239941" cy="4035944"/>
        </p:xfrm>
        <a:graphic>
          <a:graphicData uri="http://schemas.openxmlformats.org/drawingml/2006/table">
            <a:tbl>
              <a:tblPr/>
              <a:tblGrid>
                <a:gridCol w="138473">
                  <a:extLst>
                    <a:ext uri="{9D8B030D-6E8A-4147-A177-3AD203B41FA5}">
                      <a16:colId xmlns:a16="http://schemas.microsoft.com/office/drawing/2014/main" val="20000"/>
                    </a:ext>
                  </a:extLst>
                </a:gridCol>
                <a:gridCol w="1970079">
                  <a:extLst>
                    <a:ext uri="{9D8B030D-6E8A-4147-A177-3AD203B41FA5}">
                      <a16:colId xmlns:a16="http://schemas.microsoft.com/office/drawing/2014/main" val="20001"/>
                    </a:ext>
                  </a:extLst>
                </a:gridCol>
                <a:gridCol w="725819">
                  <a:extLst>
                    <a:ext uri="{9D8B030D-6E8A-4147-A177-3AD203B41FA5}">
                      <a16:colId xmlns:a16="http://schemas.microsoft.com/office/drawing/2014/main" val="20002"/>
                    </a:ext>
                  </a:extLst>
                </a:gridCol>
                <a:gridCol w="788031">
                  <a:extLst>
                    <a:ext uri="{9D8B030D-6E8A-4147-A177-3AD203B41FA5}">
                      <a16:colId xmlns:a16="http://schemas.microsoft.com/office/drawing/2014/main" val="20003"/>
                    </a:ext>
                  </a:extLst>
                </a:gridCol>
                <a:gridCol w="829508">
                  <a:extLst>
                    <a:ext uri="{9D8B030D-6E8A-4147-A177-3AD203B41FA5}">
                      <a16:colId xmlns:a16="http://schemas.microsoft.com/office/drawing/2014/main" val="20004"/>
                    </a:ext>
                  </a:extLst>
                </a:gridCol>
                <a:gridCol w="788031">
                  <a:extLst>
                    <a:ext uri="{9D8B030D-6E8A-4147-A177-3AD203B41FA5}">
                      <a16:colId xmlns:a16="http://schemas.microsoft.com/office/drawing/2014/main" val="20005"/>
                    </a:ext>
                  </a:extLst>
                </a:gridCol>
              </a:tblGrid>
              <a:tr h="183452">
                <a:tc>
                  <a:txBody>
                    <a:bodyPr/>
                    <a:lstStyle/>
                    <a:p>
                      <a:pPr marL="0" marR="0">
                        <a:lnSpc>
                          <a:spcPct val="107000"/>
                        </a:lnSpc>
                        <a:spcBef>
                          <a:spcPts val="0"/>
                        </a:spcBef>
                        <a:spcAft>
                          <a:spcPts val="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marL="0" marR="146050" algn="r">
                        <a:lnSpc>
                          <a:spcPct val="107000"/>
                        </a:lnSpc>
                        <a:spcBef>
                          <a:spcPts val="0"/>
                        </a:spcBef>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Linguistic</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Correlation with</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0000"/>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marL="0" marR="209550" algn="r">
                        <a:lnSpc>
                          <a:spcPct val="107000"/>
                        </a:lnSpc>
                        <a:spcBef>
                          <a:spcPts val="0"/>
                        </a:spcBef>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Change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Score Change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1"/>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63500" marR="0">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Linguistic Change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i="1">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46050" algn="r">
                        <a:lnSpc>
                          <a:spcPct val="107000"/>
                        </a:lnSpc>
                        <a:spcBef>
                          <a:spcPts val="0"/>
                        </a:spcBef>
                        <a:spcAft>
                          <a:spcPts val="0"/>
                        </a:spcAft>
                      </a:pPr>
                      <a:r>
                        <a:rPr lang="en-US" sz="1100" b="1" i="1">
                          <a:effectLst/>
                          <a:latin typeface="Times New Roman" panose="02020603050405020304" pitchFamily="18" charset="0"/>
                          <a:ea typeface="Times New Roman" panose="02020603050405020304" pitchFamily="18" charset="0"/>
                          <a:cs typeface="Times New Roman" panose="02020603050405020304" pitchFamily="18" charset="0"/>
                        </a:rPr>
                        <a:t>p</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9700" marR="0">
                        <a:lnSpc>
                          <a:spcPct val="107000"/>
                        </a:lnSpc>
                        <a:spcBef>
                          <a:spcPts val="0"/>
                        </a:spcBef>
                        <a:spcAft>
                          <a:spcPts val="0"/>
                        </a:spcAft>
                      </a:pPr>
                      <a:r>
                        <a:rPr lang="en-US" sz="1100" b="1" i="1">
                          <a:effectLst/>
                          <a:latin typeface="Times New Roman" panose="02020603050405020304" pitchFamily="18" charset="0"/>
                          <a:ea typeface="Times New Roman" panose="02020603050405020304" pitchFamily="18" charset="0"/>
                          <a:cs typeface="Times New Roman" panose="02020603050405020304" pitchFamily="18" charset="0"/>
                        </a:rPr>
                        <a:t>r</a:t>
                      </a: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i="1">
                          <a:effectLst/>
                          <a:latin typeface="Times New Roman" panose="02020603050405020304" pitchFamily="18" charset="0"/>
                          <a:ea typeface="Times New Roman" panose="02020603050405020304" pitchFamily="18" charset="0"/>
                          <a:cs typeface="Times New Roman" panose="02020603050405020304" pitchFamily="18" charset="0"/>
                        </a:rPr>
                        <a:t>p</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63500" marR="0">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Basic</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Word Count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6.24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31750" algn="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&lt; .001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.593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Sentence Count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4.33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31750" algn="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&lt; .001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.393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63500" marR="0">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Lexical</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Lexical Diversity</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-0.28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.781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.124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Word Concreteness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0.83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.410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.34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.002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Word Familiarity</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-0.74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.463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.954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Word Hypernymy</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0.80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.424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.028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100" b="1" baseline="3000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2.09</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.040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.545</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1"/>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100" baseline="30000">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-1.06</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.294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.043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2"/>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100" baseline="30000">
                          <a:effectLst/>
                          <a:latin typeface="Times New Roman" panose="02020603050405020304" pitchFamily="18" charset="0"/>
                          <a:ea typeface="Times New Roman" panose="02020603050405020304" pitchFamily="18" charset="0"/>
                          <a:cs typeface="Times New Roman" panose="02020603050405020304" pitchFamily="18" charset="0"/>
                        </a:rPr>
                        <a:t>rd</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-0.23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.818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.342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3"/>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63500" marR="0">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Cohesion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4"/>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14300" marR="0">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Connectives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1.67</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.099</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.809</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5"/>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LSA Given/New</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2.98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.004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.484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6"/>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LSA Sentences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0.58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.562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.029</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7"/>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LSA Paragraphs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1.86</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.066</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.465</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8"/>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Deep Cohesion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0.71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.478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.098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9"/>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12700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Referential Cohesion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0.52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57150" algn="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.607</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.893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20"/>
                  </a:ext>
                </a:extLst>
              </a:tr>
              <a:tr h="183452">
                <a:tc>
                  <a:txBody>
                    <a:bodyPr/>
                    <a:lstStyle/>
                    <a:p>
                      <a:pPr marL="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127000" marR="0">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Narrativity</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1.05</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57150" algn="r">
                        <a:lnSpc>
                          <a:spcPct val="107000"/>
                        </a:lnSpc>
                        <a:spcBef>
                          <a:spcPts val="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.296</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.023</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1165064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396479"/>
          </a:xfrm>
        </p:spPr>
        <p:txBody>
          <a:bodyPr>
            <a:normAutofit fontScale="90000"/>
          </a:bodyPr>
          <a:lstStyle/>
          <a:p>
            <a:r>
              <a:rPr lang="en-US" b="1" dirty="0">
                <a:latin typeface="Times New Roman" panose="02020603050405020304" pitchFamily="18" charset="0"/>
                <a:cs typeface="Times New Roman" panose="02020603050405020304" pitchFamily="18" charset="0"/>
              </a:rPr>
              <a:t>Results</a:t>
            </a:r>
            <a:endParaRPr lang="en-US" dirty="0"/>
          </a:p>
        </p:txBody>
      </p:sp>
      <p:sp>
        <p:nvSpPr>
          <p:cNvPr id="3" name="Content Placeholder 2"/>
          <p:cNvSpPr>
            <a:spLocks noGrp="1"/>
          </p:cNvSpPr>
          <p:nvPr>
            <p:ph idx="1"/>
          </p:nvPr>
        </p:nvSpPr>
        <p:spPr>
          <a:xfrm>
            <a:off x="128588" y="396479"/>
            <a:ext cx="8915400" cy="4564856"/>
          </a:xfrm>
        </p:spPr>
        <p:txBody>
          <a:bodyPr>
            <a:noAutofit/>
          </a:bodyPr>
          <a:lstStyle/>
          <a:p>
            <a:pPr marL="0" marR="28575" indent="0" algn="just">
              <a:lnSpc>
                <a:spcPct val="95000"/>
              </a:lnSpc>
              <a:spcBef>
                <a:spcPts val="0"/>
              </a:spcBef>
              <a:spcAft>
                <a:spcPts val="600"/>
              </a:spcAft>
              <a:buNone/>
            </a:pPr>
            <a:r>
              <a:rPr lang="en-US" sz="1575" dirty="0">
                <a:latin typeface="Times New Roman" panose="02020603050405020304" pitchFamily="18" charset="0"/>
                <a:ea typeface="Times New Roman" panose="02020603050405020304" pitchFamily="18" charset="0"/>
                <a:cs typeface="Times New Roman" panose="02020603050405020304" pitchFamily="18" charset="0"/>
              </a:rPr>
              <a:t>Essay quality increased from original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M</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 2.7,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SD</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 1.0) to revised drafts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M</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 2.9,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SD</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 1.1),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t</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(84) = 3.64,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p</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&lt; .001,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d</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 .19. Gains correlated with increased concreteness, specificity, objectivity (i.e., fewer 2</a:t>
            </a:r>
            <a:r>
              <a:rPr lang="en-US" sz="1575" baseline="30000" dirty="0">
                <a:latin typeface="Times New Roman" panose="02020603050405020304" pitchFamily="18" charset="0"/>
                <a:ea typeface="Times New Roman" panose="02020603050405020304" pitchFamily="18" charset="0"/>
                <a:cs typeface="Times New Roman" panose="02020603050405020304" pitchFamily="18" charset="0"/>
              </a:rPr>
              <a:t>nd</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-person pronouns and less story-like), and cohesion. Importantly, the linguistic changes linked to gains were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not</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the most typical changes. This finding reinforces the idea that students are not skilled revisers—their revising behaviors can be dissociated from actions that improve the quality of their work.</a:t>
            </a:r>
            <a:endParaRPr lang="en-US" sz="1575"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Bef>
                <a:spcPts val="0"/>
              </a:spcBef>
              <a:spcAft>
                <a:spcPts val="600"/>
              </a:spcAft>
              <a:buNone/>
            </a:pPr>
            <a:r>
              <a:rPr lang="en-US" sz="1575" b="1" dirty="0">
                <a:latin typeface="Times New Roman" panose="02020603050405020304" pitchFamily="18" charset="0"/>
                <a:ea typeface="Times New Roman" panose="02020603050405020304" pitchFamily="18" charset="0"/>
                <a:cs typeface="Times New Roman" panose="02020603050405020304" pitchFamily="18" charset="0"/>
              </a:rPr>
              <a:t>3.2  Human Annotation of Revising</a:t>
            </a:r>
          </a:p>
          <a:p>
            <a:pPr marL="0" indent="0" algn="just">
              <a:lnSpc>
                <a:spcPct val="107000"/>
              </a:lnSpc>
              <a:spcBef>
                <a:spcPts val="0"/>
              </a:spcBef>
              <a:spcAft>
                <a:spcPts val="600"/>
              </a:spcAft>
              <a:buNone/>
            </a:pPr>
            <a:r>
              <a:rPr lang="en-US" sz="1575" dirty="0">
                <a:latin typeface="Times New Roman" panose="02020603050405020304" pitchFamily="18" charset="0"/>
                <a:ea typeface="Times New Roman" panose="02020603050405020304" pitchFamily="18" charset="0"/>
              </a:rPr>
              <a:t>The most common revisions were additions (47.5%) and substitutions (33.6%). Deletions (15.4%) and reorganizations (2.5%) occurred less often. None of the revising actions were correlated with changes in essay score. This finding reiterates the point that high school students are not necessarily skilled revisers.</a:t>
            </a:r>
          </a:p>
          <a:p>
            <a:pPr marL="0" indent="0" algn="just">
              <a:lnSpc>
                <a:spcPct val="107000"/>
              </a:lnSpc>
              <a:spcBef>
                <a:spcPts val="0"/>
              </a:spcBef>
              <a:spcAft>
                <a:spcPts val="600"/>
              </a:spcAft>
              <a:buNone/>
            </a:pPr>
            <a:r>
              <a:rPr lang="en-US" sz="1575" b="1" dirty="0">
                <a:latin typeface="Times New Roman" panose="02020603050405020304" pitchFamily="18" charset="0"/>
                <a:ea typeface="Times New Roman" panose="02020603050405020304" pitchFamily="18" charset="0"/>
                <a:cs typeface="Times New Roman" panose="02020603050405020304" pitchFamily="18" charset="0"/>
              </a:rPr>
              <a:t>3.3  Relationships between Modes of Analysis</a:t>
            </a:r>
            <a:endParaRPr lang="en-US" sz="1575" dirty="0">
              <a:latin typeface="Times New Roman" panose="02020603050405020304" pitchFamily="18" charset="0"/>
              <a:ea typeface="Calibri" panose="020F0502020204030204" pitchFamily="34" charset="0"/>
              <a:cs typeface="Times New Roman" panose="02020603050405020304" pitchFamily="18" charset="0"/>
            </a:endParaRPr>
          </a:p>
          <a:p>
            <a:pPr marL="0" marR="28575" indent="0" algn="just">
              <a:lnSpc>
                <a:spcPct val="99000"/>
              </a:lnSpc>
              <a:spcBef>
                <a:spcPts val="0"/>
              </a:spcBef>
              <a:spcAft>
                <a:spcPts val="600"/>
              </a:spcAft>
              <a:buNone/>
            </a:pPr>
            <a:r>
              <a:rPr lang="en-US" sz="1575" dirty="0">
                <a:latin typeface="Times New Roman" panose="02020603050405020304" pitchFamily="18" charset="0"/>
                <a:ea typeface="Times New Roman" panose="02020603050405020304" pitchFamily="18" charset="0"/>
                <a:cs typeface="Times New Roman" panose="02020603050405020304" pitchFamily="18" charset="0"/>
              </a:rPr>
              <a:t>The total number of revisions was not related to linguistic changes across drafts (range of </a:t>
            </a:r>
            <a:r>
              <a:rPr lang="en-US" sz="1575" i="1" dirty="0" err="1">
                <a:latin typeface="Times New Roman" panose="02020603050405020304" pitchFamily="18" charset="0"/>
                <a:ea typeface="Times New Roman" panose="02020603050405020304" pitchFamily="18" charset="0"/>
                <a:cs typeface="Times New Roman" panose="02020603050405020304" pitchFamily="18" charset="0"/>
              </a:rPr>
              <a:t>r</a:t>
            </a:r>
            <a:r>
              <a:rPr lang="en-US" sz="1575" dirty="0" err="1">
                <a:latin typeface="Times New Roman" panose="02020603050405020304" pitchFamily="18" charset="0"/>
                <a:ea typeface="Times New Roman" panose="02020603050405020304" pitchFamily="18" charset="0"/>
                <a:cs typeface="Times New Roman" panose="02020603050405020304" pitchFamily="18" charset="0"/>
              </a:rPr>
              <a:t>s</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from -.18 to .12). Simply revising </a:t>
            </a:r>
            <a:r>
              <a:rPr lang="en-US" sz="1575" i="1" dirty="0">
                <a:latin typeface="Times New Roman" panose="02020603050405020304" pitchFamily="18" charset="0"/>
                <a:ea typeface="Times New Roman" panose="02020603050405020304" pitchFamily="18" charset="0"/>
                <a:cs typeface="Times New Roman" panose="02020603050405020304" pitchFamily="18" charset="0"/>
              </a:rPr>
              <a:t>more</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had minimal effects. Additions, substitutions, and reorganization had few effects. In contrast, deletions were associated with reductions in </a:t>
            </a:r>
            <a:r>
              <a:rPr lang="en-US" sz="1575" dirty="0" err="1">
                <a:latin typeface="Times New Roman" panose="02020603050405020304" pitchFamily="18" charset="0"/>
                <a:ea typeface="Times New Roman" panose="02020603050405020304" pitchFamily="18" charset="0"/>
                <a:cs typeface="Times New Roman" panose="02020603050405020304" pitchFamily="18" charset="0"/>
              </a:rPr>
              <a:t>narrativity</a:t>
            </a:r>
            <a:r>
              <a:rPr lang="en-US" sz="1575" dirty="0">
                <a:latin typeface="Times New Roman" panose="02020603050405020304" pitchFamily="18" charset="0"/>
                <a:ea typeface="Times New Roman" panose="02020603050405020304" pitchFamily="18" charset="0"/>
                <a:cs typeface="Times New Roman" panose="02020603050405020304" pitchFamily="18" charset="0"/>
              </a:rPr>
              <a:t> and third-person pronouns. Along with reduced word familiarity, this pattern suggests that students were removing story-like language. Deletions were also associated with reduced given information, semantic similarity across paragraphs, and referential cohesion. Thus, as students removed content from their essays, the cohesive flow of ideas was perhaps hindered. Overall, deletions seemed to be linked to both gains and setbacks in essay quality (see Table 2).</a:t>
            </a:r>
            <a:endParaRPr lang="en-US" sz="1575"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5928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396479"/>
          </a:xfrm>
        </p:spPr>
        <p:txBody>
          <a:bodyPr>
            <a:normAutofit fontScale="90000"/>
          </a:bodyPr>
          <a:lstStyle/>
          <a:p>
            <a:r>
              <a:rPr lang="en-US" b="1" dirty="0">
                <a:latin typeface="Times New Roman" panose="02020603050405020304" pitchFamily="18" charset="0"/>
                <a:cs typeface="Times New Roman" panose="02020603050405020304" pitchFamily="18" charset="0"/>
              </a:rPr>
              <a:t>Results</a:t>
            </a:r>
            <a:endParaRPr lang="en-US" dirty="0"/>
          </a:p>
        </p:txBody>
      </p:sp>
      <p:graphicFrame>
        <p:nvGraphicFramePr>
          <p:cNvPr id="15" name="Content Placeholder 14"/>
          <p:cNvGraphicFramePr>
            <a:graphicFrameLocks noGrp="1"/>
          </p:cNvGraphicFramePr>
          <p:nvPr>
            <p:ph idx="1"/>
          </p:nvPr>
        </p:nvGraphicFramePr>
        <p:xfrm>
          <a:off x="1768078" y="171455"/>
          <a:ext cx="5325665" cy="4470440"/>
        </p:xfrm>
        <a:graphic>
          <a:graphicData uri="http://schemas.openxmlformats.org/drawingml/2006/table">
            <a:tbl>
              <a:tblPr/>
              <a:tblGrid>
                <a:gridCol w="2056660">
                  <a:extLst>
                    <a:ext uri="{9D8B030D-6E8A-4147-A177-3AD203B41FA5}">
                      <a16:colId xmlns:a16="http://schemas.microsoft.com/office/drawing/2014/main" val="20000"/>
                    </a:ext>
                  </a:extLst>
                </a:gridCol>
                <a:gridCol w="736068">
                  <a:extLst>
                    <a:ext uri="{9D8B030D-6E8A-4147-A177-3AD203B41FA5}">
                      <a16:colId xmlns:a16="http://schemas.microsoft.com/office/drawing/2014/main" val="20001"/>
                    </a:ext>
                  </a:extLst>
                </a:gridCol>
                <a:gridCol w="865961">
                  <a:extLst>
                    <a:ext uri="{9D8B030D-6E8A-4147-A177-3AD203B41FA5}">
                      <a16:colId xmlns:a16="http://schemas.microsoft.com/office/drawing/2014/main" val="20002"/>
                    </a:ext>
                  </a:extLst>
                </a:gridCol>
                <a:gridCol w="822663">
                  <a:extLst>
                    <a:ext uri="{9D8B030D-6E8A-4147-A177-3AD203B41FA5}">
                      <a16:colId xmlns:a16="http://schemas.microsoft.com/office/drawing/2014/main" val="20003"/>
                    </a:ext>
                  </a:extLst>
                </a:gridCol>
                <a:gridCol w="844313">
                  <a:extLst>
                    <a:ext uri="{9D8B030D-6E8A-4147-A177-3AD203B41FA5}">
                      <a16:colId xmlns:a16="http://schemas.microsoft.com/office/drawing/2014/main" val="20004"/>
                    </a:ext>
                  </a:extLst>
                </a:gridCol>
              </a:tblGrid>
              <a:tr h="223522">
                <a:tc>
                  <a:txBody>
                    <a:bodyPr/>
                    <a:lstStyle/>
                    <a:p>
                      <a:pPr marL="63500" marR="0">
                        <a:lnSpc>
                          <a:spcPct val="107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Linguistic Change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Add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4300" marR="0">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Delete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1600" marR="0">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Subst.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Reorg.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3522">
                <a:tc>
                  <a:txBody>
                    <a:bodyPr/>
                    <a:lstStyle/>
                    <a:p>
                      <a:pPr marL="63500" marR="0">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Basic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23522">
                <a:tc>
                  <a:txBody>
                    <a:bodyPr/>
                    <a:lstStyle/>
                    <a:p>
                      <a:pPr marL="127000" marR="0">
                        <a:lnSpc>
                          <a:spcPct val="107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Word Count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.29</a:t>
                      </a:r>
                      <a:r>
                        <a:rPr lang="en-US" sz="1400" b="1" baseline="3000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.36</a:t>
                      </a:r>
                      <a:r>
                        <a:rPr lang="en-US" sz="1400" b="1" baseline="300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2"/>
                  </a:ext>
                </a:extLst>
              </a:tr>
              <a:tr h="223522">
                <a:tc>
                  <a:txBody>
                    <a:bodyPr/>
                    <a:lstStyle/>
                    <a:p>
                      <a:pPr marL="12700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Sentence Count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.37</a:t>
                      </a:r>
                      <a:r>
                        <a:rPr lang="en-US" sz="1400" b="1" baseline="300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3"/>
                  </a:ext>
                </a:extLst>
              </a:tr>
              <a:tr h="223522">
                <a:tc>
                  <a:txBody>
                    <a:bodyPr/>
                    <a:lstStyle/>
                    <a:p>
                      <a:pPr marL="63500" marR="0">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Lexical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223522">
                <a:tc>
                  <a:txBody>
                    <a:bodyPr/>
                    <a:lstStyle/>
                    <a:p>
                      <a:pPr marL="12700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Lexical Diversity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.26</a:t>
                      </a:r>
                      <a:r>
                        <a:rPr lang="en-US" sz="14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223522">
                <a:tc>
                  <a:txBody>
                    <a:bodyPr/>
                    <a:lstStyle/>
                    <a:p>
                      <a:pPr marL="12700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Word Concreteness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.29</a:t>
                      </a:r>
                      <a:r>
                        <a:rPr lang="en-US" sz="1400" b="1" baseline="3000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223522">
                <a:tc>
                  <a:txBody>
                    <a:bodyPr/>
                    <a:lstStyle/>
                    <a:p>
                      <a:pPr marL="12700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Word Familiarity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-.28</a:t>
                      </a:r>
                      <a:r>
                        <a:rPr lang="en-US" sz="14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223522">
                <a:tc>
                  <a:txBody>
                    <a:bodyPr/>
                    <a:lstStyle/>
                    <a:p>
                      <a:pPr marL="12700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Word Hypernmy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223522">
                <a:tc>
                  <a:txBody>
                    <a:bodyPr/>
                    <a:lstStyle/>
                    <a:p>
                      <a:pPr marL="12700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400" baseline="30000">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223522">
                <a:tc>
                  <a:txBody>
                    <a:bodyPr/>
                    <a:lstStyle/>
                    <a:p>
                      <a:pPr marL="12700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400" baseline="30000">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r h="223522">
                <a:tc>
                  <a:txBody>
                    <a:bodyPr/>
                    <a:lstStyle/>
                    <a:p>
                      <a:pPr marL="12700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400" baseline="30000">
                          <a:effectLst/>
                          <a:latin typeface="Times New Roman" panose="02020603050405020304" pitchFamily="18" charset="0"/>
                          <a:ea typeface="Times New Roman" panose="02020603050405020304" pitchFamily="18" charset="0"/>
                          <a:cs typeface="Times New Roman" panose="02020603050405020304" pitchFamily="18" charset="0"/>
                        </a:rPr>
                        <a:t>rd</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Person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-.26</a:t>
                      </a:r>
                      <a:r>
                        <a:rPr lang="en-US" sz="14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1"/>
                  </a:ext>
                </a:extLst>
              </a:tr>
              <a:tr h="223522">
                <a:tc>
                  <a:txBody>
                    <a:bodyPr/>
                    <a:lstStyle/>
                    <a:p>
                      <a:pPr marL="63500" marR="0">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Cohesion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2"/>
                  </a:ext>
                </a:extLst>
              </a:tr>
              <a:tr h="223522">
                <a:tc>
                  <a:txBody>
                    <a:bodyPr/>
                    <a:lstStyle/>
                    <a:p>
                      <a:pPr marL="12700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Connectives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3"/>
                  </a:ext>
                </a:extLst>
              </a:tr>
              <a:tr h="223522">
                <a:tc>
                  <a:txBody>
                    <a:bodyPr/>
                    <a:lstStyle/>
                    <a:p>
                      <a:pPr marL="12700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LSA Given/New</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-.32</a:t>
                      </a:r>
                      <a:r>
                        <a:rPr lang="en-US" sz="14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4"/>
                  </a:ext>
                </a:extLst>
              </a:tr>
              <a:tr h="223522">
                <a:tc>
                  <a:txBody>
                    <a:bodyPr/>
                    <a:lstStyle/>
                    <a:p>
                      <a:pPr marL="12700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LSA Sentences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5"/>
                  </a:ext>
                </a:extLst>
              </a:tr>
              <a:tr h="223522">
                <a:tc>
                  <a:txBody>
                    <a:bodyPr/>
                    <a:lstStyle/>
                    <a:p>
                      <a:pPr marL="12700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LSA Paragraphs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-.24</a:t>
                      </a:r>
                      <a:r>
                        <a:rPr lang="en-US" sz="14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6"/>
                  </a:ext>
                </a:extLst>
              </a:tr>
              <a:tr h="223522">
                <a:tc>
                  <a:txBody>
                    <a:bodyPr/>
                    <a:lstStyle/>
                    <a:p>
                      <a:pPr marL="12700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Deep Cohesion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7"/>
                  </a:ext>
                </a:extLst>
              </a:tr>
              <a:tr h="223522">
                <a:tc>
                  <a:txBody>
                    <a:bodyPr/>
                    <a:lstStyle/>
                    <a:p>
                      <a:pPr marL="12700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Referential Cohesion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-.25</a:t>
                      </a:r>
                      <a:r>
                        <a:rPr lang="en-US" sz="1400" b="1" baseline="3000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8"/>
                  </a:ext>
                </a:extLst>
              </a:tr>
              <a:tr h="223522">
                <a:tc>
                  <a:txBody>
                    <a:bodyPr/>
                    <a:lstStyle/>
                    <a:p>
                      <a:pPr marL="127000" marR="0">
                        <a:lnSpc>
                          <a:spcPct val="107000"/>
                        </a:lnSpc>
                        <a:spcBef>
                          <a:spcPts val="0"/>
                        </a:spcBef>
                        <a:spcAft>
                          <a:spcPts val="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Narrativity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-.34</a:t>
                      </a:r>
                      <a:r>
                        <a:rPr lang="en-US" sz="1400" b="1" baseline="300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tcPr>
                </a:tc>
                <a:extLst>
                  <a:ext uri="{0D108BD9-81ED-4DB2-BD59-A6C34878D82A}">
                    <a16:rowId xmlns:a16="http://schemas.microsoft.com/office/drawing/2014/main" val="10019"/>
                  </a:ext>
                </a:extLst>
              </a:tr>
            </a:tbl>
          </a:graphicData>
        </a:graphic>
      </p:graphicFrame>
      <p:cxnSp>
        <p:nvCxnSpPr>
          <p:cNvPr id="17" name="Straight Connector 16"/>
          <p:cNvCxnSpPr>
            <a:cxnSpLocks noChangeShapeType="1"/>
          </p:cNvCxnSpPr>
          <p:nvPr/>
        </p:nvCxnSpPr>
        <p:spPr bwMode="auto">
          <a:xfrm>
            <a:off x="1840230" y="4668203"/>
            <a:ext cx="5167789" cy="3810"/>
          </a:xfrm>
          <a:prstGeom prst="line">
            <a:avLst/>
          </a:prstGeom>
          <a:noFill/>
          <a:ln w="6098">
            <a:solidFill>
              <a:srgbClr val="000000"/>
            </a:solidFill>
            <a:prstDash val="solid"/>
            <a:round/>
            <a:headEnd/>
            <a:tailEnd/>
          </a:ln>
          <a:extLst>
            <a:ext uri="{909E8E84-426E-40DD-AFC4-6F175D3DCCD1}">
              <a14:hiddenFill xmlns:a14="http://schemas.microsoft.com/office/drawing/2010/main">
                <a:noFill/>
              </a14:hiddenFill>
            </a:ext>
          </a:extLst>
        </p:spPr>
      </p:cxnSp>
      <p:sp>
        <p:nvSpPr>
          <p:cNvPr id="20" name="Rectangle 19"/>
          <p:cNvSpPr/>
          <p:nvPr/>
        </p:nvSpPr>
        <p:spPr>
          <a:xfrm>
            <a:off x="751873" y="4668202"/>
            <a:ext cx="3591048" cy="314638"/>
          </a:xfrm>
          <a:prstGeom prst="rect">
            <a:avLst/>
          </a:prstGeom>
        </p:spPr>
        <p:txBody>
          <a:bodyPr wrap="none">
            <a:spAutoFit/>
          </a:bodyPr>
          <a:lstStyle/>
          <a:p>
            <a:pPr marL="1057275">
              <a:lnSpc>
                <a:spcPct val="107000"/>
              </a:lnSpc>
              <a:buClrTx/>
            </a:pPr>
            <a:r>
              <a:rPr lang="en-US" sz="1350" kern="12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Note. </a:t>
            </a:r>
            <a:r>
              <a:rPr lang="en-US" sz="1350" kern="1200" baseline="300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1350" i="1" kern="12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1350" kern="12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 .001. </a:t>
            </a:r>
            <a:r>
              <a:rPr lang="en-US" sz="1350" kern="1200" baseline="300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b</a:t>
            </a:r>
            <a:r>
              <a:rPr lang="en-US" sz="1350" i="1" kern="12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1350" kern="12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 .01. </a:t>
            </a:r>
            <a:r>
              <a:rPr lang="en-US" sz="1350" kern="1200" baseline="300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1350" i="1" kern="1200"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1350" kern="12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 .05.</a:t>
            </a:r>
            <a:endParaRPr lang="en-US" sz="1350" kern="1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9996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735" y="107156"/>
            <a:ext cx="8829675" cy="4843463"/>
          </a:xfrm>
        </p:spPr>
        <p:txBody>
          <a:bodyPr>
            <a:normAutofit fontScale="70000" lnSpcReduction="20000"/>
          </a:bodyPr>
          <a:lstStyle/>
          <a:p>
            <a:pPr marL="0" marR="28575" indent="0" algn="just">
              <a:lnSpc>
                <a:spcPct val="120000"/>
              </a:lnSpc>
              <a:spcBef>
                <a:spcPts val="0"/>
              </a:spcBef>
              <a:spcAft>
                <a:spcPts val="6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A final analysis examined revisions by both type </a:t>
            </a:r>
            <a:r>
              <a:rPr lang="en-US" i="1" dirty="0">
                <a:latin typeface="Times New Roman" panose="02020603050405020304" pitchFamily="18" charset="0"/>
                <a:ea typeface="Times New Roman" panose="02020603050405020304" pitchFamily="18" charset="0"/>
                <a:cs typeface="Times New Roman" panose="02020603050405020304" pitchFamily="18" charset="0"/>
              </a:rPr>
              <a:t>and</a:t>
            </a:r>
            <a:r>
              <a:rPr lang="en-US" dirty="0">
                <a:latin typeface="Times New Roman" panose="02020603050405020304" pitchFamily="18" charset="0"/>
                <a:ea typeface="Times New Roman" panose="02020603050405020304" pitchFamily="18" charset="0"/>
                <a:cs typeface="Times New Roman" panose="02020603050405020304" pitchFamily="18" charset="0"/>
              </a:rPr>
              <a:t> impact. As in the previous analysis, the most meaningful linguistic changes were associated with deletions, with substantive deletions appearing to have the strongest influence. Superficial deletions tended to make essays more personalized (i.e., more 1</a:t>
            </a:r>
            <a:r>
              <a:rPr lang="en-US" baseline="30000" dirty="0">
                <a:latin typeface="Times New Roman" panose="02020603050405020304" pitchFamily="18" charset="0"/>
                <a:ea typeface="Times New Roman" panose="02020603050405020304" pitchFamily="18" charset="0"/>
                <a:cs typeface="Times New Roman" panose="02020603050405020304" pitchFamily="18" charset="0"/>
              </a:rPr>
              <a:t>st</a:t>
            </a:r>
            <a:r>
              <a:rPr lang="en-US" dirty="0">
                <a:latin typeface="Times New Roman" panose="02020603050405020304" pitchFamily="18" charset="0"/>
                <a:ea typeface="Times New Roman" panose="02020603050405020304" pitchFamily="18" charset="0"/>
                <a:cs typeface="Times New Roman" panose="02020603050405020304" pitchFamily="18" charset="0"/>
              </a:rPr>
              <a:t>-person pronouns) and less specific. Substantive deletions tended to make essays shorter, less story-like, more sophisticated in terms of vocabulary, and less cohesive.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28575" indent="0" algn="just">
              <a:lnSpc>
                <a:spcPct val="120000"/>
              </a:lnSpc>
              <a:spcBef>
                <a:spcPts val="0"/>
              </a:spcBef>
              <a:spcAft>
                <a:spcPts val="600"/>
              </a:spcAft>
              <a:buNone/>
            </a:pPr>
            <a:r>
              <a:rPr lang="en-US" sz="3225" b="1" dirty="0">
                <a:latin typeface="Times New Roman" panose="02020603050405020304" pitchFamily="18" charset="0"/>
                <a:ea typeface="Times New Roman" panose="02020603050405020304" pitchFamily="18" charset="0"/>
                <a:cs typeface="Times New Roman" panose="02020603050405020304" pitchFamily="18" charset="0"/>
              </a:rPr>
              <a:t>Discussion</a:t>
            </a:r>
            <a:endParaRPr lang="en-US" sz="3225"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20000"/>
              </a:lnSpc>
              <a:spcBef>
                <a:spcPts val="0"/>
              </a:spcBef>
              <a:spcAft>
                <a:spcPts val="6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Our results provide evidence that automated tools can detect linguistic changes in students’ writing. Formative feedback based on such measures might help students appreciate when and how their drafts evolve over time. For instance, when an increase in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narrativity</a:t>
            </a:r>
            <a:r>
              <a:rPr lang="en-US" dirty="0">
                <a:latin typeface="Times New Roman" panose="02020603050405020304" pitchFamily="18" charset="0"/>
                <a:ea typeface="Times New Roman" panose="02020603050405020304" pitchFamily="18" charset="0"/>
                <a:cs typeface="Times New Roman" panose="02020603050405020304" pitchFamily="18" charset="0"/>
              </a:rPr>
              <a:t> or decrease in cohesion are detected, feedback could flag the edited sections of text so that conscientious students can draw inferences about the impact of their revisions.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20000"/>
              </a:lnSpc>
              <a:spcBef>
                <a:spcPts val="0"/>
              </a:spcBef>
              <a:spcAft>
                <a:spcPts val="6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Ideally, AWEs should also be able to detect and give feedback on revising behaviors. From the current study, however, it is unclear whether linguistic data could be used to identify such behaviors. With the exception of deletions, students’ revising actions did not have a profound impact on linguistic properties.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buNone/>
            </a:pPr>
            <a:r>
              <a:rPr lang="en-US" dirty="0">
                <a:latin typeface="Times New Roman" panose="02020603050405020304" pitchFamily="18" charset="0"/>
                <a:ea typeface="Times New Roman" panose="02020603050405020304" pitchFamily="18" charset="0"/>
              </a:rPr>
              <a:t>One solution may reside in keystroke logging [9]. Keyboard and mouse clicks made while interacting with an AWE system may be interpretable with respect to revising. For example, backspace presses may indicate deletion. The use of mouse buttons to select text, along with “CTRL-X” and “CTRL-V” hotkey functions, could signal reorganization. If such tools can be added to AWEs, they may provide real-time measures of writing and revising behaviors that can be explicitly linked to linguistic consequences.</a:t>
            </a:r>
            <a:endParaRPr lang="en-US" dirty="0"/>
          </a:p>
        </p:txBody>
      </p:sp>
    </p:spTree>
    <p:extLst>
      <p:ext uri="{BB962C8B-B14F-4D97-AF65-F5344CB8AC3E}">
        <p14:creationId xmlns:p14="http://schemas.microsoft.com/office/powerpoint/2010/main" val="523385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881" y="0"/>
            <a:ext cx="6761100" cy="857400"/>
          </a:xfrm>
        </p:spPr>
        <p:txBody>
          <a:bodyPr/>
          <a:lstStyle/>
          <a:p>
            <a:r>
              <a:rPr lang="en-US" dirty="0"/>
              <a:t>Headings in a Report</a:t>
            </a: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pic>
        <p:nvPicPr>
          <p:cNvPr id="4" name="Picture 3"/>
          <p:cNvPicPr>
            <a:picLocks noChangeAspect="1"/>
          </p:cNvPicPr>
          <p:nvPr/>
        </p:nvPicPr>
        <p:blipFill>
          <a:blip r:embed="rId3">
            <a:lum contrast="20000"/>
          </a:blip>
          <a:stretch>
            <a:fillRect/>
          </a:stretch>
        </p:blipFill>
        <p:spPr>
          <a:xfrm>
            <a:off x="66856" y="1182619"/>
            <a:ext cx="9022275" cy="2798831"/>
          </a:xfrm>
          <a:prstGeom prst="rect">
            <a:avLst/>
          </a:prstGeom>
        </p:spPr>
      </p:pic>
      <p:sp>
        <p:nvSpPr>
          <p:cNvPr id="5" name="TextBox 4"/>
          <p:cNvSpPr txBox="1"/>
          <p:nvPr/>
        </p:nvSpPr>
        <p:spPr>
          <a:xfrm>
            <a:off x="365881" y="3981449"/>
            <a:ext cx="6761100" cy="1015663"/>
          </a:xfrm>
          <a:prstGeom prst="rect">
            <a:avLst/>
          </a:prstGeom>
          <a:noFill/>
        </p:spPr>
        <p:txBody>
          <a:bodyPr wrap="square" rtlCol="0">
            <a:spAutoFit/>
          </a:bodyPr>
          <a:lstStyle/>
          <a:p>
            <a:r>
              <a:rPr lang="en-US" sz="2000" dirty="0"/>
              <a:t>Second-level Heading in a Report</a:t>
            </a:r>
          </a:p>
          <a:p>
            <a:endParaRPr lang="en-US" sz="2000" dirty="0"/>
          </a:p>
          <a:p>
            <a:r>
              <a:rPr lang="en-US" sz="2000" dirty="0"/>
              <a:t>Third-level heading in a short report</a:t>
            </a:r>
          </a:p>
        </p:txBody>
      </p:sp>
    </p:spTree>
    <p:extLst>
      <p:ext uri="{BB962C8B-B14F-4D97-AF65-F5344CB8AC3E}">
        <p14:creationId xmlns:p14="http://schemas.microsoft.com/office/powerpoint/2010/main" val="995778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80BFB7"/>
                </a:solidFill>
              </a:rPr>
              <a:t>THANKS!</a:t>
            </a:r>
            <a:endParaRPr sz="6000">
              <a:solidFill>
                <a:srgbClr val="80BFB7"/>
              </a:solidFill>
            </a:endParaRPr>
          </a:p>
        </p:txBody>
      </p:sp>
      <p:sp>
        <p:nvSpPr>
          <p:cNvPr id="4039" name="Google Shape;4039;p36"/>
          <p:cNvSpPr txBox="1">
            <a:spLocks noGrp="1"/>
          </p:cNvSpPr>
          <p:nvPr>
            <p:ph type="subTitle" idx="4294967295"/>
          </p:nvPr>
        </p:nvSpPr>
        <p:spPr>
          <a:xfrm>
            <a:off x="685800" y="1944725"/>
            <a:ext cx="48639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a:solidFill>
                  <a:srgbClr val="D3EBD5"/>
                </a:solidFill>
                <a:highlight>
                  <a:srgbClr val="01597F"/>
                </a:highlight>
              </a:rPr>
              <a:t>Any questions?</a:t>
            </a:r>
            <a:endParaRPr sz="3600">
              <a:solidFill>
                <a:srgbClr val="D3EBD5"/>
              </a:solidFill>
              <a:highlight>
                <a:srgbClr val="01597F"/>
              </a:highlight>
            </a:endParaRPr>
          </a:p>
        </p:txBody>
      </p:sp>
      <p:sp>
        <p:nvSpPr>
          <p:cNvPr id="4040" name="Google Shape;4040;p36"/>
          <p:cNvSpPr txBox="1">
            <a:spLocks noGrp="1"/>
          </p:cNvSpPr>
          <p:nvPr>
            <p:ph type="body" idx="4294967295"/>
          </p:nvPr>
        </p:nvSpPr>
        <p:spPr>
          <a:xfrm>
            <a:off x="685800" y="2769201"/>
            <a:ext cx="6057900" cy="195099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dirty="0">
                <a:solidFill>
                  <a:srgbClr val="D3EBD5"/>
                </a:solidFill>
              </a:rPr>
              <a:t>You can find me at:</a:t>
            </a:r>
            <a:endParaRPr dirty="0">
              <a:solidFill>
                <a:srgbClr val="D3EBD5"/>
              </a:solidFill>
            </a:endParaRPr>
          </a:p>
          <a:p>
            <a:pPr marL="0" lvl="0" indent="0" rtl="0">
              <a:spcBef>
                <a:spcPts val="600"/>
              </a:spcBef>
              <a:spcAft>
                <a:spcPts val="0"/>
              </a:spcAft>
              <a:buNone/>
            </a:pPr>
            <a:r>
              <a:rPr lang="en-US" dirty="0">
                <a:solidFill>
                  <a:srgbClr val="D3EBD5"/>
                </a:solidFill>
                <a:hlinkClick r:id="rId3"/>
              </a:rPr>
              <a:t>H</a:t>
            </a:r>
            <a:r>
              <a:rPr lang="en" dirty="0">
                <a:solidFill>
                  <a:srgbClr val="D3EBD5"/>
                </a:solidFill>
                <a:hlinkClick r:id="rId3"/>
              </a:rPr>
              <a:t>ajra.ikram@nu.edu</a:t>
            </a:r>
            <a:r>
              <a:rPr lang="en">
                <a:solidFill>
                  <a:srgbClr val="D3EBD5"/>
                </a:solidFill>
                <a:hlinkClick r:id="rId3"/>
              </a:rPr>
              <a:t>.pk</a:t>
            </a:r>
            <a:endParaRPr lang="en" dirty="0">
              <a:solidFill>
                <a:srgbClr val="D3EBD5"/>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31" y="0"/>
            <a:ext cx="6761100" cy="857400"/>
          </a:xfrm>
        </p:spPr>
        <p:txBody>
          <a:bodyPr/>
          <a:lstStyle/>
          <a:p>
            <a:r>
              <a:rPr lang="en-US" dirty="0"/>
              <a:t>Decimal Headings</a:t>
            </a: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pic>
        <p:nvPicPr>
          <p:cNvPr id="4" name="Picture 3"/>
          <p:cNvPicPr>
            <a:picLocks noChangeAspect="1"/>
          </p:cNvPicPr>
          <p:nvPr/>
        </p:nvPicPr>
        <p:blipFill>
          <a:blip r:embed="rId2">
            <a:lum bright="-20000" contrast="40000"/>
          </a:blip>
          <a:stretch>
            <a:fillRect/>
          </a:stretch>
        </p:blipFill>
        <p:spPr>
          <a:xfrm>
            <a:off x="3817757" y="0"/>
            <a:ext cx="3351100" cy="5176469"/>
          </a:xfrm>
          <a:prstGeom prst="rect">
            <a:avLst/>
          </a:prstGeom>
        </p:spPr>
      </p:pic>
    </p:spTree>
    <p:extLst>
      <p:ext uri="{BB962C8B-B14F-4D97-AF65-F5344CB8AC3E}">
        <p14:creationId xmlns:p14="http://schemas.microsoft.com/office/powerpoint/2010/main" val="127495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600" dirty="0">
                <a:solidFill>
                  <a:srgbClr val="0B87A1"/>
                </a:solidFill>
                <a:latin typeface="Dosis Light"/>
                <a:sym typeface="Dosis Light"/>
              </a:rPr>
              <a:t>Parts of a Formal Reports and FYP</a:t>
            </a:r>
            <a:endParaRPr lang="en-US"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99344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0231" y="1006242"/>
            <a:ext cx="5900054" cy="3937718"/>
          </a:xfrm>
        </p:spPr>
        <p:txBody>
          <a:bodyPr/>
          <a:lstStyle/>
          <a:p>
            <a:pPr marL="76200" indent="0">
              <a:buNone/>
            </a:pPr>
            <a:r>
              <a:rPr lang="en-US" sz="2000" dirty="0"/>
              <a:t>1. Cover/title page</a:t>
            </a:r>
          </a:p>
          <a:p>
            <a:pPr marL="76200" indent="0">
              <a:buNone/>
            </a:pPr>
            <a:r>
              <a:rPr lang="en-US" sz="2000" dirty="0"/>
              <a:t>2. Letter or memo of transmittal</a:t>
            </a:r>
          </a:p>
          <a:p>
            <a:pPr marL="76200" indent="0">
              <a:buNone/>
            </a:pPr>
            <a:r>
              <a:rPr lang="en-US" sz="2000" dirty="0"/>
              <a:t>3. Table of contents</a:t>
            </a:r>
          </a:p>
          <a:p>
            <a:pPr marL="76200" indent="0">
              <a:buNone/>
            </a:pPr>
            <a:r>
              <a:rPr lang="en-US" sz="2000" dirty="0"/>
              <a:t>4. List of illustrations</a:t>
            </a:r>
          </a:p>
          <a:p>
            <a:pPr marL="76200" indent="0">
              <a:buNone/>
            </a:pPr>
            <a:r>
              <a:rPr lang="en-US" sz="2000" dirty="0"/>
              <a:t>5. Executive summary</a:t>
            </a:r>
          </a:p>
          <a:p>
            <a:pPr marL="76200" indent="0">
              <a:buNone/>
            </a:pPr>
            <a:r>
              <a:rPr lang="en-US" sz="2000" dirty="0"/>
              <a:t>6. Introduction</a:t>
            </a:r>
          </a:p>
          <a:p>
            <a:pPr marL="76200" indent="0">
              <a:buNone/>
            </a:pPr>
            <a:r>
              <a:rPr lang="en-US" sz="2000" dirty="0"/>
              <a:t>7. Discussion sections</a:t>
            </a:r>
          </a:p>
          <a:p>
            <a:pPr marL="76200" indent="0">
              <a:buNone/>
            </a:pPr>
            <a:r>
              <a:rPr lang="en-US" sz="2000" dirty="0"/>
              <a:t>8. Conclusions and recommendations</a:t>
            </a:r>
          </a:p>
          <a:p>
            <a:pPr marL="76200" indent="0">
              <a:buNone/>
            </a:pPr>
            <a:r>
              <a:rPr lang="en-US" sz="2000" dirty="0"/>
              <a:t>9. End material</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17219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graphicFrame>
        <p:nvGraphicFramePr>
          <p:cNvPr id="3" name="Table 2"/>
          <p:cNvGraphicFramePr>
            <a:graphicFrameLocks noGrp="1"/>
          </p:cNvGraphicFramePr>
          <p:nvPr>
            <p:extLst>
              <p:ext uri="{D42A27DB-BD31-4B8C-83A1-F6EECF244321}">
                <p14:modId xmlns:p14="http://schemas.microsoft.com/office/powerpoint/2010/main" val="2850910519"/>
              </p:ext>
            </p:extLst>
          </p:nvPr>
        </p:nvGraphicFramePr>
        <p:xfrm>
          <a:off x="91528" y="-1"/>
          <a:ext cx="8324052" cy="5113801"/>
        </p:xfrm>
        <a:graphic>
          <a:graphicData uri="http://schemas.openxmlformats.org/drawingml/2006/table">
            <a:tbl>
              <a:tblPr firstRow="1" bandRow="1">
                <a:tableStyleId>{CEA105BE-6C04-45BA-8A38-5A3A2CB79732}</a:tableStyleId>
              </a:tblPr>
              <a:tblGrid>
                <a:gridCol w="3597069">
                  <a:extLst>
                    <a:ext uri="{9D8B030D-6E8A-4147-A177-3AD203B41FA5}">
                      <a16:colId xmlns:a16="http://schemas.microsoft.com/office/drawing/2014/main" val="20000"/>
                    </a:ext>
                  </a:extLst>
                </a:gridCol>
                <a:gridCol w="4726983">
                  <a:extLst>
                    <a:ext uri="{9D8B030D-6E8A-4147-A177-3AD203B41FA5}">
                      <a16:colId xmlns:a16="http://schemas.microsoft.com/office/drawing/2014/main" val="20001"/>
                    </a:ext>
                  </a:extLst>
                </a:gridCol>
              </a:tblGrid>
              <a:tr h="489263">
                <a:tc>
                  <a:txBody>
                    <a:bodyPr/>
                    <a:lstStyle/>
                    <a:p>
                      <a:pPr algn="ctr"/>
                      <a:r>
                        <a:rPr lang="en-US" sz="2400" b="1" dirty="0">
                          <a:solidFill>
                            <a:schemeClr val="accent4">
                              <a:lumMod val="75000"/>
                            </a:schemeClr>
                          </a:solidFill>
                          <a:latin typeface="Titillium Web Light" panose="020B0604020202020204" charset="0"/>
                        </a:rPr>
                        <a:t>Formal Report</a:t>
                      </a:r>
                    </a:p>
                  </a:txBody>
                  <a:tcPr/>
                </a:tc>
                <a:tc>
                  <a:txBody>
                    <a:bodyPr/>
                    <a:lstStyle/>
                    <a:p>
                      <a:pPr algn="ctr"/>
                      <a:r>
                        <a:rPr lang="en-US" sz="2400" b="1" dirty="0">
                          <a:solidFill>
                            <a:schemeClr val="accent4">
                              <a:lumMod val="75000"/>
                            </a:schemeClr>
                          </a:solidFill>
                          <a:latin typeface="Titillium Web Light" panose="020B0604020202020204" charset="0"/>
                        </a:rPr>
                        <a:t>FYP</a:t>
                      </a:r>
                    </a:p>
                  </a:txBody>
                  <a:tcPr/>
                </a:tc>
                <a:extLst>
                  <a:ext uri="{0D108BD9-81ED-4DB2-BD59-A6C34878D82A}">
                    <a16:rowId xmlns:a16="http://schemas.microsoft.com/office/drawing/2014/main" val="10000"/>
                  </a:ext>
                </a:extLst>
              </a:tr>
              <a:tr h="4624538">
                <a:tc>
                  <a:txBody>
                    <a:bodyPr/>
                    <a:lstStyle/>
                    <a:p>
                      <a:pPr marL="0" indent="0">
                        <a:buFont typeface="+mj-lt"/>
                        <a:buNone/>
                      </a:pPr>
                      <a:r>
                        <a:rPr lang="en-US" sz="1800" dirty="0">
                          <a:latin typeface="Titillium Web Light" panose="020B0604020202020204" charset="0"/>
                        </a:rPr>
                        <a:t>Cover/title page</a:t>
                      </a:r>
                    </a:p>
                    <a:p>
                      <a:pPr marL="0" indent="0">
                        <a:buFont typeface="+mj-lt"/>
                        <a:buNone/>
                      </a:pPr>
                      <a:r>
                        <a:rPr lang="en-US" sz="1800" dirty="0">
                          <a:latin typeface="Titillium Web Light" panose="020B0604020202020204" charset="0"/>
                        </a:rPr>
                        <a:t>Letter or memo of transmittal</a:t>
                      </a:r>
                    </a:p>
                    <a:p>
                      <a:pPr marL="0" indent="0">
                        <a:buFont typeface="+mj-lt"/>
                        <a:buNone/>
                      </a:pPr>
                      <a:r>
                        <a:rPr lang="en-US" sz="1800" dirty="0">
                          <a:latin typeface="Titillium Web Light" panose="020B0604020202020204" charset="0"/>
                        </a:rPr>
                        <a:t>Table of contents</a:t>
                      </a:r>
                    </a:p>
                    <a:p>
                      <a:pPr marL="0" indent="0">
                        <a:buFont typeface="+mj-lt"/>
                        <a:buNone/>
                      </a:pPr>
                      <a:r>
                        <a:rPr lang="en-US" sz="1800" dirty="0">
                          <a:latin typeface="Titillium Web Light" panose="020B0604020202020204" charset="0"/>
                        </a:rPr>
                        <a:t>List of illustrations</a:t>
                      </a:r>
                    </a:p>
                    <a:p>
                      <a:pPr marL="0" indent="0">
                        <a:buFont typeface="+mj-lt"/>
                        <a:buNone/>
                      </a:pPr>
                      <a:r>
                        <a:rPr lang="en-US" sz="1800" dirty="0">
                          <a:latin typeface="Titillium Web Light" panose="020B0604020202020204" charset="0"/>
                        </a:rPr>
                        <a:t>Executive summary</a:t>
                      </a:r>
                    </a:p>
                    <a:p>
                      <a:pPr marL="0" indent="0">
                        <a:buFont typeface="+mj-lt"/>
                        <a:buNone/>
                      </a:pPr>
                      <a:r>
                        <a:rPr lang="en-US" sz="1800" dirty="0">
                          <a:latin typeface="Titillium Web Light" panose="020B0604020202020204" charset="0"/>
                        </a:rPr>
                        <a:t>Introduction</a:t>
                      </a:r>
                    </a:p>
                    <a:p>
                      <a:pPr marL="0" indent="0">
                        <a:buFont typeface="+mj-lt"/>
                        <a:buNone/>
                      </a:pPr>
                      <a:r>
                        <a:rPr lang="en-US" sz="1800" dirty="0">
                          <a:latin typeface="Titillium Web Light" panose="020B0604020202020204" charset="0"/>
                        </a:rPr>
                        <a:t>Discussion sections</a:t>
                      </a:r>
                    </a:p>
                    <a:p>
                      <a:pPr marL="0" indent="0">
                        <a:buFont typeface="+mj-lt"/>
                        <a:buNone/>
                      </a:pPr>
                      <a:r>
                        <a:rPr lang="en-US" sz="1800" dirty="0">
                          <a:latin typeface="Titillium Web Light" panose="020B0604020202020204" charset="0"/>
                        </a:rPr>
                        <a:t>Conclusions and recommendations</a:t>
                      </a:r>
                    </a:p>
                    <a:p>
                      <a:pPr marL="0" indent="0">
                        <a:buFont typeface="+mj-lt"/>
                        <a:buNone/>
                      </a:pPr>
                      <a:r>
                        <a:rPr lang="en-US" sz="1800" dirty="0">
                          <a:latin typeface="Titillium Web Light" panose="020B0604020202020204" charset="0"/>
                        </a:rPr>
                        <a:t>End material</a:t>
                      </a:r>
                    </a:p>
                  </a:txBody>
                  <a:tcPr/>
                </a:tc>
                <a:tc>
                  <a:txBody>
                    <a:bodyPr/>
                    <a:lstStyle/>
                    <a:p>
                      <a:r>
                        <a:rPr lang="en-US" sz="1800" dirty="0">
                          <a:latin typeface="Titillium Web Light" panose="020B0604020202020204" charset="0"/>
                        </a:rPr>
                        <a:t>Title Page</a:t>
                      </a:r>
                    </a:p>
                    <a:p>
                      <a:r>
                        <a:rPr lang="en-US" sz="1800" dirty="0">
                          <a:latin typeface="Titillium Web Light" panose="020B0604020202020204" charset="0"/>
                        </a:rPr>
                        <a:t>Undertaking</a:t>
                      </a:r>
                    </a:p>
                    <a:p>
                      <a:r>
                        <a:rPr lang="en-US" sz="1800" dirty="0">
                          <a:latin typeface="Titillium Web Light" panose="020B0604020202020204" charset="0"/>
                        </a:rPr>
                        <a:t>Table of contents</a:t>
                      </a:r>
                    </a:p>
                    <a:p>
                      <a:r>
                        <a:rPr lang="en-US" sz="1800" dirty="0">
                          <a:latin typeface="Titillium Web Light" panose="020B0604020202020204" charset="0"/>
                        </a:rPr>
                        <a:t>List of Tables</a:t>
                      </a:r>
                    </a:p>
                    <a:p>
                      <a:r>
                        <a:rPr lang="en-US" sz="1800" dirty="0">
                          <a:latin typeface="Titillium Web Light" panose="020B0604020202020204" charset="0"/>
                        </a:rPr>
                        <a:t>List of Figures</a:t>
                      </a:r>
                    </a:p>
                    <a:p>
                      <a:r>
                        <a:rPr lang="en-US" sz="1800" dirty="0">
                          <a:latin typeface="Titillium Web Light" panose="020B0604020202020204" charset="0"/>
                        </a:rPr>
                        <a:t>Abstract</a:t>
                      </a:r>
                    </a:p>
                    <a:p>
                      <a:r>
                        <a:rPr lang="en-US" sz="1800" dirty="0">
                          <a:latin typeface="Titillium Web Light" panose="020B0604020202020204" charset="0"/>
                        </a:rPr>
                        <a:t>Introduction (Chapter-1)</a:t>
                      </a:r>
                    </a:p>
                    <a:p>
                      <a:r>
                        <a:rPr lang="en-US" sz="1800" dirty="0">
                          <a:latin typeface="Titillium Web Light" panose="020B0604020202020204" charset="0"/>
                        </a:rPr>
                        <a:t>Literature Review (Chapter-2)</a:t>
                      </a:r>
                    </a:p>
                    <a:p>
                      <a:r>
                        <a:rPr lang="en-US" sz="1800" dirty="0">
                          <a:latin typeface="Titillium Web Light" panose="020B0604020202020204" charset="0"/>
                        </a:rPr>
                        <a:t>Requirements and Design (Chapter: 3)</a:t>
                      </a:r>
                    </a:p>
                    <a:p>
                      <a:r>
                        <a:rPr lang="en-US" sz="1800" dirty="0">
                          <a:latin typeface="Titillium Web Light" panose="020B0604020202020204" charset="0"/>
                        </a:rPr>
                        <a:t>Implementation and Test Scores (Chapter: 4)</a:t>
                      </a:r>
                    </a:p>
                    <a:p>
                      <a:r>
                        <a:rPr lang="en-US" sz="1800" dirty="0">
                          <a:latin typeface="Titillium Web Light" panose="020B0604020202020204" charset="0"/>
                        </a:rPr>
                        <a:t>Results and Analysis (Chapter: -5)</a:t>
                      </a:r>
                    </a:p>
                    <a:p>
                      <a:r>
                        <a:rPr lang="en-US" sz="1800" dirty="0">
                          <a:latin typeface="Titillium Web Light" panose="020B0604020202020204" charset="0"/>
                        </a:rPr>
                        <a:t>Conclusions (Chapter-6)</a:t>
                      </a:r>
                    </a:p>
                    <a:p>
                      <a:r>
                        <a:rPr lang="en-US" sz="1800" dirty="0">
                          <a:latin typeface="Titillium Web Light" panose="020B0604020202020204" charset="0"/>
                        </a:rPr>
                        <a:t>References</a:t>
                      </a:r>
                    </a:p>
                    <a:p>
                      <a:r>
                        <a:rPr lang="en-US" sz="1800" dirty="0">
                          <a:latin typeface="Titillium Web Light" panose="020B0604020202020204" charset="0"/>
                        </a:rPr>
                        <a:t>Appendix</a:t>
                      </a:r>
                    </a:p>
                    <a:p>
                      <a:endParaRPr lang="en-US" sz="1800" dirty="0">
                        <a:latin typeface="Titillium Web Light" panose="020B060402020202020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2976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231" y="263125"/>
            <a:ext cx="6761100" cy="857400"/>
          </a:xfrm>
        </p:spPr>
        <p:txBody>
          <a:bodyPr/>
          <a:lstStyle/>
          <a:p>
            <a:r>
              <a:rPr lang="en-US" dirty="0"/>
              <a:t>Cover/Title Page</a:t>
            </a:r>
          </a:p>
        </p:txBody>
      </p:sp>
      <p:sp>
        <p:nvSpPr>
          <p:cNvPr id="3" name="Text Placeholder 2"/>
          <p:cNvSpPr>
            <a:spLocks noGrp="1"/>
          </p:cNvSpPr>
          <p:nvPr>
            <p:ph type="body" idx="1"/>
          </p:nvPr>
        </p:nvSpPr>
        <p:spPr>
          <a:xfrm>
            <a:off x="91531" y="1120525"/>
            <a:ext cx="7387869" cy="2980500"/>
          </a:xfrm>
        </p:spPr>
        <p:txBody>
          <a:bodyPr/>
          <a:lstStyle/>
          <a:p>
            <a:pPr marL="76200" indent="0">
              <a:buNone/>
            </a:pPr>
            <a:r>
              <a:rPr lang="en-US" dirty="0">
                <a:solidFill>
                  <a:schemeClr val="tx1"/>
                </a:solidFill>
              </a:rPr>
              <a:t>■ Project title </a:t>
            </a:r>
          </a:p>
          <a:p>
            <a:pPr marL="76200" indent="0">
              <a:buNone/>
            </a:pPr>
            <a:r>
              <a:rPr lang="en-US" dirty="0">
                <a:solidFill>
                  <a:schemeClr val="tx1"/>
                </a:solidFill>
              </a:rPr>
              <a:t>■ Your client’s or recipient’s name (“Prepared for . . .”)</a:t>
            </a:r>
          </a:p>
          <a:p>
            <a:pPr marL="76200" indent="0">
              <a:buNone/>
            </a:pPr>
            <a:r>
              <a:rPr lang="en-US" dirty="0">
                <a:solidFill>
                  <a:schemeClr val="tx1"/>
                </a:solidFill>
              </a:rPr>
              <a:t>■ Your name and/or the name of your organization (“Prepared by . . .”)</a:t>
            </a:r>
          </a:p>
          <a:p>
            <a:pPr marL="76200" indent="0">
              <a:buNone/>
            </a:pPr>
            <a:r>
              <a:rPr lang="en-US" dirty="0">
                <a:solidFill>
                  <a:schemeClr val="tx1"/>
                </a:solidFill>
              </a:rPr>
              <a:t>■ Date of submission</a:t>
            </a:r>
          </a:p>
          <a:p>
            <a:pPr marL="76200" indent="0">
              <a:buNone/>
            </a:pPr>
            <a:endParaRPr lang="en-US" dirty="0"/>
          </a:p>
          <a:p>
            <a:pPr marL="76200" indent="0">
              <a:buNone/>
            </a:pPr>
            <a:r>
              <a:rPr lang="en-US" dirty="0"/>
              <a:t>Use a visual only if reinforces a main point.</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830346539"/>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1890</TotalTime>
  <Words>4471</Words>
  <Application>Microsoft Office PowerPoint</Application>
  <PresentationFormat>On-screen Show (16:9)</PresentationFormat>
  <Paragraphs>487</Paragraphs>
  <Slides>40</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40</vt:i4>
      </vt:variant>
    </vt:vector>
  </HeadingPairs>
  <TitlesOfParts>
    <vt:vector size="52" baseType="lpstr">
      <vt:lpstr>Titillium Web Light</vt:lpstr>
      <vt:lpstr>Times New Roman</vt:lpstr>
      <vt:lpstr>Calibri Light</vt:lpstr>
      <vt:lpstr>Dosis Light</vt:lpstr>
      <vt:lpstr>Arial</vt:lpstr>
      <vt:lpstr>Calibri</vt:lpstr>
      <vt:lpstr>Wingdings</vt:lpstr>
      <vt:lpstr>Titillium Web</vt:lpstr>
      <vt:lpstr>Georgia</vt:lpstr>
      <vt:lpstr>Dosis</vt:lpstr>
      <vt:lpstr>Mowbray template</vt:lpstr>
      <vt:lpstr>Office Theme</vt:lpstr>
      <vt:lpstr>FYP</vt:lpstr>
      <vt:lpstr>Formal Reports</vt:lpstr>
      <vt:lpstr>PowerPoint Presentation</vt:lpstr>
      <vt:lpstr>Headings in a Report</vt:lpstr>
      <vt:lpstr>Decimal Headings</vt:lpstr>
      <vt:lpstr>PowerPoint Presentation</vt:lpstr>
      <vt:lpstr>PowerPoint Presentation</vt:lpstr>
      <vt:lpstr>PowerPoint Presentation</vt:lpstr>
      <vt:lpstr>Cover/Title Page</vt:lpstr>
      <vt:lpstr>Letter/memo of Transmittal </vt:lpstr>
      <vt:lpstr>PowerPoint Presentation</vt:lpstr>
      <vt:lpstr>Table of Contents </vt:lpstr>
      <vt:lpstr>PowerPoint Presentation</vt:lpstr>
      <vt:lpstr>List of Illustrations</vt:lpstr>
      <vt:lpstr>Abstract (or Executive Summary) </vt:lpstr>
      <vt:lpstr>Introduction</vt:lpstr>
      <vt:lpstr>Conclusion/Recommendation </vt:lpstr>
      <vt:lpstr>Appendices</vt:lpstr>
      <vt:lpstr>References (or Bibliography)</vt:lpstr>
      <vt:lpstr>PowerPoint Presentation</vt:lpstr>
      <vt:lpstr>1.Writing an ABSTRACT</vt:lpstr>
      <vt:lpstr>WHY?</vt:lpstr>
      <vt:lpstr>WHEN</vt:lpstr>
      <vt:lpstr>PowerPoint Presentation</vt:lpstr>
      <vt:lpstr>Types of Abstracts</vt:lpstr>
      <vt:lpstr>PowerPoint Presentation</vt:lpstr>
      <vt:lpstr>Executive Summaries vs. Abstracts</vt:lpstr>
      <vt:lpstr>Abstract Components (HOW)</vt:lpstr>
      <vt:lpstr>Sample Abstract</vt:lpstr>
      <vt:lpstr>Compound Sentence Segmentation and Sentence Boundary Detection in Urdu</vt:lpstr>
      <vt:lpstr>Compound Sentence Segmentation and Sentence Boundary Detection in Urdu</vt:lpstr>
      <vt:lpstr>Urdu Language Translator using Deep Neural Network </vt:lpstr>
      <vt:lpstr>Urdu Language Translator using Deep Neural Network </vt:lpstr>
      <vt:lpstr>Toward Revision-Sensitive Feedback in Automated Writing Evaluation</vt:lpstr>
      <vt:lpstr>Method</vt:lpstr>
      <vt:lpstr>Results</vt:lpstr>
      <vt:lpstr>Results</vt:lpstr>
      <vt:lpstr>Results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dc:title>
  <dc:creator>Hajra Butt</dc:creator>
  <cp:lastModifiedBy>H.I. Butt</cp:lastModifiedBy>
  <cp:revision>19</cp:revision>
  <dcterms:modified xsi:type="dcterms:W3CDTF">2023-10-25T08:37:35Z</dcterms:modified>
</cp:coreProperties>
</file>