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8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4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2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7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9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Neurons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400" b="1" dirty="0" err="1">
                <a:latin typeface="Times New Roman" pitchFamily="18" charset="0"/>
                <a:cs typeface="Times New Roman" pitchFamily="18" charset="0"/>
              </a:rPr>
              <a:t>Kiran</a:t>
            </a: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 Akbar Khan</a:t>
            </a:r>
          </a:p>
        </p:txBody>
      </p:sp>
    </p:spTree>
    <p:extLst>
      <p:ext uri="{BB962C8B-B14F-4D97-AF65-F5344CB8AC3E}">
        <p14:creationId xmlns:p14="http://schemas.microsoft.com/office/powerpoint/2010/main" val="216556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Potential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Resting Potential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of the neuron when not firing a neural impulse.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Action Potential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neuron contains charged particles called ions.</a:t>
            </a:r>
          </a:p>
          <a:p>
            <a:r>
              <a:rPr lang="en-US" dirty="0"/>
              <a:t>When at rest, it is negatively charges on the inside &amp; positively charged on the outside.</a:t>
            </a:r>
          </a:p>
          <a:p>
            <a:r>
              <a:rPr lang="en-US" dirty="0"/>
              <a:t>When stimulated, this reverses the charge by allowing positive sodium ions to enter the cell. </a:t>
            </a:r>
          </a:p>
        </p:txBody>
      </p:sp>
    </p:spTree>
    <p:extLst>
      <p:ext uri="{BB962C8B-B14F-4D97-AF65-F5344CB8AC3E}">
        <p14:creationId xmlns:p14="http://schemas.microsoft.com/office/powerpoint/2010/main" val="390407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All-or-None Law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impulse is an all-or-none proposition, like firing a gun. You cant half-fire a gun. The same is true of the neuron’s firing of action potentials.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Either the neuron fires or it doesn’t, and its action potentials are the same size (</a:t>
            </a:r>
            <a:r>
              <a:rPr lang="en-US" dirty="0" err="1"/>
              <a:t>Kandel</a:t>
            </a:r>
            <a:r>
              <a:rPr lang="en-US" dirty="0"/>
              <a:t>, 2000).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 is weaker stimuli do not produce smaller action potentials and stronger stimuli do not evoke larger action potentials. </a:t>
            </a:r>
          </a:p>
        </p:txBody>
      </p:sp>
    </p:spTree>
    <p:extLst>
      <p:ext uri="{BB962C8B-B14F-4D97-AF65-F5344CB8AC3E}">
        <p14:creationId xmlns:p14="http://schemas.microsoft.com/office/powerpoint/2010/main" val="302856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Terms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u="sng" dirty="0">
                <a:solidFill>
                  <a:srgbClr val="FFC000"/>
                </a:solidFill>
              </a:rPr>
              <a:t>Neurotransmission: </a:t>
            </a:r>
            <a:r>
              <a:rPr lang="en-US" sz="2800" dirty="0"/>
              <a:t>Process via which neurons use neurotransmitter to communicate with each other &amp; with the body. </a:t>
            </a:r>
          </a:p>
          <a:p>
            <a:endParaRPr lang="en-US" sz="2800" b="1" u="sng" dirty="0">
              <a:solidFill>
                <a:srgbClr val="FFC000"/>
              </a:solidFill>
            </a:endParaRPr>
          </a:p>
          <a:p>
            <a:endParaRPr lang="en-US" sz="2800" b="1" u="sng" dirty="0">
              <a:solidFill>
                <a:srgbClr val="FFC000"/>
              </a:solidFill>
            </a:endParaRPr>
          </a:p>
          <a:p>
            <a:r>
              <a:rPr lang="en-US" sz="2800" b="1" u="sng" dirty="0">
                <a:solidFill>
                  <a:srgbClr val="FFC000"/>
                </a:solidFill>
              </a:rPr>
              <a:t>Neurotransmitter: </a:t>
            </a:r>
            <a:r>
              <a:rPr lang="en-US" sz="2800" dirty="0"/>
              <a:t>Chemical found in the synaptic vesicles that, when released, has an effect on the next cell.  </a:t>
            </a:r>
            <a:r>
              <a:rPr lang="en-US" sz="2800" b="1" u="sng" dirty="0">
                <a:solidFill>
                  <a:srgbClr val="FFC000"/>
                </a:solidFill>
              </a:rPr>
              <a:t>OR</a:t>
            </a:r>
          </a:p>
          <a:p>
            <a:r>
              <a:rPr lang="en-US" sz="2800" dirty="0"/>
              <a:t>Chemicals released by the axonal end or terminal of a neuron to transmit the impulse to the next neuron</a:t>
            </a:r>
            <a:endParaRPr lang="en-US" sz="28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6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Synapses: sending messages to other cells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nerve impulse reaches the axon terminal. Triggering the release of neurotransmitter from the synaptic vesicles.</a:t>
            </a:r>
          </a:p>
          <a:p>
            <a:r>
              <a:rPr lang="en-US" dirty="0"/>
              <a:t>The molecules of neurotransmitter cross the synaptic gap to fit into the receptor site that fit the shape of the molecule, opening the ion channel &amp; allowing sodium ions to rush in. </a:t>
            </a:r>
          </a:p>
        </p:txBody>
      </p:sp>
      <p:pic>
        <p:nvPicPr>
          <p:cNvPr id="4098" name="Picture 2" descr="C:\Users\Atif\Desktop\b404bfc9d6246ff3475f6fd2b34fbb7374fc48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36473"/>
            <a:ext cx="7239000" cy="193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6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</a:t>
            </a:r>
            <a:r>
              <a:rPr lang="en-US" dirty="0"/>
              <a:t>…..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Synaptic Gap: </a:t>
            </a:r>
            <a:r>
              <a:rPr lang="en-US" dirty="0"/>
              <a:t>Microscopic fluid-filled space between the axon terminal of one cell and the dendrites or soma of the next cell.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C000"/>
                </a:solidFill>
              </a:rPr>
              <a:t>Receptor Sites: </a:t>
            </a:r>
            <a:r>
              <a:rPr lang="en-US" dirty="0"/>
              <a:t>3-D proteins on the surface of the dendrite or certain cells of the muscles &amp; glands, which are shaped to fit only certain neurotransmitters. </a:t>
            </a:r>
          </a:p>
        </p:txBody>
      </p:sp>
    </p:spTree>
    <p:extLst>
      <p:ext uri="{BB962C8B-B14F-4D97-AF65-F5344CB8AC3E}">
        <p14:creationId xmlns:p14="http://schemas.microsoft.com/office/powerpoint/2010/main" val="251129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Neurotransmitters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rgbClr val="FFC000"/>
                </a:solidFill>
              </a:rPr>
              <a:t>Acetycholine</a:t>
            </a:r>
            <a:r>
              <a:rPr lang="en-US" b="1" u="sng" dirty="0">
                <a:solidFill>
                  <a:srgbClr val="FFC000"/>
                </a:solidFill>
              </a:rPr>
              <a:t> (Ach): </a:t>
            </a:r>
            <a:r>
              <a:rPr lang="en-US" dirty="0"/>
              <a:t>Released by the motor neurons controlling skeletal muscles, contributes to the regulation of attention, arousal and memory.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C000"/>
                </a:solidFill>
              </a:rPr>
              <a:t>Disorders associated with </a:t>
            </a:r>
            <a:r>
              <a:rPr lang="en-US" b="1" u="sng" dirty="0" err="1">
                <a:solidFill>
                  <a:srgbClr val="FFC000"/>
                </a:solidFill>
              </a:rPr>
              <a:t>dysregulation</a:t>
            </a:r>
            <a:r>
              <a:rPr lang="en-US" b="1" u="sng" dirty="0">
                <a:solidFill>
                  <a:srgbClr val="FFC000"/>
                </a:solidFill>
              </a:rPr>
              <a:t>: </a:t>
            </a:r>
            <a:r>
              <a:rPr lang="en-US" dirty="0"/>
              <a:t>Alzheimer's disease.  </a:t>
            </a:r>
          </a:p>
        </p:txBody>
      </p:sp>
    </p:spTree>
    <p:extLst>
      <p:ext uri="{BB962C8B-B14F-4D97-AF65-F5344CB8AC3E}">
        <p14:creationId xmlns:p14="http://schemas.microsoft.com/office/powerpoint/2010/main" val="120703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Contin</a:t>
            </a:r>
            <a:r>
              <a:rPr lang="en-US" b="1" dirty="0"/>
              <a:t>……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Dopamine: </a:t>
            </a:r>
            <a:r>
              <a:rPr lang="en-US" dirty="0"/>
              <a:t>contributes to control of voluntary movements and sensation of pleasure. </a:t>
            </a:r>
          </a:p>
          <a:p>
            <a:r>
              <a:rPr lang="en-US" b="1" u="sng" dirty="0">
                <a:solidFill>
                  <a:srgbClr val="FFC000"/>
                </a:solidFill>
              </a:rPr>
              <a:t>Disorders associated with </a:t>
            </a:r>
            <a:r>
              <a:rPr lang="en-US" b="1" u="sng" dirty="0" err="1">
                <a:solidFill>
                  <a:srgbClr val="FFC000"/>
                </a:solidFill>
              </a:rPr>
              <a:t>dysregulation</a:t>
            </a:r>
            <a:r>
              <a:rPr lang="en-US" b="1" u="sng" dirty="0">
                <a:solidFill>
                  <a:srgbClr val="FFC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Parkinsons</a:t>
            </a:r>
            <a:r>
              <a:rPr lang="en-US" dirty="0"/>
              <a:t>, Schizophrenia and addictive disorders.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C000"/>
                </a:solidFill>
              </a:rPr>
              <a:t>Serotonin: </a:t>
            </a:r>
            <a:r>
              <a:rPr lang="en-US" dirty="0"/>
              <a:t>Involved in regulation of sleep and wakefulness, eating and aggression. </a:t>
            </a:r>
          </a:p>
          <a:p>
            <a:r>
              <a:rPr lang="en-US" b="1" u="sng" dirty="0">
                <a:solidFill>
                  <a:srgbClr val="FFC000"/>
                </a:solidFill>
              </a:rPr>
              <a:t>Disorders associated with </a:t>
            </a:r>
            <a:r>
              <a:rPr lang="en-US" b="1" u="sng" dirty="0" err="1">
                <a:solidFill>
                  <a:srgbClr val="FFC000"/>
                </a:solidFill>
              </a:rPr>
              <a:t>dysregulation</a:t>
            </a:r>
            <a:r>
              <a:rPr lang="en-US" b="1" u="sng" dirty="0">
                <a:solidFill>
                  <a:srgbClr val="FFC000"/>
                </a:solidFill>
              </a:rPr>
              <a:t>:</a:t>
            </a:r>
            <a:r>
              <a:rPr lang="en-US" dirty="0"/>
              <a:t> Depressive disorders, obsessive compulsive disorder and eating disorders.</a:t>
            </a:r>
          </a:p>
        </p:txBody>
      </p:sp>
    </p:spTree>
    <p:extLst>
      <p:ext uri="{BB962C8B-B14F-4D97-AF65-F5344CB8AC3E}">
        <p14:creationId xmlns:p14="http://schemas.microsoft.com/office/powerpoint/2010/main" val="308726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Contin</a:t>
            </a:r>
            <a:r>
              <a:rPr lang="en-US" b="1" dirty="0"/>
              <a:t>……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Norepinephrine (NE): </a:t>
            </a:r>
            <a:r>
              <a:rPr lang="en-US" dirty="0"/>
              <a:t>Contributes to modulation of mood and arousal.</a:t>
            </a:r>
          </a:p>
          <a:p>
            <a:r>
              <a:rPr lang="en-US" b="1" u="sng" dirty="0">
                <a:solidFill>
                  <a:srgbClr val="FFC000"/>
                </a:solidFill>
              </a:rPr>
              <a:t>Disorders associated with </a:t>
            </a:r>
            <a:r>
              <a:rPr lang="en-US" b="1" u="sng" dirty="0" err="1">
                <a:solidFill>
                  <a:srgbClr val="FFC000"/>
                </a:solidFill>
              </a:rPr>
              <a:t>dysregulation</a:t>
            </a:r>
            <a:r>
              <a:rPr lang="en-US" b="1" u="sng" dirty="0">
                <a:solidFill>
                  <a:srgbClr val="FFC000"/>
                </a:solidFill>
              </a:rPr>
              <a:t>:</a:t>
            </a:r>
            <a:r>
              <a:rPr lang="en-US" dirty="0"/>
              <a:t> Depressive disorders.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C000"/>
                </a:solidFill>
              </a:rPr>
              <a:t>GABA: </a:t>
            </a:r>
            <a:r>
              <a:rPr lang="en-US" dirty="0"/>
              <a:t>Serves as widely distributed inhibitory transmitter, contributing to regulation of anxiety and sleep/arousal. </a:t>
            </a:r>
          </a:p>
          <a:p>
            <a:r>
              <a:rPr lang="en-US" b="1" u="sng" dirty="0">
                <a:solidFill>
                  <a:srgbClr val="FFC000"/>
                </a:solidFill>
              </a:rPr>
              <a:t>Disorders associated with </a:t>
            </a:r>
            <a:r>
              <a:rPr lang="en-US" b="1" u="sng" dirty="0" err="1">
                <a:solidFill>
                  <a:srgbClr val="FFC000"/>
                </a:solidFill>
              </a:rPr>
              <a:t>dysregulation</a:t>
            </a:r>
            <a:r>
              <a:rPr lang="en-US" b="1" u="sng" dirty="0">
                <a:solidFill>
                  <a:srgbClr val="FFC000"/>
                </a:solidFill>
              </a:rPr>
              <a:t>:</a:t>
            </a:r>
            <a:r>
              <a:rPr lang="en-US" dirty="0"/>
              <a:t> Anxiety disorders.</a:t>
            </a:r>
          </a:p>
        </p:txBody>
      </p:sp>
    </p:spTree>
    <p:extLst>
      <p:ext uri="{BB962C8B-B14F-4D97-AF65-F5344CB8AC3E}">
        <p14:creationId xmlns:p14="http://schemas.microsoft.com/office/powerpoint/2010/main" val="427173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Contin</a:t>
            </a:r>
            <a:r>
              <a:rPr lang="en-US" b="1" dirty="0"/>
              <a:t>……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Glutamate: </a:t>
            </a:r>
            <a:r>
              <a:rPr lang="en-US" dirty="0"/>
              <a:t>Serves as widely distributed excitatory transmitter involved in learning and memory.</a:t>
            </a:r>
          </a:p>
          <a:p>
            <a:r>
              <a:rPr lang="en-US" b="1" u="sng" dirty="0">
                <a:solidFill>
                  <a:srgbClr val="FFC000"/>
                </a:solidFill>
              </a:rPr>
              <a:t>Disorders associated with </a:t>
            </a:r>
            <a:r>
              <a:rPr lang="en-US" b="1" u="sng" dirty="0" err="1">
                <a:solidFill>
                  <a:srgbClr val="FFC000"/>
                </a:solidFill>
              </a:rPr>
              <a:t>dysregulation</a:t>
            </a:r>
            <a:r>
              <a:rPr lang="en-US" b="1" u="sng" dirty="0">
                <a:solidFill>
                  <a:srgbClr val="FFC000"/>
                </a:solidFill>
              </a:rPr>
              <a:t>:</a:t>
            </a:r>
            <a:r>
              <a:rPr lang="en-US" dirty="0"/>
              <a:t> Anxiety disorders.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C000"/>
                </a:solidFill>
              </a:rPr>
              <a:t>Endorphins: </a:t>
            </a:r>
            <a:r>
              <a:rPr lang="en-US" dirty="0"/>
              <a:t>play role in pain relief and response to stress, contribute to regulation of eating behavior. </a:t>
            </a:r>
          </a:p>
        </p:txBody>
      </p:sp>
    </p:spTree>
    <p:extLst>
      <p:ext uri="{BB962C8B-B14F-4D97-AF65-F5344CB8AC3E}">
        <p14:creationId xmlns:p14="http://schemas.microsoft.com/office/powerpoint/2010/main" val="7484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Neuron?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are individual cells in the nervous system that receive, integrate and transmit information.</a:t>
            </a:r>
          </a:p>
          <a:p>
            <a:endParaRPr lang="en-US" dirty="0"/>
          </a:p>
          <a:p>
            <a:r>
              <a:rPr lang="en-US" dirty="0"/>
              <a:t>They are the basic links that permit communication within nervous system. </a:t>
            </a:r>
          </a:p>
          <a:p>
            <a:endParaRPr lang="en-US" dirty="0"/>
          </a:p>
          <a:p>
            <a:r>
              <a:rPr lang="en-US" dirty="0"/>
              <a:t>The vast majority of them communicate only with other neurons. </a:t>
            </a:r>
          </a:p>
        </p:txBody>
      </p:sp>
      <p:pic>
        <p:nvPicPr>
          <p:cNvPr id="2050" name="Picture 2" descr="C:\Users\Atif\Desktop\STRUCTURE-OF-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800600"/>
            <a:ext cx="5629275" cy="1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86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if\Desktop\STRUCTURE-OF-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30579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60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Neuron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1) Dendrites:</a:t>
            </a:r>
          </a:p>
          <a:p>
            <a:r>
              <a:rPr lang="en-US" dirty="0"/>
              <a:t>Branch like structures of a neuron that receive messages from other neurons. </a:t>
            </a:r>
          </a:p>
        </p:txBody>
      </p:sp>
      <p:pic>
        <p:nvPicPr>
          <p:cNvPr id="3074" name="Picture 2" descr="C:\Users\Atif\Desktop\STRUCTURE-OF-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276600"/>
            <a:ext cx="714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Neuron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2) Soma (Cell body):</a:t>
            </a:r>
          </a:p>
          <a:p>
            <a:r>
              <a:rPr lang="en-US" dirty="0"/>
              <a:t>Part of cell which contains the nucleus and keeps the entire cell alive and functioning. </a:t>
            </a:r>
          </a:p>
          <a:p>
            <a:pPr marL="0" indent="0">
              <a:buNone/>
            </a:pPr>
            <a:r>
              <a:rPr lang="en-US" dirty="0"/>
              <a:t>. </a:t>
            </a:r>
          </a:p>
        </p:txBody>
      </p:sp>
      <p:pic>
        <p:nvPicPr>
          <p:cNvPr id="3074" name="Picture 2" descr="C:\Users\Atif\Desktop\STRUCTURE-OF-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276600"/>
            <a:ext cx="714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02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Neuron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3) Axon:</a:t>
            </a:r>
          </a:p>
          <a:p>
            <a:r>
              <a:rPr lang="en-US" dirty="0"/>
              <a:t>Tube-like thin structure of a neuron that carries the neural message from the cell body to the axon terminals, for communication with other cells. </a:t>
            </a:r>
          </a:p>
        </p:txBody>
      </p:sp>
      <p:pic>
        <p:nvPicPr>
          <p:cNvPr id="3074" name="Picture 2" descr="C:\Users\Atif\Desktop\STRUCTURE-OF-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657600"/>
            <a:ext cx="7143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66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Neuron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4) Axon Terminals:</a:t>
            </a:r>
          </a:p>
          <a:p>
            <a:r>
              <a:rPr lang="en-US" dirty="0"/>
              <a:t>Enlarged ends of axonal branches of the neuron, specialized for communication between cells. </a:t>
            </a:r>
          </a:p>
        </p:txBody>
      </p:sp>
      <p:pic>
        <p:nvPicPr>
          <p:cNvPr id="3074" name="Picture 2" descr="C:\Users\Atif\Desktop\STRUCTURE-OF-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657600"/>
            <a:ext cx="7143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89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Neuron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5) Myelin Sheath:</a:t>
            </a:r>
          </a:p>
          <a:p>
            <a:r>
              <a:rPr lang="en-US" dirty="0"/>
              <a:t>Fatty substances produced by certain glial cells that coat the axon of neurons to insulate, protect and speed up neural impulse. </a:t>
            </a:r>
          </a:p>
        </p:txBody>
      </p:sp>
      <p:pic>
        <p:nvPicPr>
          <p:cNvPr id="3074" name="Picture 2" descr="C:\Users\Atif\Desktop\STRUCTURE-OF-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657600"/>
            <a:ext cx="7143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5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Glial Cells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Glia are cells found throughout the nervous system that provide various types of support for neurons. </a:t>
            </a:r>
          </a:p>
          <a:p>
            <a:r>
              <a:rPr lang="en-US" sz="3200" b="1" u="sng" dirty="0">
                <a:solidFill>
                  <a:srgbClr val="FFC000"/>
                </a:solidFill>
              </a:rPr>
              <a:t>Variety of functions:</a:t>
            </a:r>
          </a:p>
          <a:p>
            <a:r>
              <a:rPr lang="en-US" sz="2800" dirty="0"/>
              <a:t>Provide support for neurons to grow.</a:t>
            </a:r>
          </a:p>
          <a:p>
            <a:r>
              <a:rPr lang="en-US" sz="2800" dirty="0"/>
              <a:t>Deliver nutrients to neurons.</a:t>
            </a:r>
          </a:p>
          <a:p>
            <a:r>
              <a:rPr lang="en-US" sz="2800" dirty="0"/>
              <a:t>Produce myelin sheath to coat axons.</a:t>
            </a:r>
          </a:p>
          <a:p>
            <a:r>
              <a:rPr lang="en-US" sz="2800" dirty="0"/>
              <a:t>Clean up waste products and dead neurons.</a:t>
            </a:r>
          </a:p>
          <a:p>
            <a:r>
              <a:rPr lang="en-US" sz="2800" dirty="0"/>
              <a:t>Help maintain a state of homeostasis. </a:t>
            </a:r>
          </a:p>
        </p:txBody>
      </p:sp>
    </p:spTree>
    <p:extLst>
      <p:ext uri="{BB962C8B-B14F-4D97-AF65-F5344CB8AC3E}">
        <p14:creationId xmlns:p14="http://schemas.microsoft.com/office/powerpoint/2010/main" val="238433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267</TotalTime>
  <Words>725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Times New Roman</vt:lpstr>
      <vt:lpstr>Tw Cen MT</vt:lpstr>
      <vt:lpstr>Tw Cen MT Condensed</vt:lpstr>
      <vt:lpstr>Wingdings 3</vt:lpstr>
      <vt:lpstr>Integral</vt:lpstr>
      <vt:lpstr>Neurons </vt:lpstr>
      <vt:lpstr>What is Neuron?</vt:lpstr>
      <vt:lpstr>PowerPoint Presentation</vt:lpstr>
      <vt:lpstr>Parts of Neuron</vt:lpstr>
      <vt:lpstr>Parts of Neuron</vt:lpstr>
      <vt:lpstr>Parts of Neuron</vt:lpstr>
      <vt:lpstr>Parts of Neuron</vt:lpstr>
      <vt:lpstr>Parts of Neuron</vt:lpstr>
      <vt:lpstr>Glial Cells </vt:lpstr>
      <vt:lpstr>Potential </vt:lpstr>
      <vt:lpstr>All-or-None Law </vt:lpstr>
      <vt:lpstr>Terms </vt:lpstr>
      <vt:lpstr>Synapses: sending messages to other cells</vt:lpstr>
      <vt:lpstr>Contin…..</vt:lpstr>
      <vt:lpstr>Neurotransmitters </vt:lpstr>
      <vt:lpstr>Contin……</vt:lpstr>
      <vt:lpstr>Contin……</vt:lpstr>
      <vt:lpstr>Contin……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Neurons </dc:title>
  <dc:creator>Atif</dc:creator>
  <cp:lastModifiedBy>muahmmad fawwaz</cp:lastModifiedBy>
  <cp:revision>29</cp:revision>
  <dcterms:created xsi:type="dcterms:W3CDTF">2006-08-16T00:00:00Z</dcterms:created>
  <dcterms:modified xsi:type="dcterms:W3CDTF">2024-05-29T15:16:35Z</dcterms:modified>
</cp:coreProperties>
</file>