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60"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2/14/2024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2/14/2024</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524000"/>
            <a:ext cx="4013200" cy="1473200"/>
          </a:xfrm>
        </p:spPr>
        <p:txBody>
          <a:bodyPr>
            <a:normAutofit fontScale="90000"/>
          </a:bodyPr>
          <a:lstStyle/>
          <a:p>
            <a:r>
              <a:rPr lang="en-US" b="1" dirty="0" smtClean="0">
                <a:latin typeface="Times New Roman" pitchFamily="18" charset="0"/>
                <a:cs typeface="Times New Roman" pitchFamily="18" charset="0"/>
              </a:rPr>
              <a:t>THE NERVOUS SYSTEM</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3600" b="1" dirty="0" smtClean="0">
                <a:latin typeface="Times New Roman" pitchFamily="18" charset="0"/>
                <a:cs typeface="Times New Roman" pitchFamily="18" charset="0"/>
              </a:rPr>
              <a:t>KIRAN AKBAR KHAN</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151785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a:solidFill>
                  <a:schemeClr val="tx1"/>
                </a:solidFill>
                <a:latin typeface="Times New Roman" pitchFamily="18" charset="0"/>
                <a:cs typeface="Times New Roman" pitchFamily="18" charset="0"/>
              </a:rPr>
              <a:t>Prepares the body for stressful or emergency situations—</a:t>
            </a:r>
            <a:r>
              <a:rPr lang="en-US" b="1" dirty="0">
                <a:solidFill>
                  <a:schemeClr val="tx1"/>
                </a:solidFill>
                <a:latin typeface="Times New Roman" pitchFamily="18" charset="0"/>
                <a:cs typeface="Times New Roman" pitchFamily="18" charset="0"/>
              </a:rPr>
              <a:t>fight or </a:t>
            </a:r>
            <a:r>
              <a:rPr lang="en-US" b="1" dirty="0" smtClean="0">
                <a:solidFill>
                  <a:schemeClr val="tx1"/>
                </a:solidFill>
                <a:latin typeface="Times New Roman" pitchFamily="18" charset="0"/>
                <a:cs typeface="Times New Roman" pitchFamily="18" charset="0"/>
              </a:rPr>
              <a:t>flight.</a:t>
            </a:r>
          </a:p>
          <a:p>
            <a:pPr algn="just"/>
            <a:r>
              <a:rPr lang="en-US" dirty="0">
                <a:solidFill>
                  <a:schemeClr val="tx1"/>
                </a:solidFill>
                <a:latin typeface="Times New Roman" pitchFamily="18" charset="0"/>
                <a:cs typeface="Times New Roman" pitchFamily="18" charset="0"/>
              </a:rPr>
              <a:t>Thus, the sympathetic division increases heart rate and the force of heart contractions and widens (dilates) the airways to make breathing easier</a:t>
            </a:r>
            <a:r>
              <a:rPr lang="en-US" dirty="0" smtClean="0">
                <a:solidFill>
                  <a:schemeClr val="tx1"/>
                </a:solidFill>
                <a:latin typeface="Times New Roman" pitchFamily="18" charset="0"/>
                <a:cs typeface="Times New Roman" pitchFamily="18" charset="0"/>
              </a:rPr>
              <a:t>.</a:t>
            </a:r>
          </a:p>
          <a:p>
            <a:pPr algn="just"/>
            <a:r>
              <a:rPr lang="en-US" dirty="0">
                <a:solidFill>
                  <a:schemeClr val="tx1"/>
                </a:solidFill>
                <a:latin typeface="Times New Roman" pitchFamily="18" charset="0"/>
                <a:cs typeface="Times New Roman" pitchFamily="18" charset="0"/>
              </a:rPr>
              <a:t>It causes the body to release stored energy. Muscular strength is increased. This division also causes palms to sweat, pupils to dilate, and hair to stand on end</a:t>
            </a:r>
            <a:r>
              <a:rPr lang="en-US" dirty="0" smtClean="0">
                <a:solidFill>
                  <a:schemeClr val="tx1"/>
                </a:solidFill>
                <a:latin typeface="Times New Roman" pitchFamily="18" charset="0"/>
                <a:cs typeface="Times New Roman" pitchFamily="18" charset="0"/>
              </a:rPr>
              <a:t>.</a:t>
            </a:r>
          </a:p>
          <a:p>
            <a:pPr algn="just"/>
            <a:r>
              <a:rPr lang="en-US" dirty="0">
                <a:solidFill>
                  <a:schemeClr val="tx1"/>
                </a:solidFill>
                <a:latin typeface="Times New Roman" pitchFamily="18" charset="0"/>
                <a:cs typeface="Times New Roman" pitchFamily="18" charset="0"/>
              </a:rPr>
              <a:t>It slows body processes that are less important in emergencies, such as digestion and urination.</a:t>
            </a:r>
          </a:p>
          <a:p>
            <a:endParaRPr lang="en-US" dirty="0"/>
          </a:p>
        </p:txBody>
      </p:sp>
      <p:sp>
        <p:nvSpPr>
          <p:cNvPr id="3" name="Title 2"/>
          <p:cNvSpPr>
            <a:spLocks noGrp="1"/>
          </p:cNvSpPr>
          <p:nvPr>
            <p:ph type="title"/>
          </p:nvPr>
        </p:nvSpPr>
        <p:spPr/>
        <p:txBody>
          <a:bodyPr/>
          <a:lstStyle/>
          <a:p>
            <a:r>
              <a:rPr lang="en-US" b="1" dirty="0"/>
              <a:t>S</a:t>
            </a:r>
            <a:r>
              <a:rPr lang="en-US" b="1" dirty="0" smtClean="0"/>
              <a:t>ympathetic </a:t>
            </a:r>
            <a:r>
              <a:rPr lang="en-US" b="1" dirty="0"/>
              <a:t>D</a:t>
            </a:r>
            <a:r>
              <a:rPr lang="en-US" b="1" dirty="0" smtClean="0"/>
              <a:t>ivision</a:t>
            </a:r>
            <a:endParaRPr lang="en-US" dirty="0"/>
          </a:p>
        </p:txBody>
      </p:sp>
    </p:spTree>
    <p:extLst>
      <p:ext uri="{BB962C8B-B14F-4D97-AF65-F5344CB8AC3E}">
        <p14:creationId xmlns:p14="http://schemas.microsoft.com/office/powerpoint/2010/main" val="455016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800" dirty="0">
                <a:solidFill>
                  <a:schemeClr val="tx1"/>
                </a:solidFill>
                <a:latin typeface="Times New Roman" pitchFamily="18" charset="0"/>
                <a:cs typeface="Times New Roman" pitchFamily="18" charset="0"/>
              </a:rPr>
              <a:t>Controls body process during ordinary situations</a:t>
            </a:r>
            <a:r>
              <a:rPr lang="en-US" sz="2800" dirty="0" smtClean="0">
                <a:solidFill>
                  <a:schemeClr val="tx1"/>
                </a:solidFill>
                <a:latin typeface="Times New Roman" pitchFamily="18" charset="0"/>
                <a:cs typeface="Times New Roman" pitchFamily="18" charset="0"/>
              </a:rPr>
              <a:t>.</a:t>
            </a:r>
          </a:p>
          <a:p>
            <a:pPr marL="0" indent="0" algn="just">
              <a:buNone/>
            </a:pPr>
            <a:endParaRPr lang="en-US" sz="2800" dirty="0">
              <a:solidFill>
                <a:schemeClr val="tx1"/>
              </a:solidFill>
              <a:latin typeface="Times New Roman" pitchFamily="18" charset="0"/>
              <a:cs typeface="Times New Roman" pitchFamily="18" charset="0"/>
            </a:endParaRPr>
          </a:p>
          <a:p>
            <a:pPr algn="just"/>
            <a:r>
              <a:rPr lang="en-US" sz="2800" dirty="0">
                <a:solidFill>
                  <a:schemeClr val="tx1"/>
                </a:solidFill>
                <a:latin typeface="Times New Roman" pitchFamily="18" charset="0"/>
                <a:cs typeface="Times New Roman" pitchFamily="18" charset="0"/>
              </a:rPr>
              <a:t>Generally, the parasympathetic division conserves and restores. It slows the heart rate and decreases blood pressure</a:t>
            </a:r>
            <a:r>
              <a:rPr lang="en-US" sz="2800" dirty="0" smtClean="0">
                <a:solidFill>
                  <a:schemeClr val="tx1"/>
                </a:solidFill>
                <a:latin typeface="Times New Roman" pitchFamily="18" charset="0"/>
                <a:cs typeface="Times New Roman" pitchFamily="18" charset="0"/>
              </a:rPr>
              <a:t>.</a:t>
            </a:r>
          </a:p>
          <a:p>
            <a:pPr marL="0" indent="0" algn="just">
              <a:buNone/>
            </a:pPr>
            <a:endParaRPr lang="en-US" sz="2800" dirty="0" smtClean="0">
              <a:solidFill>
                <a:schemeClr val="tx1"/>
              </a:solidFill>
              <a:latin typeface="Times New Roman" pitchFamily="18" charset="0"/>
              <a:cs typeface="Times New Roman" pitchFamily="18" charset="0"/>
            </a:endParaRPr>
          </a:p>
          <a:p>
            <a:pPr algn="just"/>
            <a:r>
              <a:rPr lang="en-US" sz="2800" dirty="0">
                <a:solidFill>
                  <a:schemeClr val="tx1"/>
                </a:solidFill>
                <a:latin typeface="Times New Roman" pitchFamily="18" charset="0"/>
                <a:cs typeface="Times New Roman" pitchFamily="18" charset="0"/>
              </a:rPr>
              <a:t>It stimulates the digestive tract to process food and eliminate wastes. </a:t>
            </a:r>
            <a:endParaRPr lang="en-US" sz="2800" dirty="0" smtClean="0">
              <a:solidFill>
                <a:schemeClr val="tx1"/>
              </a:solidFill>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r>
              <a:rPr lang="en-US" b="1" dirty="0">
                <a:latin typeface="Times New Roman" pitchFamily="18" charset="0"/>
                <a:cs typeface="Times New Roman" pitchFamily="18" charset="0"/>
              </a:rPr>
              <a:t>P</a:t>
            </a:r>
            <a:r>
              <a:rPr lang="en-US" b="1" dirty="0" smtClean="0">
                <a:latin typeface="Times New Roman" pitchFamily="18" charset="0"/>
                <a:cs typeface="Times New Roman" pitchFamily="18" charset="0"/>
              </a:rPr>
              <a:t>arasympathetic </a:t>
            </a:r>
            <a:r>
              <a:rPr lang="en-US" b="1" dirty="0">
                <a:latin typeface="Times New Roman" pitchFamily="18" charset="0"/>
                <a:cs typeface="Times New Roman" pitchFamily="18" charset="0"/>
              </a:rPr>
              <a:t>D</a:t>
            </a:r>
            <a:r>
              <a:rPr lang="en-US" b="1" dirty="0" smtClean="0">
                <a:latin typeface="Times New Roman" pitchFamily="18" charset="0"/>
                <a:cs typeface="Times New Roman" pitchFamily="18" charset="0"/>
              </a:rPr>
              <a:t>ivision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27365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a:solidFill>
                  <a:schemeClr val="tx1"/>
                </a:solidFill>
                <a:latin typeface="Times New Roman" pitchFamily="18" charset="0"/>
                <a:cs typeface="Times New Roman" pitchFamily="18" charset="0"/>
              </a:rPr>
              <a:t>The central nervous system (CNS) is comprised of the brain and spinal cord. The three broad functions of the CNS are to take in sensory information, process information, and send out motor signals</a:t>
            </a:r>
            <a:r>
              <a:rPr lang="en-US" dirty="0" smtClean="0">
                <a:solidFill>
                  <a:schemeClr val="tx1"/>
                </a:solidFill>
                <a:latin typeface="Times New Roman" pitchFamily="18" charset="0"/>
                <a:cs typeface="Times New Roman" pitchFamily="18" charset="0"/>
              </a:rPr>
              <a:t>.</a:t>
            </a:r>
          </a:p>
          <a:p>
            <a:pPr algn="just"/>
            <a:endParaRPr lang="en-US" dirty="0">
              <a:solidFill>
                <a:schemeClr val="tx1"/>
              </a:solidFill>
              <a:latin typeface="Times New Roman" pitchFamily="18" charset="0"/>
              <a:cs typeface="Times New Roman" pitchFamily="18" charset="0"/>
            </a:endParaRPr>
          </a:p>
          <a:p>
            <a:pPr algn="just"/>
            <a:r>
              <a:rPr lang="en-US" dirty="0">
                <a:solidFill>
                  <a:schemeClr val="tx1"/>
                </a:solidFill>
                <a:latin typeface="Times New Roman" pitchFamily="18" charset="0"/>
                <a:cs typeface="Times New Roman" pitchFamily="18" charset="0"/>
              </a:rPr>
              <a:t>The CNS receives sensory information from the nervous system and controls the body's responses. The central nervous system plays a primary role in receiving information from various areas of the body and then coordinating this activity to produce the body's responses.</a:t>
            </a:r>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Central Nervous System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649985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The Brain</a:t>
            </a:r>
            <a:endParaRPr lang="en-US" b="1" dirty="0">
              <a:latin typeface="Times New Roman" pitchFamily="18" charset="0"/>
              <a:cs typeface="Times New Roman" pitchFamily="18" charset="0"/>
            </a:endParaRPr>
          </a:p>
        </p:txBody>
      </p:sp>
      <p:pic>
        <p:nvPicPr>
          <p:cNvPr id="3074" name="Picture 2" descr="C:\Users\Atif\Desktop\Different-parts-of-brain-the-highlighted-boxes-represent-the-parts-analyzed-in-this-study.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247900"/>
            <a:ext cx="8229599"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11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Hind Brain</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r>
              <a:rPr lang="en-US" dirty="0">
                <a:solidFill>
                  <a:schemeClr val="tx1"/>
                </a:solidFill>
                <a:latin typeface="Times New Roman" pitchFamily="18" charset="0"/>
                <a:cs typeface="Times New Roman" pitchFamily="18" charset="0"/>
              </a:rPr>
              <a:t>Hind brain consists of three parts-cerebellum, pons and medulla oblongata.</a:t>
            </a:r>
          </a:p>
        </p:txBody>
      </p:sp>
      <p:pic>
        <p:nvPicPr>
          <p:cNvPr id="4099" name="Picture 3" descr="C:\Users\Atif\Desktop\forebrain-midbrain-hindbr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0"/>
            <a:ext cx="757237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427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solidFill>
                  <a:schemeClr val="tx1"/>
                </a:solidFill>
                <a:latin typeface="Times New Roman" pitchFamily="18" charset="0"/>
                <a:cs typeface="Times New Roman" pitchFamily="18" charset="0"/>
              </a:rPr>
              <a:t>The pons is a bridge  in the hindbrain.</a:t>
            </a:r>
          </a:p>
          <a:p>
            <a:pPr marL="0" indent="0" algn="just">
              <a:buNone/>
            </a:pPr>
            <a:endParaRPr lang="en-US" dirty="0" smtClean="0">
              <a:solidFill>
                <a:schemeClr val="tx1"/>
              </a:solidFill>
              <a:latin typeface="Times New Roman" pitchFamily="18" charset="0"/>
              <a:cs typeface="Times New Roman" pitchFamily="18" charset="0"/>
            </a:endParaRPr>
          </a:p>
          <a:p>
            <a:pPr algn="just"/>
            <a:r>
              <a:rPr lang="en-US" dirty="0" smtClean="0">
                <a:solidFill>
                  <a:schemeClr val="tx1"/>
                </a:solidFill>
                <a:latin typeface="Times New Roman" pitchFamily="18" charset="0"/>
                <a:cs typeface="Times New Roman" pitchFamily="18" charset="0"/>
              </a:rPr>
              <a:t>Containing large bundles of nerves, the pons acts as a transmitter of motor information, coordinating muscles and integrating movement between the right and left halves of the body.</a:t>
            </a:r>
          </a:p>
          <a:p>
            <a:pPr marL="0" indent="0" algn="just">
              <a:buNone/>
            </a:pPr>
            <a:endParaRPr lang="en-US" dirty="0" smtClean="0">
              <a:solidFill>
                <a:schemeClr val="tx1"/>
              </a:solidFill>
              <a:latin typeface="Times New Roman" pitchFamily="18" charset="0"/>
              <a:cs typeface="Times New Roman" pitchFamily="18" charset="0"/>
            </a:endParaRPr>
          </a:p>
          <a:p>
            <a:pPr algn="just"/>
            <a:r>
              <a:rPr lang="en-US" dirty="0" smtClean="0">
                <a:solidFill>
                  <a:schemeClr val="tx1"/>
                </a:solidFill>
                <a:latin typeface="Times New Roman" pitchFamily="18" charset="0"/>
                <a:cs typeface="Times New Roman" pitchFamily="18" charset="0"/>
              </a:rPr>
              <a:t>It is also involved in regulating sleep.</a:t>
            </a:r>
            <a:endParaRPr lang="en-US"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Pons</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26353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solidFill>
                  <a:schemeClr val="tx1"/>
                </a:solidFill>
                <a:latin typeface="Times New Roman" pitchFamily="18" charset="0"/>
                <a:cs typeface="Times New Roman" pitchFamily="18" charset="0"/>
              </a:rPr>
              <a:t>It extends from the rear end of the hindbrain.</a:t>
            </a:r>
          </a:p>
          <a:p>
            <a:pPr algn="just"/>
            <a:r>
              <a:rPr lang="en-US" dirty="0" smtClean="0">
                <a:solidFill>
                  <a:schemeClr val="tx1"/>
                </a:solidFill>
                <a:latin typeface="Times New Roman" pitchFamily="18" charset="0"/>
                <a:cs typeface="Times New Roman" pitchFamily="18" charset="0"/>
              </a:rPr>
              <a:t>Without the help of the cerebellum we would be unable to walk a straight line without staggering and lurching forward, for it is the job of the cerebellum to control bodily balance. </a:t>
            </a:r>
          </a:p>
          <a:p>
            <a:pPr algn="just"/>
            <a:r>
              <a:rPr lang="en-US" dirty="0" smtClean="0">
                <a:solidFill>
                  <a:schemeClr val="tx1"/>
                </a:solidFill>
                <a:latin typeface="Times New Roman" pitchFamily="18" charset="0"/>
                <a:cs typeface="Times New Roman" pitchFamily="18" charset="0"/>
              </a:rPr>
              <a:t>It constantly monitors feedback from the muscles to coordinate their placement, movement, and tension. </a:t>
            </a:r>
          </a:p>
          <a:p>
            <a:pPr algn="just"/>
            <a:r>
              <a:rPr lang="en-US" dirty="0" smtClean="0">
                <a:solidFill>
                  <a:schemeClr val="tx1"/>
                </a:solidFill>
                <a:latin typeface="Times New Roman" pitchFamily="18" charset="0"/>
                <a:cs typeface="Times New Roman" pitchFamily="18" charset="0"/>
              </a:rPr>
              <a:t>It is also involved in several intellectual functions, ranging from the analysis and coordination of sensory information to problem solving. </a:t>
            </a:r>
          </a:p>
          <a:p>
            <a:pPr marL="0" indent="0">
              <a:buNone/>
            </a:pPr>
            <a:endParaRPr lang="en-US" dirty="0"/>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Cerebellum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436784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endParaRPr lang="en-US" dirty="0" smtClean="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algn="just"/>
            <a:endParaRPr lang="en-US" dirty="0" smtClean="0">
              <a:solidFill>
                <a:schemeClr val="tx1"/>
              </a:solidFill>
              <a:latin typeface="Times New Roman" pitchFamily="18" charset="0"/>
              <a:cs typeface="Times New Roman" pitchFamily="18" charset="0"/>
            </a:endParaRPr>
          </a:p>
          <a:p>
            <a:pPr algn="just"/>
            <a:r>
              <a:rPr lang="en-US" dirty="0" smtClean="0">
                <a:solidFill>
                  <a:schemeClr val="tx1"/>
                </a:solidFill>
                <a:latin typeface="Times New Roman" pitchFamily="18" charset="0"/>
                <a:cs typeface="Times New Roman" pitchFamily="18" charset="0"/>
              </a:rPr>
              <a:t>The medulla controls a number of critical body functions, the most important of which are breathing and heartbeat. </a:t>
            </a:r>
            <a:endParaRPr lang="en-US"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Medulla Oblongata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899207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solidFill>
                  <a:schemeClr val="tx1"/>
                </a:solidFill>
                <a:latin typeface="Times New Roman" pitchFamily="18" charset="0"/>
                <a:cs typeface="Times New Roman" pitchFamily="18" charset="0"/>
              </a:rPr>
              <a:t>Relatively small in size and it connects the hindbrain with forebrain.</a:t>
            </a:r>
          </a:p>
          <a:p>
            <a:pPr marL="0" indent="0" algn="just">
              <a:buNone/>
            </a:pPr>
            <a:endParaRPr lang="en-US" dirty="0" smtClean="0">
              <a:solidFill>
                <a:schemeClr val="tx1"/>
              </a:solidFill>
              <a:latin typeface="Times New Roman" pitchFamily="18" charset="0"/>
              <a:cs typeface="Times New Roman" pitchFamily="18" charset="0"/>
            </a:endParaRPr>
          </a:p>
          <a:p>
            <a:pPr algn="just"/>
            <a:r>
              <a:rPr lang="en-US" dirty="0">
                <a:solidFill>
                  <a:schemeClr val="tx1"/>
                </a:solidFill>
                <a:latin typeface="Times New Roman" pitchFamily="18" charset="0"/>
                <a:cs typeface="Times New Roman" pitchFamily="18" charset="0"/>
              </a:rPr>
              <a:t>I</a:t>
            </a:r>
            <a:r>
              <a:rPr lang="en-US" dirty="0" smtClean="0">
                <a:solidFill>
                  <a:schemeClr val="tx1"/>
                </a:solidFill>
                <a:latin typeface="Times New Roman" pitchFamily="18" charset="0"/>
                <a:cs typeface="Times New Roman" pitchFamily="18" charset="0"/>
              </a:rPr>
              <a:t>t consists of the reticular activating system (RAS), which is responsible for general arousal of our body. </a:t>
            </a:r>
          </a:p>
          <a:p>
            <a:pPr marL="0" indent="0" algn="just">
              <a:buNone/>
            </a:pPr>
            <a:endParaRPr lang="en-US" dirty="0" smtClean="0">
              <a:solidFill>
                <a:schemeClr val="tx1"/>
              </a:solidFill>
              <a:latin typeface="Times New Roman" pitchFamily="18" charset="0"/>
              <a:cs typeface="Times New Roman" pitchFamily="18" charset="0"/>
            </a:endParaRPr>
          </a:p>
          <a:p>
            <a:pPr algn="just"/>
            <a:r>
              <a:rPr lang="en-US" dirty="0" smtClean="0">
                <a:solidFill>
                  <a:schemeClr val="tx1"/>
                </a:solidFill>
                <a:latin typeface="Times New Roman" pitchFamily="18" charset="0"/>
                <a:cs typeface="Times New Roman" pitchFamily="18" charset="0"/>
              </a:rPr>
              <a:t>If, </a:t>
            </a:r>
            <a:r>
              <a:rPr lang="en-US" dirty="0" err="1" smtClean="0">
                <a:solidFill>
                  <a:schemeClr val="tx1"/>
                </a:solidFill>
                <a:latin typeface="Times New Roman" pitchFamily="18" charset="0"/>
                <a:cs typeface="Times New Roman" pitchFamily="18" charset="0"/>
              </a:rPr>
              <a:t>e.g</a:t>
            </a:r>
            <a:r>
              <a:rPr lang="en-US" dirty="0" smtClean="0">
                <a:solidFill>
                  <a:schemeClr val="tx1"/>
                </a:solidFill>
                <a:latin typeface="Times New Roman" pitchFamily="18" charset="0"/>
                <a:cs typeface="Times New Roman" pitchFamily="18" charset="0"/>
              </a:rPr>
              <a:t>; we are startled by a loud noise, the reticular formation can prompt a heightened state of awareness to determine whether a response is necessary. </a:t>
            </a:r>
            <a:endParaRPr lang="en-US"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Mid brain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002130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3600" dirty="0" smtClean="0">
                <a:solidFill>
                  <a:schemeClr val="tx1"/>
                </a:solidFill>
                <a:latin typeface="Times New Roman" pitchFamily="18" charset="0"/>
                <a:cs typeface="Times New Roman" pitchFamily="18" charset="0"/>
              </a:rPr>
              <a:t>Considered to be the most important part of the brain because it performs all cognitive, emotional and motor activities. </a:t>
            </a:r>
            <a:endParaRPr lang="en-US" sz="3600"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Forebrain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4267010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solidFill>
                  <a:srgbClr val="020202"/>
                </a:solidFill>
                <a:latin typeface="Times New Roman" pitchFamily="18" charset="0"/>
                <a:cs typeface="Times New Roman" pitchFamily="18" charset="0"/>
              </a:rPr>
              <a:t>A physically connected network of cells, tissues and organs  that allow us to communicate with and react to the environment and perform life activities.</a:t>
            </a:r>
          </a:p>
          <a:p>
            <a:endParaRPr lang="en-US" dirty="0"/>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The Nervous System</a:t>
            </a:r>
            <a:endParaRPr lang="en-US" b="1"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733800"/>
            <a:ext cx="2788920" cy="2788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9719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smtClean="0">
                <a:solidFill>
                  <a:schemeClr val="tx1"/>
                </a:solidFill>
                <a:latin typeface="Times New Roman" pitchFamily="18" charset="0"/>
                <a:cs typeface="Times New Roman" pitchFamily="18" charset="0"/>
              </a:rPr>
              <a:t>One of the smallest structure in the brain, but plays a vital role in our behavior.</a:t>
            </a:r>
          </a:p>
          <a:p>
            <a:pPr algn="just"/>
            <a:r>
              <a:rPr lang="en-US" dirty="0" smtClean="0">
                <a:solidFill>
                  <a:schemeClr val="tx1"/>
                </a:solidFill>
                <a:latin typeface="Times New Roman" pitchFamily="18" charset="0"/>
                <a:cs typeface="Times New Roman" pitchFamily="18" charset="0"/>
              </a:rPr>
              <a:t>It regulates physiological process involved in emotional and motivational behavior</a:t>
            </a:r>
            <a:r>
              <a:rPr lang="en-US" dirty="0" smtClean="0">
                <a:solidFill>
                  <a:schemeClr val="tx1"/>
                </a:solidFill>
                <a:latin typeface="Times New Roman" pitchFamily="18" charset="0"/>
                <a:cs typeface="Times New Roman" pitchFamily="18" charset="0"/>
              </a:rPr>
              <a:t>. </a:t>
            </a:r>
            <a:r>
              <a:rPr lang="en-US" dirty="0">
                <a:latin typeface="Times New Roman" pitchFamily="18" charset="0"/>
                <a:cs typeface="Times New Roman" pitchFamily="18" charset="0"/>
              </a:rPr>
              <a:t>For example, in cases of fear, individuals may experience quickened heart rate and shallow breathing.</a:t>
            </a:r>
            <a:endParaRPr lang="en-US" dirty="0" smtClean="0">
              <a:solidFill>
                <a:schemeClr val="tx1"/>
              </a:solidFill>
              <a:latin typeface="Times New Roman" pitchFamily="18" charset="0"/>
              <a:cs typeface="Times New Roman" pitchFamily="18" charset="0"/>
            </a:endParaRPr>
          </a:p>
          <a:p>
            <a:pPr algn="just"/>
            <a:r>
              <a:rPr lang="en-US" dirty="0" smtClean="0">
                <a:solidFill>
                  <a:schemeClr val="tx1"/>
                </a:solidFill>
                <a:latin typeface="Times New Roman" pitchFamily="18" charset="0"/>
                <a:cs typeface="Times New Roman" pitchFamily="18" charset="0"/>
              </a:rPr>
              <a:t>It regulated &amp; control the internal environment of the body &amp; regulates the secretion of hormones from various endocrine glands</a:t>
            </a:r>
            <a:r>
              <a:rPr lang="en-US" dirty="0" smtClean="0">
                <a:solidFill>
                  <a:schemeClr val="tx1"/>
                </a:solidFill>
                <a:latin typeface="Times New Roman" pitchFamily="18" charset="0"/>
                <a:cs typeface="Times New Roman" pitchFamily="18" charset="0"/>
              </a:rPr>
              <a:t>.</a:t>
            </a:r>
          </a:p>
          <a:p>
            <a:pPr algn="just"/>
            <a:r>
              <a:rPr lang="en-US" dirty="0">
                <a:solidFill>
                  <a:schemeClr val="tx1"/>
                </a:solidFill>
                <a:latin typeface="Times New Roman" pitchFamily="18" charset="0"/>
                <a:cs typeface="Times New Roman" pitchFamily="18" charset="0"/>
              </a:rPr>
              <a:t>The hypothalamus helps manage your body temperature, hunger and thirst, mood, sex drive, blood pressure and sleep.</a:t>
            </a:r>
            <a:endParaRPr lang="en-US" dirty="0" smtClean="0">
              <a:solidFill>
                <a:schemeClr val="tx1"/>
              </a:solidFill>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Hypothalamus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842569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286000"/>
            <a:ext cx="7745505" cy="3877815"/>
          </a:xfrm>
        </p:spPr>
        <p:txBody>
          <a:bodyPr>
            <a:normAutofit lnSpcReduction="10000"/>
          </a:bodyPr>
          <a:lstStyle/>
          <a:p>
            <a:pPr algn="just"/>
            <a:r>
              <a:rPr lang="en-US" sz="3200" dirty="0" smtClean="0">
                <a:solidFill>
                  <a:schemeClr val="tx1"/>
                </a:solidFill>
                <a:latin typeface="Times New Roman" pitchFamily="18" charset="0"/>
                <a:cs typeface="Times New Roman" pitchFamily="18" charset="0"/>
              </a:rPr>
              <a:t>Consists of an egg-shaped cluster of neurons situated on the upper side of hypothalamus.</a:t>
            </a:r>
          </a:p>
          <a:p>
            <a:pPr marL="0" indent="0" algn="just">
              <a:buNone/>
            </a:pPr>
            <a:endParaRPr lang="en-US" sz="3200" dirty="0" smtClean="0">
              <a:solidFill>
                <a:schemeClr val="tx1"/>
              </a:solidFill>
              <a:latin typeface="Times New Roman" pitchFamily="18" charset="0"/>
              <a:cs typeface="Times New Roman" pitchFamily="18" charset="0"/>
            </a:endParaRPr>
          </a:p>
          <a:p>
            <a:pPr algn="just"/>
            <a:r>
              <a:rPr lang="en-US" sz="3200" dirty="0" smtClean="0">
                <a:solidFill>
                  <a:schemeClr val="tx1"/>
                </a:solidFill>
                <a:latin typeface="Times New Roman" pitchFamily="18" charset="0"/>
                <a:cs typeface="Times New Roman" pitchFamily="18" charset="0"/>
              </a:rPr>
              <a:t>It’s like a relay station that receives all incoming sensory signals from sense organs &amp; sends them to appropriate parts of cortex for processing. </a:t>
            </a:r>
          </a:p>
          <a:p>
            <a:endParaRPr lang="en-US" dirty="0"/>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Thalamus</a:t>
            </a:r>
            <a:r>
              <a:rPr lang="en-US" dirty="0" smtClean="0"/>
              <a:t> </a:t>
            </a:r>
            <a:endParaRPr lang="en-US" dirty="0"/>
          </a:p>
        </p:txBody>
      </p:sp>
    </p:spTree>
    <p:extLst>
      <p:ext uri="{BB962C8B-B14F-4D97-AF65-F5344CB8AC3E}">
        <p14:creationId xmlns:p14="http://schemas.microsoft.com/office/powerpoint/2010/main" val="193748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dirty="0" smtClean="0">
                <a:solidFill>
                  <a:schemeClr val="tx1"/>
                </a:solidFill>
                <a:latin typeface="Times New Roman" pitchFamily="18" charset="0"/>
                <a:cs typeface="Times New Roman" pitchFamily="18" charset="0"/>
              </a:rPr>
              <a:t>Helps in maintaining internal homeostatic by regulating body temperature, blood pressure, and blood sugar level.</a:t>
            </a:r>
            <a:endParaRPr lang="en-US" dirty="0">
              <a:solidFill>
                <a:schemeClr val="tx1"/>
              </a:solidFill>
              <a:latin typeface="Times New Roman" pitchFamily="18" charset="0"/>
              <a:cs typeface="Times New Roman" pitchFamily="18" charset="0"/>
            </a:endParaRPr>
          </a:p>
          <a:p>
            <a:pPr algn="just"/>
            <a:r>
              <a:rPr lang="en-US" dirty="0" smtClean="0">
                <a:solidFill>
                  <a:schemeClr val="tx1"/>
                </a:solidFill>
                <a:latin typeface="Times New Roman" pitchFamily="18" charset="0"/>
                <a:cs typeface="Times New Roman" pitchFamily="18" charset="0"/>
              </a:rPr>
              <a:t>It also consists of ‘Hippocampus’ &amp; ‘Amygdala’.</a:t>
            </a:r>
          </a:p>
          <a:p>
            <a:pPr algn="just"/>
            <a:r>
              <a:rPr lang="en-US" dirty="0" smtClean="0">
                <a:solidFill>
                  <a:schemeClr val="tx1"/>
                </a:solidFill>
                <a:latin typeface="Times New Roman" pitchFamily="18" charset="0"/>
                <a:cs typeface="Times New Roman" pitchFamily="18" charset="0"/>
              </a:rPr>
              <a:t>Hippocampus plays a major role in the memory processing. </a:t>
            </a:r>
          </a:p>
          <a:p>
            <a:pPr algn="just"/>
            <a:r>
              <a:rPr lang="en-US" dirty="0" smtClean="0">
                <a:solidFill>
                  <a:schemeClr val="tx1"/>
                </a:solidFill>
                <a:latin typeface="Times New Roman" pitchFamily="18" charset="0"/>
                <a:cs typeface="Times New Roman" pitchFamily="18" charset="0"/>
              </a:rPr>
              <a:t>Amygdala may play a central role in the learning of fear responses and the processing of other basic emotional responses. </a:t>
            </a:r>
            <a:endParaRPr lang="en-US"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Limbic system</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4250729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3200" dirty="0" smtClean="0">
                <a:solidFill>
                  <a:schemeClr val="tx1"/>
                </a:solidFill>
                <a:latin typeface="Times New Roman" pitchFamily="18" charset="0"/>
                <a:cs typeface="Times New Roman" pitchFamily="18" charset="0"/>
              </a:rPr>
              <a:t>Largest &amp; most complex part of the human brain.</a:t>
            </a:r>
          </a:p>
          <a:p>
            <a:pPr algn="just"/>
            <a:r>
              <a:rPr lang="en-US" sz="3200" dirty="0" smtClean="0">
                <a:solidFill>
                  <a:schemeClr val="tx1"/>
                </a:solidFill>
                <a:latin typeface="Times New Roman" pitchFamily="18" charset="0"/>
                <a:cs typeface="Times New Roman" pitchFamily="18" charset="0"/>
              </a:rPr>
              <a:t>Regulates all higher cognitive functions, such as attention, perception, learning, memory, language, behavior, reasoning and problem solving. </a:t>
            </a:r>
            <a:endParaRPr lang="en-US" sz="3200"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4800" b="1" dirty="0" smtClean="0">
                <a:latin typeface="Times New Roman" pitchFamily="18" charset="0"/>
                <a:cs typeface="Times New Roman" pitchFamily="18" charset="0"/>
              </a:rPr>
              <a:t>Cerebrum (Cerebral Cortex)</a:t>
            </a:r>
            <a:endParaRPr lang="en-US" sz="4800" b="1" dirty="0">
              <a:latin typeface="Times New Roman" pitchFamily="18" charset="0"/>
              <a:cs typeface="Times New Roman" pitchFamily="18" charset="0"/>
            </a:endParaRPr>
          </a:p>
        </p:txBody>
      </p:sp>
    </p:spTree>
    <p:extLst>
      <p:ext uri="{BB962C8B-B14F-4D97-AF65-F5344CB8AC3E}">
        <p14:creationId xmlns:p14="http://schemas.microsoft.com/office/powerpoint/2010/main" val="4153381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b="1" u="sng" dirty="0" smtClean="0">
                <a:latin typeface="Times New Roman" pitchFamily="18" charset="0"/>
                <a:cs typeface="Times New Roman" pitchFamily="18" charset="0"/>
              </a:rPr>
              <a:t>Left Hemisphere: </a:t>
            </a:r>
            <a:r>
              <a:rPr lang="en-US" sz="3200" dirty="0" smtClean="0">
                <a:latin typeface="Times New Roman" pitchFamily="18" charset="0"/>
                <a:cs typeface="Times New Roman" pitchFamily="18" charset="0"/>
              </a:rPr>
              <a:t>Controls language behavior</a:t>
            </a:r>
          </a:p>
          <a:p>
            <a:r>
              <a:rPr lang="en-US" sz="3200" b="1" u="sng" dirty="0" smtClean="0">
                <a:latin typeface="Times New Roman" pitchFamily="18" charset="0"/>
                <a:cs typeface="Times New Roman" pitchFamily="18" charset="0"/>
              </a:rPr>
              <a:t>Right Hemisphere: </a:t>
            </a:r>
            <a:r>
              <a:rPr lang="en-US" sz="3200" dirty="0" smtClean="0">
                <a:latin typeface="Times New Roman" pitchFamily="18" charset="0"/>
                <a:cs typeface="Times New Roman" pitchFamily="18" charset="0"/>
              </a:rPr>
              <a:t>Deals with images, spatial relationships &amp; pattern recognition. </a:t>
            </a:r>
          </a:p>
          <a:p>
            <a:endParaRPr lang="en-US" dirty="0"/>
          </a:p>
          <a:p>
            <a:r>
              <a:rPr lang="en-US" b="1" u="sng" dirty="0" smtClean="0">
                <a:latin typeface="Times New Roman" pitchFamily="18" charset="0"/>
                <a:cs typeface="Times New Roman" pitchFamily="18" charset="0"/>
              </a:rPr>
              <a:t>Corpus Callosum: </a:t>
            </a:r>
            <a:r>
              <a:rPr lang="en-US" dirty="0" smtClean="0">
                <a:latin typeface="Times New Roman" pitchFamily="18" charset="0"/>
                <a:cs typeface="Times New Roman" pitchFamily="18" charset="0"/>
              </a:rPr>
              <a:t>Major structure that connects the two cerebral hemispheres. </a:t>
            </a:r>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2 Halves of Cerebrum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8555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b="1" u="sng" dirty="0" smtClean="0">
                <a:latin typeface="Times New Roman" pitchFamily="18" charset="0"/>
                <a:cs typeface="Times New Roman" pitchFamily="18" charset="0"/>
              </a:rPr>
              <a:t>1) Frontal Lobe: </a:t>
            </a:r>
            <a:r>
              <a:rPr lang="en-US" sz="2800" dirty="0">
                <a:latin typeface="Times New Roman" pitchFamily="18" charset="0"/>
                <a:cs typeface="Times New Roman" pitchFamily="18" charset="0"/>
              </a:rPr>
              <a:t>C</a:t>
            </a:r>
            <a:r>
              <a:rPr lang="en-US" sz="2800" dirty="0" smtClean="0">
                <a:latin typeface="Times New Roman" pitchFamily="18" charset="0"/>
                <a:cs typeface="Times New Roman" pitchFamily="18" charset="0"/>
              </a:rPr>
              <a:t>oncerned with cognitive functions.</a:t>
            </a:r>
          </a:p>
          <a:p>
            <a:r>
              <a:rPr lang="en-US" sz="2800" b="1" u="sng" dirty="0" smtClean="0">
                <a:latin typeface="Times New Roman" pitchFamily="18" charset="0"/>
                <a:cs typeface="Times New Roman" pitchFamily="18" charset="0"/>
              </a:rPr>
              <a:t>2) Parietal Lobe: </a:t>
            </a:r>
            <a:r>
              <a:rPr lang="en-US" sz="2800" dirty="0">
                <a:latin typeface="Times New Roman" pitchFamily="18" charset="0"/>
                <a:cs typeface="Times New Roman" pitchFamily="18" charset="0"/>
              </a:rPr>
              <a:t>C</a:t>
            </a:r>
            <a:r>
              <a:rPr lang="en-US" sz="2800" dirty="0" smtClean="0">
                <a:latin typeface="Times New Roman" pitchFamily="18" charset="0"/>
                <a:cs typeface="Times New Roman" pitchFamily="18" charset="0"/>
              </a:rPr>
              <a:t>oncerned with cutaneous sensations.</a:t>
            </a:r>
          </a:p>
          <a:p>
            <a:r>
              <a:rPr lang="en-US" sz="2800" b="1" u="sng" dirty="0" smtClean="0">
                <a:latin typeface="Times New Roman" pitchFamily="18" charset="0"/>
                <a:cs typeface="Times New Roman" pitchFamily="18" charset="0"/>
              </a:rPr>
              <a:t>3) Temporal Lobe:</a:t>
            </a:r>
            <a:r>
              <a:rPr lang="en-US" sz="2800" dirty="0" smtClean="0">
                <a:latin typeface="Times New Roman" pitchFamily="18" charset="0"/>
                <a:cs typeface="Times New Roman" pitchFamily="18" charset="0"/>
              </a:rPr>
              <a:t> Concerned with processing of auditory information</a:t>
            </a:r>
          </a:p>
          <a:p>
            <a:r>
              <a:rPr lang="en-US" sz="2800" b="1" u="sng" dirty="0" smtClean="0">
                <a:latin typeface="Times New Roman" pitchFamily="18" charset="0"/>
                <a:cs typeface="Times New Roman" pitchFamily="18" charset="0"/>
              </a:rPr>
              <a:t>4) Occipital Lobe:</a:t>
            </a:r>
            <a:r>
              <a:rPr lang="en-US" sz="2800" dirty="0" smtClean="0">
                <a:latin typeface="Times New Roman" pitchFamily="18" charset="0"/>
                <a:cs typeface="Times New Roman" pitchFamily="18" charset="0"/>
              </a:rPr>
              <a:t> Concerned with visual information.</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4-Lobes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121829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800" dirty="0" smtClean="0">
                <a:solidFill>
                  <a:schemeClr val="tx1"/>
                </a:solidFill>
                <a:latin typeface="Times New Roman" pitchFamily="18" charset="0"/>
                <a:cs typeface="Times New Roman" pitchFamily="18" charset="0"/>
              </a:rPr>
              <a:t>Brain-scanning techniques provide a window into the living brain. Using theses techniques, investigators can take a ‘snapshot’ of the internal workings of the brain without having to cut open the person’s skull.</a:t>
            </a:r>
          </a:p>
          <a:p>
            <a:pPr algn="just"/>
            <a:r>
              <a:rPr lang="en-US" sz="2800" dirty="0" smtClean="0">
                <a:solidFill>
                  <a:schemeClr val="tx1"/>
                </a:solidFill>
                <a:latin typeface="Times New Roman" pitchFamily="18" charset="0"/>
                <a:cs typeface="Times New Roman" pitchFamily="18" charset="0"/>
              </a:rPr>
              <a:t>The most important scanning techniques are the following: </a:t>
            </a:r>
            <a:endParaRPr lang="en-US" sz="2800"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Studying The Brain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70135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solidFill>
                  <a:schemeClr val="tx1"/>
                </a:solidFill>
                <a:latin typeface="Times New Roman" pitchFamily="18" charset="0"/>
                <a:cs typeface="Times New Roman" pitchFamily="18" charset="0"/>
              </a:rPr>
              <a:t>It records electrical activity in the brain </a:t>
            </a:r>
            <a:r>
              <a:rPr lang="en-US" dirty="0" smtClean="0">
                <a:solidFill>
                  <a:schemeClr val="tx1"/>
                </a:solidFill>
                <a:latin typeface="Times New Roman" pitchFamily="18" charset="0"/>
                <a:cs typeface="Times New Roman" pitchFamily="18" charset="0"/>
              </a:rPr>
              <a:t>through </a:t>
            </a:r>
            <a:r>
              <a:rPr lang="en-US" dirty="0" smtClean="0">
                <a:solidFill>
                  <a:schemeClr val="tx1"/>
                </a:solidFill>
                <a:latin typeface="Times New Roman" pitchFamily="18" charset="0"/>
                <a:cs typeface="Times New Roman" pitchFamily="18" charset="0"/>
              </a:rPr>
              <a:t>electrodes placed on the outside of the skull.</a:t>
            </a:r>
          </a:p>
          <a:p>
            <a:pPr marL="0" indent="0" algn="just">
              <a:buNone/>
            </a:pPr>
            <a:endParaRPr lang="en-US" dirty="0" smtClean="0">
              <a:solidFill>
                <a:schemeClr val="tx1"/>
              </a:solidFill>
              <a:latin typeface="Times New Roman" pitchFamily="18" charset="0"/>
              <a:cs typeface="Times New Roman" pitchFamily="18" charset="0"/>
            </a:endParaRPr>
          </a:p>
          <a:p>
            <a:pPr algn="just"/>
            <a:r>
              <a:rPr lang="en-US" dirty="0" smtClean="0">
                <a:solidFill>
                  <a:schemeClr val="tx1"/>
                </a:solidFill>
                <a:latin typeface="Times New Roman" pitchFamily="18" charset="0"/>
                <a:cs typeface="Times New Roman" pitchFamily="18" charset="0"/>
              </a:rPr>
              <a:t>Although, traditionally the EEG could produce only a graph of electrical wave patterns, new techniques are now used to transform the brain’s electrical activity into a pictorial representation of the brain that allows more precise diagnosis of disorders such as epilepsy and learning disabilities. </a:t>
            </a:r>
            <a:endParaRPr lang="en-US"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4400" b="1" dirty="0" smtClean="0">
                <a:latin typeface="Times New Roman" pitchFamily="18" charset="0"/>
                <a:cs typeface="Times New Roman" pitchFamily="18" charset="0"/>
              </a:rPr>
              <a:t>Electroencephalogram (EEG)</a:t>
            </a:r>
            <a:endParaRPr lang="en-US"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3031508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solidFill>
                  <a:schemeClr val="tx1"/>
                </a:solidFill>
                <a:latin typeface="Times New Roman" pitchFamily="18" charset="0"/>
                <a:cs typeface="Times New Roman" pitchFamily="18" charset="0"/>
              </a:rPr>
              <a:t>fMRI scans provide a detailed, three dimensional computer-generated image of brain structures and activity by aiming a powerful magnetic field at the body. </a:t>
            </a:r>
          </a:p>
          <a:p>
            <a:pPr algn="just"/>
            <a:r>
              <a:rPr lang="en-US" dirty="0" smtClean="0">
                <a:solidFill>
                  <a:schemeClr val="tx1"/>
                </a:solidFill>
                <a:latin typeface="Times New Roman" pitchFamily="18" charset="0"/>
                <a:cs typeface="Times New Roman" pitchFamily="18" charset="0"/>
              </a:rPr>
              <a:t>fMRI scans can show the operation of individual bundles of nerves by tracing the flow of blood, opening the way for improved diagnosis of ailments ranging from chronic back pain to nervous system disorders like strokes, multiple sclerosis and Alzheimer's .  </a:t>
            </a:r>
          </a:p>
          <a:p>
            <a:endParaRPr lang="en-US" dirty="0"/>
          </a:p>
        </p:txBody>
      </p:sp>
      <p:sp>
        <p:nvSpPr>
          <p:cNvPr id="3" name="Title 2"/>
          <p:cNvSpPr>
            <a:spLocks noGrp="1"/>
          </p:cNvSpPr>
          <p:nvPr>
            <p:ph type="title"/>
          </p:nvPr>
        </p:nvSpPr>
        <p:spPr/>
        <p:txBody>
          <a:bodyPr/>
          <a:lstStyle/>
          <a:p>
            <a:r>
              <a:rPr lang="en-US" sz="3600" b="1" dirty="0" smtClean="0">
                <a:latin typeface="Times New Roman" pitchFamily="18" charset="0"/>
                <a:cs typeface="Times New Roman" pitchFamily="18" charset="0"/>
              </a:rPr>
              <a:t>Functional Magnetic Resonance Imaging (fMRI)</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1948501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3200" dirty="0" smtClean="0">
                <a:solidFill>
                  <a:schemeClr val="tx1"/>
                </a:solidFill>
                <a:latin typeface="Times New Roman" pitchFamily="18" charset="0"/>
                <a:cs typeface="Times New Roman" pitchFamily="18" charset="0"/>
              </a:rPr>
              <a:t>PET scans shows biochemical activity within the brain at a given moment. </a:t>
            </a:r>
          </a:p>
          <a:p>
            <a:pPr marL="0" indent="0" algn="just">
              <a:buNone/>
            </a:pPr>
            <a:endParaRPr lang="en-US" sz="3200" dirty="0" smtClean="0">
              <a:solidFill>
                <a:schemeClr val="tx1"/>
              </a:solidFill>
              <a:latin typeface="Times New Roman" pitchFamily="18" charset="0"/>
              <a:cs typeface="Times New Roman" pitchFamily="18" charset="0"/>
            </a:endParaRPr>
          </a:p>
          <a:p>
            <a:pPr algn="just"/>
            <a:r>
              <a:rPr lang="en-US" sz="3200" dirty="0" smtClean="0">
                <a:solidFill>
                  <a:schemeClr val="tx1"/>
                </a:solidFill>
                <a:latin typeface="Times New Roman" pitchFamily="18" charset="0"/>
                <a:cs typeface="Times New Roman" pitchFamily="18" charset="0"/>
              </a:rPr>
              <a:t>It may be used in cases of memory problems, seeking to identify the presence of brain tumors.</a:t>
            </a:r>
          </a:p>
          <a:p>
            <a:pPr marL="0" indent="0" algn="just">
              <a:buNone/>
            </a:pPr>
            <a:r>
              <a:rPr lang="en-US" sz="3200" dirty="0" smtClean="0">
                <a:solidFill>
                  <a:schemeClr val="tx1"/>
                </a:solidFill>
                <a:latin typeface="Times New Roman" pitchFamily="18" charset="0"/>
                <a:cs typeface="Times New Roman" pitchFamily="18" charset="0"/>
              </a:rPr>
              <a:t> </a:t>
            </a:r>
            <a:endParaRPr lang="en-US" sz="3200"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4400" b="1" dirty="0" smtClean="0">
                <a:latin typeface="Times New Roman" pitchFamily="18" charset="0"/>
                <a:cs typeface="Times New Roman" pitchFamily="18" charset="0"/>
              </a:rPr>
              <a:t>Positron Emission Tomography (PET)</a:t>
            </a:r>
            <a:endParaRPr lang="en-US"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348136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a:lnSpc>
                <a:spcPct val="80000"/>
              </a:lnSpc>
              <a:spcAft>
                <a:spcPct val="50000"/>
              </a:spcAft>
              <a:buClr>
                <a:srgbClr val="FF6600"/>
              </a:buClr>
              <a:buFont typeface="Symbol" charset="2"/>
              <a:buNone/>
            </a:pPr>
            <a:r>
              <a:rPr lang="en-US" sz="10000" dirty="0">
                <a:solidFill>
                  <a:schemeClr val="tx1"/>
                </a:solidFill>
                <a:latin typeface="Times New Roman" pitchFamily="18" charset="0"/>
                <a:cs typeface="Times New Roman" pitchFamily="18" charset="0"/>
              </a:rPr>
              <a:t>1. Sensory input – gathering information</a:t>
            </a:r>
          </a:p>
          <a:p>
            <a:pPr lvl="1">
              <a:lnSpc>
                <a:spcPct val="80000"/>
              </a:lnSpc>
              <a:spcAft>
                <a:spcPct val="50000"/>
              </a:spcAft>
              <a:buClr>
                <a:srgbClr val="FF6600"/>
              </a:buClr>
              <a:buFont typeface="Symbol" charset="2"/>
              <a:buChar char="·"/>
            </a:pPr>
            <a:r>
              <a:rPr lang="en-US" sz="10000" dirty="0">
                <a:solidFill>
                  <a:schemeClr val="tx1"/>
                </a:solidFill>
                <a:latin typeface="Times New Roman" pitchFamily="18" charset="0"/>
                <a:cs typeface="Times New Roman" pitchFamily="18" charset="0"/>
              </a:rPr>
              <a:t>To monitor changes occurring inside and outside the body (changes = stimuli)</a:t>
            </a:r>
          </a:p>
          <a:p>
            <a:pPr>
              <a:lnSpc>
                <a:spcPct val="80000"/>
              </a:lnSpc>
              <a:spcAft>
                <a:spcPct val="50000"/>
              </a:spcAft>
              <a:buClr>
                <a:srgbClr val="FF6600"/>
              </a:buClr>
              <a:buFont typeface="Symbol" charset="2"/>
              <a:buNone/>
            </a:pPr>
            <a:r>
              <a:rPr lang="en-US" sz="10000" dirty="0">
                <a:solidFill>
                  <a:schemeClr val="tx1"/>
                </a:solidFill>
                <a:latin typeface="Times New Roman" pitchFamily="18" charset="0"/>
                <a:cs typeface="Times New Roman" pitchFamily="18" charset="0"/>
              </a:rPr>
              <a:t>2. Integration –</a:t>
            </a:r>
          </a:p>
          <a:p>
            <a:pPr lvl="1">
              <a:lnSpc>
                <a:spcPct val="80000"/>
              </a:lnSpc>
              <a:spcAft>
                <a:spcPct val="50000"/>
              </a:spcAft>
              <a:buClr>
                <a:srgbClr val="FF6600"/>
              </a:buClr>
              <a:buFont typeface="Symbol" charset="2"/>
              <a:buChar char="·"/>
            </a:pPr>
            <a:r>
              <a:rPr lang="en-US" sz="10000" dirty="0" smtClean="0">
                <a:solidFill>
                  <a:schemeClr val="tx1"/>
                </a:solidFill>
                <a:latin typeface="Times New Roman" pitchFamily="18" charset="0"/>
                <a:cs typeface="Times New Roman" pitchFamily="18" charset="0"/>
              </a:rPr>
              <a:t>To process </a:t>
            </a:r>
            <a:r>
              <a:rPr lang="en-US" sz="10000" dirty="0">
                <a:solidFill>
                  <a:schemeClr val="tx1"/>
                </a:solidFill>
                <a:latin typeface="Times New Roman" pitchFamily="18" charset="0"/>
                <a:cs typeface="Times New Roman" pitchFamily="18" charset="0"/>
              </a:rPr>
              <a:t>and interpret sensory input and decide if action is needed.</a:t>
            </a:r>
          </a:p>
          <a:p>
            <a:pPr>
              <a:lnSpc>
                <a:spcPct val="90000"/>
              </a:lnSpc>
              <a:spcAft>
                <a:spcPct val="50000"/>
              </a:spcAft>
              <a:buClr>
                <a:srgbClr val="FF6600"/>
              </a:buClr>
              <a:buFont typeface="Symbol" charset="2"/>
              <a:buNone/>
            </a:pPr>
            <a:r>
              <a:rPr lang="en-US" sz="10000" dirty="0">
                <a:solidFill>
                  <a:schemeClr val="tx1"/>
                </a:solidFill>
                <a:latin typeface="Times New Roman" pitchFamily="18" charset="0"/>
                <a:cs typeface="Times New Roman" pitchFamily="18" charset="0"/>
              </a:rPr>
              <a:t>3. Motor output</a:t>
            </a:r>
          </a:p>
          <a:p>
            <a:pPr lvl="1">
              <a:lnSpc>
                <a:spcPct val="90000"/>
              </a:lnSpc>
              <a:spcAft>
                <a:spcPct val="50000"/>
              </a:spcAft>
              <a:buClr>
                <a:srgbClr val="FF6600"/>
              </a:buClr>
              <a:buFont typeface="Symbol" charset="2"/>
              <a:buChar char="·"/>
            </a:pPr>
            <a:r>
              <a:rPr lang="en-US" sz="10000" dirty="0">
                <a:solidFill>
                  <a:schemeClr val="tx1"/>
                </a:solidFill>
                <a:latin typeface="Times New Roman" pitchFamily="18" charset="0"/>
                <a:cs typeface="Times New Roman" pitchFamily="18" charset="0"/>
              </a:rPr>
              <a:t>A response to integrated stimuli</a:t>
            </a:r>
          </a:p>
          <a:p>
            <a:pPr lvl="1">
              <a:lnSpc>
                <a:spcPct val="90000"/>
              </a:lnSpc>
              <a:spcAft>
                <a:spcPct val="50000"/>
              </a:spcAft>
              <a:buClr>
                <a:srgbClr val="FF6600"/>
              </a:buClr>
              <a:buFont typeface="Symbol" charset="2"/>
              <a:buChar char="·"/>
            </a:pPr>
            <a:r>
              <a:rPr lang="en-US" sz="10000" dirty="0">
                <a:solidFill>
                  <a:schemeClr val="tx1"/>
                </a:solidFill>
                <a:latin typeface="Times New Roman" pitchFamily="18" charset="0"/>
                <a:cs typeface="Times New Roman" pitchFamily="18" charset="0"/>
              </a:rPr>
              <a:t>The response activates muscles or glands</a:t>
            </a:r>
          </a:p>
          <a:p>
            <a:endParaRPr lang="en-US" dirty="0"/>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Functions of Nervous System</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776613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3200" dirty="0" smtClean="0">
                <a:solidFill>
                  <a:schemeClr val="tx1"/>
                </a:solidFill>
                <a:latin typeface="Times New Roman" pitchFamily="18" charset="0"/>
                <a:cs typeface="Times New Roman" pitchFamily="18" charset="0"/>
              </a:rPr>
              <a:t>TMS exposes a tiny region of the brain to a strong magnetic field, thereby causing a momentary interruption of electrical activity. Researchers then are able to note the effects of this interruption on normal brain functioning. </a:t>
            </a:r>
            <a:endParaRPr lang="en-US" sz="3200"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4000" b="1" dirty="0" err="1" smtClean="0">
                <a:latin typeface="Times New Roman" pitchFamily="18" charset="0"/>
                <a:cs typeface="Times New Roman" pitchFamily="18" charset="0"/>
              </a:rPr>
              <a:t>Transcranial</a:t>
            </a:r>
            <a:r>
              <a:rPr lang="en-US" sz="4000" b="1" dirty="0" smtClean="0">
                <a:latin typeface="Times New Roman" pitchFamily="18" charset="0"/>
                <a:cs typeface="Times New Roman" pitchFamily="18" charset="0"/>
              </a:rPr>
              <a:t> magnetic stimulation (TMS)</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354528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latin typeface="Times New Roman" pitchFamily="18" charset="0"/>
                <a:cs typeface="Times New Roman" pitchFamily="18" charset="0"/>
              </a:rPr>
              <a:t>Major Divisions of Nervous System</a:t>
            </a:r>
            <a:endParaRPr lang="en-US" sz="4400" b="1" dirty="0">
              <a:latin typeface="Times New Roman" pitchFamily="18" charset="0"/>
              <a:cs typeface="Times New Roman" pitchFamily="18" charset="0"/>
            </a:endParaRPr>
          </a:p>
        </p:txBody>
      </p:sp>
      <p:pic>
        <p:nvPicPr>
          <p:cNvPr id="3" name="Picture 2" descr="C:\Users\Atif\Desktop\nsdivid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87630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44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solidFill>
                  <a:schemeClr val="tx1"/>
                </a:solidFill>
                <a:latin typeface="Times New Roman" pitchFamily="18" charset="0"/>
                <a:cs typeface="Times New Roman" pitchFamily="18" charset="0"/>
              </a:rPr>
              <a:t>Consists of nerves and associated cells that are not part of the brain or spinal </a:t>
            </a:r>
            <a:r>
              <a:rPr lang="en-US" sz="3200" dirty="0" smtClean="0">
                <a:solidFill>
                  <a:schemeClr val="tx1"/>
                </a:solidFill>
                <a:latin typeface="Times New Roman" pitchFamily="18" charset="0"/>
                <a:cs typeface="Times New Roman" pitchFamily="18" charset="0"/>
              </a:rPr>
              <a:t>cord.</a:t>
            </a:r>
          </a:p>
          <a:p>
            <a:pPr marL="0" indent="0">
              <a:buNone/>
            </a:pPr>
            <a:endParaRPr lang="en-US" sz="3200" dirty="0">
              <a:solidFill>
                <a:schemeClr val="tx1"/>
              </a:solidFill>
              <a:latin typeface="Times New Roman" pitchFamily="18" charset="0"/>
              <a:cs typeface="Times New Roman" pitchFamily="18" charset="0"/>
            </a:endParaRPr>
          </a:p>
          <a:p>
            <a:r>
              <a:rPr lang="en-US" sz="3200" dirty="0">
                <a:solidFill>
                  <a:schemeClr val="tx1"/>
                </a:solidFill>
                <a:latin typeface="Times New Roman" pitchFamily="18" charset="0"/>
                <a:cs typeface="Times New Roman" pitchFamily="18" charset="0"/>
              </a:rPr>
              <a:t>Receives information from the environment and relays commands from the CNS to organs and </a:t>
            </a:r>
            <a:r>
              <a:rPr lang="en-US" sz="3200" dirty="0" smtClean="0">
                <a:solidFill>
                  <a:schemeClr val="tx1"/>
                </a:solidFill>
                <a:latin typeface="Times New Roman" pitchFamily="18" charset="0"/>
                <a:cs typeface="Times New Roman" pitchFamily="18" charset="0"/>
              </a:rPr>
              <a:t>glands.</a:t>
            </a:r>
            <a:endParaRPr lang="en-US" sz="3200"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4800" b="1" dirty="0" smtClean="0">
                <a:latin typeface="Times New Roman" pitchFamily="18" charset="0"/>
                <a:cs typeface="Times New Roman" pitchFamily="18" charset="0"/>
              </a:rPr>
              <a:t>Peripheral Nervous System</a:t>
            </a:r>
            <a:endParaRPr lang="en-US" sz="4800" b="1" dirty="0">
              <a:latin typeface="Times New Roman" pitchFamily="18" charset="0"/>
              <a:cs typeface="Times New Roman" pitchFamily="18" charset="0"/>
            </a:endParaRPr>
          </a:p>
        </p:txBody>
      </p:sp>
    </p:spTree>
    <p:extLst>
      <p:ext uri="{BB962C8B-B14F-4D97-AF65-F5344CB8AC3E}">
        <p14:creationId xmlns:p14="http://schemas.microsoft.com/office/powerpoint/2010/main" val="19042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Major Division</a:t>
            </a:r>
            <a:endParaRPr lang="en-US" b="1" dirty="0">
              <a:latin typeface="Times New Roman" pitchFamily="18" charset="0"/>
              <a:cs typeface="Times New Roman" pitchFamily="18" charset="0"/>
            </a:endParaRPr>
          </a:p>
        </p:txBody>
      </p:sp>
      <p:pic>
        <p:nvPicPr>
          <p:cNvPr id="2050" name="Picture 2" descr="C:\Users\Atif\Desktop\Nervous-System-Char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209801"/>
            <a:ext cx="8305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725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solidFill>
                  <a:schemeClr val="tx1"/>
                </a:solidFill>
                <a:latin typeface="Times New Roman" pitchFamily="18" charset="0"/>
                <a:cs typeface="Times New Roman" pitchFamily="18" charset="0"/>
              </a:rPr>
              <a:t>The somatic nervous system is made up of nerves that connect to voluntary skeletal muscles and to sensory receptors.</a:t>
            </a:r>
          </a:p>
          <a:p>
            <a:pPr marL="0" indent="0" algn="just">
              <a:buNone/>
            </a:pPr>
            <a:endParaRPr lang="en-US" dirty="0" smtClean="0">
              <a:solidFill>
                <a:schemeClr val="tx1"/>
              </a:solidFill>
              <a:latin typeface="Times New Roman" pitchFamily="18" charset="0"/>
              <a:cs typeface="Times New Roman" pitchFamily="18" charset="0"/>
            </a:endParaRPr>
          </a:p>
          <a:p>
            <a:pPr algn="just"/>
            <a:r>
              <a:rPr lang="en-US" dirty="0" smtClean="0">
                <a:solidFill>
                  <a:schemeClr val="tx1"/>
                </a:solidFill>
                <a:latin typeface="Times New Roman" pitchFamily="18" charset="0"/>
                <a:cs typeface="Times New Roman" pitchFamily="18" charset="0"/>
              </a:rPr>
              <a:t>These nerves are the cables that carry information from receptors in the skin, muscles and joints to the central nervous system and that carry commands from the central nervous system to the muscles.  </a:t>
            </a:r>
            <a:endParaRPr lang="en-US"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Somatic Nervous System</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895891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sz="2800" dirty="0" smtClean="0">
                <a:solidFill>
                  <a:schemeClr val="tx1"/>
                </a:solidFill>
                <a:latin typeface="Times New Roman" pitchFamily="18" charset="0"/>
                <a:cs typeface="Times New Roman" pitchFamily="18" charset="0"/>
              </a:rPr>
              <a:t>They carry information inward to the central nervous system from the periphery of the body.</a:t>
            </a:r>
          </a:p>
          <a:p>
            <a:pPr algn="just"/>
            <a:r>
              <a:rPr lang="en-US" sz="2800" dirty="0">
                <a:latin typeface="Times New Roman" pitchFamily="18" charset="0"/>
                <a:cs typeface="Times New Roman" pitchFamily="18" charset="0"/>
              </a:rPr>
              <a:t>The sensory neurons allow us to take in sensory information and send it to the brain and spinal cord.</a:t>
            </a:r>
            <a:endParaRPr lang="en-US" sz="2800" dirty="0" smtClean="0">
              <a:solidFill>
                <a:schemeClr val="tx1"/>
              </a:solidFill>
              <a:latin typeface="Times New Roman" pitchFamily="18" charset="0"/>
              <a:cs typeface="Times New Roman" pitchFamily="18" charset="0"/>
            </a:endParaRPr>
          </a:p>
          <a:p>
            <a:pPr algn="just"/>
            <a:endParaRPr lang="en-US" sz="2800" dirty="0">
              <a:solidFill>
                <a:schemeClr val="tx1"/>
              </a:solidFill>
              <a:latin typeface="Times New Roman" pitchFamily="18" charset="0"/>
              <a:cs typeface="Times New Roman" pitchFamily="18" charset="0"/>
            </a:endParaRPr>
          </a:p>
          <a:p>
            <a:pPr algn="just"/>
            <a:r>
              <a:rPr lang="en-US" sz="3600" b="1" dirty="0" smtClean="0">
                <a:solidFill>
                  <a:schemeClr val="accent1">
                    <a:lumMod val="75000"/>
                  </a:schemeClr>
                </a:solidFill>
                <a:latin typeface="Times New Roman" pitchFamily="18" charset="0"/>
                <a:cs typeface="Times New Roman" pitchFamily="18" charset="0"/>
              </a:rPr>
              <a:t>Motor/Efferent:</a:t>
            </a:r>
          </a:p>
          <a:p>
            <a:pPr algn="just"/>
            <a:r>
              <a:rPr lang="en-US" sz="2800" dirty="0" smtClean="0">
                <a:solidFill>
                  <a:schemeClr val="tx1"/>
                </a:solidFill>
                <a:latin typeface="Times New Roman" pitchFamily="18" charset="0"/>
                <a:cs typeface="Times New Roman" pitchFamily="18" charset="0"/>
              </a:rPr>
              <a:t>They carry information outward from the central nervous system to the periphery of the body.</a:t>
            </a:r>
          </a:p>
          <a:p>
            <a:pPr algn="just"/>
            <a:r>
              <a:rPr lang="en-US" sz="2800" dirty="0">
                <a:latin typeface="Times New Roman" pitchFamily="18" charset="0"/>
                <a:cs typeface="Times New Roman" pitchFamily="18" charset="0"/>
              </a:rPr>
              <a:t>These motor neurons allow us to take physical action in response to stimuli in the environment.</a:t>
            </a:r>
            <a:r>
              <a:rPr lang="en-US" sz="2800" dirty="0" smtClean="0">
                <a:solidFill>
                  <a:schemeClr val="tx1"/>
                </a:solidFill>
                <a:latin typeface="Times New Roman" pitchFamily="18" charset="0"/>
                <a:cs typeface="Times New Roman" pitchFamily="18" charset="0"/>
              </a:rPr>
              <a:t> </a:t>
            </a:r>
          </a:p>
          <a:p>
            <a:pPr algn="just"/>
            <a:endParaRPr lang="en-US" sz="3600" b="1" dirty="0">
              <a:solidFill>
                <a:schemeClr val="accent1">
                  <a:lumMod val="75000"/>
                </a:schemeClr>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Sensory/Afferent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270965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800" dirty="0">
                <a:solidFill>
                  <a:schemeClr val="tx1"/>
                </a:solidFill>
                <a:latin typeface="Times New Roman" pitchFamily="18" charset="0"/>
                <a:cs typeface="Times New Roman" pitchFamily="18" charset="0"/>
              </a:rPr>
              <a:t>The autonomic nervous system is a component of the peripheral nervous system that regulates involuntary physiologic processes including heart rate, blood pressure, respiration, digestion, and sexual arousal</a:t>
            </a:r>
            <a:r>
              <a:rPr lang="en-US" sz="2800" dirty="0" smtClean="0">
                <a:solidFill>
                  <a:schemeClr val="tx1"/>
                </a:solidFill>
                <a:latin typeface="Times New Roman" pitchFamily="18" charset="0"/>
                <a:cs typeface="Times New Roman" pitchFamily="18" charset="0"/>
              </a:rPr>
              <a:t>.</a:t>
            </a:r>
          </a:p>
          <a:p>
            <a:pPr algn="just"/>
            <a:r>
              <a:rPr lang="en-US" sz="2800" dirty="0">
                <a:solidFill>
                  <a:schemeClr val="tx1"/>
                </a:solidFill>
                <a:latin typeface="Times New Roman" pitchFamily="18" charset="0"/>
                <a:cs typeface="Times New Roman" pitchFamily="18" charset="0"/>
              </a:rPr>
              <a:t>It contains </a:t>
            </a:r>
            <a:r>
              <a:rPr lang="en-US" sz="2800" dirty="0" smtClean="0">
                <a:solidFill>
                  <a:schemeClr val="tx1"/>
                </a:solidFill>
                <a:latin typeface="Times New Roman" pitchFamily="18" charset="0"/>
                <a:cs typeface="Times New Roman" pitchFamily="18" charset="0"/>
              </a:rPr>
              <a:t>two </a:t>
            </a:r>
            <a:r>
              <a:rPr lang="en-US" sz="2800" dirty="0">
                <a:solidFill>
                  <a:schemeClr val="tx1"/>
                </a:solidFill>
                <a:latin typeface="Times New Roman" pitchFamily="18" charset="0"/>
                <a:cs typeface="Times New Roman" pitchFamily="18" charset="0"/>
              </a:rPr>
              <a:t>anatomically distinct divisions: </a:t>
            </a:r>
            <a:r>
              <a:rPr lang="en-US" sz="2800" b="1" dirty="0" smtClean="0">
                <a:solidFill>
                  <a:schemeClr val="tx1"/>
                </a:solidFill>
                <a:latin typeface="Times New Roman" pitchFamily="18" charset="0"/>
                <a:cs typeface="Times New Roman" pitchFamily="18" charset="0"/>
              </a:rPr>
              <a:t>sympathetic and parasympathetic.</a:t>
            </a:r>
            <a:endParaRPr lang="en-US" sz="2800" b="1"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4800" b="1" dirty="0" smtClean="0">
                <a:latin typeface="Times New Roman" pitchFamily="18" charset="0"/>
                <a:cs typeface="Times New Roman" pitchFamily="18" charset="0"/>
              </a:rPr>
              <a:t>Autonomic Nervous System</a:t>
            </a:r>
            <a:endParaRPr lang="en-US" sz="4800" b="1" dirty="0">
              <a:latin typeface="Times New Roman" pitchFamily="18" charset="0"/>
              <a:cs typeface="Times New Roman" pitchFamily="18" charset="0"/>
            </a:endParaRPr>
          </a:p>
        </p:txBody>
      </p:sp>
    </p:spTree>
    <p:extLst>
      <p:ext uri="{BB962C8B-B14F-4D97-AF65-F5344CB8AC3E}">
        <p14:creationId xmlns:p14="http://schemas.microsoft.com/office/powerpoint/2010/main" val="18504474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4632</TotalTime>
  <Words>1181</Words>
  <Application>Microsoft Office PowerPoint</Application>
  <PresentationFormat>On-screen Show (4:3)</PresentationFormat>
  <Paragraphs>118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Hardcover</vt:lpstr>
      <vt:lpstr>THE NERVOUS SYSTEM</vt:lpstr>
      <vt:lpstr>The Nervous System</vt:lpstr>
      <vt:lpstr>Functions of Nervous System</vt:lpstr>
      <vt:lpstr>Major Divisions of Nervous System</vt:lpstr>
      <vt:lpstr>Peripheral Nervous System</vt:lpstr>
      <vt:lpstr>Major Division</vt:lpstr>
      <vt:lpstr>Somatic Nervous System</vt:lpstr>
      <vt:lpstr>Sensory/Afferent </vt:lpstr>
      <vt:lpstr>Autonomic Nervous System</vt:lpstr>
      <vt:lpstr>Sympathetic Division</vt:lpstr>
      <vt:lpstr>Parasympathetic Division</vt:lpstr>
      <vt:lpstr>Central Nervous System </vt:lpstr>
      <vt:lpstr>The Brain</vt:lpstr>
      <vt:lpstr>Hind Brain</vt:lpstr>
      <vt:lpstr>Pons</vt:lpstr>
      <vt:lpstr>Cerebellum </vt:lpstr>
      <vt:lpstr>Medulla Oblongata </vt:lpstr>
      <vt:lpstr>Mid brain </vt:lpstr>
      <vt:lpstr>Forebrain</vt:lpstr>
      <vt:lpstr>Hypothalamus </vt:lpstr>
      <vt:lpstr>Thalamus </vt:lpstr>
      <vt:lpstr>Limbic system</vt:lpstr>
      <vt:lpstr>Cerebrum (Cerebral Cortex)</vt:lpstr>
      <vt:lpstr>2 Halves of Cerebrum </vt:lpstr>
      <vt:lpstr>4-Lobes </vt:lpstr>
      <vt:lpstr>Studying The Brain </vt:lpstr>
      <vt:lpstr>Electroencephalogram (EEG)</vt:lpstr>
      <vt:lpstr>Functional Magnetic Resonance Imaging (fMRI)</vt:lpstr>
      <vt:lpstr>Positron Emission Tomography (PET)</vt:lpstr>
      <vt:lpstr>Transcranial magnetic stimulation (TMS)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Atif</dc:creator>
  <cp:lastModifiedBy>Atif</cp:lastModifiedBy>
  <cp:revision>88</cp:revision>
  <dcterms:created xsi:type="dcterms:W3CDTF">2006-08-16T00:00:00Z</dcterms:created>
  <dcterms:modified xsi:type="dcterms:W3CDTF">2024-02-14T15:53:59Z</dcterms:modified>
</cp:coreProperties>
</file>