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081" y="1041400"/>
            <a:ext cx="7772400" cy="2387600"/>
          </a:xfrm>
        </p:spPr>
        <p:txBody>
          <a:bodyPr/>
          <a:lstStyle/>
          <a:p>
            <a:r>
              <a:rPr lang="it-IT" sz="4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Modulo web per la gestione di tickets in un contesto bancario - fintech</a:t>
            </a:r>
            <a:br>
              <a:rPr lang="it-IT" sz="5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31" y="3968596"/>
            <a:ext cx="2539736" cy="319691"/>
          </a:xfrm>
        </p:spPr>
        <p:txBody>
          <a:bodyPr/>
          <a:lstStyle/>
          <a:p>
            <a:r>
              <a:rPr lang="en-US" sz="2400" i="1" dirty="0"/>
              <a:t>Fabio Pantaleo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EE7F-A03E-4BD1-826F-FF83DF5A3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6131" y="4327322"/>
            <a:ext cx="2539735" cy="245066"/>
          </a:xfrm>
        </p:spPr>
        <p:txBody>
          <a:bodyPr/>
          <a:lstStyle/>
          <a:p>
            <a:r>
              <a:rPr lang="en-US" sz="1600" dirty="0"/>
              <a:t>2009124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01527E-521A-4B05-8465-68D834D97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132" y="4637741"/>
            <a:ext cx="2539734" cy="245066"/>
          </a:xfrm>
        </p:spPr>
        <p:txBody>
          <a:bodyPr/>
          <a:lstStyle/>
          <a:p>
            <a:r>
              <a:rPr lang="en-US" sz="1400" dirty="0"/>
              <a:t>20 Settembre 2023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30C368-32FD-4752-A06B-A7B45CE5D8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2F4FF5-FE28-4845-9C00-A154325FB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565F8-7835-62E2-1ABC-4B96CDB5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Scelte progettuali: Controller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F4B481-A31F-CF0A-4966-943071609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Basandosi sulla classe </a:t>
            </a:r>
            <a:r>
              <a:rPr lang="it-IT" b="1" dirty="0"/>
              <a:t>Ticket</a:t>
            </a:r>
            <a:r>
              <a:rPr lang="it-IT" dirty="0"/>
              <a:t>, vengono costruite due nuove classi che interagiscono con i </a:t>
            </a:r>
            <a:r>
              <a:rPr lang="it-IT" b="1" dirty="0"/>
              <a:t>controller:</a:t>
            </a: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b="1" dirty="0" err="1"/>
              <a:t>TicketForm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b="1" dirty="0" err="1"/>
              <a:t>TicketSearchForm</a:t>
            </a:r>
            <a:endParaRPr lang="it-IT" sz="2400" b="1" dirty="0"/>
          </a:p>
          <a:p>
            <a:pPr marL="0" indent="0">
              <a:buNone/>
            </a:pPr>
            <a:endParaRPr lang="it-IT" sz="900" b="1" dirty="0"/>
          </a:p>
          <a:p>
            <a:pPr marL="0" indent="0">
              <a:buNone/>
            </a:pPr>
            <a:r>
              <a:rPr lang="it-IT" dirty="0"/>
              <a:t>Sono presenti tre controller, ognuno dei quali possiede dei compiti specifici. I controller sono identificati con la nomenclatura </a:t>
            </a:r>
            <a:r>
              <a:rPr lang="it-IT" b="1" dirty="0"/>
              <a:t>Action</a:t>
            </a:r>
            <a:r>
              <a:rPr lang="it-IT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400" b="1" dirty="0" err="1"/>
              <a:t>TicketAction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b="1" dirty="0" err="1"/>
              <a:t>TicketSearchFormAction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b="1" dirty="0" err="1"/>
              <a:t>TicketFormAction</a:t>
            </a:r>
            <a:endParaRPr lang="it-IT" sz="2400" b="1" dirty="0"/>
          </a:p>
          <a:p>
            <a:pPr marL="0" indent="0">
              <a:buNone/>
            </a:pPr>
            <a:endParaRPr lang="it-IT" sz="2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FD86060-E188-3671-EFC3-DC8238968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10</a:t>
            </a:fld>
            <a:r>
              <a:rPr lang="en-US" dirty="0"/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4117572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FC8250-2FDA-C7B4-CC22-040D2467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Prodotto Finale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F3FA86-D9DA-DD54-1B64-01DD88D36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11</a:t>
            </a:fld>
            <a:r>
              <a:rPr lang="en-US" dirty="0"/>
              <a:t> of 13</a:t>
            </a:r>
          </a:p>
        </p:txBody>
      </p:sp>
      <p:pic>
        <p:nvPicPr>
          <p:cNvPr id="22" name="Segnaposto contenuto 21">
            <a:extLst>
              <a:ext uri="{FF2B5EF4-FFF2-40B4-BE49-F238E27FC236}">
                <a16:creationId xmlns:a16="http://schemas.microsoft.com/office/drawing/2014/main" id="{0DEEDADE-4AC6-B878-7877-55A1E5A28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4" y="3429000"/>
            <a:ext cx="8911932" cy="2687218"/>
          </a:xfr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45831000-5B92-990E-545A-AB9CCAE76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55" y="1201551"/>
            <a:ext cx="5613431" cy="2227449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9D71CCCD-529F-80C1-9DC9-E39836851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4" y="1201551"/>
            <a:ext cx="2249359" cy="214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1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31B1DF-A819-CEA3-84BD-2050158A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Prodotto Finale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98D80F-E567-00A7-8FEB-CEE77743F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12</a:t>
            </a:fld>
            <a:r>
              <a:rPr lang="en-US" dirty="0"/>
              <a:t> of 13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8F8124D1-94D2-C505-EDD5-7A4F36709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95" y="1359645"/>
            <a:ext cx="8829010" cy="4138710"/>
          </a:xfrm>
        </p:spPr>
      </p:pic>
    </p:spTree>
    <p:extLst>
      <p:ext uri="{BB962C8B-B14F-4D97-AF65-F5344CB8AC3E}">
        <p14:creationId xmlns:p14="http://schemas.microsoft.com/office/powerpoint/2010/main" val="330601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E1E1C-7625-7F3C-D9A0-2001617A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Considerazioni finali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7E2765-0A6B-E722-8384-CDAA6ECD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2620"/>
            <a:ext cx="78867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400" dirty="0"/>
              <a:t>Requisiti obbligatori soddisfatti: </a:t>
            </a:r>
            <a:r>
              <a:rPr lang="it-IT" sz="2400" b="1" dirty="0">
                <a:solidFill>
                  <a:srgbClr val="00B050"/>
                </a:solidFill>
              </a:rPr>
              <a:t>100%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/>
              <a:t>Requisiti desiderabili  soddisfatti: </a:t>
            </a:r>
            <a:r>
              <a:rPr lang="it-IT" sz="2400" b="1" dirty="0">
                <a:solidFill>
                  <a:srgbClr val="FFC000"/>
                </a:solidFill>
              </a:rPr>
              <a:t>70%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/>
              <a:t>Test superati: </a:t>
            </a:r>
            <a:r>
              <a:rPr lang="it-IT" sz="2400" b="1" dirty="0">
                <a:solidFill>
                  <a:srgbClr val="00B050"/>
                </a:solidFill>
              </a:rPr>
              <a:t>100%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sz="2400" b="1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t-IT" sz="2400" b="1" dirty="0"/>
              <a:t>Evoluzione</a:t>
            </a:r>
            <a:r>
              <a:rPr lang="it-IT" sz="2400" dirty="0"/>
              <a:t> del modulo non attuata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/>
              <a:t>Molto </a:t>
            </a:r>
            <a:r>
              <a:rPr lang="it-IT" sz="2400" b="1" dirty="0"/>
              <a:t>soddisfatto</a:t>
            </a:r>
            <a:r>
              <a:rPr lang="it-IT" sz="2400" dirty="0"/>
              <a:t> delle competenze acquisite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3858E1-B8D8-4940-0667-1DD7CABAB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13</a:t>
            </a:fld>
            <a:r>
              <a:rPr lang="en-US" dirty="0"/>
              <a:t> of 13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15EF3DD-FA20-FC03-2211-8F2EBC3F2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024" y="2165309"/>
            <a:ext cx="2527381" cy="25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4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L’azienda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of 13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F66F7D76-CF05-915B-5568-B85B342A6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166" y="1415457"/>
            <a:ext cx="2491665" cy="780970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73CDBF-0DDC-1D2A-23E4-C1AC60A79D45}"/>
              </a:ext>
            </a:extLst>
          </p:cNvPr>
          <p:cNvSpPr txBox="1"/>
          <p:nvPr/>
        </p:nvSpPr>
        <p:spPr>
          <a:xfrm>
            <a:off x="241067" y="2368638"/>
            <a:ext cx="866186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Opera nel mercato dell’ </a:t>
            </a:r>
            <a:r>
              <a:rPr lang="it-IT" sz="2000" b="1" dirty="0"/>
              <a:t>Information </a:t>
            </a:r>
            <a:r>
              <a:rPr lang="it-IT" sz="2000" b="1" dirty="0" err="1"/>
              <a:t>Communication</a:t>
            </a:r>
            <a:r>
              <a:rPr lang="it-IT" sz="2000" b="1" dirty="0"/>
              <a:t> Technology </a:t>
            </a:r>
            <a:r>
              <a:rPr lang="it-IT" sz="2000" dirty="0"/>
              <a:t>ed è specializzata in soluzioni internet e mobile per banche, assicurazioni e industria.</a:t>
            </a:r>
          </a:p>
          <a:p>
            <a:endParaRPr lang="it-IT" dirty="0"/>
          </a:p>
          <a:p>
            <a:r>
              <a:rPr lang="it-IT" sz="2000" dirty="0"/>
              <a:t>Offre una vasta gamma di servizi quali:</a:t>
            </a:r>
          </a:p>
          <a:p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/>
              <a:t>Sviluppo Applicazioni e Portali </a:t>
            </a:r>
            <a:r>
              <a:rPr lang="it-IT" sz="2000" b="1" dirty="0"/>
              <a:t>web-</a:t>
            </a:r>
            <a:r>
              <a:rPr lang="it-IT" sz="2000" b="1" dirty="0" err="1"/>
              <a:t>based</a:t>
            </a:r>
            <a:endParaRPr lang="it-IT" sz="2000" b="1" dirty="0"/>
          </a:p>
          <a:p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/>
              <a:t>Sviluppo </a:t>
            </a:r>
            <a:r>
              <a:rPr lang="it-IT" sz="2000" b="1" dirty="0"/>
              <a:t>Applicazioni</a:t>
            </a:r>
            <a:r>
              <a:rPr lang="it-IT" sz="2000" dirty="0"/>
              <a:t> </a:t>
            </a:r>
            <a:r>
              <a:rPr lang="it-IT" sz="2000" b="1" dirty="0"/>
              <a:t>Mobile</a:t>
            </a:r>
          </a:p>
          <a:p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/>
              <a:t>Studio di fattibilità e sostenibilità dei </a:t>
            </a:r>
            <a:r>
              <a:rPr lang="it-IT" sz="2000" b="1" dirty="0"/>
              <a:t>modelli di business</a:t>
            </a:r>
          </a:p>
          <a:p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/>
              <a:t>Analisi e definizione dei processi organizzativi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122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8AC60A-8DD6-0902-6F63-2A81D8FC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Bisogni dell’azienda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20E6A-F64F-3B08-E98C-1B0BD8EA4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1727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400" dirty="0"/>
              <a:t>CWBI richiedeva un sistema di </a:t>
            </a:r>
            <a:r>
              <a:rPr lang="it-IT" sz="2400" b="1" dirty="0"/>
              <a:t>tracciamento</a:t>
            </a:r>
            <a:r>
              <a:rPr lang="it-IT" sz="2400" dirty="0"/>
              <a:t> delle </a:t>
            </a:r>
            <a:r>
              <a:rPr lang="it-IT" sz="2400" b="1" dirty="0"/>
              <a:t>richieste</a:t>
            </a:r>
            <a:r>
              <a:rPr lang="it-IT" sz="2400" dirty="0"/>
              <a:t> intraprese dalle aziende clienti.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/>
              <a:t>Strumenti utilizzati prima dello sviluppo del modulo: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F5A128-5F42-176B-9830-92A020026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</a:t>
            </a:fld>
            <a:r>
              <a:rPr lang="en-US" dirty="0"/>
              <a:t> of 13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873E963-B197-EA9F-B0A2-E0DFFCA54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92" y="3582082"/>
            <a:ext cx="2125829" cy="119577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31E7B83-5B43-B7C5-60EB-9FCE184C6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31" y="3582083"/>
            <a:ext cx="1195778" cy="119577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1F23AFE-0A83-48EB-8671-088841CD9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079" y="3582082"/>
            <a:ext cx="2119186" cy="119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6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59BB6-3C6A-6A74-5984-08ED29F9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progetto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9500ED-8253-7571-6521-B17C532D7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4</a:t>
            </a:fld>
            <a:r>
              <a:rPr lang="en-US" dirty="0"/>
              <a:t> of 13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5B5BC456-3281-3D77-8BB4-3791F43B1455}"/>
              </a:ext>
            </a:extLst>
          </p:cNvPr>
          <p:cNvSpPr/>
          <p:nvPr/>
        </p:nvSpPr>
        <p:spPr>
          <a:xfrm>
            <a:off x="257695" y="1346661"/>
            <a:ext cx="8726731" cy="4563687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1877AD4-C1EF-2DCA-4CA0-B9424EBC17F3}"/>
              </a:ext>
            </a:extLst>
          </p:cNvPr>
          <p:cNvSpPr txBox="1"/>
          <p:nvPr/>
        </p:nvSpPr>
        <p:spPr>
          <a:xfrm>
            <a:off x="3881227" y="1442498"/>
            <a:ext cx="147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2">
                    <a:lumMod val="75000"/>
                  </a:schemeClr>
                </a:solidFill>
              </a:rPr>
              <a:t>CW</a:t>
            </a:r>
            <a:r>
              <a:rPr lang="it-IT" sz="2800" dirty="0"/>
              <a:t>GEST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BFF78FD-1D0D-251D-AE48-D2BB4749E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0" y="1668335"/>
            <a:ext cx="846359" cy="84635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8765C33-C315-7F7E-FB23-3CC7543019DC}"/>
              </a:ext>
            </a:extLst>
          </p:cNvPr>
          <p:cNvSpPr txBox="1"/>
          <p:nvPr/>
        </p:nvSpPr>
        <p:spPr>
          <a:xfrm>
            <a:off x="1090194" y="2476366"/>
            <a:ext cx="92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Azienda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28C3C73-F181-0724-0F17-C2CEC1788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820" y="3014251"/>
            <a:ext cx="1190891" cy="119089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AFF0C0C-4DDA-4711-D55A-3AE484452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47" y="3653729"/>
            <a:ext cx="1102825" cy="1102825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35E5C756-D0F6-6844-5A81-09F07EC1F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636" y="3025851"/>
            <a:ext cx="1102825" cy="1102825"/>
          </a:xfrm>
          <a:prstGeom prst="rect">
            <a:avLst/>
          </a:prstGeom>
        </p:spPr>
      </p:pic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B5C0F3B-51B5-321E-444D-103933A77C5D}"/>
              </a:ext>
            </a:extLst>
          </p:cNvPr>
          <p:cNvCxnSpPr>
            <a:stCxn id="9" idx="2"/>
            <a:endCxn id="17" idx="0"/>
          </p:cNvCxnSpPr>
          <p:nvPr/>
        </p:nvCxnSpPr>
        <p:spPr>
          <a:xfrm>
            <a:off x="1551959" y="2845698"/>
            <a:ext cx="1" cy="8080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B054392-C4ED-2A93-540F-CAC9AD68AD5C}"/>
              </a:ext>
            </a:extLst>
          </p:cNvPr>
          <p:cNvCxnSpPr>
            <a:stCxn id="17" idx="3"/>
          </p:cNvCxnSpPr>
          <p:nvPr/>
        </p:nvCxnSpPr>
        <p:spPr>
          <a:xfrm flipV="1">
            <a:off x="2103372" y="3619174"/>
            <a:ext cx="1607541" cy="58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589EB34E-DD09-2C2C-86D5-AFDDEF510993}"/>
              </a:ext>
            </a:extLst>
          </p:cNvPr>
          <p:cNvCxnSpPr>
            <a:cxnSpLocks/>
          </p:cNvCxnSpPr>
          <p:nvPr/>
        </p:nvCxnSpPr>
        <p:spPr>
          <a:xfrm flipH="1">
            <a:off x="5360892" y="3565661"/>
            <a:ext cx="15303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9D516E1-380B-3EAC-219D-14B72A14B1BA}"/>
              </a:ext>
            </a:extLst>
          </p:cNvPr>
          <p:cNvSpPr txBox="1"/>
          <p:nvPr/>
        </p:nvSpPr>
        <p:spPr>
          <a:xfrm>
            <a:off x="964397" y="4756554"/>
            <a:ext cx="117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Impiegato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90B46F4-06E9-D303-09D6-988E867DAACF}"/>
              </a:ext>
            </a:extLst>
          </p:cNvPr>
          <p:cNvSpPr txBox="1"/>
          <p:nvPr/>
        </p:nvSpPr>
        <p:spPr>
          <a:xfrm>
            <a:off x="6828905" y="412867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Sviluppatore CWBI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79D77A7-565D-60BE-EE3B-6E6D2251A961}"/>
              </a:ext>
            </a:extLst>
          </p:cNvPr>
          <p:cNvSpPr txBox="1"/>
          <p:nvPr/>
        </p:nvSpPr>
        <p:spPr>
          <a:xfrm>
            <a:off x="5620511" y="3179536"/>
            <a:ext cx="873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Gestisce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C288A357-3686-E9FD-4CE2-EABE7AEF4AE9}"/>
              </a:ext>
            </a:extLst>
          </p:cNvPr>
          <p:cNvSpPr txBox="1"/>
          <p:nvPr/>
        </p:nvSpPr>
        <p:spPr>
          <a:xfrm>
            <a:off x="4098571" y="3976441"/>
            <a:ext cx="8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Ticket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4D3E3DC-63A1-EC94-8E2F-7A9F98DE36BE}"/>
              </a:ext>
            </a:extLst>
          </p:cNvPr>
          <p:cNvSpPr txBox="1"/>
          <p:nvPr/>
        </p:nvSpPr>
        <p:spPr>
          <a:xfrm>
            <a:off x="2438914" y="3465285"/>
            <a:ext cx="873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Apertura</a:t>
            </a:r>
          </a:p>
        </p:txBody>
      </p:sp>
    </p:spTree>
    <p:extLst>
      <p:ext uri="{BB962C8B-B14F-4D97-AF65-F5344CB8AC3E}">
        <p14:creationId xmlns:p14="http://schemas.microsoft.com/office/powerpoint/2010/main" val="335123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65BBD8-39B4-C8D2-372F-A412E048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Sviluppo componenti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F628D6-65C4-4872-4061-E8B431D9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80048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800" dirty="0"/>
          </a:p>
          <a:p>
            <a:endParaRPr lang="it-IT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EB2E002-7CD6-C842-1D9E-7C4EB6A1E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5</a:t>
            </a:fld>
            <a:r>
              <a:rPr lang="en-US" dirty="0"/>
              <a:t> of 13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A3148FA-CBDF-BC23-1B50-101CBFA38013}"/>
              </a:ext>
            </a:extLst>
          </p:cNvPr>
          <p:cNvSpPr/>
          <p:nvPr/>
        </p:nvSpPr>
        <p:spPr>
          <a:xfrm>
            <a:off x="1838941" y="1525739"/>
            <a:ext cx="7061507" cy="4649154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F0092E5-7F36-8E25-7CAA-1F670CC4D9AA}"/>
              </a:ext>
            </a:extLst>
          </p:cNvPr>
          <p:cNvSpPr txBox="1"/>
          <p:nvPr/>
        </p:nvSpPr>
        <p:spPr>
          <a:xfrm>
            <a:off x="4564547" y="1551617"/>
            <a:ext cx="147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2">
                    <a:lumMod val="75000"/>
                  </a:schemeClr>
                </a:solidFill>
              </a:rPr>
              <a:t>CW</a:t>
            </a:r>
            <a:r>
              <a:rPr lang="it-IT" sz="2800" dirty="0"/>
              <a:t>GEST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4EEEF1D-B0CB-5396-F301-527D8D90D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4" y="2034476"/>
            <a:ext cx="834165" cy="83416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FC83B4B-FF99-61CF-41FE-C3D25D0F5228}"/>
              </a:ext>
            </a:extLst>
          </p:cNvPr>
          <p:cNvSpPr txBox="1"/>
          <p:nvPr/>
        </p:nvSpPr>
        <p:spPr>
          <a:xfrm>
            <a:off x="2637598" y="3531946"/>
            <a:ext cx="1786307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200" b="1" dirty="0"/>
              <a:t>CONTROLLER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18A1809-7A4D-B773-9F72-68BD17C9783B}"/>
              </a:ext>
            </a:extLst>
          </p:cNvPr>
          <p:cNvSpPr txBox="1"/>
          <p:nvPr/>
        </p:nvSpPr>
        <p:spPr>
          <a:xfrm>
            <a:off x="2841796" y="2236116"/>
            <a:ext cx="1487350" cy="430887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200" b="1" dirty="0"/>
              <a:t>BACK-END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E2DD5A2-00D6-C435-EC68-CFDA2178D4E3}"/>
              </a:ext>
            </a:extLst>
          </p:cNvPr>
          <p:cNvSpPr txBox="1"/>
          <p:nvPr/>
        </p:nvSpPr>
        <p:spPr>
          <a:xfrm>
            <a:off x="2702226" y="4901374"/>
            <a:ext cx="1657052" cy="43088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200" b="1" dirty="0"/>
              <a:t>FRONT-END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222C203-F1A3-75D9-8F28-8FAABC59A702}"/>
              </a:ext>
            </a:extLst>
          </p:cNvPr>
          <p:cNvSpPr txBox="1"/>
          <p:nvPr/>
        </p:nvSpPr>
        <p:spPr>
          <a:xfrm>
            <a:off x="5846383" y="2227612"/>
            <a:ext cx="1870033" cy="4308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200" b="1" dirty="0"/>
              <a:t>REFACTORING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21252EF-83CF-73F5-229F-6D15A813A60A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4329146" y="2443056"/>
            <a:ext cx="1517237" cy="850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E3ADE0D9-3CBA-C78A-014A-38EDFB191A4D}"/>
              </a:ext>
            </a:extLst>
          </p:cNvPr>
          <p:cNvCxnSpPr>
            <a:cxnSpLocks/>
          </p:cNvCxnSpPr>
          <p:nvPr/>
        </p:nvCxnSpPr>
        <p:spPr>
          <a:xfrm>
            <a:off x="3585471" y="2667003"/>
            <a:ext cx="0" cy="86494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B8742860-1F44-4D4B-6881-47A986B8774B}"/>
              </a:ext>
            </a:extLst>
          </p:cNvPr>
          <p:cNvCxnSpPr>
            <a:cxnSpLocks/>
          </p:cNvCxnSpPr>
          <p:nvPr/>
        </p:nvCxnSpPr>
        <p:spPr>
          <a:xfrm>
            <a:off x="3585471" y="3962833"/>
            <a:ext cx="0" cy="93854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69E1390B-FF70-82B8-B030-0707255F5656}"/>
              </a:ext>
            </a:extLst>
          </p:cNvPr>
          <p:cNvCxnSpPr>
            <a:cxnSpLocks/>
          </p:cNvCxnSpPr>
          <p:nvPr/>
        </p:nvCxnSpPr>
        <p:spPr>
          <a:xfrm flipH="1" flipV="1">
            <a:off x="1328857" y="2421779"/>
            <a:ext cx="1494447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6C63BDC-6EFD-850A-6E0D-9D433A9D7EE8}"/>
              </a:ext>
            </a:extLst>
          </p:cNvPr>
          <p:cNvSpPr txBox="1"/>
          <p:nvPr/>
        </p:nvSpPr>
        <p:spPr>
          <a:xfrm>
            <a:off x="1912652" y="2461074"/>
            <a:ext cx="1147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mapping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5225CD4-4541-B678-F6A7-423F57C4E536}"/>
              </a:ext>
            </a:extLst>
          </p:cNvPr>
          <p:cNvSpPr/>
          <p:nvPr/>
        </p:nvSpPr>
        <p:spPr>
          <a:xfrm>
            <a:off x="5756446" y="3632597"/>
            <a:ext cx="2509934" cy="1698998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Il </a:t>
            </a:r>
            <a:r>
              <a:rPr lang="it-IT" b="1" dirty="0"/>
              <a:t>refactoring</a:t>
            </a:r>
            <a:r>
              <a:rPr lang="it-IT" dirty="0"/>
              <a:t> aveva lo scopo di rendere le classi presenti compatibili con le nuove entità introdotte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E5E60B3-B6DE-90F6-6A97-6122BC61EF14}"/>
              </a:ext>
            </a:extLst>
          </p:cNvPr>
          <p:cNvCxnSpPr>
            <a:cxnSpLocks/>
          </p:cNvCxnSpPr>
          <p:nvPr/>
        </p:nvCxnSpPr>
        <p:spPr>
          <a:xfrm>
            <a:off x="7011413" y="2792036"/>
            <a:ext cx="0" cy="739910"/>
          </a:xfrm>
          <a:prstGeom prst="line">
            <a:avLst/>
          </a:prstGeom>
          <a:ln w="28575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87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7FFDE5-452C-66DC-3672-42F122C9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e strumenti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0CAD671-F9A4-2339-C026-45CEF0B10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61" y="2183225"/>
            <a:ext cx="952500" cy="952500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C0E1B0-FC62-4C5F-36C4-0885B6538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6</a:t>
            </a:fld>
            <a:r>
              <a:rPr lang="en-US" dirty="0"/>
              <a:t> of 13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FAD921-2BE2-0E2F-8A70-F325EE50F952}"/>
              </a:ext>
            </a:extLst>
          </p:cNvPr>
          <p:cNvSpPr txBox="1"/>
          <p:nvPr/>
        </p:nvSpPr>
        <p:spPr>
          <a:xfrm>
            <a:off x="1534886" y="1668234"/>
            <a:ext cx="587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/>
              <a:t>IDE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160131C-05E0-0AE4-4073-22CB557F08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71" y="2080678"/>
            <a:ext cx="669820" cy="114145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3EDED7-ECC0-0A7D-6689-8DBF73FE0FAF}"/>
              </a:ext>
            </a:extLst>
          </p:cNvPr>
          <p:cNvSpPr txBox="1"/>
          <p:nvPr/>
        </p:nvSpPr>
        <p:spPr>
          <a:xfrm>
            <a:off x="3700793" y="1668234"/>
            <a:ext cx="151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/>
              <a:t>Linguaggio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5719837-5478-DC62-15DC-ECB3031AA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147" y="2311058"/>
            <a:ext cx="1335572" cy="952501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8F9A278-63B5-65BC-DF97-377F4FC3D5EA}"/>
              </a:ext>
            </a:extLst>
          </p:cNvPr>
          <p:cNvSpPr txBox="1"/>
          <p:nvPr/>
        </p:nvSpPr>
        <p:spPr>
          <a:xfrm>
            <a:off x="6594147" y="1680568"/>
            <a:ext cx="1621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/>
              <a:t>Web Server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08CB1F0-8364-1A49-5975-FFB04CFA1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23" y="4204525"/>
            <a:ext cx="1335573" cy="1335573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D12D4B2-93F7-EABE-22A7-6146FFCEAD21}"/>
              </a:ext>
            </a:extLst>
          </p:cNvPr>
          <p:cNvSpPr txBox="1"/>
          <p:nvPr/>
        </p:nvSpPr>
        <p:spPr>
          <a:xfrm>
            <a:off x="581738" y="3804415"/>
            <a:ext cx="249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/>
              <a:t>Gestione Database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C006039-5F37-F441-6AF3-0168120AE9B0}"/>
              </a:ext>
            </a:extLst>
          </p:cNvPr>
          <p:cNvSpPr txBox="1"/>
          <p:nvPr/>
        </p:nvSpPr>
        <p:spPr>
          <a:xfrm>
            <a:off x="3700793" y="3804415"/>
            <a:ext cx="151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/>
              <a:t>Framework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750F967D-6AC1-4396-E7AA-E46D81DDA40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73" y="4294453"/>
            <a:ext cx="1452142" cy="373246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29EE45B5-696F-562E-D7E7-81AB6D0DA3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226" y="4186670"/>
            <a:ext cx="706488" cy="582853"/>
          </a:xfrm>
          <a:prstGeom prst="rect">
            <a:avLst/>
          </a:prstGeom>
        </p:spPr>
      </p:pic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B64E3E9D-8EDF-7222-C197-B0A484CD87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16108" y="5376865"/>
            <a:ext cx="1793227" cy="582853"/>
          </a:xfrm>
          <a:prstGeom prst="rect">
            <a:avLst/>
          </a:prstGeom>
        </p:spPr>
      </p:pic>
      <p:pic>
        <p:nvPicPr>
          <p:cNvPr id="24" name="Elemento grafico 23">
            <a:extLst>
              <a:ext uri="{FF2B5EF4-FFF2-40B4-BE49-F238E27FC236}">
                <a16:creationId xmlns:a16="http://schemas.microsoft.com/office/drawing/2014/main" id="{67261FEF-6F1F-FD9C-4E26-F1CCBC88E0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14181" y="4811867"/>
            <a:ext cx="1888241" cy="503531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0E7B2E7-45AC-7FE1-10A5-DFB8B54066F8}"/>
              </a:ext>
            </a:extLst>
          </p:cNvPr>
          <p:cNvSpPr txBox="1"/>
          <p:nvPr/>
        </p:nvSpPr>
        <p:spPr>
          <a:xfrm>
            <a:off x="6706756" y="3897754"/>
            <a:ext cx="1396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/>
              <a:t>Repository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329416E4-A1E6-A2DC-2299-26B0365B8B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82" y="4412991"/>
            <a:ext cx="1533268" cy="582852"/>
          </a:xfrm>
          <a:prstGeom prst="rect">
            <a:avLst/>
          </a:prstGeom>
        </p:spPr>
      </p:pic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D9BB9D9D-FE27-FD07-82B6-C8564C62AB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77936" y="5186285"/>
            <a:ext cx="2681566" cy="42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BB521D-93D7-E321-8485-9000D7C0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8CC1F9-3482-8EF4-4C92-A04A099D6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5074"/>
            <a:ext cx="78867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600" dirty="0"/>
              <a:t>Attori primari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1200" dirty="0"/>
          </a:p>
          <a:p>
            <a:pPr>
              <a:buFont typeface="Wingdings" panose="05000000000000000000" pitchFamily="2" charset="2"/>
              <a:buChar char="§"/>
            </a:pPr>
            <a:endParaRPr lang="it-IT" sz="2200" dirty="0"/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8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600" dirty="0"/>
              <a:t>Funzionalità</a:t>
            </a:r>
          </a:p>
          <a:p>
            <a:pPr lvl="1"/>
            <a:r>
              <a:rPr lang="it-IT" sz="2200" dirty="0"/>
              <a:t>Creazione, modifica, eliminazione </a:t>
            </a:r>
            <a:r>
              <a:rPr lang="it-IT" sz="2200" b="1" dirty="0">
                <a:solidFill>
                  <a:srgbClr val="0070C0"/>
                </a:solidFill>
              </a:rPr>
              <a:t>ticket</a:t>
            </a:r>
          </a:p>
          <a:p>
            <a:pPr lvl="1"/>
            <a:r>
              <a:rPr lang="it-IT" sz="2200" dirty="0"/>
              <a:t>Visualizzazione lista e dettagli </a:t>
            </a:r>
            <a:r>
              <a:rPr lang="it-IT" sz="2200" b="1" dirty="0">
                <a:solidFill>
                  <a:srgbClr val="0070C0"/>
                </a:solidFill>
              </a:rPr>
              <a:t>ticket</a:t>
            </a:r>
          </a:p>
          <a:p>
            <a:pPr lvl="1"/>
            <a:r>
              <a:rPr lang="it-IT" sz="2200" dirty="0"/>
              <a:t>Presa in carico di un ticket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1FD321-4F03-11A9-AF2E-37C820BC8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7</a:t>
            </a:fld>
            <a:r>
              <a:rPr lang="en-US" dirty="0"/>
              <a:t> of 13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CAFA71E-C348-E882-C1E2-0C8EC527D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94" y="2579671"/>
            <a:ext cx="405316" cy="80268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2493D3E-3EDB-88F5-F031-34B02DB44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991" y="2579670"/>
            <a:ext cx="405316" cy="80268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8FB2B21-DB4C-437E-FB52-3FB81140E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920" y="2573967"/>
            <a:ext cx="413264" cy="80268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56D5653-C13D-F771-C872-86DE95D7CC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410" y="2579669"/>
            <a:ext cx="405316" cy="802685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4C791D-4753-6250-8739-00C8A750DB5D}"/>
              </a:ext>
            </a:extLst>
          </p:cNvPr>
          <p:cNvSpPr txBox="1"/>
          <p:nvPr/>
        </p:nvSpPr>
        <p:spPr>
          <a:xfrm>
            <a:off x="327201" y="2071839"/>
            <a:ext cx="250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Utente non autenticato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D835C8B-0A57-59D2-6A53-C83E9E36402B}"/>
              </a:ext>
            </a:extLst>
          </p:cNvPr>
          <p:cNvSpPr txBox="1"/>
          <p:nvPr/>
        </p:nvSpPr>
        <p:spPr>
          <a:xfrm>
            <a:off x="2920148" y="2066136"/>
            <a:ext cx="153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Utente CWBI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04B6B58-1BCF-EF30-2C43-A940684AABD9}"/>
              </a:ext>
            </a:extLst>
          </p:cNvPr>
          <p:cNvSpPr txBox="1"/>
          <p:nvPr/>
        </p:nvSpPr>
        <p:spPr>
          <a:xfrm>
            <a:off x="4653906" y="2084355"/>
            <a:ext cx="159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Utente Cliente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268954B-AABD-6C3E-2D9A-FD18641D62D3}"/>
              </a:ext>
            </a:extLst>
          </p:cNvPr>
          <p:cNvSpPr txBox="1"/>
          <p:nvPr/>
        </p:nvSpPr>
        <p:spPr>
          <a:xfrm>
            <a:off x="6680434" y="2071839"/>
            <a:ext cx="255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Utente Amministratore</a:t>
            </a:r>
          </a:p>
        </p:txBody>
      </p:sp>
    </p:spTree>
    <p:extLst>
      <p:ext uri="{BB962C8B-B14F-4D97-AF65-F5344CB8AC3E}">
        <p14:creationId xmlns:p14="http://schemas.microsoft.com/office/powerpoint/2010/main" val="343032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4A40AE-F219-3EEE-FAE7-C0AB4F4B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Architettura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7B23BA-6FA1-5122-55A0-C92A82FF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L’ architettura adottata per lo sviluppo dell’ applicazione è stata </a:t>
            </a:r>
            <a:r>
              <a:rPr lang="it-IT" sz="2400" b="1" dirty="0"/>
              <a:t>MVC, </a:t>
            </a:r>
            <a:r>
              <a:rPr lang="it-IT" sz="2400" dirty="0"/>
              <a:t>supportata dai framework</a:t>
            </a:r>
            <a:endParaRPr lang="it-IT" sz="2400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4E3816-637E-CA8E-5389-B459715EF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8</a:t>
            </a:fld>
            <a:r>
              <a:rPr lang="en-US" dirty="0"/>
              <a:t> of 13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FF615F-639A-2A04-FB27-DCD76A878597}"/>
              </a:ext>
            </a:extLst>
          </p:cNvPr>
          <p:cNvSpPr txBox="1"/>
          <p:nvPr/>
        </p:nvSpPr>
        <p:spPr>
          <a:xfrm>
            <a:off x="4028112" y="4363497"/>
            <a:ext cx="1082396" cy="430887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200" b="1" dirty="0"/>
              <a:t>MODEL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5E96A11-479B-A3AE-3F9D-78C1E58A81BC}"/>
              </a:ext>
            </a:extLst>
          </p:cNvPr>
          <p:cNvSpPr txBox="1"/>
          <p:nvPr/>
        </p:nvSpPr>
        <p:spPr>
          <a:xfrm>
            <a:off x="1861033" y="2979886"/>
            <a:ext cx="1786307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200" b="1" dirty="0"/>
              <a:t>CONTROLLER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A4FEF96-B3D7-2633-185E-6B4244A900CF}"/>
              </a:ext>
            </a:extLst>
          </p:cNvPr>
          <p:cNvSpPr txBox="1"/>
          <p:nvPr/>
        </p:nvSpPr>
        <p:spPr>
          <a:xfrm>
            <a:off x="5496662" y="2979885"/>
            <a:ext cx="854421" cy="43088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200" b="1" dirty="0"/>
              <a:t>VIEW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38D27355-81A7-C63C-38A6-728D5CB4C71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647340" y="3195329"/>
            <a:ext cx="1849322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2229FC2-5A18-9AB8-715A-381C25D99025}"/>
              </a:ext>
            </a:extLst>
          </p:cNvPr>
          <p:cNvCxnSpPr>
            <a:cxnSpLocks/>
          </p:cNvCxnSpPr>
          <p:nvPr/>
        </p:nvCxnSpPr>
        <p:spPr>
          <a:xfrm flipV="1">
            <a:off x="4729736" y="3409170"/>
            <a:ext cx="1092313" cy="92490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BCB994A-6E6A-0FF1-C52E-12F56E032E6C}"/>
              </a:ext>
            </a:extLst>
          </p:cNvPr>
          <p:cNvCxnSpPr>
            <a:cxnSpLocks/>
          </p:cNvCxnSpPr>
          <p:nvPr/>
        </p:nvCxnSpPr>
        <p:spPr>
          <a:xfrm flipH="1">
            <a:off x="5110508" y="3448830"/>
            <a:ext cx="1026970" cy="88524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6B0538B3-6FAC-22AB-C9F4-DAEB5E89CF18}"/>
              </a:ext>
            </a:extLst>
          </p:cNvPr>
          <p:cNvCxnSpPr>
            <a:stCxn id="7" idx="2"/>
            <a:endCxn id="5" idx="1"/>
          </p:cNvCxnSpPr>
          <p:nvPr/>
        </p:nvCxnSpPr>
        <p:spPr>
          <a:xfrm>
            <a:off x="2754187" y="3410773"/>
            <a:ext cx="1273925" cy="1168168"/>
          </a:xfrm>
          <a:prstGeom prst="line">
            <a:avLst/>
          </a:prstGeom>
          <a:ln w="317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Parentesi graffa aperta 30">
            <a:extLst>
              <a:ext uri="{FF2B5EF4-FFF2-40B4-BE49-F238E27FC236}">
                <a16:creationId xmlns:a16="http://schemas.microsoft.com/office/drawing/2014/main" id="{6D80CD6D-4266-5D8D-72D3-653CDD677E1D}"/>
              </a:ext>
            </a:extLst>
          </p:cNvPr>
          <p:cNvSpPr/>
          <p:nvPr/>
        </p:nvSpPr>
        <p:spPr>
          <a:xfrm>
            <a:off x="6536703" y="2686809"/>
            <a:ext cx="524804" cy="1017037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B38ECB6-8266-B736-D08F-A3EA07673DAA}"/>
              </a:ext>
            </a:extLst>
          </p:cNvPr>
          <p:cNvSpPr txBox="1"/>
          <p:nvPr/>
        </p:nvSpPr>
        <p:spPr>
          <a:xfrm>
            <a:off x="7048841" y="2832742"/>
            <a:ext cx="1922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JSP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JSTL</a:t>
            </a:r>
          </a:p>
        </p:txBody>
      </p:sp>
      <p:sp>
        <p:nvSpPr>
          <p:cNvPr id="33" name="Parentesi graffa aperta 32">
            <a:extLst>
              <a:ext uri="{FF2B5EF4-FFF2-40B4-BE49-F238E27FC236}">
                <a16:creationId xmlns:a16="http://schemas.microsoft.com/office/drawing/2014/main" id="{1B063B6E-8A46-1063-422E-C2D1C0E152AF}"/>
              </a:ext>
            </a:extLst>
          </p:cNvPr>
          <p:cNvSpPr/>
          <p:nvPr/>
        </p:nvSpPr>
        <p:spPr>
          <a:xfrm rot="5400000">
            <a:off x="4298404" y="3963970"/>
            <a:ext cx="541811" cy="2490139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EF7A12C7-68BD-B13A-342E-3BD8055DC9CF}"/>
              </a:ext>
            </a:extLst>
          </p:cNvPr>
          <p:cNvSpPr txBox="1"/>
          <p:nvPr/>
        </p:nvSpPr>
        <p:spPr>
          <a:xfrm>
            <a:off x="3484667" y="5372338"/>
            <a:ext cx="2490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Data Access Object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 err="1"/>
              <a:t>Hibernate</a:t>
            </a:r>
            <a:endParaRPr lang="it-IT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B97E2F35-4D7D-75AD-5D8D-004FC0FB475A}"/>
              </a:ext>
            </a:extLst>
          </p:cNvPr>
          <p:cNvSpPr txBox="1"/>
          <p:nvPr/>
        </p:nvSpPr>
        <p:spPr>
          <a:xfrm rot="2585567">
            <a:off x="2996313" y="3858834"/>
            <a:ext cx="1418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instantiate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B7E78E7B-520B-E5D8-DC5F-F7957F0E8697}"/>
              </a:ext>
            </a:extLst>
          </p:cNvPr>
          <p:cNvSpPr txBox="1"/>
          <p:nvPr/>
        </p:nvSpPr>
        <p:spPr>
          <a:xfrm>
            <a:off x="1671791" y="4425052"/>
            <a:ext cx="95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Spring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E1D1B986-EB08-A719-B634-9491CA22B3EB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2147048" y="3520316"/>
            <a:ext cx="309" cy="904736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A5BC489F-8423-0E04-0D53-8D128713D891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622922" y="4609718"/>
            <a:ext cx="1259999" cy="0"/>
          </a:xfrm>
          <a:prstGeom prst="line">
            <a:avLst/>
          </a:prstGeom>
          <a:ln w="254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9AF41AC9-D19A-3C16-4CA9-5C4713495381}"/>
              </a:ext>
            </a:extLst>
          </p:cNvPr>
          <p:cNvSpPr txBox="1"/>
          <p:nvPr/>
        </p:nvSpPr>
        <p:spPr>
          <a:xfrm>
            <a:off x="4010724" y="2196358"/>
            <a:ext cx="78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Struts</a:t>
            </a:r>
            <a:endParaRPr lang="it-IT" b="1" dirty="0"/>
          </a:p>
        </p:txBody>
      </p: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AD3409C7-68EE-9339-ACCE-B417278B70CD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2973618" y="2381024"/>
            <a:ext cx="1037106" cy="509402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AA8982C6-FD6D-1379-5F8B-0E00FEB47732}"/>
              </a:ext>
            </a:extLst>
          </p:cNvPr>
          <p:cNvCxnSpPr>
            <a:cxnSpLocks/>
            <a:endCxn id="54" idx="3"/>
          </p:cNvCxnSpPr>
          <p:nvPr/>
        </p:nvCxnSpPr>
        <p:spPr>
          <a:xfrm flipH="1" flipV="1">
            <a:off x="4795935" y="2381024"/>
            <a:ext cx="981447" cy="50940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02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D3BAC9-E6D1-F06B-C628-7722C892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Scelte progettuali: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E48193-C4D1-04BD-B381-C433B8944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La </a:t>
            </a:r>
            <a:r>
              <a:rPr lang="it-IT" sz="2400" b="1" dirty="0"/>
              <a:t>struttura aziendale </a:t>
            </a:r>
            <a:r>
              <a:rPr lang="it-IT" sz="2400" dirty="0"/>
              <a:t>ha dato le linee guida per lo sviluppo e l’implementazione delle nuove classi. Il </a:t>
            </a:r>
            <a:r>
              <a:rPr lang="it-IT" sz="2400" b="1" dirty="0"/>
              <a:t>back-end</a:t>
            </a:r>
            <a:r>
              <a:rPr lang="it-IT" sz="2400" dirty="0"/>
              <a:t> era strutturato nel seguente modo: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B5F949-9D88-0167-71A8-11EABD5EB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9</a:t>
            </a:fld>
            <a:r>
              <a:rPr lang="en-US" dirty="0"/>
              <a:t> of 13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7161826-2D09-FDC7-1F59-44CF56459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56" y="2615662"/>
            <a:ext cx="5001487" cy="331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49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UNIPD</Template>
  <TotalTime>368</TotalTime>
  <Words>352</Words>
  <Application>Microsoft Office PowerPoint</Application>
  <PresentationFormat>Presentazione su schermo (4:3)</PresentationFormat>
  <Paragraphs>107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Tema di Office</vt:lpstr>
      <vt:lpstr>Modulo web per la gestione di tickets in un contesto bancario - fintech </vt:lpstr>
      <vt:lpstr>L’azienda</vt:lpstr>
      <vt:lpstr>Bisogni dell’azienda</vt:lpstr>
      <vt:lpstr>Il progetto</vt:lpstr>
      <vt:lpstr>Sviluppo componenti</vt:lpstr>
      <vt:lpstr>Tecnologie e strumenti</vt:lpstr>
      <vt:lpstr>Analisi dei requisiti</vt:lpstr>
      <vt:lpstr>Architettura</vt:lpstr>
      <vt:lpstr>Scelte progettuali: Model</vt:lpstr>
      <vt:lpstr>Scelte progettuali: Controller</vt:lpstr>
      <vt:lpstr>Prodotto Finale</vt:lpstr>
      <vt:lpstr>Prodotto Finale</vt:lpstr>
      <vt:lpstr>Considerazioni finali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web per la gestione di tickets in un contesto bancario - fintech </dc:title>
  <dc:creator>Fabio Pantaleo</dc:creator>
  <cp:lastModifiedBy>Fabio Pantaleo</cp:lastModifiedBy>
  <cp:revision>17</cp:revision>
  <dcterms:created xsi:type="dcterms:W3CDTF">2023-09-12T14:31:48Z</dcterms:created>
  <dcterms:modified xsi:type="dcterms:W3CDTF">2023-09-14T20:31:04Z</dcterms:modified>
</cp:coreProperties>
</file>