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0"/>
  </p:notesMasterIdLst>
  <p:handoutMasterIdLst>
    <p:handoutMasterId r:id="rId61"/>
  </p:handoutMasterIdLst>
  <p:sldIdLst>
    <p:sldId id="256" r:id="rId5"/>
    <p:sldId id="257" r:id="rId6"/>
    <p:sldId id="258" r:id="rId7"/>
    <p:sldId id="262" r:id="rId8"/>
    <p:sldId id="265" r:id="rId9"/>
    <p:sldId id="270" r:id="rId10"/>
    <p:sldId id="259" r:id="rId11"/>
    <p:sldId id="317" r:id="rId12"/>
    <p:sldId id="312" r:id="rId13"/>
    <p:sldId id="274" r:id="rId14"/>
    <p:sldId id="266" r:id="rId15"/>
    <p:sldId id="272" r:id="rId16"/>
    <p:sldId id="275" r:id="rId17"/>
    <p:sldId id="277" r:id="rId18"/>
    <p:sldId id="276" r:id="rId19"/>
    <p:sldId id="311" r:id="rId20"/>
    <p:sldId id="278" r:id="rId21"/>
    <p:sldId id="282" r:id="rId22"/>
    <p:sldId id="279" r:id="rId23"/>
    <p:sldId id="280" r:id="rId24"/>
    <p:sldId id="281" r:id="rId25"/>
    <p:sldId id="322" r:id="rId26"/>
    <p:sldId id="320" r:id="rId27"/>
    <p:sldId id="287" r:id="rId28"/>
    <p:sldId id="321" r:id="rId29"/>
    <p:sldId id="289" r:id="rId30"/>
    <p:sldId id="290" r:id="rId31"/>
    <p:sldId id="291" r:id="rId32"/>
    <p:sldId id="292" r:id="rId33"/>
    <p:sldId id="294" r:id="rId34"/>
    <p:sldId id="296" r:id="rId35"/>
    <p:sldId id="297" r:id="rId36"/>
    <p:sldId id="298" r:id="rId37"/>
    <p:sldId id="323" r:id="rId38"/>
    <p:sldId id="299" r:id="rId39"/>
    <p:sldId id="300" r:id="rId40"/>
    <p:sldId id="301" r:id="rId41"/>
    <p:sldId id="302" r:id="rId42"/>
    <p:sldId id="303" r:id="rId43"/>
    <p:sldId id="304" r:id="rId44"/>
    <p:sldId id="306" r:id="rId45"/>
    <p:sldId id="307" r:id="rId46"/>
    <p:sldId id="308" r:id="rId47"/>
    <p:sldId id="309" r:id="rId48"/>
    <p:sldId id="313" r:id="rId49"/>
    <p:sldId id="314" r:id="rId50"/>
    <p:sldId id="271" r:id="rId51"/>
    <p:sldId id="325" r:id="rId52"/>
    <p:sldId id="324" r:id="rId53"/>
    <p:sldId id="319" r:id="rId54"/>
    <p:sldId id="269" r:id="rId55"/>
    <p:sldId id="318" r:id="rId56"/>
    <p:sldId id="284" r:id="rId57"/>
    <p:sldId id="315" r:id="rId58"/>
    <p:sldId id="28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CD0C5E5-CF81-4896-AF66-1F8CD61FD6B8}">
          <p14:sldIdLst>
            <p14:sldId id="256"/>
            <p14:sldId id="257"/>
            <p14:sldId id="258"/>
            <p14:sldId id="262"/>
            <p14:sldId id="265"/>
            <p14:sldId id="270"/>
            <p14:sldId id="259"/>
            <p14:sldId id="317"/>
          </p14:sldIdLst>
        </p14:section>
        <p14:section name="Literature Review" id="{2F071056-489C-4F5C-AA40-C589F05FE8C8}">
          <p14:sldIdLst>
            <p14:sldId id="312"/>
            <p14:sldId id="274"/>
            <p14:sldId id="266"/>
            <p14:sldId id="272"/>
            <p14:sldId id="275"/>
            <p14:sldId id="277"/>
            <p14:sldId id="276"/>
          </p14:sldIdLst>
        </p14:section>
        <p14:section name="Methodology" id="{B9936DFF-2C2B-4208-AE34-5063F67C1EC3}">
          <p14:sldIdLst>
            <p14:sldId id="311"/>
            <p14:sldId id="278"/>
            <p14:sldId id="282"/>
            <p14:sldId id="279"/>
            <p14:sldId id="280"/>
            <p14:sldId id="281"/>
          </p14:sldIdLst>
        </p14:section>
        <p14:section name="Pre-Implementation" id="{A57D8211-1E7E-4F85-8D32-4C7D77CE4ADF}">
          <p14:sldIdLst>
            <p14:sldId id="322"/>
            <p14:sldId id="320"/>
            <p14:sldId id="287"/>
          </p14:sldIdLst>
        </p14:section>
        <p14:section name="Project Implementation" id="{408DCCC8-DFCD-4EF9-908B-E490E153831D}">
          <p14:sldIdLst>
            <p14:sldId id="321"/>
            <p14:sldId id="289"/>
            <p14:sldId id="290"/>
            <p14:sldId id="291"/>
            <p14:sldId id="292"/>
            <p14:sldId id="294"/>
            <p14:sldId id="296"/>
            <p14:sldId id="297"/>
            <p14:sldId id="298"/>
            <p14:sldId id="323"/>
            <p14:sldId id="299"/>
            <p14:sldId id="300"/>
            <p14:sldId id="301"/>
            <p14:sldId id="302"/>
            <p14:sldId id="303"/>
            <p14:sldId id="304"/>
            <p14:sldId id="306"/>
            <p14:sldId id="307"/>
            <p14:sldId id="308"/>
            <p14:sldId id="309"/>
          </p14:sldIdLst>
        </p14:section>
        <p14:section name="Testing and Conclusion" id="{B688A59A-B98B-4C39-9545-CD0637E2AD52}">
          <p14:sldIdLst>
            <p14:sldId id="313"/>
            <p14:sldId id="314"/>
            <p14:sldId id="271"/>
            <p14:sldId id="325"/>
          </p14:sldIdLst>
        </p14:section>
        <p14:section name="Appendix" id="{44EF1435-804A-47EC-9E1B-8CA771690393}">
          <p14:sldIdLst>
            <p14:sldId id="324"/>
            <p14:sldId id="319"/>
            <p14:sldId id="269"/>
            <p14:sldId id="318"/>
            <p14:sldId id="284"/>
            <p14:sldId id="315"/>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A7AD0-07DA-4BEC-8037-828E67215B00}" v="242" dt="2024-02-19T14:42:35.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0704" autoAdjust="0"/>
  </p:normalViewPr>
  <p:slideViewPr>
    <p:cSldViewPr snapToGrid="0">
      <p:cViewPr varScale="1">
        <p:scale>
          <a:sx n="111" d="100"/>
          <a:sy n="111" d="100"/>
        </p:scale>
        <p:origin x="91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B1AFA1AF-0FF8-45B3-A6D0-0E255A2F637D}">
      <dgm:prSet phldr="0" custT="1"/>
      <dgm:spPr/>
      <dgm:t>
        <a:bodyPr/>
        <a:lstStyle/>
        <a:p>
          <a:pPr marL="0"/>
          <a:r>
            <a:rPr lang="en-US" sz="2000" kern="1200" spc="150" baseline="0" dirty="0">
              <a:solidFill>
                <a:prstClr val="black"/>
              </a:solidFill>
              <a:latin typeface="+mj-lt"/>
              <a:ea typeface="+mn-ea"/>
              <a:cs typeface="+mn-cs"/>
            </a:rPr>
            <a:t>Feature Implementation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1800" dirty="0"/>
            <a:t>Describing the development of core social messaging application functionality, including chat interfaces, multimedia message exchange and user status updates</a:t>
          </a:r>
          <a:endParaRPr lang="en-US" sz="16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2000" kern="1200" spc="150" baseline="0" dirty="0">
              <a:solidFill>
                <a:prstClr val="black"/>
              </a:solidFill>
              <a:latin typeface="+mj-lt"/>
              <a:ea typeface="+mn-ea"/>
              <a:cs typeface="+mn-cs"/>
            </a:rPr>
            <a:t>Performance</a:t>
          </a:r>
        </a:p>
        <a:p>
          <a:pPr marL="0" lvl="0" indent="0" algn="ctr" defTabSz="889000">
            <a:lnSpc>
              <a:spcPct val="90000"/>
            </a:lnSpc>
            <a:spcBef>
              <a:spcPct val="0"/>
            </a:spcBef>
            <a:spcAft>
              <a:spcPct val="35000"/>
            </a:spcAft>
            <a:buNone/>
          </a:pPr>
          <a:r>
            <a:rPr lang="en-US" sz="2000" kern="1200" spc="150" baseline="0" dirty="0">
              <a:solidFill>
                <a:prstClr val="black"/>
              </a:solidFill>
              <a:latin typeface="+mj-lt"/>
              <a:ea typeface="+mn-ea"/>
              <a:cs typeface="+mn-cs"/>
            </a:rPr>
            <a:t>Optimization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1800" dirty="0"/>
            <a:t>Ensuring smooth operation and responsive app performance across a range of Android devices, addressing challenges like screen size diversity and app functionality</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747C05B9-3B50-4D11-993F-014383B65360}">
      <dgm:prSet custT="1"/>
      <dgm:spPr/>
      <dgm:t>
        <a:bodyPr/>
        <a:lstStyle/>
        <a:p>
          <a:pPr marL="0" lvl="0" indent="0" algn="ctr" defTabSz="889000">
            <a:lnSpc>
              <a:spcPct val="90000"/>
            </a:lnSpc>
            <a:spcBef>
              <a:spcPct val="0"/>
            </a:spcBef>
            <a:spcAft>
              <a:spcPct val="35000"/>
            </a:spcAft>
            <a:buNone/>
          </a:pPr>
          <a:r>
            <a:rPr lang="en-US" sz="2000" dirty="0">
              <a:solidFill>
                <a:schemeClr val="tx1"/>
              </a:solidFill>
              <a:latin typeface="+mj-lt"/>
            </a:rPr>
            <a:t>UI/UX design</a:t>
          </a:r>
          <a:endParaRPr lang="en-US" sz="2000" spc="150" baseline="0" dirty="0">
            <a:solidFill>
              <a:schemeClr val="tx1"/>
            </a:solidFill>
            <a:latin typeface="+mj-lt"/>
            <a:ea typeface="+mj-ea"/>
            <a:cs typeface="+mj-cs"/>
          </a:endParaRPr>
        </a:p>
      </dgm:t>
    </dgm:pt>
    <dgm:pt modelId="{B1726144-B60D-4CD8-9B5B-858ADDC90277}" type="parTrans" cxnId="{C2887C5C-2FAA-4600-BDC0-EC7E8E358042}">
      <dgm:prSet/>
      <dgm:spPr/>
      <dgm:t>
        <a:bodyPr/>
        <a:lstStyle/>
        <a:p>
          <a:endParaRPr lang="en-US"/>
        </a:p>
      </dgm:t>
    </dgm:pt>
    <dgm:pt modelId="{A8087DF1-4F5F-4680-A5EA-4FB01CF94008}" type="sibTrans" cxnId="{C2887C5C-2FAA-4600-BDC0-EC7E8E358042}">
      <dgm:prSet/>
      <dgm:spPr/>
      <dgm:t>
        <a:bodyPr/>
        <a:lstStyle/>
        <a:p>
          <a:endParaRPr lang="en-US"/>
        </a:p>
      </dgm:t>
    </dgm:pt>
    <dgm:pt modelId="{BE6057D6-C139-4C94-BC5C-4E40A0DFC876}">
      <dgm:prSet custT="1"/>
      <dgm:spPr/>
      <dgm:t>
        <a:bodyPr/>
        <a:lstStyle/>
        <a:p>
          <a:pPr algn="ctr"/>
          <a:r>
            <a:rPr lang="en-US" sz="1800" dirty="0"/>
            <a:t>Involving the creation of an intuitive and attractive interface that improves user engagement and facilitates navigation within the application</a:t>
          </a:r>
        </a:p>
      </dgm:t>
    </dgm:pt>
    <dgm:pt modelId="{0D1DDBF0-2BD2-4DDF-9B72-60C093FAE0D5}" type="parTrans" cxnId="{1DF03DDF-FE68-4284-8ADF-0F4D6EEC7A4D}">
      <dgm:prSet/>
      <dgm:spPr/>
      <dgm:t>
        <a:bodyPr/>
        <a:lstStyle/>
        <a:p>
          <a:endParaRPr lang="en-US"/>
        </a:p>
      </dgm:t>
    </dgm:pt>
    <dgm:pt modelId="{204B7E05-C100-4FFF-98C9-FDB2B7ED656E}" type="sibTrans" cxnId="{1DF03DDF-FE68-4284-8ADF-0F4D6EEC7A4D}">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0" presStyleCnt="3">
        <dgm:presLayoutVars>
          <dgm:chMax val="0"/>
          <dgm:chPref val="0"/>
        </dgm:presLayoutVars>
      </dgm:prSet>
      <dgm:spPr/>
    </dgm:pt>
    <dgm:pt modelId="{4FEB85EB-D046-4CDB-8A62-BBCE260C4490}" type="pres">
      <dgm:prSet presAssocID="{B1AFA1AF-0FF8-45B3-A6D0-0E255A2F637D}" presName="desTx" presStyleLbl="alignAccFollowNode1" presStyleIdx="0"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1" presStyleCnt="3">
        <dgm:presLayoutVars>
          <dgm:chMax val="0"/>
          <dgm:chPref val="0"/>
        </dgm:presLayoutVars>
      </dgm:prSet>
      <dgm:spPr/>
    </dgm:pt>
    <dgm:pt modelId="{6B5FE59C-B471-448A-AA7A-B526DCC4D4CA}" type="pres">
      <dgm:prSet presAssocID="{E9682B4F-0217-4B50-923E-C104AA24290F}" presName="desTx" presStyleLbl="alignAccFollowNode1" presStyleIdx="1" presStyleCnt="3">
        <dgm:presLayoutVars/>
      </dgm:prSet>
      <dgm:spPr/>
    </dgm:pt>
    <dgm:pt modelId="{A91542D9-4FB3-4302-AD03-3D6EF82E6748}" type="pres">
      <dgm:prSet presAssocID="{B8632E42-D7EB-4C31-877E-6F1B2801851A}" presName="space" presStyleCnt="0"/>
      <dgm:spPr/>
    </dgm:pt>
    <dgm:pt modelId="{4218D5EB-38E1-4CED-A9A8-C6AFE804A0E2}" type="pres">
      <dgm:prSet presAssocID="{747C05B9-3B50-4D11-993F-014383B65360}" presName="composite" presStyleCnt="0"/>
      <dgm:spPr/>
    </dgm:pt>
    <dgm:pt modelId="{506C81A4-DD09-4BA8-BF79-91A382CB3045}" type="pres">
      <dgm:prSet presAssocID="{747C05B9-3B50-4D11-993F-014383B65360}" presName="parTx" presStyleLbl="alignNode1" presStyleIdx="2" presStyleCnt="3">
        <dgm:presLayoutVars>
          <dgm:chMax val="0"/>
          <dgm:chPref val="0"/>
        </dgm:presLayoutVars>
      </dgm:prSet>
      <dgm:spPr/>
    </dgm:pt>
    <dgm:pt modelId="{137584FD-BF1C-462B-9F77-6480BCCE3855}" type="pres">
      <dgm:prSet presAssocID="{747C05B9-3B50-4D11-993F-014383B65360}" presName="desTx" presStyleLbl="alignAccFollowNode1" presStyleIdx="2" presStyleCnt="3">
        <dgm:presLayoutVars/>
      </dgm:prSet>
      <dgm:spPr/>
    </dgm:pt>
  </dgm:ptLst>
  <dgm:cxnLst>
    <dgm:cxn modelId="{F28D7702-2FC3-49BD-BB13-C989E5EE622A}" srcId="{0DD8915E-DC14-41D6-9BB5-F49E1C265163}" destId="{B1AFA1AF-0FF8-45B3-A6D0-0E255A2F637D}" srcOrd="0" destOrd="0" parTransId="{10C68AF5-481C-45AA-A216-8BBBB04515B9}" sibTransId="{88649F7A-400B-4056-965D-C9AC0B3AD942}"/>
    <dgm:cxn modelId="{7219CF1D-C4F5-4EB8-B212-B72DC8050630}" type="presOf" srcId="{BE6057D6-C139-4C94-BC5C-4E40A0DFC876}" destId="{137584FD-BF1C-462B-9F77-6480BCCE3855}" srcOrd="0" destOrd="0"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C2887C5C-2FAA-4600-BDC0-EC7E8E358042}" srcId="{0DD8915E-DC14-41D6-9BB5-F49E1C265163}" destId="{747C05B9-3B50-4D11-993F-014383B65360}" srcOrd="2" destOrd="0" parTransId="{B1726144-B60D-4CD8-9B5B-858ADDC90277}" sibTransId="{A8087DF1-4F5F-4680-A5EA-4FB01CF94008}"/>
    <dgm:cxn modelId="{288E0767-9DC3-463C-80DA-A5B12C327457}" type="presOf" srcId="{747C05B9-3B50-4D11-993F-014383B65360}" destId="{506C81A4-DD09-4BA8-BF79-91A382CB3045}"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1" destOrd="0" parTransId="{E0F6C4AF-9BBB-4698-91D7-F9AE3EACBD5D}" sibTransId="{B8632E42-D7EB-4C31-877E-6F1B2801851A}"/>
    <dgm:cxn modelId="{8CB96BD1-8B01-481A-B525-C5C507C9951C}" type="presOf" srcId="{0EC0C300-11E4-45CF-8418-973585107209}" destId="{6B5FE59C-B471-448A-AA7A-B526DCC4D4CA}"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1DF03DDF-FE68-4284-8ADF-0F4D6EEC7A4D}" srcId="{747C05B9-3B50-4D11-993F-014383B65360}" destId="{BE6057D6-C139-4C94-BC5C-4E40A0DFC876}" srcOrd="0" destOrd="0" parTransId="{0D1DDBF0-2BD2-4DDF-9B72-60C093FAE0D5}" sibTransId="{204B7E05-C100-4FFF-98C9-FDB2B7ED656E}"/>
    <dgm:cxn modelId="{86FF1107-69E9-4310-A0D8-2BF61292A72B}" type="presParOf" srcId="{E4B4F7C4-5024-45F0-9FD7-C5068A1AE6C4}" destId="{C6650FDC-3601-45F5-9125-6E3F90A53F8A}" srcOrd="0"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1" destOrd="0" presId="urn:microsoft.com/office/officeart/2016/7/layout/HorizontalActionList"/>
    <dgm:cxn modelId="{F5BE37E3-59D0-4D56-B08C-9B1D93695802}" type="presParOf" srcId="{E4B4F7C4-5024-45F0-9FD7-C5068A1AE6C4}" destId="{BB2E4F65-C461-40C3-BC82-6A29AA851F44}" srcOrd="2"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3" destOrd="0" presId="urn:microsoft.com/office/officeart/2016/7/layout/HorizontalActionList"/>
    <dgm:cxn modelId="{0E8E4EBF-C83A-41C5-8D79-79B42D31DF2D}" type="presParOf" srcId="{E4B4F7C4-5024-45F0-9FD7-C5068A1AE6C4}" destId="{4218D5EB-38E1-4CED-A9A8-C6AFE804A0E2}" srcOrd="4" destOrd="0" presId="urn:microsoft.com/office/officeart/2016/7/layout/HorizontalActionList"/>
    <dgm:cxn modelId="{05DB7399-858B-4368-BE50-3FDB57A566F8}" type="presParOf" srcId="{4218D5EB-38E1-4CED-A9A8-C6AFE804A0E2}" destId="{506C81A4-DD09-4BA8-BF79-91A382CB3045}" srcOrd="0" destOrd="0" presId="urn:microsoft.com/office/officeart/2016/7/layout/HorizontalActionList"/>
    <dgm:cxn modelId="{30CA4450-D4CB-44DB-90BD-F168149DE4A8}" type="presParOf" srcId="{4218D5EB-38E1-4CED-A9A8-C6AFE804A0E2}" destId="{137584FD-BF1C-462B-9F77-6480BCCE3855}"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B1AFA1AF-0FF8-45B3-A6D0-0E255A2F637D}">
      <dgm:prSet phldr="0" custT="1"/>
      <dgm:spPr/>
      <dgm:t>
        <a:bodyPr/>
        <a:lstStyle/>
        <a:p>
          <a:pPr marL="0"/>
          <a:r>
            <a:rPr lang="en-US" sz="2000" kern="1200" dirty="0">
              <a:solidFill>
                <a:schemeClr val="tx1"/>
              </a:solidFill>
              <a:effectLst/>
              <a:latin typeface="+mj-lt"/>
              <a:ea typeface="Yu Mincho" panose="02020400000000000000" pitchFamily="18" charset="-128"/>
            </a:rPr>
            <a:t>Intuitive UI/UX Design</a:t>
          </a:r>
          <a:endParaRPr lang="en-US" sz="2000" kern="1200" spc="150" baseline="0" dirty="0">
            <a:solidFill>
              <a:schemeClr val="tx1"/>
            </a:solidFill>
            <a:latin typeface="+mj-lt"/>
            <a:ea typeface="+mn-ea"/>
            <a:cs typeface="+mn-cs"/>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1800" dirty="0">
              <a:effectLst/>
              <a:ea typeface="Yu Mincho" panose="02020400000000000000" pitchFamily="18" charset="-128"/>
            </a:rPr>
            <a:t>By focusing on simple but targeted UI/UX design principles, this project contributes new insights into creating user-centric interfaces that can enhance user engagement and satisfaction. </a:t>
          </a:r>
          <a:endParaRPr lang="en-US" sz="18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2000" kern="1200" dirty="0">
              <a:solidFill>
                <a:schemeClr val="tx1"/>
              </a:solidFill>
              <a:effectLst/>
              <a:latin typeface="+mj-lt"/>
              <a:ea typeface="Yu Mincho" panose="02020400000000000000" pitchFamily="18" charset="-128"/>
            </a:rPr>
            <a:t>Application of Modern Android Development Tools</a:t>
          </a:r>
          <a:endParaRPr lang="en-US" sz="2000" kern="1200" spc="150" baseline="0" dirty="0">
            <a:solidFill>
              <a:schemeClr val="tx1"/>
            </a:solidFill>
            <a:latin typeface="+mj-lt"/>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1800" dirty="0">
              <a:effectLst/>
              <a:ea typeface="Yu Mincho" panose="02020400000000000000" pitchFamily="18" charset="-128"/>
            </a:rPr>
            <a:t>The project provides a practical application of up-to-date Android development tools and frameworks, serving as a valuable reference for developers in this field.</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747C05B9-3B50-4D11-993F-014383B65360}">
      <dgm:prSet custT="1"/>
      <dgm:spPr/>
      <dgm:t>
        <a:bodyPr/>
        <a:lstStyle/>
        <a:p>
          <a:pPr marL="0" lvl="0" indent="0" algn="ctr" defTabSz="889000">
            <a:lnSpc>
              <a:spcPct val="90000"/>
            </a:lnSpc>
            <a:spcBef>
              <a:spcPct val="0"/>
            </a:spcBef>
            <a:spcAft>
              <a:spcPct val="35000"/>
            </a:spcAft>
            <a:buNone/>
          </a:pPr>
          <a:r>
            <a:rPr lang="en-US" sz="2000" dirty="0">
              <a:solidFill>
                <a:schemeClr val="tx1"/>
              </a:solidFill>
              <a:effectLst/>
              <a:latin typeface="+mj-lt"/>
              <a:ea typeface="Yu Mincho" panose="02020400000000000000" pitchFamily="18" charset="-128"/>
            </a:rPr>
            <a:t>Solo Development Insights</a:t>
          </a:r>
          <a:endParaRPr lang="en-US" sz="2000" spc="150" baseline="0" dirty="0">
            <a:solidFill>
              <a:schemeClr val="tx1"/>
            </a:solidFill>
            <a:latin typeface="+mj-lt"/>
            <a:ea typeface="+mj-ea"/>
            <a:cs typeface="+mj-cs"/>
          </a:endParaRPr>
        </a:p>
      </dgm:t>
    </dgm:pt>
    <dgm:pt modelId="{B1726144-B60D-4CD8-9B5B-858ADDC90277}" type="parTrans" cxnId="{C2887C5C-2FAA-4600-BDC0-EC7E8E358042}">
      <dgm:prSet/>
      <dgm:spPr/>
      <dgm:t>
        <a:bodyPr/>
        <a:lstStyle/>
        <a:p>
          <a:endParaRPr lang="en-US"/>
        </a:p>
      </dgm:t>
    </dgm:pt>
    <dgm:pt modelId="{A8087DF1-4F5F-4680-A5EA-4FB01CF94008}" type="sibTrans" cxnId="{C2887C5C-2FAA-4600-BDC0-EC7E8E358042}">
      <dgm:prSet/>
      <dgm:spPr/>
      <dgm:t>
        <a:bodyPr/>
        <a:lstStyle/>
        <a:p>
          <a:endParaRPr lang="en-US"/>
        </a:p>
      </dgm:t>
    </dgm:pt>
    <dgm:pt modelId="{BE6057D6-C139-4C94-BC5C-4E40A0DFC876}">
      <dgm:prSet custT="1"/>
      <dgm:spPr/>
      <dgm:t>
        <a:bodyPr/>
        <a:lstStyle/>
        <a:p>
          <a:pPr algn="ctr"/>
          <a:r>
            <a:rPr lang="en-US" sz="1800" dirty="0">
              <a:effectLst/>
              <a:ea typeface="Yu Mincho" panose="02020400000000000000" pitchFamily="18" charset="-128"/>
            </a:rPr>
            <a:t>Documenting the process of developing a complex application as a solo developer offers unique perspectives on project management, time allocation, and problem-solving strategies in mobile app development.</a:t>
          </a:r>
          <a:endParaRPr lang="en-US" sz="1800" dirty="0"/>
        </a:p>
      </dgm:t>
    </dgm:pt>
    <dgm:pt modelId="{0D1DDBF0-2BD2-4DDF-9B72-60C093FAE0D5}" type="parTrans" cxnId="{1DF03DDF-FE68-4284-8ADF-0F4D6EEC7A4D}">
      <dgm:prSet/>
      <dgm:spPr/>
      <dgm:t>
        <a:bodyPr/>
        <a:lstStyle/>
        <a:p>
          <a:endParaRPr lang="en-US"/>
        </a:p>
      </dgm:t>
    </dgm:pt>
    <dgm:pt modelId="{204B7E05-C100-4FFF-98C9-FDB2B7ED656E}" type="sibTrans" cxnId="{1DF03DDF-FE68-4284-8ADF-0F4D6EEC7A4D}">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0" presStyleCnt="3">
        <dgm:presLayoutVars>
          <dgm:chMax val="0"/>
          <dgm:chPref val="0"/>
        </dgm:presLayoutVars>
      </dgm:prSet>
      <dgm:spPr/>
    </dgm:pt>
    <dgm:pt modelId="{4FEB85EB-D046-4CDB-8A62-BBCE260C4490}" type="pres">
      <dgm:prSet presAssocID="{B1AFA1AF-0FF8-45B3-A6D0-0E255A2F637D}" presName="desTx" presStyleLbl="alignAccFollowNode1" presStyleIdx="0"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1" presStyleCnt="3">
        <dgm:presLayoutVars>
          <dgm:chMax val="0"/>
          <dgm:chPref val="0"/>
        </dgm:presLayoutVars>
      </dgm:prSet>
      <dgm:spPr/>
    </dgm:pt>
    <dgm:pt modelId="{6B5FE59C-B471-448A-AA7A-B526DCC4D4CA}" type="pres">
      <dgm:prSet presAssocID="{E9682B4F-0217-4B50-923E-C104AA24290F}" presName="desTx" presStyleLbl="alignAccFollowNode1" presStyleIdx="1" presStyleCnt="3">
        <dgm:presLayoutVars/>
      </dgm:prSet>
      <dgm:spPr/>
    </dgm:pt>
    <dgm:pt modelId="{A91542D9-4FB3-4302-AD03-3D6EF82E6748}" type="pres">
      <dgm:prSet presAssocID="{B8632E42-D7EB-4C31-877E-6F1B2801851A}" presName="space" presStyleCnt="0"/>
      <dgm:spPr/>
    </dgm:pt>
    <dgm:pt modelId="{4218D5EB-38E1-4CED-A9A8-C6AFE804A0E2}" type="pres">
      <dgm:prSet presAssocID="{747C05B9-3B50-4D11-993F-014383B65360}" presName="composite" presStyleCnt="0"/>
      <dgm:spPr/>
    </dgm:pt>
    <dgm:pt modelId="{506C81A4-DD09-4BA8-BF79-91A382CB3045}" type="pres">
      <dgm:prSet presAssocID="{747C05B9-3B50-4D11-993F-014383B65360}" presName="parTx" presStyleLbl="alignNode1" presStyleIdx="2" presStyleCnt="3">
        <dgm:presLayoutVars>
          <dgm:chMax val="0"/>
          <dgm:chPref val="0"/>
        </dgm:presLayoutVars>
      </dgm:prSet>
      <dgm:spPr/>
    </dgm:pt>
    <dgm:pt modelId="{137584FD-BF1C-462B-9F77-6480BCCE3855}" type="pres">
      <dgm:prSet presAssocID="{747C05B9-3B50-4D11-993F-014383B65360}" presName="desTx" presStyleLbl="alignAccFollowNode1" presStyleIdx="2" presStyleCnt="3">
        <dgm:presLayoutVars/>
      </dgm:prSet>
      <dgm:spPr/>
    </dgm:pt>
  </dgm:ptLst>
  <dgm:cxnLst>
    <dgm:cxn modelId="{F28D7702-2FC3-49BD-BB13-C989E5EE622A}" srcId="{0DD8915E-DC14-41D6-9BB5-F49E1C265163}" destId="{B1AFA1AF-0FF8-45B3-A6D0-0E255A2F637D}" srcOrd="0" destOrd="0" parTransId="{10C68AF5-481C-45AA-A216-8BBBB04515B9}" sibTransId="{88649F7A-400B-4056-965D-C9AC0B3AD942}"/>
    <dgm:cxn modelId="{7219CF1D-C4F5-4EB8-B212-B72DC8050630}" type="presOf" srcId="{BE6057D6-C139-4C94-BC5C-4E40A0DFC876}" destId="{137584FD-BF1C-462B-9F77-6480BCCE3855}" srcOrd="0" destOrd="0"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C2887C5C-2FAA-4600-BDC0-EC7E8E358042}" srcId="{0DD8915E-DC14-41D6-9BB5-F49E1C265163}" destId="{747C05B9-3B50-4D11-993F-014383B65360}" srcOrd="2" destOrd="0" parTransId="{B1726144-B60D-4CD8-9B5B-858ADDC90277}" sibTransId="{A8087DF1-4F5F-4680-A5EA-4FB01CF94008}"/>
    <dgm:cxn modelId="{288E0767-9DC3-463C-80DA-A5B12C327457}" type="presOf" srcId="{747C05B9-3B50-4D11-993F-014383B65360}" destId="{506C81A4-DD09-4BA8-BF79-91A382CB3045}"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1" destOrd="0" parTransId="{E0F6C4AF-9BBB-4698-91D7-F9AE3EACBD5D}" sibTransId="{B8632E42-D7EB-4C31-877E-6F1B2801851A}"/>
    <dgm:cxn modelId="{8CB96BD1-8B01-481A-B525-C5C507C9951C}" type="presOf" srcId="{0EC0C300-11E4-45CF-8418-973585107209}" destId="{6B5FE59C-B471-448A-AA7A-B526DCC4D4CA}"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1DF03DDF-FE68-4284-8ADF-0F4D6EEC7A4D}" srcId="{747C05B9-3B50-4D11-993F-014383B65360}" destId="{BE6057D6-C139-4C94-BC5C-4E40A0DFC876}" srcOrd="0" destOrd="0" parTransId="{0D1DDBF0-2BD2-4DDF-9B72-60C093FAE0D5}" sibTransId="{204B7E05-C100-4FFF-98C9-FDB2B7ED656E}"/>
    <dgm:cxn modelId="{86FF1107-69E9-4310-A0D8-2BF61292A72B}" type="presParOf" srcId="{E4B4F7C4-5024-45F0-9FD7-C5068A1AE6C4}" destId="{C6650FDC-3601-45F5-9125-6E3F90A53F8A}" srcOrd="0"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1" destOrd="0" presId="urn:microsoft.com/office/officeart/2016/7/layout/HorizontalActionList"/>
    <dgm:cxn modelId="{F5BE37E3-59D0-4D56-B08C-9B1D93695802}" type="presParOf" srcId="{E4B4F7C4-5024-45F0-9FD7-C5068A1AE6C4}" destId="{BB2E4F65-C461-40C3-BC82-6A29AA851F44}" srcOrd="2"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3" destOrd="0" presId="urn:microsoft.com/office/officeart/2016/7/layout/HorizontalActionList"/>
    <dgm:cxn modelId="{0E8E4EBF-C83A-41C5-8D79-79B42D31DF2D}" type="presParOf" srcId="{E4B4F7C4-5024-45F0-9FD7-C5068A1AE6C4}" destId="{4218D5EB-38E1-4CED-A9A8-C6AFE804A0E2}" srcOrd="4" destOrd="0" presId="urn:microsoft.com/office/officeart/2016/7/layout/HorizontalActionList"/>
    <dgm:cxn modelId="{05DB7399-858B-4368-BE50-3FDB57A566F8}" type="presParOf" srcId="{4218D5EB-38E1-4CED-A9A8-C6AFE804A0E2}" destId="{506C81A4-DD09-4BA8-BF79-91A382CB3045}" srcOrd="0" destOrd="0" presId="urn:microsoft.com/office/officeart/2016/7/layout/HorizontalActionList"/>
    <dgm:cxn modelId="{30CA4450-D4CB-44DB-90BD-F168149DE4A8}" type="presParOf" srcId="{4218D5EB-38E1-4CED-A9A8-C6AFE804A0E2}" destId="{137584FD-BF1C-462B-9F77-6480BCCE3855}"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B1AFA1AF-0FF8-45B3-A6D0-0E255A2F637D}">
      <dgm:prSet phldr="0" custT="1"/>
      <dgm:spPr/>
      <dgm:t>
        <a:bodyPr/>
        <a:lstStyle/>
        <a:p>
          <a:pPr marL="0"/>
          <a:r>
            <a:rPr lang="en-US" sz="2000" i="1" kern="1200" dirty="0">
              <a:solidFill>
                <a:schemeClr val="tx1"/>
              </a:solidFill>
              <a:effectLst/>
              <a:latin typeface="+mn-lt"/>
              <a:ea typeface="Yu Mincho" panose="02020400000000000000" pitchFamily="18" charset="-128"/>
            </a:rPr>
            <a:t>The JavaScript Thread</a:t>
          </a:r>
          <a:endParaRPr lang="en-US" sz="2000" kern="1200" spc="150" baseline="0" dirty="0">
            <a:solidFill>
              <a:schemeClr val="tx1"/>
            </a:solidFill>
            <a:latin typeface="+mn-lt"/>
            <a:ea typeface="+mn-ea"/>
            <a:cs typeface="+mn-cs"/>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buFont typeface="Wingdings" panose="05000000000000000000" pitchFamily="2" charset="2"/>
            <a:buChar char="Ø"/>
          </a:pPr>
          <a:r>
            <a:rPr lang="en-US" sz="1600" dirty="0">
              <a:effectLst/>
              <a:ea typeface="Yu Mincho" panose="02020400000000000000" pitchFamily="18" charset="-128"/>
            </a:rPr>
            <a:t>This is where all the JavaScript code is placed and compiled. </a:t>
          </a:r>
        </a:p>
        <a:p>
          <a:pPr marL="0" algn="ctr">
            <a:lnSpc>
              <a:spcPct val="100000"/>
            </a:lnSpc>
            <a:buFont typeface="Wingdings" panose="05000000000000000000" pitchFamily="2" charset="2"/>
            <a:buChar char="Ø"/>
          </a:pPr>
          <a:endParaRPr lang="en-US" sz="1600" dirty="0">
            <a:effectLst/>
            <a:ea typeface="Yu Mincho" panose="02020400000000000000" pitchFamily="18" charset="-128"/>
          </a:endParaRPr>
        </a:p>
        <a:p>
          <a:pPr marL="0" algn="ctr">
            <a:lnSpc>
              <a:spcPct val="100000"/>
            </a:lnSpc>
            <a:buFont typeface="Wingdings" panose="05000000000000000000" pitchFamily="2" charset="2"/>
            <a:buChar char="Ø"/>
          </a:pPr>
          <a:r>
            <a:rPr lang="en-US" sz="1600" dirty="0">
              <a:effectLst/>
              <a:ea typeface="Yu Mincho" panose="02020400000000000000" pitchFamily="18" charset="-128"/>
            </a:rPr>
            <a:t>When the application is bundled for production, the JavaScript core executes the bundle when the user launches the application.</a:t>
          </a:r>
          <a:endParaRPr lang="en-US" sz="16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2000" i="1" kern="1200" dirty="0">
              <a:solidFill>
                <a:schemeClr val="tx1"/>
              </a:solidFill>
              <a:effectLst/>
              <a:latin typeface="+mn-lt"/>
              <a:ea typeface="Yu Mincho" panose="02020400000000000000" pitchFamily="18" charset="-128"/>
            </a:rPr>
            <a:t>The Native Thread</a:t>
          </a:r>
          <a:endParaRPr lang="en-US" sz="2000" kern="1200" spc="150" baseline="0" dirty="0">
            <a:solidFill>
              <a:schemeClr val="tx1"/>
            </a:solidFill>
            <a:latin typeface="+mn-lt"/>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Font typeface="Arial" panose="020B0604020202020204" pitchFamily="34" charset="0"/>
            <a:buChar char="•"/>
          </a:pPr>
          <a:r>
            <a:rPr lang="en-US" sz="1600" dirty="0">
              <a:effectLst/>
              <a:ea typeface="Yu Mincho" panose="02020400000000000000" pitchFamily="18" charset="-128"/>
              <a:cs typeface="Times New Roman" panose="02020603050405020304" pitchFamily="18" charset="0"/>
            </a:rPr>
            <a:t>This component executes the native code and manages the user interface.</a:t>
          </a:r>
        </a:p>
        <a:p>
          <a:pPr marL="0" lvl="0" indent="0" algn="ctr" defTabSz="666750">
            <a:lnSpc>
              <a:spcPct val="100000"/>
            </a:lnSpc>
            <a:spcBef>
              <a:spcPct val="0"/>
            </a:spcBef>
            <a:spcAft>
              <a:spcPct val="35000"/>
            </a:spcAft>
            <a:buFont typeface="Arial" panose="020B0604020202020204" pitchFamily="34" charset="0"/>
            <a:buChar char="•"/>
          </a:pPr>
          <a:endParaRPr lang="en-US" sz="1600" dirty="0">
            <a:effectLst/>
            <a:ea typeface="Yu Mincho" panose="02020400000000000000" pitchFamily="18" charset="-128"/>
            <a:cs typeface="Times New Roman" panose="02020603050405020304" pitchFamily="18" charset="0"/>
          </a:endParaRPr>
        </a:p>
        <a:p>
          <a:pPr marL="0" lvl="0" indent="0" algn="ctr" defTabSz="666750">
            <a:lnSpc>
              <a:spcPct val="100000"/>
            </a:lnSpc>
            <a:spcBef>
              <a:spcPct val="0"/>
            </a:spcBef>
            <a:spcAft>
              <a:spcPct val="35000"/>
            </a:spcAft>
            <a:buFont typeface="Arial" panose="020B0604020202020204" pitchFamily="34" charset="0"/>
            <a:buChar char="•"/>
          </a:pPr>
          <a:r>
            <a:rPr lang="en-US" sz="1600" dirty="0">
              <a:effectLst/>
              <a:ea typeface="Yu Mincho" panose="02020400000000000000" pitchFamily="18" charset="-128"/>
              <a:cs typeface="Times New Roman" panose="02020603050405020304" pitchFamily="18" charset="0"/>
            </a:rPr>
            <a:t> It ensures smooth communication with the JS thread for UI updates, running native functions, and more. </a:t>
          </a:r>
          <a:endParaRPr lang="en-US" sz="1600" i="1" kern="1200" spc="50" baseline="0" dirty="0">
            <a:solidFill>
              <a:prstClr val="black">
                <a:hueOff val="0"/>
                <a:satOff val="0"/>
                <a:lumOff val="0"/>
                <a:alphaOff val="0"/>
              </a:prstClr>
            </a:solidFill>
            <a:latin typeface="+mn-lt"/>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747C05B9-3B50-4D11-993F-014383B65360}">
      <dgm:prSet custT="1"/>
      <dgm:spPr/>
      <dgm:t>
        <a:bodyPr/>
        <a:lstStyle/>
        <a:p>
          <a:pPr marL="0" lvl="0" indent="0" algn="ctr" defTabSz="889000">
            <a:lnSpc>
              <a:spcPct val="90000"/>
            </a:lnSpc>
            <a:spcBef>
              <a:spcPct val="0"/>
            </a:spcBef>
            <a:spcAft>
              <a:spcPct val="35000"/>
            </a:spcAft>
            <a:buNone/>
          </a:pPr>
          <a:r>
            <a:rPr lang="en-US" sz="2000" i="1" dirty="0">
              <a:solidFill>
                <a:schemeClr val="tx1"/>
              </a:solidFill>
              <a:effectLst/>
              <a:latin typeface="+mn-lt"/>
              <a:ea typeface="Yu Mincho" panose="02020400000000000000" pitchFamily="18" charset="-128"/>
            </a:rPr>
            <a:t>The Shadow Thread</a:t>
          </a:r>
          <a:endParaRPr lang="en-US" sz="2000" spc="150" baseline="0" dirty="0">
            <a:solidFill>
              <a:schemeClr val="tx1"/>
            </a:solidFill>
            <a:latin typeface="+mn-lt"/>
            <a:ea typeface="+mj-ea"/>
            <a:cs typeface="+mj-cs"/>
          </a:endParaRPr>
        </a:p>
      </dgm:t>
    </dgm:pt>
    <dgm:pt modelId="{B1726144-B60D-4CD8-9B5B-858ADDC90277}" type="parTrans" cxnId="{C2887C5C-2FAA-4600-BDC0-EC7E8E358042}">
      <dgm:prSet/>
      <dgm:spPr/>
      <dgm:t>
        <a:bodyPr/>
        <a:lstStyle/>
        <a:p>
          <a:endParaRPr lang="en-US"/>
        </a:p>
      </dgm:t>
    </dgm:pt>
    <dgm:pt modelId="{A8087DF1-4F5F-4680-A5EA-4FB01CF94008}" type="sibTrans" cxnId="{C2887C5C-2FAA-4600-BDC0-EC7E8E358042}">
      <dgm:prSet/>
      <dgm:spPr/>
      <dgm:t>
        <a:bodyPr/>
        <a:lstStyle/>
        <a:p>
          <a:endParaRPr lang="en-US"/>
        </a:p>
      </dgm:t>
    </dgm:pt>
    <dgm:pt modelId="{BE6057D6-C139-4C94-BC5C-4E40A0DFC876}">
      <dgm:prSet custT="1"/>
      <dgm:spPr/>
      <dgm:t>
        <a:bodyPr/>
        <a:lstStyle/>
        <a:p>
          <a:pPr algn="ctr"/>
          <a:r>
            <a:rPr lang="en-US" sz="1600" dirty="0">
              <a:effectLst/>
              <a:ea typeface="Yu Mincho" panose="02020400000000000000" pitchFamily="18" charset="-128"/>
            </a:rPr>
            <a:t>This section of the application calculates the layout.  </a:t>
          </a:r>
        </a:p>
        <a:p>
          <a:pPr algn="ctr"/>
          <a:endParaRPr lang="en-US" sz="1600" dirty="0">
            <a:effectLst/>
            <a:ea typeface="Yu Mincho" panose="02020400000000000000" pitchFamily="18" charset="-128"/>
          </a:endParaRPr>
        </a:p>
        <a:p>
          <a:pPr algn="ctr"/>
          <a:r>
            <a:rPr lang="en-US" sz="1600" dirty="0">
              <a:effectLst/>
              <a:ea typeface="Yu Mincho" panose="02020400000000000000" pitchFamily="18" charset="-128"/>
            </a:rPr>
            <a:t>The cross-platform framework utilizes Facebook's layout engine, Yoga, to transform and calculate flexbox layouts before sending them to the app's interface. </a:t>
          </a:r>
          <a:endParaRPr lang="en-US" sz="1600" dirty="0">
            <a:latin typeface="+mn-lt"/>
          </a:endParaRPr>
        </a:p>
      </dgm:t>
    </dgm:pt>
    <dgm:pt modelId="{0D1DDBF0-2BD2-4DDF-9B72-60C093FAE0D5}" type="parTrans" cxnId="{1DF03DDF-FE68-4284-8ADF-0F4D6EEC7A4D}">
      <dgm:prSet/>
      <dgm:spPr/>
      <dgm:t>
        <a:bodyPr/>
        <a:lstStyle/>
        <a:p>
          <a:endParaRPr lang="en-US"/>
        </a:p>
      </dgm:t>
    </dgm:pt>
    <dgm:pt modelId="{204B7E05-C100-4FFF-98C9-FDB2B7ED656E}" type="sibTrans" cxnId="{1DF03DDF-FE68-4284-8ADF-0F4D6EEC7A4D}">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0" presStyleCnt="3">
        <dgm:presLayoutVars>
          <dgm:chMax val="0"/>
          <dgm:chPref val="0"/>
        </dgm:presLayoutVars>
      </dgm:prSet>
      <dgm:spPr/>
    </dgm:pt>
    <dgm:pt modelId="{4FEB85EB-D046-4CDB-8A62-BBCE260C4490}" type="pres">
      <dgm:prSet presAssocID="{B1AFA1AF-0FF8-45B3-A6D0-0E255A2F637D}" presName="desTx" presStyleLbl="alignAccFollowNode1" presStyleIdx="0"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1" presStyleCnt="3">
        <dgm:presLayoutVars>
          <dgm:chMax val="0"/>
          <dgm:chPref val="0"/>
        </dgm:presLayoutVars>
      </dgm:prSet>
      <dgm:spPr/>
    </dgm:pt>
    <dgm:pt modelId="{6B5FE59C-B471-448A-AA7A-B526DCC4D4CA}" type="pres">
      <dgm:prSet presAssocID="{E9682B4F-0217-4B50-923E-C104AA24290F}" presName="desTx" presStyleLbl="alignAccFollowNode1" presStyleIdx="1" presStyleCnt="3">
        <dgm:presLayoutVars/>
      </dgm:prSet>
      <dgm:spPr/>
    </dgm:pt>
    <dgm:pt modelId="{A91542D9-4FB3-4302-AD03-3D6EF82E6748}" type="pres">
      <dgm:prSet presAssocID="{B8632E42-D7EB-4C31-877E-6F1B2801851A}" presName="space" presStyleCnt="0"/>
      <dgm:spPr/>
    </dgm:pt>
    <dgm:pt modelId="{4218D5EB-38E1-4CED-A9A8-C6AFE804A0E2}" type="pres">
      <dgm:prSet presAssocID="{747C05B9-3B50-4D11-993F-014383B65360}" presName="composite" presStyleCnt="0"/>
      <dgm:spPr/>
    </dgm:pt>
    <dgm:pt modelId="{506C81A4-DD09-4BA8-BF79-91A382CB3045}" type="pres">
      <dgm:prSet presAssocID="{747C05B9-3B50-4D11-993F-014383B65360}" presName="parTx" presStyleLbl="alignNode1" presStyleIdx="2" presStyleCnt="3">
        <dgm:presLayoutVars>
          <dgm:chMax val="0"/>
          <dgm:chPref val="0"/>
        </dgm:presLayoutVars>
      </dgm:prSet>
      <dgm:spPr/>
    </dgm:pt>
    <dgm:pt modelId="{137584FD-BF1C-462B-9F77-6480BCCE3855}" type="pres">
      <dgm:prSet presAssocID="{747C05B9-3B50-4D11-993F-014383B65360}" presName="desTx" presStyleLbl="alignAccFollowNode1" presStyleIdx="2" presStyleCnt="3">
        <dgm:presLayoutVars/>
      </dgm:prSet>
      <dgm:spPr/>
    </dgm:pt>
  </dgm:ptLst>
  <dgm:cxnLst>
    <dgm:cxn modelId="{F28D7702-2FC3-49BD-BB13-C989E5EE622A}" srcId="{0DD8915E-DC14-41D6-9BB5-F49E1C265163}" destId="{B1AFA1AF-0FF8-45B3-A6D0-0E255A2F637D}" srcOrd="0" destOrd="0" parTransId="{10C68AF5-481C-45AA-A216-8BBBB04515B9}" sibTransId="{88649F7A-400B-4056-965D-C9AC0B3AD942}"/>
    <dgm:cxn modelId="{7219CF1D-C4F5-4EB8-B212-B72DC8050630}" type="presOf" srcId="{BE6057D6-C139-4C94-BC5C-4E40A0DFC876}" destId="{137584FD-BF1C-462B-9F77-6480BCCE3855}" srcOrd="0" destOrd="0"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C2887C5C-2FAA-4600-BDC0-EC7E8E358042}" srcId="{0DD8915E-DC14-41D6-9BB5-F49E1C265163}" destId="{747C05B9-3B50-4D11-993F-014383B65360}" srcOrd="2" destOrd="0" parTransId="{B1726144-B60D-4CD8-9B5B-858ADDC90277}" sibTransId="{A8087DF1-4F5F-4680-A5EA-4FB01CF94008}"/>
    <dgm:cxn modelId="{288E0767-9DC3-463C-80DA-A5B12C327457}" type="presOf" srcId="{747C05B9-3B50-4D11-993F-014383B65360}" destId="{506C81A4-DD09-4BA8-BF79-91A382CB3045}"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1" destOrd="0" parTransId="{E0F6C4AF-9BBB-4698-91D7-F9AE3EACBD5D}" sibTransId="{B8632E42-D7EB-4C31-877E-6F1B2801851A}"/>
    <dgm:cxn modelId="{8CB96BD1-8B01-481A-B525-C5C507C9951C}" type="presOf" srcId="{0EC0C300-11E4-45CF-8418-973585107209}" destId="{6B5FE59C-B471-448A-AA7A-B526DCC4D4CA}"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1DF03DDF-FE68-4284-8ADF-0F4D6EEC7A4D}" srcId="{747C05B9-3B50-4D11-993F-014383B65360}" destId="{BE6057D6-C139-4C94-BC5C-4E40A0DFC876}" srcOrd="0" destOrd="0" parTransId="{0D1DDBF0-2BD2-4DDF-9B72-60C093FAE0D5}" sibTransId="{204B7E05-C100-4FFF-98C9-FDB2B7ED656E}"/>
    <dgm:cxn modelId="{86FF1107-69E9-4310-A0D8-2BF61292A72B}" type="presParOf" srcId="{E4B4F7C4-5024-45F0-9FD7-C5068A1AE6C4}" destId="{C6650FDC-3601-45F5-9125-6E3F90A53F8A}" srcOrd="0"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1" destOrd="0" presId="urn:microsoft.com/office/officeart/2016/7/layout/HorizontalActionList"/>
    <dgm:cxn modelId="{F5BE37E3-59D0-4D56-B08C-9B1D93695802}" type="presParOf" srcId="{E4B4F7C4-5024-45F0-9FD7-C5068A1AE6C4}" destId="{BB2E4F65-C461-40C3-BC82-6A29AA851F44}" srcOrd="2"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3" destOrd="0" presId="urn:microsoft.com/office/officeart/2016/7/layout/HorizontalActionList"/>
    <dgm:cxn modelId="{0E8E4EBF-C83A-41C5-8D79-79B42D31DF2D}" type="presParOf" srcId="{E4B4F7C4-5024-45F0-9FD7-C5068A1AE6C4}" destId="{4218D5EB-38E1-4CED-A9A8-C6AFE804A0E2}" srcOrd="4" destOrd="0" presId="urn:microsoft.com/office/officeart/2016/7/layout/HorizontalActionList"/>
    <dgm:cxn modelId="{05DB7399-858B-4368-BE50-3FDB57A566F8}" type="presParOf" srcId="{4218D5EB-38E1-4CED-A9A8-C6AFE804A0E2}" destId="{506C81A4-DD09-4BA8-BF79-91A382CB3045}" srcOrd="0" destOrd="0" presId="urn:microsoft.com/office/officeart/2016/7/layout/HorizontalActionList"/>
    <dgm:cxn modelId="{30CA4450-D4CB-44DB-90BD-F168149DE4A8}" type="presParOf" srcId="{4218D5EB-38E1-4CED-A9A8-C6AFE804A0E2}" destId="{137584FD-BF1C-462B-9F77-6480BCCE3855}"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B1AFA1AF-0FF8-45B3-A6D0-0E255A2F637D}">
      <dgm:prSet phldr="0" custT="1"/>
      <dgm:spPr/>
      <dgm:t>
        <a:bodyPr/>
        <a:lstStyle/>
        <a:p>
          <a:pPr marL="0"/>
          <a:r>
            <a:rPr lang="en-US" sz="2000" b="1" i="0" kern="1200" dirty="0">
              <a:solidFill>
                <a:srgbClr val="0D0D0D"/>
              </a:solidFill>
              <a:effectLst/>
              <a:latin typeface="+mn-lt"/>
            </a:rPr>
            <a:t>Front-End Interface</a:t>
          </a:r>
          <a:endParaRPr lang="en-US" sz="2000" kern="1200" spc="150" baseline="0" dirty="0">
            <a:solidFill>
              <a:prstClr val="black"/>
            </a:solidFill>
            <a:latin typeface="+mn-lt"/>
            <a:ea typeface="+mn-ea"/>
            <a:cs typeface="+mn-cs"/>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buFont typeface="Wingdings" panose="05000000000000000000" pitchFamily="2" charset="2"/>
            <a:buChar char="Ø"/>
          </a:pPr>
          <a:r>
            <a:rPr lang="en-US" sz="1600" b="0" i="0" dirty="0">
              <a:solidFill>
                <a:srgbClr val="0D0D0D"/>
              </a:solidFill>
              <a:effectLst/>
              <a:latin typeface="+mn-lt"/>
            </a:rPr>
            <a:t>Built with React Native</a:t>
          </a:r>
        </a:p>
        <a:p>
          <a:pPr marL="0" algn="ctr">
            <a:lnSpc>
              <a:spcPct val="100000"/>
            </a:lnSpc>
            <a:buFont typeface="Wingdings" panose="05000000000000000000" pitchFamily="2" charset="2"/>
            <a:buChar char="Ø"/>
          </a:pPr>
          <a:endParaRPr lang="en-US" sz="16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2000" b="1" i="0" kern="1200" dirty="0">
              <a:solidFill>
                <a:srgbClr val="0D0D0D"/>
              </a:solidFill>
              <a:effectLst/>
              <a:latin typeface="+mn-lt"/>
            </a:rPr>
            <a:t>Back-End Services</a:t>
          </a:r>
          <a:endParaRPr lang="en-US" sz="2000" kern="1200" spc="150" baseline="0" dirty="0">
            <a:solidFill>
              <a:prstClr val="black"/>
            </a:solidFill>
            <a:latin typeface="+mn-lt"/>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Font typeface="Arial" panose="020B0604020202020204" pitchFamily="34" charset="0"/>
            <a:buChar char="•"/>
          </a:pPr>
          <a:r>
            <a:rPr lang="en-US" sz="1600" b="0" i="0" dirty="0">
              <a:solidFill>
                <a:srgbClr val="0D0D0D"/>
              </a:solidFill>
              <a:effectLst/>
              <a:latin typeface="+mn-lt"/>
            </a:rPr>
            <a:t>Server-Side Logic </a:t>
          </a:r>
        </a:p>
        <a:p>
          <a:pPr marL="0" lvl="0" indent="0" algn="ctr" defTabSz="666750">
            <a:lnSpc>
              <a:spcPct val="100000"/>
            </a:lnSpc>
            <a:spcBef>
              <a:spcPct val="0"/>
            </a:spcBef>
            <a:spcAft>
              <a:spcPct val="35000"/>
            </a:spcAft>
            <a:buFont typeface="Arial" panose="020B0604020202020204" pitchFamily="34" charset="0"/>
            <a:buChar char="•"/>
          </a:pPr>
          <a:r>
            <a:rPr lang="en-US" sz="1400" b="0" i="1" dirty="0">
              <a:solidFill>
                <a:srgbClr val="0D0D0D"/>
              </a:solidFill>
              <a:effectLst/>
              <a:latin typeface="+mn-lt"/>
            </a:rPr>
            <a:t>(Not Covered in this Project)</a:t>
          </a:r>
        </a:p>
        <a:p>
          <a:pPr marL="0" lvl="0" indent="0" algn="ctr" defTabSz="666750">
            <a:lnSpc>
              <a:spcPct val="100000"/>
            </a:lnSpc>
            <a:spcBef>
              <a:spcPct val="0"/>
            </a:spcBef>
            <a:spcAft>
              <a:spcPct val="35000"/>
            </a:spcAft>
            <a:buFont typeface="Arial" panose="020B0604020202020204" pitchFamily="34" charset="0"/>
            <a:buChar char="•"/>
          </a:pPr>
          <a:endParaRPr lang="en-US" sz="1600" i="1" kern="1200" spc="50" baseline="0" dirty="0">
            <a:solidFill>
              <a:prstClr val="black">
                <a:hueOff val="0"/>
                <a:satOff val="0"/>
                <a:lumOff val="0"/>
                <a:alphaOff val="0"/>
              </a:prstClr>
            </a:solidFill>
            <a:latin typeface="+mn-lt"/>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747C05B9-3B50-4D11-993F-014383B65360}">
      <dgm:prSet custT="1"/>
      <dgm:spPr/>
      <dgm:t>
        <a:bodyPr/>
        <a:lstStyle/>
        <a:p>
          <a:pPr marL="0" lvl="0" indent="0" algn="ctr" defTabSz="889000">
            <a:lnSpc>
              <a:spcPct val="90000"/>
            </a:lnSpc>
            <a:spcBef>
              <a:spcPct val="0"/>
            </a:spcBef>
            <a:spcAft>
              <a:spcPct val="35000"/>
            </a:spcAft>
            <a:buNone/>
          </a:pPr>
          <a:r>
            <a:rPr lang="en-US" sz="2000" b="1" i="0" dirty="0">
              <a:solidFill>
                <a:srgbClr val="0D0D0D"/>
              </a:solidFill>
              <a:effectLst/>
              <a:latin typeface="+mn-lt"/>
            </a:rPr>
            <a:t>Database Management</a:t>
          </a:r>
          <a:endParaRPr lang="en-US" sz="2000" spc="150" baseline="0" dirty="0">
            <a:solidFill>
              <a:schemeClr val="tx1"/>
            </a:solidFill>
            <a:latin typeface="+mn-lt"/>
            <a:ea typeface="+mj-ea"/>
            <a:cs typeface="+mj-cs"/>
          </a:endParaRPr>
        </a:p>
      </dgm:t>
    </dgm:pt>
    <dgm:pt modelId="{B1726144-B60D-4CD8-9B5B-858ADDC90277}" type="parTrans" cxnId="{C2887C5C-2FAA-4600-BDC0-EC7E8E358042}">
      <dgm:prSet/>
      <dgm:spPr/>
      <dgm:t>
        <a:bodyPr/>
        <a:lstStyle/>
        <a:p>
          <a:endParaRPr lang="en-US"/>
        </a:p>
      </dgm:t>
    </dgm:pt>
    <dgm:pt modelId="{A8087DF1-4F5F-4680-A5EA-4FB01CF94008}" type="sibTrans" cxnId="{C2887C5C-2FAA-4600-BDC0-EC7E8E358042}">
      <dgm:prSet/>
      <dgm:spPr/>
      <dgm:t>
        <a:bodyPr/>
        <a:lstStyle/>
        <a:p>
          <a:endParaRPr lang="en-US"/>
        </a:p>
      </dgm:t>
    </dgm:pt>
    <dgm:pt modelId="{BE6057D6-C139-4C94-BC5C-4E40A0DFC876}">
      <dgm:prSet custT="1"/>
      <dgm:spPr/>
      <dgm:t>
        <a:bodyPr/>
        <a:lstStyle/>
        <a:p>
          <a:pPr algn="ctr"/>
          <a:r>
            <a:rPr lang="en-US" sz="1600" b="0" i="0" dirty="0">
              <a:solidFill>
                <a:srgbClr val="0D0D0D"/>
              </a:solidFill>
              <a:effectLst/>
              <a:latin typeface="+mn-lt"/>
            </a:rPr>
            <a:t>Consideration for Future Use: Firebase</a:t>
          </a:r>
        </a:p>
        <a:p>
          <a:pPr algn="ctr"/>
          <a:endParaRPr lang="en-US" sz="1600" dirty="0">
            <a:latin typeface="+mn-lt"/>
          </a:endParaRPr>
        </a:p>
      </dgm:t>
    </dgm:pt>
    <dgm:pt modelId="{0D1DDBF0-2BD2-4DDF-9B72-60C093FAE0D5}" type="parTrans" cxnId="{1DF03DDF-FE68-4284-8ADF-0F4D6EEC7A4D}">
      <dgm:prSet/>
      <dgm:spPr/>
      <dgm:t>
        <a:bodyPr/>
        <a:lstStyle/>
        <a:p>
          <a:endParaRPr lang="en-US"/>
        </a:p>
      </dgm:t>
    </dgm:pt>
    <dgm:pt modelId="{204B7E05-C100-4FFF-98C9-FDB2B7ED656E}" type="sibTrans" cxnId="{1DF03DDF-FE68-4284-8ADF-0F4D6EEC7A4D}">
      <dgm:prSet/>
      <dgm:spPr/>
      <dgm:t>
        <a:bodyPr/>
        <a:lstStyle/>
        <a:p>
          <a:endParaRPr lang="en-US"/>
        </a:p>
      </dgm:t>
    </dgm:pt>
    <dgm:pt modelId="{6E4E1CF7-EF44-40D0-9730-66CE6943F10E}">
      <dgm:prSet custT="1"/>
      <dgm:spPr/>
      <dgm:t>
        <a:bodyPr/>
        <a:lstStyle/>
        <a:p>
          <a:pPr marL="0" algn="ctr">
            <a:lnSpc>
              <a:spcPct val="100000"/>
            </a:lnSpc>
            <a:buFont typeface="Wingdings" panose="05000000000000000000" pitchFamily="2" charset="2"/>
            <a:buChar char="Ø"/>
          </a:pPr>
          <a:r>
            <a:rPr lang="en-US" sz="1600" b="0" i="0" dirty="0">
              <a:solidFill>
                <a:srgbClr val="0D0D0D"/>
              </a:solidFill>
              <a:effectLst/>
              <a:latin typeface="+mn-lt"/>
            </a:rPr>
            <a:t>Responsive and User-Friendly</a:t>
          </a:r>
        </a:p>
        <a:p>
          <a:pPr marL="0" algn="ctr">
            <a:lnSpc>
              <a:spcPct val="100000"/>
            </a:lnSpc>
            <a:buFont typeface="Wingdings" panose="05000000000000000000" pitchFamily="2" charset="2"/>
            <a:buChar char="Ø"/>
          </a:pPr>
          <a:endParaRPr lang="en-US" sz="1600" b="0" i="0" dirty="0">
            <a:solidFill>
              <a:srgbClr val="0D0D0D"/>
            </a:solidFill>
            <a:effectLst/>
            <a:latin typeface="+mn-lt"/>
          </a:endParaRPr>
        </a:p>
      </dgm:t>
    </dgm:pt>
    <dgm:pt modelId="{45DF39F0-33B4-4EBE-A568-859391BD07D6}" type="parTrans" cxnId="{36AE4BD9-846A-4DC3-8D8B-6C58FD7DFA56}">
      <dgm:prSet/>
      <dgm:spPr/>
      <dgm:t>
        <a:bodyPr/>
        <a:lstStyle/>
        <a:p>
          <a:endParaRPr lang="en-US"/>
        </a:p>
      </dgm:t>
    </dgm:pt>
    <dgm:pt modelId="{0B11FBC3-84AE-4EFA-996B-3C186C7F241F}" type="sibTrans" cxnId="{36AE4BD9-846A-4DC3-8D8B-6C58FD7DFA56}">
      <dgm:prSet/>
      <dgm:spPr/>
      <dgm:t>
        <a:bodyPr/>
        <a:lstStyle/>
        <a:p>
          <a:endParaRPr lang="en-US"/>
        </a:p>
      </dgm:t>
    </dgm:pt>
    <dgm:pt modelId="{23139548-8D01-4B9C-BAA1-E0FE8F9A1C0A}">
      <dgm:prSet custT="1"/>
      <dgm:spPr/>
      <dgm:t>
        <a:bodyPr/>
        <a:lstStyle/>
        <a:p>
          <a:pPr marL="0" algn="ctr">
            <a:lnSpc>
              <a:spcPct val="100000"/>
            </a:lnSpc>
            <a:buFont typeface="Wingdings" panose="05000000000000000000" pitchFamily="2" charset="2"/>
            <a:buChar char="Ø"/>
          </a:pPr>
          <a:r>
            <a:rPr lang="en-US" sz="1600" b="0" i="0" dirty="0">
              <a:solidFill>
                <a:srgbClr val="0D0D0D"/>
              </a:solidFill>
              <a:effectLst/>
              <a:latin typeface="+mn-lt"/>
            </a:rPr>
            <a:t>Seamless Across Different Devices and Platforms</a:t>
          </a:r>
        </a:p>
      </dgm:t>
    </dgm:pt>
    <dgm:pt modelId="{824477E7-25C0-4916-8DDC-BB2BE096FB1D}" type="parTrans" cxnId="{9D53A5D2-C210-4644-8D88-44049E31FC98}">
      <dgm:prSet/>
      <dgm:spPr/>
      <dgm:t>
        <a:bodyPr/>
        <a:lstStyle/>
        <a:p>
          <a:endParaRPr lang="en-US"/>
        </a:p>
      </dgm:t>
    </dgm:pt>
    <dgm:pt modelId="{02920B94-A44B-418C-AAC1-877163852BB0}" type="sibTrans" cxnId="{9D53A5D2-C210-4644-8D88-44049E31FC98}">
      <dgm:prSet/>
      <dgm:spPr/>
      <dgm:t>
        <a:bodyPr/>
        <a:lstStyle/>
        <a:p>
          <a:endParaRPr lang="en-US"/>
        </a:p>
      </dgm:t>
    </dgm:pt>
    <dgm:pt modelId="{1CD8533B-E537-4801-AC9F-05751E234D31}">
      <dgm:prSet custT="1"/>
      <dgm:spPr/>
      <dgm:t>
        <a:bodyPr/>
        <a:lstStyle/>
        <a:p>
          <a:pPr marL="0" lvl="0" indent="0" algn="ctr" defTabSz="666750">
            <a:lnSpc>
              <a:spcPct val="100000"/>
            </a:lnSpc>
            <a:spcBef>
              <a:spcPct val="0"/>
            </a:spcBef>
            <a:spcAft>
              <a:spcPct val="35000"/>
            </a:spcAft>
            <a:buFont typeface="Arial" panose="020B0604020202020204" pitchFamily="34" charset="0"/>
            <a:buChar char="•"/>
          </a:pPr>
          <a:r>
            <a:rPr lang="en-US" sz="1600" b="0" i="0" dirty="0">
              <a:solidFill>
                <a:srgbClr val="0D0D0D"/>
              </a:solidFill>
              <a:effectLst/>
              <a:latin typeface="+mn-lt"/>
            </a:rPr>
            <a:t>Interaction with Front-End through RESTful APIs</a:t>
          </a:r>
        </a:p>
      </dgm:t>
    </dgm:pt>
    <dgm:pt modelId="{80AAA14F-28BF-4433-8851-FAF67D972CD6}" type="parTrans" cxnId="{9A51D53D-5F52-498C-B561-0D700B84F635}">
      <dgm:prSet/>
      <dgm:spPr/>
      <dgm:t>
        <a:bodyPr/>
        <a:lstStyle/>
        <a:p>
          <a:endParaRPr lang="en-US"/>
        </a:p>
      </dgm:t>
    </dgm:pt>
    <dgm:pt modelId="{B0CAA1BC-F1A8-4920-9C9A-3D3F237BA3BF}" type="sibTrans" cxnId="{9A51D53D-5F52-498C-B561-0D700B84F635}">
      <dgm:prSet/>
      <dgm:spPr/>
      <dgm:t>
        <a:bodyPr/>
        <a:lstStyle/>
        <a:p>
          <a:endParaRPr lang="en-US"/>
        </a:p>
      </dgm:t>
    </dgm:pt>
    <dgm:pt modelId="{C85ECD70-7AD2-469E-ACDE-EA79ABCAC16E}">
      <dgm:prSet custT="1"/>
      <dgm:spPr/>
      <dgm:t>
        <a:bodyPr/>
        <a:lstStyle/>
        <a:p>
          <a:pPr algn="ctr"/>
          <a:r>
            <a:rPr lang="en-US" sz="1600" b="0" i="0" dirty="0">
              <a:solidFill>
                <a:srgbClr val="0D0D0D"/>
              </a:solidFill>
              <a:effectLst/>
              <a:latin typeface="+mn-lt"/>
            </a:rPr>
            <a:t>Real-Time Data Synchronization</a:t>
          </a:r>
        </a:p>
        <a:p>
          <a:pPr algn="ctr"/>
          <a:endParaRPr lang="en-US" sz="1600" b="0" i="0" dirty="0">
            <a:solidFill>
              <a:srgbClr val="0D0D0D"/>
            </a:solidFill>
            <a:effectLst/>
            <a:latin typeface="+mn-lt"/>
          </a:endParaRPr>
        </a:p>
      </dgm:t>
    </dgm:pt>
    <dgm:pt modelId="{AD8A6302-71C4-4C76-A267-FF0D79848FE8}" type="parTrans" cxnId="{B5E43056-77AF-49C9-9053-0046E1036840}">
      <dgm:prSet/>
      <dgm:spPr/>
      <dgm:t>
        <a:bodyPr/>
        <a:lstStyle/>
        <a:p>
          <a:endParaRPr lang="en-US"/>
        </a:p>
      </dgm:t>
    </dgm:pt>
    <dgm:pt modelId="{E829AC89-F58B-4CC4-80D4-5995571A9F38}" type="sibTrans" cxnId="{B5E43056-77AF-49C9-9053-0046E1036840}">
      <dgm:prSet/>
      <dgm:spPr/>
      <dgm:t>
        <a:bodyPr/>
        <a:lstStyle/>
        <a:p>
          <a:endParaRPr lang="en-US"/>
        </a:p>
      </dgm:t>
    </dgm:pt>
    <dgm:pt modelId="{548F7EF3-3DFF-4A1A-BFC6-58A6F15296BE}">
      <dgm:prSet custT="1"/>
      <dgm:spPr/>
      <dgm:t>
        <a:bodyPr/>
        <a:lstStyle/>
        <a:p>
          <a:pPr algn="ctr"/>
          <a:r>
            <a:rPr lang="en-US" sz="1600" b="0" i="0" dirty="0">
              <a:solidFill>
                <a:srgbClr val="0D0D0D"/>
              </a:solidFill>
              <a:effectLst/>
              <a:latin typeface="+mn-lt"/>
            </a:rPr>
            <a:t>Essential for Messaging App’s User Experience</a:t>
          </a:r>
        </a:p>
      </dgm:t>
    </dgm:pt>
    <dgm:pt modelId="{3C62A3B8-C608-488E-82CD-4074BF2ED673}" type="parTrans" cxnId="{7072102F-62C1-4295-A6E2-F9571F4D4C41}">
      <dgm:prSet/>
      <dgm:spPr/>
      <dgm:t>
        <a:bodyPr/>
        <a:lstStyle/>
        <a:p>
          <a:endParaRPr lang="en-US"/>
        </a:p>
      </dgm:t>
    </dgm:pt>
    <dgm:pt modelId="{F958C9A1-F373-41D6-9373-CE3263243019}" type="sibTrans" cxnId="{7072102F-62C1-4295-A6E2-F9571F4D4C41}">
      <dgm:prSet/>
      <dgm:spPr/>
      <dgm:t>
        <a:bodyPr/>
        <a:lstStyle/>
        <a:p>
          <a:endParaRPr lang="en-US"/>
        </a:p>
      </dgm:t>
    </dgm:pt>
    <dgm:pt modelId="{5EE4F49D-3177-4619-BED0-D7C75F7C7FC1}">
      <dgm:prSet custT="1"/>
      <dgm:spPr/>
      <dgm:t>
        <a:bodyPr/>
        <a:lstStyle/>
        <a:p>
          <a:pPr marL="0" lvl="0" indent="0" algn="ctr" defTabSz="666750">
            <a:lnSpc>
              <a:spcPct val="100000"/>
            </a:lnSpc>
            <a:spcBef>
              <a:spcPct val="0"/>
            </a:spcBef>
            <a:spcAft>
              <a:spcPct val="35000"/>
            </a:spcAft>
            <a:buFont typeface="Arial" panose="020B0604020202020204" pitchFamily="34" charset="0"/>
            <a:buChar char="•"/>
          </a:pPr>
          <a:r>
            <a:rPr lang="en-US" sz="1600" b="0" i="0" dirty="0">
              <a:solidFill>
                <a:srgbClr val="0D0D0D"/>
              </a:solidFill>
              <a:effectLst/>
              <a:latin typeface="+mn-lt"/>
            </a:rPr>
            <a:t>Implementation Consideration: Node.js</a:t>
          </a:r>
        </a:p>
        <a:p>
          <a:pPr marL="0" lvl="0" indent="0" algn="ctr" defTabSz="666750">
            <a:lnSpc>
              <a:spcPct val="100000"/>
            </a:lnSpc>
            <a:spcBef>
              <a:spcPct val="0"/>
            </a:spcBef>
            <a:spcAft>
              <a:spcPct val="35000"/>
            </a:spcAft>
            <a:buFont typeface="Arial" panose="020B0604020202020204" pitchFamily="34" charset="0"/>
            <a:buChar char="•"/>
          </a:pPr>
          <a:endParaRPr lang="en-US" sz="1600" b="0" i="0" dirty="0">
            <a:solidFill>
              <a:srgbClr val="0D0D0D"/>
            </a:solidFill>
            <a:effectLst/>
            <a:latin typeface="+mn-lt"/>
          </a:endParaRPr>
        </a:p>
      </dgm:t>
    </dgm:pt>
    <dgm:pt modelId="{DF99BAA5-DA41-40B7-A12A-BFEF58682C7A}" type="sibTrans" cxnId="{C7F41C51-AEEF-4AA7-BCA2-98AEE35EB898}">
      <dgm:prSet/>
      <dgm:spPr/>
      <dgm:t>
        <a:bodyPr/>
        <a:lstStyle/>
        <a:p>
          <a:endParaRPr lang="en-US"/>
        </a:p>
      </dgm:t>
    </dgm:pt>
    <dgm:pt modelId="{A41A6B42-88A8-4E28-B2B6-E299CC394DE1}" type="parTrans" cxnId="{C7F41C51-AEEF-4AA7-BCA2-98AEE35EB898}">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0" presStyleCnt="3">
        <dgm:presLayoutVars>
          <dgm:chMax val="0"/>
          <dgm:chPref val="0"/>
        </dgm:presLayoutVars>
      </dgm:prSet>
      <dgm:spPr/>
    </dgm:pt>
    <dgm:pt modelId="{4FEB85EB-D046-4CDB-8A62-BBCE260C4490}" type="pres">
      <dgm:prSet presAssocID="{B1AFA1AF-0FF8-45B3-A6D0-0E255A2F637D}" presName="desTx" presStyleLbl="alignAccFollowNode1" presStyleIdx="0"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1" presStyleCnt="3">
        <dgm:presLayoutVars>
          <dgm:chMax val="0"/>
          <dgm:chPref val="0"/>
        </dgm:presLayoutVars>
      </dgm:prSet>
      <dgm:spPr/>
    </dgm:pt>
    <dgm:pt modelId="{6B5FE59C-B471-448A-AA7A-B526DCC4D4CA}" type="pres">
      <dgm:prSet presAssocID="{E9682B4F-0217-4B50-923E-C104AA24290F}" presName="desTx" presStyleLbl="alignAccFollowNode1" presStyleIdx="1" presStyleCnt="3">
        <dgm:presLayoutVars/>
      </dgm:prSet>
      <dgm:spPr/>
    </dgm:pt>
    <dgm:pt modelId="{A91542D9-4FB3-4302-AD03-3D6EF82E6748}" type="pres">
      <dgm:prSet presAssocID="{B8632E42-D7EB-4C31-877E-6F1B2801851A}" presName="space" presStyleCnt="0"/>
      <dgm:spPr/>
    </dgm:pt>
    <dgm:pt modelId="{4218D5EB-38E1-4CED-A9A8-C6AFE804A0E2}" type="pres">
      <dgm:prSet presAssocID="{747C05B9-3B50-4D11-993F-014383B65360}" presName="composite" presStyleCnt="0"/>
      <dgm:spPr/>
    </dgm:pt>
    <dgm:pt modelId="{506C81A4-DD09-4BA8-BF79-91A382CB3045}" type="pres">
      <dgm:prSet presAssocID="{747C05B9-3B50-4D11-993F-014383B65360}" presName="parTx" presStyleLbl="alignNode1" presStyleIdx="2" presStyleCnt="3">
        <dgm:presLayoutVars>
          <dgm:chMax val="0"/>
          <dgm:chPref val="0"/>
        </dgm:presLayoutVars>
      </dgm:prSet>
      <dgm:spPr/>
    </dgm:pt>
    <dgm:pt modelId="{137584FD-BF1C-462B-9F77-6480BCCE3855}" type="pres">
      <dgm:prSet presAssocID="{747C05B9-3B50-4D11-993F-014383B65360}" presName="desTx" presStyleLbl="alignAccFollowNode1" presStyleIdx="2" presStyleCnt="3">
        <dgm:presLayoutVars/>
      </dgm:prSet>
      <dgm:spPr/>
    </dgm:pt>
  </dgm:ptLst>
  <dgm:cxnLst>
    <dgm:cxn modelId="{F28D7702-2FC3-49BD-BB13-C989E5EE622A}" srcId="{0DD8915E-DC14-41D6-9BB5-F49E1C265163}" destId="{B1AFA1AF-0FF8-45B3-A6D0-0E255A2F637D}" srcOrd="0" destOrd="0" parTransId="{10C68AF5-481C-45AA-A216-8BBBB04515B9}" sibTransId="{88649F7A-400B-4056-965D-C9AC0B3AD942}"/>
    <dgm:cxn modelId="{E356640A-1640-4C4C-BCCF-62A182A9983C}" type="presOf" srcId="{1CD8533B-E537-4801-AC9F-05751E234D31}" destId="{6B5FE59C-B471-448A-AA7A-B526DCC4D4CA}" srcOrd="0" destOrd="2" presId="urn:microsoft.com/office/officeart/2016/7/layout/HorizontalActionList"/>
    <dgm:cxn modelId="{7219CF1D-C4F5-4EB8-B212-B72DC8050630}" type="presOf" srcId="{BE6057D6-C139-4C94-BC5C-4E40A0DFC876}" destId="{137584FD-BF1C-462B-9F77-6480BCCE3855}" srcOrd="0" destOrd="0"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7072102F-62C1-4295-A6E2-F9571F4D4C41}" srcId="{747C05B9-3B50-4D11-993F-014383B65360}" destId="{548F7EF3-3DFF-4A1A-BFC6-58A6F15296BE}" srcOrd="2" destOrd="0" parTransId="{3C62A3B8-C608-488E-82CD-4074BF2ED673}" sibTransId="{F958C9A1-F373-41D6-9373-CE3263243019}"/>
    <dgm:cxn modelId="{61FDC835-F0CD-46F1-A0F8-56CF68DCB867}" type="presOf" srcId="{548F7EF3-3DFF-4A1A-BFC6-58A6F15296BE}" destId="{137584FD-BF1C-462B-9F77-6480BCCE3855}" srcOrd="0" destOrd="2" presId="urn:microsoft.com/office/officeart/2016/7/layout/HorizontalActionList"/>
    <dgm:cxn modelId="{9A51D53D-5F52-498C-B561-0D700B84F635}" srcId="{E9682B4F-0217-4B50-923E-C104AA24290F}" destId="{1CD8533B-E537-4801-AC9F-05751E234D31}" srcOrd="2" destOrd="0" parTransId="{80AAA14F-28BF-4433-8851-FAF67D972CD6}" sibTransId="{B0CAA1BC-F1A8-4920-9C9A-3D3F237BA3BF}"/>
    <dgm:cxn modelId="{C2887C5C-2FAA-4600-BDC0-EC7E8E358042}" srcId="{0DD8915E-DC14-41D6-9BB5-F49E1C265163}" destId="{747C05B9-3B50-4D11-993F-014383B65360}" srcOrd="2" destOrd="0" parTransId="{B1726144-B60D-4CD8-9B5B-858ADDC90277}" sibTransId="{A8087DF1-4F5F-4680-A5EA-4FB01CF94008}"/>
    <dgm:cxn modelId="{63AF0E46-2F32-46E5-BBC2-6178F27D8001}" type="presOf" srcId="{5EE4F49D-3177-4619-BED0-D7C75F7C7FC1}" destId="{6B5FE59C-B471-448A-AA7A-B526DCC4D4CA}" srcOrd="0" destOrd="1" presId="urn:microsoft.com/office/officeart/2016/7/layout/HorizontalActionList"/>
    <dgm:cxn modelId="{288E0767-9DC3-463C-80DA-A5B12C327457}" type="presOf" srcId="{747C05B9-3B50-4D11-993F-014383B65360}" destId="{506C81A4-DD09-4BA8-BF79-91A382CB3045}"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C7F41C51-AEEF-4AA7-BCA2-98AEE35EB898}" srcId="{E9682B4F-0217-4B50-923E-C104AA24290F}" destId="{5EE4F49D-3177-4619-BED0-D7C75F7C7FC1}" srcOrd="1" destOrd="0" parTransId="{A41A6B42-88A8-4E28-B2B6-E299CC394DE1}" sibTransId="{DF99BAA5-DA41-40B7-A12A-BFEF58682C7A}"/>
    <dgm:cxn modelId="{B5E43056-77AF-49C9-9053-0046E1036840}" srcId="{747C05B9-3B50-4D11-993F-014383B65360}" destId="{C85ECD70-7AD2-469E-ACDE-EA79ABCAC16E}" srcOrd="1" destOrd="0" parTransId="{AD8A6302-71C4-4C76-A267-FF0D79848FE8}" sibTransId="{E829AC89-F58B-4CC4-80D4-5995571A9F38}"/>
    <dgm:cxn modelId="{F7C60F8A-55DF-4537-A5DF-25E68A18FE7C}" type="presOf" srcId="{6E4E1CF7-EF44-40D0-9730-66CE6943F10E}" destId="{4FEB85EB-D046-4CDB-8A62-BBCE260C4490}" srcOrd="0" destOrd="1"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C3383AC1-AD19-438F-8ACA-8D2AD81FEFA4}" type="presOf" srcId="{C85ECD70-7AD2-469E-ACDE-EA79ABCAC16E}" destId="{137584FD-BF1C-462B-9F77-6480BCCE3855}" srcOrd="0" destOrd="1" presId="urn:microsoft.com/office/officeart/2016/7/layout/HorizontalActionList"/>
    <dgm:cxn modelId="{6C23D0C9-74B2-4C8B-AB2F-A03B3B0EBE56}" srcId="{0DD8915E-DC14-41D6-9BB5-F49E1C265163}" destId="{E9682B4F-0217-4B50-923E-C104AA24290F}" srcOrd="1" destOrd="0" parTransId="{E0F6C4AF-9BBB-4698-91D7-F9AE3EACBD5D}" sibTransId="{B8632E42-D7EB-4C31-877E-6F1B2801851A}"/>
    <dgm:cxn modelId="{7792C5D0-060A-4705-AD19-074B1CD55239}" type="presOf" srcId="{23139548-8D01-4B9C-BAA1-E0FE8F9A1C0A}" destId="{4FEB85EB-D046-4CDB-8A62-BBCE260C4490}" srcOrd="0" destOrd="2" presId="urn:microsoft.com/office/officeart/2016/7/layout/HorizontalActionList"/>
    <dgm:cxn modelId="{8CB96BD1-8B01-481A-B525-C5C507C9951C}" type="presOf" srcId="{0EC0C300-11E4-45CF-8418-973585107209}" destId="{6B5FE59C-B471-448A-AA7A-B526DCC4D4CA}" srcOrd="0" destOrd="0" presId="urn:microsoft.com/office/officeart/2016/7/layout/HorizontalActionList"/>
    <dgm:cxn modelId="{9D53A5D2-C210-4644-8D88-44049E31FC98}" srcId="{B1AFA1AF-0FF8-45B3-A6D0-0E255A2F637D}" destId="{23139548-8D01-4B9C-BAA1-E0FE8F9A1C0A}" srcOrd="2" destOrd="0" parTransId="{824477E7-25C0-4916-8DDC-BB2BE096FB1D}" sibTransId="{02920B94-A44B-418C-AAC1-877163852BB0}"/>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36AE4BD9-846A-4DC3-8D8B-6C58FD7DFA56}" srcId="{B1AFA1AF-0FF8-45B3-A6D0-0E255A2F637D}" destId="{6E4E1CF7-EF44-40D0-9730-66CE6943F10E}" srcOrd="1" destOrd="0" parTransId="{45DF39F0-33B4-4EBE-A568-859391BD07D6}" sibTransId="{0B11FBC3-84AE-4EFA-996B-3C186C7F241F}"/>
    <dgm:cxn modelId="{1DF03DDF-FE68-4284-8ADF-0F4D6EEC7A4D}" srcId="{747C05B9-3B50-4D11-993F-014383B65360}" destId="{BE6057D6-C139-4C94-BC5C-4E40A0DFC876}" srcOrd="0" destOrd="0" parTransId="{0D1DDBF0-2BD2-4DDF-9B72-60C093FAE0D5}" sibTransId="{204B7E05-C100-4FFF-98C9-FDB2B7ED656E}"/>
    <dgm:cxn modelId="{86FF1107-69E9-4310-A0D8-2BF61292A72B}" type="presParOf" srcId="{E4B4F7C4-5024-45F0-9FD7-C5068A1AE6C4}" destId="{C6650FDC-3601-45F5-9125-6E3F90A53F8A}" srcOrd="0"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1" destOrd="0" presId="urn:microsoft.com/office/officeart/2016/7/layout/HorizontalActionList"/>
    <dgm:cxn modelId="{F5BE37E3-59D0-4D56-B08C-9B1D93695802}" type="presParOf" srcId="{E4B4F7C4-5024-45F0-9FD7-C5068A1AE6C4}" destId="{BB2E4F65-C461-40C3-BC82-6A29AA851F44}" srcOrd="2"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3" destOrd="0" presId="urn:microsoft.com/office/officeart/2016/7/layout/HorizontalActionList"/>
    <dgm:cxn modelId="{0E8E4EBF-C83A-41C5-8D79-79B42D31DF2D}" type="presParOf" srcId="{E4B4F7C4-5024-45F0-9FD7-C5068A1AE6C4}" destId="{4218D5EB-38E1-4CED-A9A8-C6AFE804A0E2}" srcOrd="4" destOrd="0" presId="urn:microsoft.com/office/officeart/2016/7/layout/HorizontalActionList"/>
    <dgm:cxn modelId="{05DB7399-858B-4368-BE50-3FDB57A566F8}" type="presParOf" srcId="{4218D5EB-38E1-4CED-A9A8-C6AFE804A0E2}" destId="{506C81A4-DD09-4BA8-BF79-91A382CB3045}" srcOrd="0" destOrd="0" presId="urn:microsoft.com/office/officeart/2016/7/layout/HorizontalActionList"/>
    <dgm:cxn modelId="{30CA4450-D4CB-44DB-90BD-F168149DE4A8}" type="presParOf" srcId="{4218D5EB-38E1-4CED-A9A8-C6AFE804A0E2}" destId="{137584FD-BF1C-462B-9F77-6480BCCE3855}"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4DEA-2002-4D32-8E80-70EEE05E345A}">
      <dsp:nvSpPr>
        <dsp:cNvPr id="0" name=""/>
        <dsp:cNvSpPr/>
      </dsp:nvSpPr>
      <dsp:spPr>
        <a:xfrm>
          <a:off x="15214" y="517952"/>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2000" kern="1200" spc="150" baseline="0" dirty="0">
              <a:solidFill>
                <a:prstClr val="black"/>
              </a:solidFill>
              <a:latin typeface="+mj-lt"/>
              <a:ea typeface="+mn-ea"/>
              <a:cs typeface="+mn-cs"/>
            </a:rPr>
            <a:t>Feature Implementation</a:t>
          </a:r>
        </a:p>
      </dsp:txBody>
      <dsp:txXfrm>
        <a:off x="15214" y="517952"/>
        <a:ext cx="3423197" cy="1026959"/>
      </dsp:txXfrm>
    </dsp:sp>
    <dsp:sp modelId="{4FEB85EB-D046-4CDB-8A62-BBCE260C4490}">
      <dsp:nvSpPr>
        <dsp:cNvPr id="0" name=""/>
        <dsp:cNvSpPr/>
      </dsp:nvSpPr>
      <dsp:spPr>
        <a:xfrm>
          <a:off x="15214" y="1544911"/>
          <a:ext cx="3423197" cy="26027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ctr" defTabSz="800100">
            <a:lnSpc>
              <a:spcPct val="100000"/>
            </a:lnSpc>
            <a:spcBef>
              <a:spcPct val="0"/>
            </a:spcBef>
            <a:spcAft>
              <a:spcPct val="35000"/>
            </a:spcAft>
            <a:buNone/>
          </a:pPr>
          <a:r>
            <a:rPr lang="en-US" sz="1800" kern="1200" dirty="0"/>
            <a:t>Describing the development of core social messaging application functionality, including chat interfaces, multimedia message exchange and user status updates</a:t>
          </a:r>
          <a:endParaRPr lang="en-US" sz="1600" kern="1200" spc="50" baseline="0" dirty="0">
            <a:latin typeface="+mn-lt"/>
          </a:endParaRPr>
        </a:p>
      </dsp:txBody>
      <dsp:txXfrm>
        <a:off x="15214" y="1544911"/>
        <a:ext cx="3423197" cy="2602797"/>
      </dsp:txXfrm>
    </dsp:sp>
    <dsp:sp modelId="{49B7F8FA-D256-41EF-9327-52A3551D9A60}">
      <dsp:nvSpPr>
        <dsp:cNvPr id="0" name=""/>
        <dsp:cNvSpPr/>
      </dsp:nvSpPr>
      <dsp:spPr>
        <a:xfrm>
          <a:off x="3546201" y="517952"/>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2000" kern="1200" spc="150" baseline="0" dirty="0">
              <a:solidFill>
                <a:prstClr val="black"/>
              </a:solidFill>
              <a:latin typeface="+mj-lt"/>
              <a:ea typeface="+mn-ea"/>
              <a:cs typeface="+mn-cs"/>
            </a:rPr>
            <a:t>Performance</a:t>
          </a:r>
        </a:p>
        <a:p>
          <a:pPr marL="0" lvl="0" indent="0" algn="ctr" defTabSz="889000">
            <a:lnSpc>
              <a:spcPct val="90000"/>
            </a:lnSpc>
            <a:spcBef>
              <a:spcPct val="0"/>
            </a:spcBef>
            <a:spcAft>
              <a:spcPct val="35000"/>
            </a:spcAft>
            <a:buNone/>
          </a:pPr>
          <a:r>
            <a:rPr lang="en-US" sz="2000" kern="1200" spc="150" baseline="0" dirty="0">
              <a:solidFill>
                <a:prstClr val="black"/>
              </a:solidFill>
              <a:latin typeface="+mj-lt"/>
              <a:ea typeface="+mn-ea"/>
              <a:cs typeface="+mn-cs"/>
            </a:rPr>
            <a:t>Optimization</a:t>
          </a:r>
        </a:p>
      </dsp:txBody>
      <dsp:txXfrm>
        <a:off x="3546201" y="517952"/>
        <a:ext cx="3423197" cy="1026959"/>
      </dsp:txXfrm>
    </dsp:sp>
    <dsp:sp modelId="{6B5FE59C-B471-448A-AA7A-B526DCC4D4CA}">
      <dsp:nvSpPr>
        <dsp:cNvPr id="0" name=""/>
        <dsp:cNvSpPr/>
      </dsp:nvSpPr>
      <dsp:spPr>
        <a:xfrm>
          <a:off x="3546201" y="1544911"/>
          <a:ext cx="3423197" cy="26027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ctr" defTabSz="666750">
            <a:lnSpc>
              <a:spcPct val="100000"/>
            </a:lnSpc>
            <a:spcBef>
              <a:spcPct val="0"/>
            </a:spcBef>
            <a:spcAft>
              <a:spcPct val="35000"/>
            </a:spcAft>
            <a:buNone/>
          </a:pPr>
          <a:r>
            <a:rPr lang="en-US" sz="1800" dirty="0"/>
            <a:t>Ensuring smooth operation and responsive app performance across a range of Android devices, addressing challenges like screen size diversity and app functionality</a:t>
          </a:r>
          <a:endParaRPr lang="en-US" sz="1400" kern="1200" spc="50" baseline="0" dirty="0">
            <a:solidFill>
              <a:prstClr val="black">
                <a:hueOff val="0"/>
                <a:satOff val="0"/>
                <a:lumOff val="0"/>
                <a:alphaOff val="0"/>
              </a:prstClr>
            </a:solidFill>
            <a:latin typeface="Tenorite"/>
            <a:ea typeface="+mn-ea"/>
            <a:cs typeface="+mn-cs"/>
          </a:endParaRPr>
        </a:p>
      </dsp:txBody>
      <dsp:txXfrm>
        <a:off x="3546201" y="1544911"/>
        <a:ext cx="3423197" cy="2602797"/>
      </dsp:txXfrm>
    </dsp:sp>
    <dsp:sp modelId="{506C81A4-DD09-4BA8-BF79-91A382CB3045}">
      <dsp:nvSpPr>
        <dsp:cNvPr id="0" name=""/>
        <dsp:cNvSpPr/>
      </dsp:nvSpPr>
      <dsp:spPr>
        <a:xfrm>
          <a:off x="7077187" y="517952"/>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mj-lt"/>
            </a:rPr>
            <a:t>UI/UX design</a:t>
          </a:r>
          <a:endParaRPr lang="en-US" sz="2000" kern="1200" spc="150" baseline="0" dirty="0">
            <a:solidFill>
              <a:schemeClr val="tx1"/>
            </a:solidFill>
            <a:latin typeface="+mj-lt"/>
            <a:ea typeface="+mj-ea"/>
            <a:cs typeface="+mj-cs"/>
          </a:endParaRPr>
        </a:p>
      </dsp:txBody>
      <dsp:txXfrm>
        <a:off x="7077187" y="517952"/>
        <a:ext cx="3423197" cy="1026959"/>
      </dsp:txXfrm>
    </dsp:sp>
    <dsp:sp modelId="{137584FD-BF1C-462B-9F77-6480BCCE3855}">
      <dsp:nvSpPr>
        <dsp:cNvPr id="0" name=""/>
        <dsp:cNvSpPr/>
      </dsp:nvSpPr>
      <dsp:spPr>
        <a:xfrm>
          <a:off x="7077187" y="1544911"/>
          <a:ext cx="3423197" cy="26027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ctr" defTabSz="800100">
            <a:lnSpc>
              <a:spcPct val="90000"/>
            </a:lnSpc>
            <a:spcBef>
              <a:spcPct val="0"/>
            </a:spcBef>
            <a:spcAft>
              <a:spcPct val="35000"/>
            </a:spcAft>
            <a:buNone/>
          </a:pPr>
          <a:r>
            <a:rPr lang="en-US" sz="1800" kern="1200" dirty="0"/>
            <a:t>Involving the creation of an intuitive and attractive interface that improves user engagement and facilitates navigation within the application</a:t>
          </a:r>
        </a:p>
      </dsp:txBody>
      <dsp:txXfrm>
        <a:off x="7077187" y="1544911"/>
        <a:ext cx="3423197" cy="2602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4DEA-2002-4D32-8E80-70EEE05E345A}">
      <dsp:nvSpPr>
        <dsp:cNvPr id="0" name=""/>
        <dsp:cNvSpPr/>
      </dsp:nvSpPr>
      <dsp:spPr>
        <a:xfrm>
          <a:off x="15214" y="367697"/>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effectLst/>
              <a:latin typeface="+mj-lt"/>
              <a:ea typeface="Yu Mincho" panose="02020400000000000000" pitchFamily="18" charset="-128"/>
            </a:rPr>
            <a:t>Intuitive UI/UX Design</a:t>
          </a:r>
          <a:endParaRPr lang="en-US" sz="2000" kern="1200" spc="150" baseline="0" dirty="0">
            <a:solidFill>
              <a:schemeClr val="tx1"/>
            </a:solidFill>
            <a:latin typeface="+mj-lt"/>
            <a:ea typeface="+mn-ea"/>
            <a:cs typeface="+mn-cs"/>
          </a:endParaRPr>
        </a:p>
      </dsp:txBody>
      <dsp:txXfrm>
        <a:off x="15214" y="367697"/>
        <a:ext cx="3423197" cy="1026959"/>
      </dsp:txXfrm>
    </dsp:sp>
    <dsp:sp modelId="{4FEB85EB-D046-4CDB-8A62-BBCE260C4490}">
      <dsp:nvSpPr>
        <dsp:cNvPr id="0" name=""/>
        <dsp:cNvSpPr/>
      </dsp:nvSpPr>
      <dsp:spPr>
        <a:xfrm>
          <a:off x="15214" y="1394657"/>
          <a:ext cx="3423197" cy="29033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ctr" defTabSz="800100">
            <a:lnSpc>
              <a:spcPct val="100000"/>
            </a:lnSpc>
            <a:spcBef>
              <a:spcPct val="0"/>
            </a:spcBef>
            <a:spcAft>
              <a:spcPct val="35000"/>
            </a:spcAft>
            <a:buNone/>
          </a:pPr>
          <a:r>
            <a:rPr lang="en-US" sz="1800" kern="1200" dirty="0">
              <a:effectLst/>
              <a:ea typeface="Yu Mincho" panose="02020400000000000000" pitchFamily="18" charset="-128"/>
            </a:rPr>
            <a:t>By focusing on simple but targeted UI/UX design principles, this project contributes new insights into creating user-centric interfaces that can enhance user engagement and satisfaction. </a:t>
          </a:r>
          <a:endParaRPr lang="en-US" sz="1800" kern="1200" spc="50" baseline="0" dirty="0">
            <a:latin typeface="+mn-lt"/>
          </a:endParaRPr>
        </a:p>
      </dsp:txBody>
      <dsp:txXfrm>
        <a:off x="15214" y="1394657"/>
        <a:ext cx="3423197" cy="2903306"/>
      </dsp:txXfrm>
    </dsp:sp>
    <dsp:sp modelId="{49B7F8FA-D256-41EF-9327-52A3551D9A60}">
      <dsp:nvSpPr>
        <dsp:cNvPr id="0" name=""/>
        <dsp:cNvSpPr/>
      </dsp:nvSpPr>
      <dsp:spPr>
        <a:xfrm>
          <a:off x="3546201" y="367697"/>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effectLst/>
              <a:latin typeface="+mj-lt"/>
              <a:ea typeface="Yu Mincho" panose="02020400000000000000" pitchFamily="18" charset="-128"/>
            </a:rPr>
            <a:t>Application of Modern Android Development Tools</a:t>
          </a:r>
          <a:endParaRPr lang="en-US" sz="2000" kern="1200" spc="150" baseline="0" dirty="0">
            <a:solidFill>
              <a:schemeClr val="tx1"/>
            </a:solidFill>
            <a:latin typeface="+mj-lt"/>
            <a:ea typeface="+mn-ea"/>
            <a:cs typeface="+mn-cs"/>
          </a:endParaRPr>
        </a:p>
      </dsp:txBody>
      <dsp:txXfrm>
        <a:off x="3546201" y="367697"/>
        <a:ext cx="3423197" cy="1026959"/>
      </dsp:txXfrm>
    </dsp:sp>
    <dsp:sp modelId="{6B5FE59C-B471-448A-AA7A-B526DCC4D4CA}">
      <dsp:nvSpPr>
        <dsp:cNvPr id="0" name=""/>
        <dsp:cNvSpPr/>
      </dsp:nvSpPr>
      <dsp:spPr>
        <a:xfrm>
          <a:off x="3546201" y="1394657"/>
          <a:ext cx="3423197" cy="29033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ctr" defTabSz="666750">
            <a:lnSpc>
              <a:spcPct val="100000"/>
            </a:lnSpc>
            <a:spcBef>
              <a:spcPct val="0"/>
            </a:spcBef>
            <a:spcAft>
              <a:spcPct val="35000"/>
            </a:spcAft>
            <a:buNone/>
          </a:pPr>
          <a:r>
            <a:rPr lang="en-US" sz="1800" dirty="0">
              <a:effectLst/>
              <a:ea typeface="Yu Mincho" panose="02020400000000000000" pitchFamily="18" charset="-128"/>
            </a:rPr>
            <a:t>The project provides a practical application of up-to-date Android development tools and frameworks, serving as a valuable reference for developers in this field.</a:t>
          </a:r>
          <a:endParaRPr lang="en-US" sz="1400" kern="1200" spc="50" baseline="0" dirty="0">
            <a:solidFill>
              <a:prstClr val="black">
                <a:hueOff val="0"/>
                <a:satOff val="0"/>
                <a:lumOff val="0"/>
                <a:alphaOff val="0"/>
              </a:prstClr>
            </a:solidFill>
            <a:latin typeface="Tenorite"/>
            <a:ea typeface="+mn-ea"/>
            <a:cs typeface="+mn-cs"/>
          </a:endParaRPr>
        </a:p>
      </dsp:txBody>
      <dsp:txXfrm>
        <a:off x="3546201" y="1394657"/>
        <a:ext cx="3423197" cy="2903306"/>
      </dsp:txXfrm>
    </dsp:sp>
    <dsp:sp modelId="{506C81A4-DD09-4BA8-BF79-91A382CB3045}">
      <dsp:nvSpPr>
        <dsp:cNvPr id="0" name=""/>
        <dsp:cNvSpPr/>
      </dsp:nvSpPr>
      <dsp:spPr>
        <a:xfrm>
          <a:off x="7077187" y="367697"/>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effectLst/>
              <a:latin typeface="+mj-lt"/>
              <a:ea typeface="Yu Mincho" panose="02020400000000000000" pitchFamily="18" charset="-128"/>
            </a:rPr>
            <a:t>Solo Development Insights</a:t>
          </a:r>
          <a:endParaRPr lang="en-US" sz="2000" kern="1200" spc="150" baseline="0" dirty="0">
            <a:solidFill>
              <a:schemeClr val="tx1"/>
            </a:solidFill>
            <a:latin typeface="+mj-lt"/>
            <a:ea typeface="+mj-ea"/>
            <a:cs typeface="+mj-cs"/>
          </a:endParaRPr>
        </a:p>
      </dsp:txBody>
      <dsp:txXfrm>
        <a:off x="7077187" y="367697"/>
        <a:ext cx="3423197" cy="1026959"/>
      </dsp:txXfrm>
    </dsp:sp>
    <dsp:sp modelId="{137584FD-BF1C-462B-9F77-6480BCCE3855}">
      <dsp:nvSpPr>
        <dsp:cNvPr id="0" name=""/>
        <dsp:cNvSpPr/>
      </dsp:nvSpPr>
      <dsp:spPr>
        <a:xfrm>
          <a:off x="7077187" y="1394657"/>
          <a:ext cx="3423197" cy="29033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ctr" defTabSz="800100">
            <a:lnSpc>
              <a:spcPct val="90000"/>
            </a:lnSpc>
            <a:spcBef>
              <a:spcPct val="0"/>
            </a:spcBef>
            <a:spcAft>
              <a:spcPct val="35000"/>
            </a:spcAft>
            <a:buNone/>
          </a:pPr>
          <a:r>
            <a:rPr lang="en-US" sz="1800" kern="1200" dirty="0">
              <a:effectLst/>
              <a:ea typeface="Yu Mincho" panose="02020400000000000000" pitchFamily="18" charset="-128"/>
            </a:rPr>
            <a:t>Documenting the process of developing a complex application as a solo developer offers unique perspectives on project management, time allocation, and problem-solving strategies in mobile app development.</a:t>
          </a:r>
          <a:endParaRPr lang="en-US" sz="1800" kern="1200" dirty="0"/>
        </a:p>
      </dsp:txBody>
      <dsp:txXfrm>
        <a:off x="7077187" y="1394657"/>
        <a:ext cx="3423197" cy="29033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4DEA-2002-4D32-8E80-70EEE05E345A}">
      <dsp:nvSpPr>
        <dsp:cNvPr id="0" name=""/>
        <dsp:cNvSpPr/>
      </dsp:nvSpPr>
      <dsp:spPr>
        <a:xfrm>
          <a:off x="10090" y="394511"/>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solidFill>
              <a:effectLst/>
              <a:latin typeface="+mn-lt"/>
              <a:ea typeface="Yu Mincho" panose="02020400000000000000" pitchFamily="18" charset="-128"/>
            </a:rPr>
            <a:t>The JavaScript Thread</a:t>
          </a:r>
          <a:endParaRPr lang="en-US" sz="2000" kern="1200" spc="150" baseline="0" dirty="0">
            <a:solidFill>
              <a:schemeClr val="tx1"/>
            </a:solidFill>
            <a:latin typeface="+mn-lt"/>
            <a:ea typeface="+mn-ea"/>
            <a:cs typeface="+mn-cs"/>
          </a:endParaRPr>
        </a:p>
      </dsp:txBody>
      <dsp:txXfrm>
        <a:off x="10090" y="394511"/>
        <a:ext cx="3426543" cy="1027963"/>
      </dsp:txXfrm>
    </dsp:sp>
    <dsp:sp modelId="{4FEB85EB-D046-4CDB-8A62-BBCE260C4490}">
      <dsp:nvSpPr>
        <dsp:cNvPr id="0" name=""/>
        <dsp:cNvSpPr/>
      </dsp:nvSpPr>
      <dsp:spPr>
        <a:xfrm>
          <a:off x="10090" y="1422474"/>
          <a:ext cx="3426543" cy="28486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711200">
            <a:lnSpc>
              <a:spcPct val="100000"/>
            </a:lnSpc>
            <a:spcBef>
              <a:spcPct val="0"/>
            </a:spcBef>
            <a:spcAft>
              <a:spcPct val="35000"/>
            </a:spcAft>
            <a:buFont typeface="Wingdings" panose="05000000000000000000" pitchFamily="2" charset="2"/>
            <a:buNone/>
          </a:pPr>
          <a:r>
            <a:rPr lang="en-US" sz="1600" kern="1200" dirty="0">
              <a:effectLst/>
              <a:ea typeface="Yu Mincho" panose="02020400000000000000" pitchFamily="18" charset="-128"/>
            </a:rPr>
            <a:t>This is where all the JavaScript code is placed and compiled. </a:t>
          </a:r>
        </a:p>
        <a:p>
          <a:pPr marL="0" lvl="0" indent="0" algn="ctr" defTabSz="711200">
            <a:lnSpc>
              <a:spcPct val="100000"/>
            </a:lnSpc>
            <a:spcBef>
              <a:spcPct val="0"/>
            </a:spcBef>
            <a:spcAft>
              <a:spcPct val="35000"/>
            </a:spcAft>
            <a:buFont typeface="Wingdings" panose="05000000000000000000" pitchFamily="2" charset="2"/>
            <a:buNone/>
          </a:pPr>
          <a:endParaRPr lang="en-US" sz="1600" kern="1200" dirty="0">
            <a:effectLst/>
            <a:ea typeface="Yu Mincho" panose="02020400000000000000" pitchFamily="18" charset="-128"/>
          </a:endParaRPr>
        </a:p>
        <a:p>
          <a:pPr marL="0" lvl="0" indent="0" algn="ctr" defTabSz="711200">
            <a:lnSpc>
              <a:spcPct val="100000"/>
            </a:lnSpc>
            <a:spcBef>
              <a:spcPct val="0"/>
            </a:spcBef>
            <a:spcAft>
              <a:spcPct val="35000"/>
            </a:spcAft>
            <a:buFont typeface="Wingdings" panose="05000000000000000000" pitchFamily="2" charset="2"/>
            <a:buNone/>
          </a:pPr>
          <a:r>
            <a:rPr lang="en-US" sz="1600" kern="1200" dirty="0">
              <a:effectLst/>
              <a:ea typeface="Yu Mincho" panose="02020400000000000000" pitchFamily="18" charset="-128"/>
            </a:rPr>
            <a:t>When the application is bundled for production, the JavaScript core executes the bundle when the user launches the application.</a:t>
          </a:r>
          <a:endParaRPr lang="en-US" sz="1600" kern="1200" spc="50" baseline="0" dirty="0">
            <a:latin typeface="+mn-lt"/>
          </a:endParaRPr>
        </a:p>
      </dsp:txBody>
      <dsp:txXfrm>
        <a:off x="10090" y="1422474"/>
        <a:ext cx="3426543" cy="2848675"/>
      </dsp:txXfrm>
    </dsp:sp>
    <dsp:sp modelId="{49B7F8FA-D256-41EF-9327-52A3551D9A60}">
      <dsp:nvSpPr>
        <dsp:cNvPr id="0" name=""/>
        <dsp:cNvSpPr/>
      </dsp:nvSpPr>
      <dsp:spPr>
        <a:xfrm>
          <a:off x="3544528" y="394511"/>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solidFill>
              <a:effectLst/>
              <a:latin typeface="+mn-lt"/>
              <a:ea typeface="Yu Mincho" panose="02020400000000000000" pitchFamily="18" charset="-128"/>
            </a:rPr>
            <a:t>The Native Thread</a:t>
          </a:r>
          <a:endParaRPr lang="en-US" sz="2000" kern="1200" spc="150" baseline="0" dirty="0">
            <a:solidFill>
              <a:schemeClr val="tx1"/>
            </a:solidFill>
            <a:latin typeface="+mn-lt"/>
            <a:ea typeface="+mn-ea"/>
            <a:cs typeface="+mn-cs"/>
          </a:endParaRPr>
        </a:p>
      </dsp:txBody>
      <dsp:txXfrm>
        <a:off x="3544528" y="394511"/>
        <a:ext cx="3426543" cy="1027963"/>
      </dsp:txXfrm>
    </dsp:sp>
    <dsp:sp modelId="{6B5FE59C-B471-448A-AA7A-B526DCC4D4CA}">
      <dsp:nvSpPr>
        <dsp:cNvPr id="0" name=""/>
        <dsp:cNvSpPr/>
      </dsp:nvSpPr>
      <dsp:spPr>
        <a:xfrm>
          <a:off x="3544528" y="1422474"/>
          <a:ext cx="3426543" cy="28486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666750">
            <a:lnSpc>
              <a:spcPct val="100000"/>
            </a:lnSpc>
            <a:spcBef>
              <a:spcPct val="0"/>
            </a:spcBef>
            <a:spcAft>
              <a:spcPct val="35000"/>
            </a:spcAft>
            <a:buFont typeface="Arial" panose="020B0604020202020204" pitchFamily="34" charset="0"/>
            <a:buNone/>
          </a:pPr>
          <a:r>
            <a:rPr lang="en-US" sz="1600" dirty="0">
              <a:effectLst/>
              <a:ea typeface="Yu Mincho" panose="02020400000000000000" pitchFamily="18" charset="-128"/>
              <a:cs typeface="Times New Roman" panose="02020603050405020304" pitchFamily="18" charset="0"/>
            </a:rPr>
            <a:t>This component executes the native code and manages the user interface.</a:t>
          </a:r>
        </a:p>
        <a:p>
          <a:pPr marL="0" lvl="0" indent="0" algn="ctr" defTabSz="666750">
            <a:lnSpc>
              <a:spcPct val="100000"/>
            </a:lnSpc>
            <a:spcBef>
              <a:spcPct val="0"/>
            </a:spcBef>
            <a:spcAft>
              <a:spcPct val="35000"/>
            </a:spcAft>
            <a:buFont typeface="Arial" panose="020B0604020202020204" pitchFamily="34" charset="0"/>
            <a:buNone/>
          </a:pPr>
          <a:endParaRPr lang="en-US" sz="1600" dirty="0">
            <a:effectLst/>
            <a:ea typeface="Yu Mincho" panose="02020400000000000000" pitchFamily="18" charset="-128"/>
            <a:cs typeface="Times New Roman" panose="02020603050405020304" pitchFamily="18" charset="0"/>
          </a:endParaRPr>
        </a:p>
        <a:p>
          <a:pPr marL="0" lvl="0" indent="0" algn="ctr" defTabSz="666750">
            <a:lnSpc>
              <a:spcPct val="100000"/>
            </a:lnSpc>
            <a:spcBef>
              <a:spcPct val="0"/>
            </a:spcBef>
            <a:spcAft>
              <a:spcPct val="35000"/>
            </a:spcAft>
            <a:buFont typeface="Arial" panose="020B0604020202020204" pitchFamily="34" charset="0"/>
            <a:buNone/>
          </a:pPr>
          <a:r>
            <a:rPr lang="en-US" sz="1600" dirty="0">
              <a:effectLst/>
              <a:ea typeface="Yu Mincho" panose="02020400000000000000" pitchFamily="18" charset="-128"/>
              <a:cs typeface="Times New Roman" panose="02020603050405020304" pitchFamily="18" charset="0"/>
            </a:rPr>
            <a:t> It ensures smooth communication with the JS thread for UI updates, running native functions, and more. </a:t>
          </a:r>
          <a:endParaRPr lang="en-US" sz="1600" i="1" kern="1200" spc="50" baseline="0" dirty="0">
            <a:solidFill>
              <a:prstClr val="black">
                <a:hueOff val="0"/>
                <a:satOff val="0"/>
                <a:lumOff val="0"/>
                <a:alphaOff val="0"/>
              </a:prstClr>
            </a:solidFill>
            <a:latin typeface="+mn-lt"/>
            <a:ea typeface="+mn-ea"/>
            <a:cs typeface="+mn-cs"/>
          </a:endParaRPr>
        </a:p>
      </dsp:txBody>
      <dsp:txXfrm>
        <a:off x="3544528" y="1422474"/>
        <a:ext cx="3426543" cy="2848675"/>
      </dsp:txXfrm>
    </dsp:sp>
    <dsp:sp modelId="{506C81A4-DD09-4BA8-BF79-91A382CB3045}">
      <dsp:nvSpPr>
        <dsp:cNvPr id="0" name=""/>
        <dsp:cNvSpPr/>
      </dsp:nvSpPr>
      <dsp:spPr>
        <a:xfrm>
          <a:off x="7078966" y="394511"/>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2000" i="1" kern="1200" dirty="0">
              <a:solidFill>
                <a:schemeClr val="tx1"/>
              </a:solidFill>
              <a:effectLst/>
              <a:latin typeface="+mn-lt"/>
              <a:ea typeface="Yu Mincho" panose="02020400000000000000" pitchFamily="18" charset="-128"/>
            </a:rPr>
            <a:t>The Shadow Thread</a:t>
          </a:r>
          <a:endParaRPr lang="en-US" sz="2000" kern="1200" spc="150" baseline="0" dirty="0">
            <a:solidFill>
              <a:schemeClr val="tx1"/>
            </a:solidFill>
            <a:latin typeface="+mn-lt"/>
            <a:ea typeface="+mj-ea"/>
            <a:cs typeface="+mj-cs"/>
          </a:endParaRPr>
        </a:p>
      </dsp:txBody>
      <dsp:txXfrm>
        <a:off x="7078966" y="394511"/>
        <a:ext cx="3426543" cy="1027963"/>
      </dsp:txXfrm>
    </dsp:sp>
    <dsp:sp modelId="{137584FD-BF1C-462B-9F77-6480BCCE3855}">
      <dsp:nvSpPr>
        <dsp:cNvPr id="0" name=""/>
        <dsp:cNvSpPr/>
      </dsp:nvSpPr>
      <dsp:spPr>
        <a:xfrm>
          <a:off x="7078966" y="1422474"/>
          <a:ext cx="3426543" cy="28486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711200">
            <a:lnSpc>
              <a:spcPct val="90000"/>
            </a:lnSpc>
            <a:spcBef>
              <a:spcPct val="0"/>
            </a:spcBef>
            <a:spcAft>
              <a:spcPct val="35000"/>
            </a:spcAft>
            <a:buNone/>
          </a:pPr>
          <a:r>
            <a:rPr lang="en-US" sz="1600" kern="1200" dirty="0">
              <a:effectLst/>
              <a:ea typeface="Yu Mincho" panose="02020400000000000000" pitchFamily="18" charset="-128"/>
            </a:rPr>
            <a:t>This section of the application calculates the layout.  </a:t>
          </a:r>
        </a:p>
        <a:p>
          <a:pPr marL="0" lvl="0" indent="0" algn="ctr" defTabSz="711200">
            <a:lnSpc>
              <a:spcPct val="90000"/>
            </a:lnSpc>
            <a:spcBef>
              <a:spcPct val="0"/>
            </a:spcBef>
            <a:spcAft>
              <a:spcPct val="35000"/>
            </a:spcAft>
            <a:buNone/>
          </a:pPr>
          <a:endParaRPr lang="en-US" sz="1600" kern="1200" dirty="0">
            <a:effectLst/>
            <a:ea typeface="Yu Mincho" panose="02020400000000000000" pitchFamily="18" charset="-128"/>
          </a:endParaRPr>
        </a:p>
        <a:p>
          <a:pPr marL="0" lvl="0" indent="0" algn="ctr" defTabSz="711200">
            <a:lnSpc>
              <a:spcPct val="90000"/>
            </a:lnSpc>
            <a:spcBef>
              <a:spcPct val="0"/>
            </a:spcBef>
            <a:spcAft>
              <a:spcPct val="35000"/>
            </a:spcAft>
            <a:buNone/>
          </a:pPr>
          <a:r>
            <a:rPr lang="en-US" sz="1600" kern="1200" dirty="0">
              <a:effectLst/>
              <a:ea typeface="Yu Mincho" panose="02020400000000000000" pitchFamily="18" charset="-128"/>
            </a:rPr>
            <a:t>The cross-platform framework utilizes Facebook's layout engine, Yoga, to transform and calculate flexbox layouts before sending them to the app's interface. </a:t>
          </a:r>
          <a:endParaRPr lang="en-US" sz="1600" kern="1200" dirty="0">
            <a:latin typeface="+mn-lt"/>
          </a:endParaRPr>
        </a:p>
      </dsp:txBody>
      <dsp:txXfrm>
        <a:off x="7078966" y="1422474"/>
        <a:ext cx="3426543" cy="2848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4DEA-2002-4D32-8E80-70EEE05E345A}">
      <dsp:nvSpPr>
        <dsp:cNvPr id="0" name=""/>
        <dsp:cNvSpPr/>
      </dsp:nvSpPr>
      <dsp:spPr>
        <a:xfrm>
          <a:off x="10090" y="304570"/>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rgbClr val="0D0D0D"/>
              </a:solidFill>
              <a:effectLst/>
              <a:latin typeface="+mn-lt"/>
            </a:rPr>
            <a:t>Front-End Interface</a:t>
          </a:r>
          <a:endParaRPr lang="en-US" sz="2000" kern="1200" spc="150" baseline="0" dirty="0">
            <a:solidFill>
              <a:prstClr val="black"/>
            </a:solidFill>
            <a:latin typeface="+mn-lt"/>
            <a:ea typeface="+mn-ea"/>
            <a:cs typeface="+mn-cs"/>
          </a:endParaRPr>
        </a:p>
      </dsp:txBody>
      <dsp:txXfrm>
        <a:off x="10090" y="304570"/>
        <a:ext cx="3426543" cy="1027963"/>
      </dsp:txXfrm>
    </dsp:sp>
    <dsp:sp modelId="{4FEB85EB-D046-4CDB-8A62-BBCE260C4490}">
      <dsp:nvSpPr>
        <dsp:cNvPr id="0" name=""/>
        <dsp:cNvSpPr/>
      </dsp:nvSpPr>
      <dsp:spPr>
        <a:xfrm>
          <a:off x="10090" y="1332533"/>
          <a:ext cx="3426543" cy="302855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711200">
            <a:lnSpc>
              <a:spcPct val="100000"/>
            </a:lnSpc>
            <a:spcBef>
              <a:spcPct val="0"/>
            </a:spcBef>
            <a:spcAft>
              <a:spcPct val="35000"/>
            </a:spcAft>
            <a:buFont typeface="Wingdings" panose="05000000000000000000" pitchFamily="2" charset="2"/>
            <a:buNone/>
          </a:pPr>
          <a:r>
            <a:rPr lang="en-US" sz="1600" b="0" i="0" kern="1200" dirty="0">
              <a:solidFill>
                <a:srgbClr val="0D0D0D"/>
              </a:solidFill>
              <a:effectLst/>
              <a:latin typeface="+mn-lt"/>
            </a:rPr>
            <a:t>Built with React Native</a:t>
          </a:r>
        </a:p>
        <a:p>
          <a:pPr marL="0" lvl="0" indent="0" algn="ctr" defTabSz="711200">
            <a:lnSpc>
              <a:spcPct val="100000"/>
            </a:lnSpc>
            <a:spcBef>
              <a:spcPct val="0"/>
            </a:spcBef>
            <a:spcAft>
              <a:spcPct val="35000"/>
            </a:spcAft>
            <a:buFont typeface="Wingdings" panose="05000000000000000000" pitchFamily="2" charset="2"/>
            <a:buNone/>
          </a:pPr>
          <a:endParaRPr lang="en-US" sz="1600" kern="1200" spc="50" baseline="0" dirty="0">
            <a:latin typeface="+mn-lt"/>
          </a:endParaRPr>
        </a:p>
        <a:p>
          <a:pPr marL="0" lvl="0" indent="0" algn="ctr" defTabSz="711200">
            <a:lnSpc>
              <a:spcPct val="100000"/>
            </a:lnSpc>
            <a:spcBef>
              <a:spcPct val="0"/>
            </a:spcBef>
            <a:spcAft>
              <a:spcPct val="35000"/>
            </a:spcAft>
            <a:buFont typeface="Wingdings" panose="05000000000000000000" pitchFamily="2" charset="2"/>
            <a:buNone/>
          </a:pPr>
          <a:r>
            <a:rPr lang="en-US" sz="1600" b="0" i="0" kern="1200" dirty="0">
              <a:solidFill>
                <a:srgbClr val="0D0D0D"/>
              </a:solidFill>
              <a:effectLst/>
              <a:latin typeface="+mn-lt"/>
            </a:rPr>
            <a:t>Responsive and User-Friendly</a:t>
          </a:r>
        </a:p>
        <a:p>
          <a:pPr marL="0" lvl="0" indent="0" algn="ctr" defTabSz="711200">
            <a:lnSpc>
              <a:spcPct val="100000"/>
            </a:lnSpc>
            <a:spcBef>
              <a:spcPct val="0"/>
            </a:spcBef>
            <a:spcAft>
              <a:spcPct val="35000"/>
            </a:spcAft>
            <a:buFont typeface="Wingdings" panose="05000000000000000000" pitchFamily="2" charset="2"/>
            <a:buNone/>
          </a:pPr>
          <a:endParaRPr lang="en-US" sz="1600" b="0" i="0" kern="1200" dirty="0">
            <a:solidFill>
              <a:srgbClr val="0D0D0D"/>
            </a:solidFill>
            <a:effectLst/>
            <a:latin typeface="+mn-lt"/>
          </a:endParaRPr>
        </a:p>
        <a:p>
          <a:pPr marL="0" lvl="0" indent="0" algn="ctr" defTabSz="711200">
            <a:lnSpc>
              <a:spcPct val="100000"/>
            </a:lnSpc>
            <a:spcBef>
              <a:spcPct val="0"/>
            </a:spcBef>
            <a:spcAft>
              <a:spcPct val="35000"/>
            </a:spcAft>
            <a:buFont typeface="Wingdings" panose="05000000000000000000" pitchFamily="2" charset="2"/>
            <a:buNone/>
          </a:pPr>
          <a:r>
            <a:rPr lang="en-US" sz="1600" b="0" i="0" kern="1200" dirty="0">
              <a:solidFill>
                <a:srgbClr val="0D0D0D"/>
              </a:solidFill>
              <a:effectLst/>
              <a:latin typeface="+mn-lt"/>
            </a:rPr>
            <a:t>Seamless Across Different Devices and Platforms</a:t>
          </a:r>
        </a:p>
      </dsp:txBody>
      <dsp:txXfrm>
        <a:off x="10090" y="1332533"/>
        <a:ext cx="3426543" cy="3028557"/>
      </dsp:txXfrm>
    </dsp:sp>
    <dsp:sp modelId="{49B7F8FA-D256-41EF-9327-52A3551D9A60}">
      <dsp:nvSpPr>
        <dsp:cNvPr id="0" name=""/>
        <dsp:cNvSpPr/>
      </dsp:nvSpPr>
      <dsp:spPr>
        <a:xfrm>
          <a:off x="3544528" y="304570"/>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rgbClr val="0D0D0D"/>
              </a:solidFill>
              <a:effectLst/>
              <a:latin typeface="+mn-lt"/>
            </a:rPr>
            <a:t>Back-End Services</a:t>
          </a:r>
          <a:endParaRPr lang="en-US" sz="2000" kern="1200" spc="150" baseline="0" dirty="0">
            <a:solidFill>
              <a:prstClr val="black"/>
            </a:solidFill>
            <a:latin typeface="+mn-lt"/>
            <a:ea typeface="+mn-ea"/>
            <a:cs typeface="+mn-cs"/>
          </a:endParaRPr>
        </a:p>
      </dsp:txBody>
      <dsp:txXfrm>
        <a:off x="3544528" y="304570"/>
        <a:ext cx="3426543" cy="1027963"/>
      </dsp:txXfrm>
    </dsp:sp>
    <dsp:sp modelId="{6B5FE59C-B471-448A-AA7A-B526DCC4D4CA}">
      <dsp:nvSpPr>
        <dsp:cNvPr id="0" name=""/>
        <dsp:cNvSpPr/>
      </dsp:nvSpPr>
      <dsp:spPr>
        <a:xfrm>
          <a:off x="3544528" y="1332533"/>
          <a:ext cx="3426543" cy="302855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666750">
            <a:lnSpc>
              <a:spcPct val="100000"/>
            </a:lnSpc>
            <a:spcBef>
              <a:spcPct val="0"/>
            </a:spcBef>
            <a:spcAft>
              <a:spcPct val="35000"/>
            </a:spcAft>
            <a:buFont typeface="Arial" panose="020B0604020202020204" pitchFamily="34" charset="0"/>
            <a:buNone/>
          </a:pPr>
          <a:r>
            <a:rPr lang="en-US" sz="1600" b="0" i="0" dirty="0">
              <a:solidFill>
                <a:srgbClr val="0D0D0D"/>
              </a:solidFill>
              <a:effectLst/>
              <a:latin typeface="+mn-lt"/>
            </a:rPr>
            <a:t>Server-Side Logic </a:t>
          </a:r>
        </a:p>
        <a:p>
          <a:pPr marL="0" lvl="0" indent="0" algn="ctr" defTabSz="666750">
            <a:lnSpc>
              <a:spcPct val="100000"/>
            </a:lnSpc>
            <a:spcBef>
              <a:spcPct val="0"/>
            </a:spcBef>
            <a:spcAft>
              <a:spcPct val="35000"/>
            </a:spcAft>
            <a:buFont typeface="Arial" panose="020B0604020202020204" pitchFamily="34" charset="0"/>
            <a:buNone/>
          </a:pPr>
          <a:r>
            <a:rPr lang="en-US" sz="1400" b="0" i="1" dirty="0">
              <a:solidFill>
                <a:srgbClr val="0D0D0D"/>
              </a:solidFill>
              <a:effectLst/>
              <a:latin typeface="+mn-lt"/>
            </a:rPr>
            <a:t>(Not Covered in this Project)</a:t>
          </a:r>
        </a:p>
        <a:p>
          <a:pPr marL="0" lvl="0" indent="0" algn="ctr" defTabSz="666750">
            <a:lnSpc>
              <a:spcPct val="100000"/>
            </a:lnSpc>
            <a:spcBef>
              <a:spcPct val="0"/>
            </a:spcBef>
            <a:spcAft>
              <a:spcPct val="35000"/>
            </a:spcAft>
            <a:buFont typeface="Arial" panose="020B0604020202020204" pitchFamily="34" charset="0"/>
            <a:buNone/>
          </a:pPr>
          <a:endParaRPr lang="en-US" sz="1600" i="1" kern="1200" spc="50" baseline="0" dirty="0">
            <a:solidFill>
              <a:prstClr val="black">
                <a:hueOff val="0"/>
                <a:satOff val="0"/>
                <a:lumOff val="0"/>
                <a:alphaOff val="0"/>
              </a:prstClr>
            </a:solidFill>
            <a:latin typeface="+mn-lt"/>
            <a:ea typeface="+mn-ea"/>
            <a:cs typeface="+mn-cs"/>
          </a:endParaRPr>
        </a:p>
        <a:p>
          <a:pPr marL="0" lvl="0" indent="0" algn="ctr" defTabSz="666750">
            <a:lnSpc>
              <a:spcPct val="100000"/>
            </a:lnSpc>
            <a:spcBef>
              <a:spcPct val="0"/>
            </a:spcBef>
            <a:spcAft>
              <a:spcPct val="35000"/>
            </a:spcAft>
            <a:buFont typeface="Arial" panose="020B0604020202020204" pitchFamily="34" charset="0"/>
            <a:buNone/>
          </a:pPr>
          <a:r>
            <a:rPr lang="en-US" sz="1600" b="0" i="0" kern="1200" dirty="0">
              <a:solidFill>
                <a:srgbClr val="0D0D0D"/>
              </a:solidFill>
              <a:effectLst/>
              <a:latin typeface="+mn-lt"/>
            </a:rPr>
            <a:t>Implementation Consideration: Node.js</a:t>
          </a:r>
        </a:p>
        <a:p>
          <a:pPr marL="0" lvl="0" indent="0" algn="ctr" defTabSz="666750">
            <a:lnSpc>
              <a:spcPct val="100000"/>
            </a:lnSpc>
            <a:spcBef>
              <a:spcPct val="0"/>
            </a:spcBef>
            <a:spcAft>
              <a:spcPct val="35000"/>
            </a:spcAft>
            <a:buFont typeface="Arial" panose="020B0604020202020204" pitchFamily="34" charset="0"/>
            <a:buNone/>
          </a:pPr>
          <a:endParaRPr lang="en-US" sz="1600" b="0" i="0" kern="1200" dirty="0">
            <a:solidFill>
              <a:srgbClr val="0D0D0D"/>
            </a:solidFill>
            <a:effectLst/>
            <a:latin typeface="+mn-lt"/>
          </a:endParaRPr>
        </a:p>
        <a:p>
          <a:pPr marL="0" lvl="0" indent="0" algn="ctr" defTabSz="666750">
            <a:lnSpc>
              <a:spcPct val="100000"/>
            </a:lnSpc>
            <a:spcBef>
              <a:spcPct val="0"/>
            </a:spcBef>
            <a:spcAft>
              <a:spcPct val="35000"/>
            </a:spcAft>
            <a:buFont typeface="Arial" panose="020B0604020202020204" pitchFamily="34" charset="0"/>
            <a:buNone/>
          </a:pPr>
          <a:r>
            <a:rPr lang="en-US" sz="1600" b="0" i="0" kern="1200" dirty="0">
              <a:solidFill>
                <a:srgbClr val="0D0D0D"/>
              </a:solidFill>
              <a:effectLst/>
              <a:latin typeface="+mn-lt"/>
            </a:rPr>
            <a:t>Interaction with Front-End through RESTful APIs</a:t>
          </a:r>
        </a:p>
      </dsp:txBody>
      <dsp:txXfrm>
        <a:off x="3544528" y="1332533"/>
        <a:ext cx="3426543" cy="3028557"/>
      </dsp:txXfrm>
    </dsp:sp>
    <dsp:sp modelId="{506C81A4-DD09-4BA8-BF79-91A382CB3045}">
      <dsp:nvSpPr>
        <dsp:cNvPr id="0" name=""/>
        <dsp:cNvSpPr/>
      </dsp:nvSpPr>
      <dsp:spPr>
        <a:xfrm>
          <a:off x="7078966" y="304570"/>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rgbClr val="0D0D0D"/>
              </a:solidFill>
              <a:effectLst/>
              <a:latin typeface="+mn-lt"/>
            </a:rPr>
            <a:t>Database Management</a:t>
          </a:r>
          <a:endParaRPr lang="en-US" sz="2000" kern="1200" spc="150" baseline="0" dirty="0">
            <a:solidFill>
              <a:schemeClr val="tx1"/>
            </a:solidFill>
            <a:latin typeface="+mn-lt"/>
            <a:ea typeface="+mj-ea"/>
            <a:cs typeface="+mj-cs"/>
          </a:endParaRPr>
        </a:p>
      </dsp:txBody>
      <dsp:txXfrm>
        <a:off x="7078966" y="304570"/>
        <a:ext cx="3426543" cy="1027963"/>
      </dsp:txXfrm>
    </dsp:sp>
    <dsp:sp modelId="{137584FD-BF1C-462B-9F77-6480BCCE3855}">
      <dsp:nvSpPr>
        <dsp:cNvPr id="0" name=""/>
        <dsp:cNvSpPr/>
      </dsp:nvSpPr>
      <dsp:spPr>
        <a:xfrm>
          <a:off x="7078966" y="1332533"/>
          <a:ext cx="3426543" cy="302855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ctr" defTabSz="711200">
            <a:lnSpc>
              <a:spcPct val="90000"/>
            </a:lnSpc>
            <a:spcBef>
              <a:spcPct val="0"/>
            </a:spcBef>
            <a:spcAft>
              <a:spcPct val="35000"/>
            </a:spcAft>
            <a:buNone/>
          </a:pPr>
          <a:r>
            <a:rPr lang="en-US" sz="1600" b="0" i="0" kern="1200" dirty="0">
              <a:solidFill>
                <a:srgbClr val="0D0D0D"/>
              </a:solidFill>
              <a:effectLst/>
              <a:latin typeface="+mn-lt"/>
            </a:rPr>
            <a:t>Consideration for Future Use: Firebase</a:t>
          </a:r>
        </a:p>
        <a:p>
          <a:pPr marL="0" lvl="0" indent="0" algn="ctr" defTabSz="711200">
            <a:lnSpc>
              <a:spcPct val="90000"/>
            </a:lnSpc>
            <a:spcBef>
              <a:spcPct val="0"/>
            </a:spcBef>
            <a:spcAft>
              <a:spcPct val="35000"/>
            </a:spcAft>
            <a:buNone/>
          </a:pPr>
          <a:endParaRPr lang="en-US" sz="1600" kern="1200" dirty="0">
            <a:latin typeface="+mn-lt"/>
          </a:endParaRPr>
        </a:p>
        <a:p>
          <a:pPr marL="0" lvl="0" indent="0" algn="ctr" defTabSz="711200">
            <a:lnSpc>
              <a:spcPct val="90000"/>
            </a:lnSpc>
            <a:spcBef>
              <a:spcPct val="0"/>
            </a:spcBef>
            <a:spcAft>
              <a:spcPct val="35000"/>
            </a:spcAft>
            <a:buNone/>
          </a:pPr>
          <a:r>
            <a:rPr lang="en-US" sz="1600" b="0" i="0" kern="1200" dirty="0">
              <a:solidFill>
                <a:srgbClr val="0D0D0D"/>
              </a:solidFill>
              <a:effectLst/>
              <a:latin typeface="+mn-lt"/>
            </a:rPr>
            <a:t>Real-Time Data Synchronization</a:t>
          </a:r>
        </a:p>
        <a:p>
          <a:pPr marL="0" lvl="0" indent="0" algn="ctr" defTabSz="711200">
            <a:lnSpc>
              <a:spcPct val="90000"/>
            </a:lnSpc>
            <a:spcBef>
              <a:spcPct val="0"/>
            </a:spcBef>
            <a:spcAft>
              <a:spcPct val="35000"/>
            </a:spcAft>
            <a:buNone/>
          </a:pPr>
          <a:endParaRPr lang="en-US" sz="1600" b="0" i="0" kern="1200" dirty="0">
            <a:solidFill>
              <a:srgbClr val="0D0D0D"/>
            </a:solidFill>
            <a:effectLst/>
            <a:latin typeface="+mn-lt"/>
          </a:endParaRPr>
        </a:p>
        <a:p>
          <a:pPr marL="0" lvl="0" indent="0" algn="ctr" defTabSz="711200">
            <a:lnSpc>
              <a:spcPct val="90000"/>
            </a:lnSpc>
            <a:spcBef>
              <a:spcPct val="0"/>
            </a:spcBef>
            <a:spcAft>
              <a:spcPct val="35000"/>
            </a:spcAft>
            <a:buNone/>
          </a:pPr>
          <a:r>
            <a:rPr lang="en-US" sz="1600" b="0" i="0" kern="1200" dirty="0">
              <a:solidFill>
                <a:srgbClr val="0D0D0D"/>
              </a:solidFill>
              <a:effectLst/>
              <a:latin typeface="+mn-lt"/>
            </a:rPr>
            <a:t>Essential for Messaging App’s User Experience</a:t>
          </a:r>
        </a:p>
      </dsp:txBody>
      <dsp:txXfrm>
        <a:off x="7078966" y="1332533"/>
        <a:ext cx="3426543" cy="3028557"/>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 Id="rId4" Type="http://schemas.openxmlformats.org/officeDocument/2006/relationships/image" Target="../media/image2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898476" y="4464688"/>
            <a:ext cx="9123569" cy="1122202"/>
          </a:xfrm>
        </p:spPr>
        <p:txBody>
          <a:bodyPr/>
          <a:lstStyle/>
          <a:p>
            <a:r>
              <a:rPr lang="en-US" dirty="0"/>
              <a:t>Front-end development and design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691071" y="5586890"/>
            <a:ext cx="1538377" cy="396660"/>
          </a:xfrm>
        </p:spPr>
        <p:txBody>
          <a:bodyPr>
            <a:normAutofit/>
          </a:bodyPr>
          <a:lstStyle/>
          <a:p>
            <a:r>
              <a:rPr lang="en-US" dirty="0"/>
              <a:t>Fawzi Nastas</a:t>
            </a:r>
          </a:p>
        </p:txBody>
      </p:sp>
    </p:spTree>
    <p:extLst>
      <p:ext uri="{BB962C8B-B14F-4D97-AF65-F5344CB8AC3E}">
        <p14:creationId xmlns:p14="http://schemas.microsoft.com/office/powerpoint/2010/main" val="258605881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3A1F5-4ECA-FE89-D724-3B77F51C8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53D85-3956-0D6A-FF85-8BD653BE5B90}"/>
              </a:ext>
            </a:extLst>
          </p:cNvPr>
          <p:cNvSpPr>
            <a:spLocks noGrp="1"/>
          </p:cNvSpPr>
          <p:nvPr>
            <p:ph type="title"/>
          </p:nvPr>
        </p:nvSpPr>
        <p:spPr>
          <a:xfrm>
            <a:off x="2666281" y="227345"/>
            <a:ext cx="8421688" cy="1325563"/>
          </a:xfrm>
        </p:spPr>
        <p:txBody>
          <a:bodyPr>
            <a:normAutofit/>
          </a:bodyPr>
          <a:lstStyle/>
          <a:p>
            <a:r>
              <a:rPr lang="en-US" sz="2000" dirty="0"/>
              <a:t>Historical context</a:t>
            </a:r>
          </a:p>
        </p:txBody>
      </p:sp>
      <p:sp>
        <p:nvSpPr>
          <p:cNvPr id="4" name="Content Placeholder 3">
            <a:extLst>
              <a:ext uri="{FF2B5EF4-FFF2-40B4-BE49-F238E27FC236}">
                <a16:creationId xmlns:a16="http://schemas.microsoft.com/office/drawing/2014/main" id="{98F0F97B-E15D-A299-0103-9C4AD9506797}"/>
              </a:ext>
            </a:extLst>
          </p:cNvPr>
          <p:cNvSpPr>
            <a:spLocks noGrp="1"/>
          </p:cNvSpPr>
          <p:nvPr>
            <p:ph sz="half" idx="2"/>
          </p:nvPr>
        </p:nvSpPr>
        <p:spPr>
          <a:xfrm>
            <a:off x="3451284" y="1588911"/>
            <a:ext cx="6530916" cy="3680177"/>
          </a:xfrm>
        </p:spPr>
        <p:txBody>
          <a:bodyPr>
            <a:normAutofit/>
          </a:bodyPr>
          <a:lstStyle/>
          <a:p>
            <a:pPr marL="0" marR="0" indent="457200" algn="ctr">
              <a:lnSpc>
                <a:spcPct val="200000"/>
              </a:lnSpc>
              <a:spcBef>
                <a:spcPts val="0"/>
              </a:spcBef>
              <a:spcAft>
                <a:spcPts val="800"/>
              </a:spcAft>
            </a:pPr>
            <a:r>
              <a:rPr lang="en-GB" kern="100" dirty="0">
                <a:effectLst/>
                <a:ea typeface="Yu Mincho" panose="02020400000000000000" pitchFamily="18" charset="-128"/>
                <a:cs typeface="Times New Roman" panose="02020603050405020304" pitchFamily="18" charset="0"/>
              </a:rPr>
              <a:t>The evolution of social messaging applications has been a remarkable one, marking a major shift in the digital communication landscape. </a:t>
            </a:r>
          </a:p>
          <a:p>
            <a:pPr marL="0" marR="0" indent="457200" algn="ctr">
              <a:lnSpc>
                <a:spcPct val="200000"/>
              </a:lnSpc>
              <a:spcBef>
                <a:spcPts val="0"/>
              </a:spcBef>
              <a:spcAft>
                <a:spcPts val="800"/>
              </a:spcAft>
            </a:pPr>
            <a:r>
              <a:rPr lang="en-GB" kern="100" dirty="0">
                <a:effectLst/>
                <a:ea typeface="Yu Mincho" panose="02020400000000000000" pitchFamily="18" charset="-128"/>
                <a:cs typeface="Times New Roman" panose="02020603050405020304" pitchFamily="18" charset="0"/>
              </a:rPr>
              <a:t>The earliest forms of online communication can be traced back to the 1960s with the advent of email, which evolved into Internet Relay Chat (IRC), born in 1988 in Finland. </a:t>
            </a:r>
          </a:p>
        </p:txBody>
      </p:sp>
      <p:sp>
        <p:nvSpPr>
          <p:cNvPr id="6" name="Content Placeholder 5">
            <a:extLst>
              <a:ext uri="{FF2B5EF4-FFF2-40B4-BE49-F238E27FC236}">
                <a16:creationId xmlns:a16="http://schemas.microsoft.com/office/drawing/2014/main" id="{C8F4240F-F71C-2ACD-7E60-1FA950135468}"/>
              </a:ext>
            </a:extLst>
          </p:cNvPr>
          <p:cNvSpPr>
            <a:spLocks noGrp="1"/>
          </p:cNvSpPr>
          <p:nvPr>
            <p:ph sz="quarter" idx="4"/>
          </p:nvPr>
        </p:nvSpPr>
        <p:spPr>
          <a:xfrm>
            <a:off x="3814789" y="3851499"/>
            <a:ext cx="6124672" cy="2321749"/>
          </a:xfrm>
        </p:spPr>
        <p:txBody>
          <a:bodyPr>
            <a:normAutofit/>
          </a:bodyPr>
          <a:lstStyle/>
          <a:p>
            <a:pPr indent="457200" algn="ctr">
              <a:lnSpc>
                <a:spcPct val="200000"/>
              </a:lnSpc>
              <a:spcBef>
                <a:spcPts val="0"/>
              </a:spcBef>
              <a:spcAft>
                <a:spcPts val="800"/>
              </a:spcAft>
            </a:pPr>
            <a:r>
              <a:rPr lang="en-GB" i="1" dirty="0">
                <a:effectLst/>
                <a:ea typeface="Yu Mincho" panose="02020400000000000000" pitchFamily="18" charset="-128"/>
              </a:rPr>
              <a:t>Fast forward</a:t>
            </a:r>
            <a:r>
              <a:rPr lang="en-GB" dirty="0">
                <a:effectLst/>
                <a:ea typeface="Yu Mincho" panose="02020400000000000000" pitchFamily="18" charset="-128"/>
              </a:rPr>
              <a:t>, </a:t>
            </a:r>
            <a:r>
              <a:rPr lang="en-GB" dirty="0">
                <a:ea typeface="Yu Mincho" panose="02020400000000000000" pitchFamily="18" charset="-128"/>
              </a:rPr>
              <a:t>t</a:t>
            </a:r>
            <a:r>
              <a:rPr lang="en-GB" dirty="0">
                <a:effectLst/>
                <a:ea typeface="Yu Mincho" panose="02020400000000000000" pitchFamily="18" charset="-128"/>
              </a:rPr>
              <a:t>he launch of smartphones and the subsequent explosion of mobile app development marked a significant turning point. The emergence of applications such as WhatsApp, Telegram and WeChat truly revolutionised the messaging landscape</a:t>
            </a:r>
            <a:r>
              <a:rPr lang="en-GB" dirty="0">
                <a:ea typeface="Yu Mincho" panose="02020400000000000000" pitchFamily="18" charset="-128"/>
              </a:rPr>
              <a:t>.</a:t>
            </a:r>
            <a:endParaRPr lang="en-GB" dirty="0">
              <a:effectLst/>
              <a:ea typeface="Yu Mincho" panose="02020400000000000000" pitchFamily="18" charset="-128"/>
            </a:endParaRPr>
          </a:p>
        </p:txBody>
      </p:sp>
      <p:sp>
        <p:nvSpPr>
          <p:cNvPr id="8" name="Footer Placeholder 7">
            <a:extLst>
              <a:ext uri="{FF2B5EF4-FFF2-40B4-BE49-F238E27FC236}">
                <a16:creationId xmlns:a16="http://schemas.microsoft.com/office/drawing/2014/main" id="{13C0B22A-28D8-7F58-3DB8-E6CA3E3D910B}"/>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B9D7A7B2-667A-2A49-D4A7-DD1F3A857FE4}"/>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59971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271871" y="1115227"/>
            <a:ext cx="6423819" cy="5138924"/>
          </a:xfrm>
        </p:spPr>
        <p:txBody>
          <a:bodyPr>
            <a:noAutofit/>
          </a:bodyPr>
          <a:lstStyle/>
          <a:p>
            <a:pPr marL="0" marR="0" indent="457200" algn="ctr">
              <a:lnSpc>
                <a:spcPct val="200000"/>
              </a:lnSpc>
              <a:spcBef>
                <a:spcPts val="0"/>
              </a:spcBef>
              <a:spcAft>
                <a:spcPts val="800"/>
              </a:spcAft>
            </a:pPr>
            <a:r>
              <a:rPr lang="en-US" dirty="0">
                <a:effectLst/>
                <a:ea typeface="Yu Mincho" panose="02020400000000000000" pitchFamily="18" charset="-128"/>
              </a:rPr>
              <a:t>As a result of subsequent improvements, the launch of smartphones, and the subsequent explosion of mobile app development, social messaging apps became more and more commonplace in the world of digital communication.</a:t>
            </a:r>
            <a:r>
              <a:rPr lang="en-US" b="1" dirty="0">
                <a:effectLst/>
                <a:ea typeface="Yu Mincho" panose="02020400000000000000" pitchFamily="18" charset="-128"/>
              </a:rPr>
              <a:t> </a:t>
            </a:r>
            <a:r>
              <a:rPr lang="en-US" dirty="0">
                <a:effectLst/>
                <a:ea typeface="Yu Mincho" panose="02020400000000000000" pitchFamily="18" charset="-128"/>
              </a:rPr>
              <a:t>WhatsApp, has over 2 billion active users globally.</a:t>
            </a:r>
          </a:p>
          <a:p>
            <a:pPr marL="0" marR="0" indent="457200" algn="ctr">
              <a:lnSpc>
                <a:spcPct val="200000"/>
              </a:lnSpc>
              <a:spcBef>
                <a:spcPts val="0"/>
              </a:spcBef>
              <a:spcAft>
                <a:spcPts val="800"/>
              </a:spcAft>
            </a:pPr>
            <a:endParaRPr lang="en-US" dirty="0">
              <a:effectLst/>
              <a:ea typeface="Yu Mincho" panose="02020400000000000000" pitchFamily="18" charset="-128"/>
            </a:endParaRPr>
          </a:p>
          <a:p>
            <a:pPr indent="457200" algn="ctr">
              <a:lnSpc>
                <a:spcPct val="200000"/>
              </a:lnSpc>
              <a:spcBef>
                <a:spcPts val="0"/>
              </a:spcBef>
              <a:spcAft>
                <a:spcPts val="800"/>
              </a:spcAft>
            </a:pPr>
            <a:r>
              <a:rPr lang="en-US" dirty="0">
                <a:ea typeface="Yu Mincho" panose="02020400000000000000" pitchFamily="18" charset="-128"/>
              </a:rPr>
              <a:t>The main reason for this is because WhatsApp/Viber/WeChat</a:t>
            </a:r>
            <a:r>
              <a:rPr lang="en-US" kern="100" dirty="0">
                <a:effectLst/>
                <a:ea typeface="Yu Mincho" panose="02020400000000000000" pitchFamily="18" charset="-128"/>
                <a:cs typeface="Times New Roman" panose="02020603050405020304" pitchFamily="18" charset="0"/>
              </a:rPr>
              <a:t> have UI/UX designs that prioritize simplicity, intuitiveness, and ease of navigation. The interfaces are clean and uncluttered, and the design is responsive, enhancing user engagement. Accessibility features are also considered, ensuring that the application is usable by a wide range of users, including those with disabilities.</a:t>
            </a:r>
          </a:p>
          <a:p>
            <a:pPr marL="0" marR="0" indent="457200" algn="just">
              <a:lnSpc>
                <a:spcPct val="200000"/>
              </a:lnSpc>
              <a:spcBef>
                <a:spcPts val="0"/>
              </a:spcBef>
              <a:spcAft>
                <a:spcPts val="800"/>
              </a:spcAft>
            </a:pPr>
            <a:endParaRPr lang="en-US" sz="10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0" name="Title 1">
            <a:extLst>
              <a:ext uri="{FF2B5EF4-FFF2-40B4-BE49-F238E27FC236}">
                <a16:creationId xmlns:a16="http://schemas.microsoft.com/office/drawing/2014/main" id="{6419936B-D48A-3A38-B493-D3FE2C3EF9AF}"/>
              </a:ext>
            </a:extLst>
          </p:cNvPr>
          <p:cNvSpPr>
            <a:spLocks noGrp="1"/>
          </p:cNvSpPr>
          <p:nvPr>
            <p:ph type="title"/>
          </p:nvPr>
        </p:nvSpPr>
        <p:spPr>
          <a:xfrm>
            <a:off x="3372031" y="237167"/>
            <a:ext cx="5111750" cy="583264"/>
          </a:xfrm>
        </p:spPr>
        <p:txBody>
          <a:bodyPr>
            <a:normAutofit/>
          </a:bodyPr>
          <a:lstStyle/>
          <a:p>
            <a:r>
              <a:rPr lang="en-US" sz="2000" dirty="0"/>
              <a:t>Market analysis</a:t>
            </a:r>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AB3B1-4B77-800E-ECBF-4A25C31FA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94DFD-67FC-3648-FF73-B96B956E2BA1}"/>
              </a:ext>
            </a:extLst>
          </p:cNvPr>
          <p:cNvSpPr>
            <a:spLocks noGrp="1"/>
          </p:cNvSpPr>
          <p:nvPr>
            <p:ph type="title"/>
          </p:nvPr>
        </p:nvSpPr>
        <p:spPr>
          <a:xfrm>
            <a:off x="3297267" y="248384"/>
            <a:ext cx="5107737" cy="572906"/>
          </a:xfrm>
        </p:spPr>
        <p:txBody>
          <a:bodyPr>
            <a:normAutofit/>
          </a:bodyPr>
          <a:lstStyle/>
          <a:p>
            <a:r>
              <a:rPr lang="en-US" sz="2000" dirty="0"/>
              <a:t>Front-end development</a:t>
            </a:r>
          </a:p>
        </p:txBody>
      </p:sp>
      <p:sp>
        <p:nvSpPr>
          <p:cNvPr id="3" name="Text Placeholder 2">
            <a:extLst>
              <a:ext uri="{FF2B5EF4-FFF2-40B4-BE49-F238E27FC236}">
                <a16:creationId xmlns:a16="http://schemas.microsoft.com/office/drawing/2014/main" id="{C3A18BDC-6DF3-8C35-59FB-C04D36AD4D05}"/>
              </a:ext>
            </a:extLst>
          </p:cNvPr>
          <p:cNvSpPr>
            <a:spLocks noGrp="1"/>
          </p:cNvSpPr>
          <p:nvPr>
            <p:ph type="body" idx="1"/>
          </p:nvPr>
        </p:nvSpPr>
        <p:spPr>
          <a:xfrm>
            <a:off x="5252018" y="1587828"/>
            <a:ext cx="6101782" cy="4562806"/>
          </a:xfrm>
        </p:spPr>
        <p:txBody>
          <a:bodyPr>
            <a:noAutofit/>
          </a:bodyPr>
          <a:lstStyle/>
          <a:p>
            <a:pPr marL="0" marR="0" indent="457200" algn="ctr">
              <a:lnSpc>
                <a:spcPct val="200000"/>
              </a:lnSpc>
              <a:spcBef>
                <a:spcPts val="0"/>
              </a:spcBef>
              <a:spcAft>
                <a:spcPts val="800"/>
              </a:spcAft>
            </a:pPr>
            <a:r>
              <a:rPr lang="en-US" sz="1600" dirty="0">
                <a:effectLst/>
                <a:ea typeface="Yu Mincho" panose="02020400000000000000" pitchFamily="18" charset="-128"/>
              </a:rPr>
              <a:t>Since its inception, Android has undergone significant changes and each new version has brought new features, design elements and development capabilities.</a:t>
            </a:r>
          </a:p>
          <a:p>
            <a:pPr marL="0" marR="0" indent="457200" algn="ctr">
              <a:lnSpc>
                <a:spcPct val="200000"/>
              </a:lnSpc>
              <a:spcBef>
                <a:spcPts val="0"/>
              </a:spcBef>
              <a:spcAft>
                <a:spcPts val="800"/>
              </a:spcAft>
            </a:pPr>
            <a:r>
              <a:rPr lang="en-US" sz="1600" dirty="0">
                <a:effectLst/>
                <a:ea typeface="Yu Mincho" panose="02020400000000000000" pitchFamily="18" charset="-128"/>
              </a:rPr>
              <a:t>The aesthetics and usability of Android applications have been greatly influenced by Google's Material Design guidelines. These guidelines provide a comprehensive framework for designing intuitive, scalable, and aesthetically appealing user interfaces. </a:t>
            </a:r>
          </a:p>
        </p:txBody>
      </p:sp>
      <p:sp>
        <p:nvSpPr>
          <p:cNvPr id="5" name="Footer Placeholder 4">
            <a:extLst>
              <a:ext uri="{FF2B5EF4-FFF2-40B4-BE49-F238E27FC236}">
                <a16:creationId xmlns:a16="http://schemas.microsoft.com/office/drawing/2014/main" id="{74C6CD19-6CA9-15E7-8393-48631A75277E}"/>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9228A698-F1B6-D66F-DA1C-3D53A6903BB4}"/>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009212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87C87-9F89-C321-4830-0E6B8C620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CEDA3-346F-70BB-0762-B1D5C1638373}"/>
              </a:ext>
            </a:extLst>
          </p:cNvPr>
          <p:cNvSpPr>
            <a:spLocks noGrp="1"/>
          </p:cNvSpPr>
          <p:nvPr>
            <p:ph type="title"/>
          </p:nvPr>
        </p:nvSpPr>
        <p:spPr>
          <a:xfrm>
            <a:off x="3307765" y="-60385"/>
            <a:ext cx="7069812" cy="892475"/>
          </a:xfrm>
        </p:spPr>
        <p:txBody>
          <a:bodyPr>
            <a:normAutofit/>
          </a:bodyPr>
          <a:lstStyle/>
          <a:p>
            <a:r>
              <a:rPr lang="en-US" sz="2000" dirty="0"/>
              <a:t>Front-end development: key principles</a:t>
            </a:r>
          </a:p>
        </p:txBody>
      </p:sp>
      <p:sp>
        <p:nvSpPr>
          <p:cNvPr id="3" name="Text Placeholder 2">
            <a:extLst>
              <a:ext uri="{FF2B5EF4-FFF2-40B4-BE49-F238E27FC236}">
                <a16:creationId xmlns:a16="http://schemas.microsoft.com/office/drawing/2014/main" id="{38149F8E-5409-D824-2825-8FDD0C9FDFF2}"/>
              </a:ext>
            </a:extLst>
          </p:cNvPr>
          <p:cNvSpPr>
            <a:spLocks noGrp="1"/>
          </p:cNvSpPr>
          <p:nvPr>
            <p:ph type="body" idx="1"/>
          </p:nvPr>
        </p:nvSpPr>
        <p:spPr>
          <a:xfrm>
            <a:off x="5559709" y="1416333"/>
            <a:ext cx="5551114" cy="1904837"/>
          </a:xfrm>
        </p:spPr>
        <p:style>
          <a:lnRef idx="2">
            <a:schemeClr val="accent1"/>
          </a:lnRef>
          <a:fillRef idx="1">
            <a:schemeClr val="lt1"/>
          </a:fillRef>
          <a:effectRef idx="0">
            <a:schemeClr val="accent1"/>
          </a:effectRef>
          <a:fontRef idx="minor">
            <a:schemeClr val="dk1"/>
          </a:fontRef>
        </p:style>
        <p:txBody>
          <a:bodyPr>
            <a:noAutofit/>
          </a:bodyPr>
          <a:lstStyle/>
          <a:p>
            <a:pPr marL="285750" indent="-285750" algn="l">
              <a:buFont typeface="Wingdings" panose="05000000000000000000" pitchFamily="2" charset="2"/>
              <a:buChar char="v"/>
            </a:pPr>
            <a:r>
              <a:rPr lang="en-US" sz="1800" b="1" i="0" dirty="0">
                <a:solidFill>
                  <a:srgbClr val="0D0D0D"/>
                </a:solidFill>
                <a:effectLst/>
                <a:latin typeface="+mj-lt"/>
              </a:rPr>
              <a:t>Key UX Principles for Messaging Apps</a:t>
            </a:r>
          </a:p>
          <a:p>
            <a:pPr algn="l"/>
            <a:endParaRPr lang="en-US" sz="1800" b="0" i="0" dirty="0">
              <a:solidFill>
                <a:srgbClr val="0D0D0D"/>
              </a:solidFill>
              <a:effectLst/>
              <a:latin typeface="+mj-lt"/>
            </a:endParaRPr>
          </a:p>
          <a:p>
            <a:pPr marL="742950" lvl="1" indent="-285750" algn="l">
              <a:buFont typeface="Arial" panose="020B0604020202020204" pitchFamily="34" charset="0"/>
              <a:buChar char="•"/>
            </a:pPr>
            <a:r>
              <a:rPr lang="en-US" sz="1800" dirty="0">
                <a:solidFill>
                  <a:srgbClr val="0D0D0D"/>
                </a:solidFill>
              </a:rPr>
              <a:t>A f</a:t>
            </a:r>
            <a:r>
              <a:rPr lang="en-US" sz="1800" b="0" i="0" dirty="0">
                <a:solidFill>
                  <a:srgbClr val="0D0D0D"/>
                </a:solidFill>
                <a:effectLst/>
              </a:rPr>
              <a:t>ocus on</a:t>
            </a:r>
            <a:r>
              <a:rPr lang="en-US" sz="1800" dirty="0">
                <a:solidFill>
                  <a:srgbClr val="0D0D0D"/>
                </a:solidFill>
              </a:rPr>
              <a:t> s</a:t>
            </a:r>
            <a:r>
              <a:rPr lang="en-US" sz="1800" b="0" i="0" dirty="0">
                <a:solidFill>
                  <a:srgbClr val="0D0D0D"/>
                </a:solidFill>
                <a:effectLst/>
              </a:rPr>
              <a:t>implicity and </a:t>
            </a:r>
            <a:r>
              <a:rPr lang="en-US" sz="1800" dirty="0">
                <a:solidFill>
                  <a:srgbClr val="0D0D0D"/>
                </a:solidFill>
              </a:rPr>
              <a:t>i</a:t>
            </a:r>
            <a:r>
              <a:rPr lang="en-US" sz="1800" b="0" i="0" dirty="0">
                <a:solidFill>
                  <a:srgbClr val="0D0D0D"/>
                </a:solidFill>
                <a:effectLst/>
              </a:rPr>
              <a:t>ntuitiveness</a:t>
            </a:r>
          </a:p>
          <a:p>
            <a:pPr marL="742950" lvl="1" indent="-285750" algn="l">
              <a:buFont typeface="Arial" panose="020B0604020202020204" pitchFamily="34" charset="0"/>
              <a:buChar char="•"/>
            </a:pPr>
            <a:r>
              <a:rPr lang="en-US" sz="1800" b="0" i="0" dirty="0">
                <a:solidFill>
                  <a:srgbClr val="0D0D0D"/>
                </a:solidFill>
                <a:effectLst/>
              </a:rPr>
              <a:t>Consistency in design </a:t>
            </a:r>
            <a:r>
              <a:rPr lang="en-US" sz="1800" dirty="0">
                <a:solidFill>
                  <a:srgbClr val="0D0D0D"/>
                </a:solidFill>
              </a:rPr>
              <a:t>e</a:t>
            </a:r>
            <a:r>
              <a:rPr lang="en-US" sz="1800" b="0" i="0" dirty="0">
                <a:solidFill>
                  <a:srgbClr val="0D0D0D"/>
                </a:solidFill>
                <a:effectLst/>
              </a:rPr>
              <a:t>lements</a:t>
            </a:r>
          </a:p>
          <a:p>
            <a:pPr marL="742950" lvl="1" indent="-285750" algn="l">
              <a:buFont typeface="Arial" panose="020B0604020202020204" pitchFamily="34" charset="0"/>
              <a:buChar char="•"/>
            </a:pPr>
            <a:r>
              <a:rPr lang="en-US" sz="1800" b="0" i="0" dirty="0">
                <a:solidFill>
                  <a:srgbClr val="0D0D0D"/>
                </a:solidFill>
                <a:effectLst/>
              </a:rPr>
              <a:t>Swift responsiveness and speed</a:t>
            </a:r>
          </a:p>
          <a:p>
            <a:pPr lvl="1" algn="l"/>
            <a:endParaRPr lang="en-US" sz="1800" b="0" i="0" dirty="0">
              <a:solidFill>
                <a:srgbClr val="0D0D0D"/>
              </a:solidFill>
              <a:effectLst/>
            </a:endParaRPr>
          </a:p>
        </p:txBody>
      </p:sp>
      <p:sp>
        <p:nvSpPr>
          <p:cNvPr id="5" name="Footer Placeholder 4">
            <a:extLst>
              <a:ext uri="{FF2B5EF4-FFF2-40B4-BE49-F238E27FC236}">
                <a16:creationId xmlns:a16="http://schemas.microsoft.com/office/drawing/2014/main" id="{2B9F6E52-C846-1430-285F-63BF6DE6667D}"/>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A1F985F7-078D-3F63-ACBB-0C6AA65F080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4" name="Text Placeholder 2">
            <a:extLst>
              <a:ext uri="{FF2B5EF4-FFF2-40B4-BE49-F238E27FC236}">
                <a16:creationId xmlns:a16="http://schemas.microsoft.com/office/drawing/2014/main" id="{F4880D3F-06EA-323F-9BBB-D2713EC0B13B}"/>
              </a:ext>
            </a:extLst>
          </p:cNvPr>
          <p:cNvSpPr txBox="1">
            <a:spLocks/>
          </p:cNvSpPr>
          <p:nvPr/>
        </p:nvSpPr>
        <p:spPr>
          <a:xfrm>
            <a:off x="5559709" y="3429000"/>
            <a:ext cx="6101782" cy="264399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v"/>
            </a:pPr>
            <a:r>
              <a:rPr lang="en-US" sz="1800" b="1" dirty="0">
                <a:solidFill>
                  <a:srgbClr val="0D0D0D"/>
                </a:solidFill>
                <a:latin typeface="+mj-lt"/>
              </a:rPr>
              <a:t>Case Studies on Front-End Development</a:t>
            </a:r>
          </a:p>
          <a:p>
            <a:endParaRPr lang="en-US" sz="1800" dirty="0">
              <a:solidFill>
                <a:srgbClr val="0D0D0D"/>
              </a:solidFill>
              <a:latin typeface="+mj-lt"/>
            </a:endParaRPr>
          </a:p>
          <a:p>
            <a:pPr marL="742950" lvl="1" indent="-285750">
              <a:buFont typeface="Arial" panose="020B0604020202020204" pitchFamily="34" charset="0"/>
              <a:buChar char="•"/>
            </a:pPr>
            <a:r>
              <a:rPr lang="en-US" sz="1800" b="1" dirty="0">
                <a:solidFill>
                  <a:srgbClr val="0D0D0D"/>
                </a:solidFill>
              </a:rPr>
              <a:t>WhatsApp</a:t>
            </a:r>
            <a:endParaRPr lang="en-US" sz="1800" dirty="0">
              <a:solidFill>
                <a:srgbClr val="0D0D0D"/>
              </a:solidFill>
            </a:endParaRPr>
          </a:p>
          <a:p>
            <a:pPr marL="1143000" lvl="2" indent="-228600">
              <a:buFont typeface="Arial" panose="020B0604020202020204" pitchFamily="34" charset="0"/>
              <a:buChar char="•"/>
            </a:pPr>
            <a:r>
              <a:rPr lang="en-US" dirty="0">
                <a:solidFill>
                  <a:srgbClr val="0D0D0D"/>
                </a:solidFill>
              </a:rPr>
              <a:t>Praised for its minimalist design</a:t>
            </a:r>
          </a:p>
          <a:p>
            <a:pPr marL="1143000" lvl="2" indent="-228600">
              <a:buFont typeface="Arial" panose="020B0604020202020204" pitchFamily="34" charset="0"/>
              <a:buChar char="•"/>
            </a:pPr>
            <a:r>
              <a:rPr lang="en-US" dirty="0">
                <a:solidFill>
                  <a:srgbClr val="0D0D0D"/>
                </a:solidFill>
              </a:rPr>
              <a:t>Focuses on core functionalities and refines them</a:t>
            </a:r>
          </a:p>
          <a:p>
            <a:pPr marL="1143000" lvl="2" indent="-228600">
              <a:buFont typeface="Arial" panose="020B0604020202020204" pitchFamily="34" charset="0"/>
              <a:buChar char="•"/>
            </a:pPr>
            <a:r>
              <a:rPr lang="en-US" dirty="0">
                <a:solidFill>
                  <a:srgbClr val="0D0D0D"/>
                </a:solidFill>
              </a:rPr>
              <a:t>Massive user base</a:t>
            </a:r>
          </a:p>
        </p:txBody>
      </p:sp>
    </p:spTree>
    <p:extLst>
      <p:ext uri="{BB962C8B-B14F-4D97-AF65-F5344CB8AC3E}">
        <p14:creationId xmlns:p14="http://schemas.microsoft.com/office/powerpoint/2010/main" val="3923933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A543A-2CC0-6FBF-B06D-A7A8FE8E7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28084-9AB5-C493-55C0-EA591E3A3801}"/>
              </a:ext>
            </a:extLst>
          </p:cNvPr>
          <p:cNvSpPr>
            <a:spLocks noGrp="1"/>
          </p:cNvSpPr>
          <p:nvPr>
            <p:ph type="title"/>
          </p:nvPr>
        </p:nvSpPr>
        <p:spPr>
          <a:xfrm>
            <a:off x="3357383" y="-23080"/>
            <a:ext cx="5977568" cy="892475"/>
          </a:xfrm>
        </p:spPr>
        <p:txBody>
          <a:bodyPr>
            <a:normAutofit/>
          </a:bodyPr>
          <a:lstStyle/>
          <a:p>
            <a:r>
              <a:rPr lang="en-US" sz="2000" dirty="0"/>
              <a:t>Development trends and benefits</a:t>
            </a:r>
          </a:p>
        </p:txBody>
      </p:sp>
      <p:sp>
        <p:nvSpPr>
          <p:cNvPr id="3" name="Text Placeholder 2">
            <a:extLst>
              <a:ext uri="{FF2B5EF4-FFF2-40B4-BE49-F238E27FC236}">
                <a16:creationId xmlns:a16="http://schemas.microsoft.com/office/drawing/2014/main" id="{742EEEFC-00F4-603E-E7F1-6FFFA4F1E8B7}"/>
              </a:ext>
            </a:extLst>
          </p:cNvPr>
          <p:cNvSpPr>
            <a:spLocks noGrp="1"/>
          </p:cNvSpPr>
          <p:nvPr>
            <p:ph type="body" idx="1"/>
          </p:nvPr>
        </p:nvSpPr>
        <p:spPr>
          <a:xfrm>
            <a:off x="5559709" y="1474366"/>
            <a:ext cx="6101782" cy="1717408"/>
          </a:xfrm>
        </p:spPr>
        <p:style>
          <a:lnRef idx="2">
            <a:schemeClr val="accent1"/>
          </a:lnRef>
          <a:fillRef idx="1">
            <a:schemeClr val="lt1"/>
          </a:fillRef>
          <a:effectRef idx="0">
            <a:schemeClr val="accent1"/>
          </a:effectRef>
          <a:fontRef idx="minor">
            <a:schemeClr val="dk1"/>
          </a:fontRef>
        </p:style>
        <p:txBody>
          <a:bodyPr>
            <a:noAutofit/>
          </a:bodyPr>
          <a:lstStyle/>
          <a:p>
            <a:pPr marL="285750" indent="-285750" algn="l">
              <a:buFont typeface="Wingdings" panose="05000000000000000000" pitchFamily="2" charset="2"/>
              <a:buChar char="v"/>
            </a:pPr>
            <a:r>
              <a:rPr lang="en-US" sz="1800" b="1" i="0" dirty="0">
                <a:solidFill>
                  <a:srgbClr val="0D0D0D"/>
                </a:solidFill>
                <a:effectLst/>
                <a:latin typeface="+mj-lt"/>
              </a:rPr>
              <a:t>Future Trends in Messaging Apps</a:t>
            </a:r>
          </a:p>
          <a:p>
            <a:pPr algn="l"/>
            <a:endParaRPr lang="en-US" sz="1600" b="0" i="0" dirty="0">
              <a:solidFill>
                <a:srgbClr val="0D0D0D"/>
              </a:solidFill>
              <a:effectLst/>
              <a:latin typeface="+mj-lt"/>
            </a:endParaRPr>
          </a:p>
          <a:p>
            <a:pPr marL="742950" lvl="1" indent="-285750">
              <a:buFont typeface="Arial" panose="020B0604020202020204" pitchFamily="34" charset="0"/>
              <a:buChar char="•"/>
            </a:pPr>
            <a:r>
              <a:rPr lang="en-US" sz="1600" b="0" i="0" dirty="0">
                <a:solidFill>
                  <a:srgbClr val="0D0D0D"/>
                </a:solidFill>
                <a:effectLst/>
              </a:rPr>
              <a:t>Integration of augmented reality and virtual reality</a:t>
            </a:r>
            <a:endParaRPr lang="en-US" sz="1600" dirty="0">
              <a:solidFill>
                <a:srgbClr val="0D0D0D"/>
              </a:solidFill>
            </a:endParaRPr>
          </a:p>
          <a:p>
            <a:pPr marL="742950" lvl="1" indent="-285750">
              <a:buFont typeface="Arial" panose="020B0604020202020204" pitchFamily="34" charset="0"/>
              <a:buChar char="•"/>
            </a:pPr>
            <a:r>
              <a:rPr lang="en-US" sz="1600" b="0" i="0" dirty="0">
                <a:solidFill>
                  <a:srgbClr val="0D0D0D"/>
                </a:solidFill>
                <a:effectLst/>
              </a:rPr>
              <a:t>Improved accessibility through AI-driven AR </a:t>
            </a:r>
          </a:p>
          <a:p>
            <a:pPr marL="1200150" lvl="2" indent="-285750">
              <a:buFont typeface="Arial" panose="020B0604020202020204" pitchFamily="34" charset="0"/>
              <a:buChar char="•"/>
            </a:pPr>
            <a:r>
              <a:rPr lang="en-US" sz="1400" b="0" i="1" dirty="0">
                <a:solidFill>
                  <a:srgbClr val="0D0D0D"/>
                </a:solidFill>
                <a:effectLst/>
              </a:rPr>
              <a:t>Real-time sign language interpretation</a:t>
            </a:r>
          </a:p>
        </p:txBody>
      </p:sp>
      <p:sp>
        <p:nvSpPr>
          <p:cNvPr id="5" name="Footer Placeholder 4">
            <a:extLst>
              <a:ext uri="{FF2B5EF4-FFF2-40B4-BE49-F238E27FC236}">
                <a16:creationId xmlns:a16="http://schemas.microsoft.com/office/drawing/2014/main" id="{21FA0F7C-04D8-F8DA-A837-14429416E03C}"/>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A9869D5C-FC98-BBF1-7E78-53F35D7AE094}"/>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4" name="Text Placeholder 2">
            <a:extLst>
              <a:ext uri="{FF2B5EF4-FFF2-40B4-BE49-F238E27FC236}">
                <a16:creationId xmlns:a16="http://schemas.microsoft.com/office/drawing/2014/main" id="{9CA47C9D-B945-FB91-6828-B89E829E15D9}"/>
              </a:ext>
            </a:extLst>
          </p:cNvPr>
          <p:cNvSpPr txBox="1">
            <a:spLocks/>
          </p:cNvSpPr>
          <p:nvPr/>
        </p:nvSpPr>
        <p:spPr>
          <a:xfrm>
            <a:off x="5559709" y="3429000"/>
            <a:ext cx="6101782" cy="171740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v"/>
            </a:pPr>
            <a:r>
              <a:rPr lang="en-US" sz="1800" b="1" dirty="0">
                <a:solidFill>
                  <a:srgbClr val="0D0D0D"/>
                </a:solidFill>
                <a:latin typeface="+mj-lt"/>
              </a:rPr>
              <a:t>Benefits of future AI Integration into messaging</a:t>
            </a:r>
          </a:p>
          <a:p>
            <a:endParaRPr lang="en-US" sz="1600" dirty="0">
              <a:solidFill>
                <a:srgbClr val="0D0D0D"/>
              </a:solidFill>
              <a:latin typeface="+mj-lt"/>
            </a:endParaRPr>
          </a:p>
          <a:p>
            <a:pPr marL="742950" lvl="1" indent="-285750">
              <a:buFont typeface="Arial" panose="020B0604020202020204" pitchFamily="34" charset="0"/>
              <a:buChar char="•"/>
            </a:pPr>
            <a:r>
              <a:rPr lang="en-US" sz="1600" dirty="0">
                <a:solidFill>
                  <a:srgbClr val="0D0D0D"/>
                </a:solidFill>
              </a:rPr>
              <a:t>Personalization of interfaces and platform content</a:t>
            </a:r>
          </a:p>
          <a:p>
            <a:pPr marL="742950" lvl="1" indent="-285750">
              <a:buFont typeface="Arial" panose="020B0604020202020204" pitchFamily="34" charset="0"/>
              <a:buChar char="•"/>
            </a:pPr>
            <a:r>
              <a:rPr lang="en-US" sz="1600" dirty="0">
                <a:solidFill>
                  <a:srgbClr val="0D0D0D"/>
                </a:solidFill>
              </a:rPr>
              <a:t>Enhanced retail and marketing experiences</a:t>
            </a:r>
          </a:p>
          <a:p>
            <a:pPr marL="742950" lvl="1" indent="-285750">
              <a:buFont typeface="Arial" panose="020B0604020202020204" pitchFamily="34" charset="0"/>
              <a:buChar char="•"/>
            </a:pPr>
            <a:r>
              <a:rPr lang="en-US" sz="1600" dirty="0">
                <a:solidFill>
                  <a:srgbClr val="0D0D0D"/>
                </a:solidFill>
              </a:rPr>
              <a:t>Recognition and response to user emotions</a:t>
            </a:r>
          </a:p>
        </p:txBody>
      </p:sp>
    </p:spTree>
    <p:extLst>
      <p:ext uri="{BB962C8B-B14F-4D97-AF65-F5344CB8AC3E}">
        <p14:creationId xmlns:p14="http://schemas.microsoft.com/office/powerpoint/2010/main" val="2080117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68754-CFC6-3661-98D2-7B8706A87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7C1E6-F2C2-ACA4-E7CF-9BA0687775B0}"/>
              </a:ext>
            </a:extLst>
          </p:cNvPr>
          <p:cNvSpPr>
            <a:spLocks noGrp="1"/>
          </p:cNvSpPr>
          <p:nvPr>
            <p:ph type="title"/>
          </p:nvPr>
        </p:nvSpPr>
        <p:spPr>
          <a:xfrm>
            <a:off x="3390719" y="0"/>
            <a:ext cx="5416851" cy="892475"/>
          </a:xfrm>
        </p:spPr>
        <p:txBody>
          <a:bodyPr>
            <a:normAutofit/>
          </a:bodyPr>
          <a:lstStyle/>
          <a:p>
            <a:r>
              <a:rPr lang="en-US" sz="2000" dirty="0"/>
              <a:t>The future of messaging apps</a:t>
            </a:r>
          </a:p>
        </p:txBody>
      </p:sp>
      <p:sp>
        <p:nvSpPr>
          <p:cNvPr id="3" name="Text Placeholder 2">
            <a:extLst>
              <a:ext uri="{FF2B5EF4-FFF2-40B4-BE49-F238E27FC236}">
                <a16:creationId xmlns:a16="http://schemas.microsoft.com/office/drawing/2014/main" id="{C478BCB4-C205-8B7F-ED22-FD46EE1BF486}"/>
              </a:ext>
            </a:extLst>
          </p:cNvPr>
          <p:cNvSpPr>
            <a:spLocks noGrp="1"/>
          </p:cNvSpPr>
          <p:nvPr>
            <p:ph type="body" idx="1"/>
          </p:nvPr>
        </p:nvSpPr>
        <p:spPr>
          <a:xfrm>
            <a:off x="5559708" y="1516734"/>
            <a:ext cx="5794091" cy="2020096"/>
          </a:xfrm>
        </p:spPr>
        <p:style>
          <a:lnRef idx="2">
            <a:schemeClr val="accent1"/>
          </a:lnRef>
          <a:fillRef idx="1">
            <a:schemeClr val="lt1"/>
          </a:fillRef>
          <a:effectRef idx="0">
            <a:schemeClr val="accent1"/>
          </a:effectRef>
          <a:fontRef idx="minor">
            <a:schemeClr val="dk1"/>
          </a:fontRef>
        </p:style>
        <p:txBody>
          <a:bodyPr>
            <a:noAutofit/>
          </a:bodyPr>
          <a:lstStyle/>
          <a:p>
            <a:pPr marL="285750" indent="-285750" algn="l">
              <a:buFont typeface="Wingdings" panose="05000000000000000000" pitchFamily="2" charset="2"/>
              <a:buChar char="v"/>
            </a:pPr>
            <a:r>
              <a:rPr lang="en-US" sz="1800" b="1" i="0" dirty="0">
                <a:solidFill>
                  <a:srgbClr val="0D0D0D"/>
                </a:solidFill>
                <a:effectLst/>
                <a:latin typeface="+mj-lt"/>
              </a:rPr>
              <a:t>Changes in User Behavior</a:t>
            </a:r>
          </a:p>
          <a:p>
            <a:pPr algn="l"/>
            <a:endParaRPr lang="en-US" sz="1800" b="0" i="0" dirty="0">
              <a:solidFill>
                <a:srgbClr val="0D0D0D"/>
              </a:solidFill>
              <a:effectLst/>
              <a:latin typeface="+mj-lt"/>
            </a:endParaRPr>
          </a:p>
          <a:p>
            <a:pPr marL="742950" lvl="1" indent="-285750">
              <a:buFont typeface="Arial" panose="020B0604020202020204" pitchFamily="34" charset="0"/>
              <a:buChar char="•"/>
            </a:pPr>
            <a:r>
              <a:rPr lang="en-US" sz="1600" b="0" i="0" dirty="0">
                <a:solidFill>
                  <a:srgbClr val="0D0D0D"/>
                </a:solidFill>
                <a:effectLst/>
              </a:rPr>
              <a:t>Social media user base inc</a:t>
            </a:r>
            <a:r>
              <a:rPr lang="en-US" sz="1600" dirty="0">
                <a:solidFill>
                  <a:srgbClr val="0D0D0D"/>
                </a:solidFill>
              </a:rPr>
              <a:t>reasing exponentially</a:t>
            </a:r>
            <a:endParaRPr lang="en-US" sz="1600" b="0" i="0" dirty="0">
              <a:solidFill>
                <a:srgbClr val="0D0D0D"/>
              </a:solidFill>
              <a:effectLst/>
            </a:endParaRPr>
          </a:p>
          <a:p>
            <a:pPr marL="742950" lvl="1" indent="-285750">
              <a:buFont typeface="Arial" panose="020B0604020202020204" pitchFamily="34" charset="0"/>
              <a:buChar char="•"/>
            </a:pPr>
            <a:r>
              <a:rPr lang="en-US" sz="1600" b="0" i="0" dirty="0">
                <a:solidFill>
                  <a:srgbClr val="0D0D0D"/>
                </a:solidFill>
                <a:effectLst/>
              </a:rPr>
              <a:t>Social media being shaped by emerging technologies</a:t>
            </a:r>
          </a:p>
          <a:p>
            <a:pPr marL="742950" lvl="1" indent="-285750">
              <a:buFont typeface="Arial" panose="020B0604020202020204" pitchFamily="34" charset="0"/>
              <a:buChar char="•"/>
            </a:pPr>
            <a:r>
              <a:rPr lang="en-US" sz="1600" b="0" i="0" dirty="0">
                <a:solidFill>
                  <a:srgbClr val="0D0D0D"/>
                </a:solidFill>
                <a:effectLst/>
              </a:rPr>
              <a:t>AI tools being used for content creation and user engagement</a:t>
            </a:r>
          </a:p>
          <a:p>
            <a:pPr algn="l">
              <a:buFont typeface="Arial" panose="020B0604020202020204" pitchFamily="34" charset="0"/>
              <a:buChar char="•"/>
            </a:pPr>
            <a:endParaRPr lang="en-US" sz="1600" b="0" i="0" dirty="0">
              <a:solidFill>
                <a:srgbClr val="0D0D0D"/>
              </a:solidFill>
              <a:effectLst/>
            </a:endParaRPr>
          </a:p>
        </p:txBody>
      </p:sp>
      <p:sp>
        <p:nvSpPr>
          <p:cNvPr id="5" name="Footer Placeholder 4">
            <a:extLst>
              <a:ext uri="{FF2B5EF4-FFF2-40B4-BE49-F238E27FC236}">
                <a16:creationId xmlns:a16="http://schemas.microsoft.com/office/drawing/2014/main" id="{05823884-3E3A-3E2C-5506-8C8AFF769409}"/>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3BB54394-12EB-535F-DE6F-AAAA83CACD7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4" name="Text Placeholder 2">
            <a:extLst>
              <a:ext uri="{FF2B5EF4-FFF2-40B4-BE49-F238E27FC236}">
                <a16:creationId xmlns:a16="http://schemas.microsoft.com/office/drawing/2014/main" id="{E554659B-F399-6998-DBC4-A04687404D8E}"/>
              </a:ext>
            </a:extLst>
          </p:cNvPr>
          <p:cNvSpPr txBox="1">
            <a:spLocks/>
          </p:cNvSpPr>
          <p:nvPr/>
        </p:nvSpPr>
        <p:spPr>
          <a:xfrm>
            <a:off x="5559708" y="3748177"/>
            <a:ext cx="5794091" cy="172959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v"/>
            </a:pPr>
            <a:r>
              <a:rPr lang="en-US" sz="1800" b="1" dirty="0">
                <a:solidFill>
                  <a:srgbClr val="0D0D0D"/>
                </a:solidFill>
                <a:latin typeface="+mj-lt"/>
              </a:rPr>
              <a:t>Messaging Apps as Future Platforms</a:t>
            </a:r>
          </a:p>
          <a:p>
            <a:endParaRPr lang="en-US" sz="1800" dirty="0">
              <a:solidFill>
                <a:srgbClr val="0D0D0D"/>
              </a:solidFill>
              <a:latin typeface="+mj-lt"/>
            </a:endParaRPr>
          </a:p>
          <a:p>
            <a:pPr marL="742950" lvl="1" indent="-285750">
              <a:buFont typeface="Arial" panose="020B0604020202020204" pitchFamily="34" charset="0"/>
              <a:buChar char="•"/>
            </a:pPr>
            <a:r>
              <a:rPr lang="en-US" sz="1600" dirty="0">
                <a:solidFill>
                  <a:srgbClr val="0D0D0D"/>
                </a:solidFill>
              </a:rPr>
              <a:t>Evolving beyond communication tools</a:t>
            </a:r>
          </a:p>
          <a:p>
            <a:pPr marL="742950" lvl="1" indent="-285750">
              <a:buFont typeface="Arial" panose="020B0604020202020204" pitchFamily="34" charset="0"/>
              <a:buChar char="•"/>
            </a:pPr>
            <a:r>
              <a:rPr lang="en-US" sz="1600" dirty="0">
                <a:solidFill>
                  <a:srgbClr val="0D0D0D"/>
                </a:solidFill>
              </a:rPr>
              <a:t>Personalized and immersive experiences are being offered that are shaped by AI and VR technologies</a:t>
            </a:r>
          </a:p>
          <a:p>
            <a:pPr marL="1143000" lvl="2" indent="-228600">
              <a:buFont typeface="Arial" panose="020B0604020202020204" pitchFamily="34" charset="0"/>
              <a:buChar char="•"/>
            </a:pPr>
            <a:endParaRPr lang="en-US" sz="1600" dirty="0">
              <a:solidFill>
                <a:srgbClr val="0D0D0D"/>
              </a:solidFill>
              <a:latin typeface="Söhne"/>
            </a:endParaRPr>
          </a:p>
        </p:txBody>
      </p:sp>
    </p:spTree>
    <p:extLst>
      <p:ext uri="{BB962C8B-B14F-4D97-AF65-F5344CB8AC3E}">
        <p14:creationId xmlns:p14="http://schemas.microsoft.com/office/powerpoint/2010/main" val="740868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3314-5906-D8CC-F266-734411796C55}"/>
              </a:ext>
            </a:extLst>
          </p:cNvPr>
          <p:cNvSpPr>
            <a:spLocks noGrp="1"/>
          </p:cNvSpPr>
          <p:nvPr>
            <p:ph type="ctrTitle"/>
          </p:nvPr>
        </p:nvSpPr>
        <p:spPr>
          <a:xfrm>
            <a:off x="6447885" y="2071202"/>
            <a:ext cx="4179570" cy="1715531"/>
          </a:xfrm>
        </p:spPr>
        <p:txBody>
          <a:bodyPr/>
          <a:lstStyle/>
          <a:p>
            <a:pPr algn="ctr"/>
            <a:r>
              <a:rPr lang="en-US" sz="4000" dirty="0"/>
              <a:t>Methodology</a:t>
            </a:r>
          </a:p>
        </p:txBody>
      </p:sp>
    </p:spTree>
    <p:extLst>
      <p:ext uri="{BB962C8B-B14F-4D97-AF65-F5344CB8AC3E}">
        <p14:creationId xmlns:p14="http://schemas.microsoft.com/office/powerpoint/2010/main" val="36878157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BCAAA-03FC-5D88-6BF8-5E94F038A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8DADB-6426-FC82-2DE2-A81F1EB963DD}"/>
              </a:ext>
            </a:extLst>
          </p:cNvPr>
          <p:cNvSpPr>
            <a:spLocks noGrp="1"/>
          </p:cNvSpPr>
          <p:nvPr>
            <p:ph type="title"/>
          </p:nvPr>
        </p:nvSpPr>
        <p:spPr>
          <a:xfrm>
            <a:off x="3060271" y="-66612"/>
            <a:ext cx="8421688" cy="1325563"/>
          </a:xfrm>
        </p:spPr>
        <p:txBody>
          <a:bodyPr/>
          <a:lstStyle/>
          <a:p>
            <a:r>
              <a:rPr lang="en-US" dirty="0"/>
              <a:t>Methodology</a:t>
            </a:r>
          </a:p>
        </p:txBody>
      </p:sp>
      <p:sp>
        <p:nvSpPr>
          <p:cNvPr id="3" name="Text Placeholder 2">
            <a:extLst>
              <a:ext uri="{FF2B5EF4-FFF2-40B4-BE49-F238E27FC236}">
                <a16:creationId xmlns:a16="http://schemas.microsoft.com/office/drawing/2014/main" id="{FCFF2411-E366-EDA4-6346-89F831F13878}"/>
              </a:ext>
            </a:extLst>
          </p:cNvPr>
          <p:cNvSpPr>
            <a:spLocks noGrp="1"/>
          </p:cNvSpPr>
          <p:nvPr>
            <p:ph type="body" idx="1"/>
          </p:nvPr>
        </p:nvSpPr>
        <p:spPr>
          <a:xfrm>
            <a:off x="3060271" y="751236"/>
            <a:ext cx="2975322" cy="370282"/>
          </a:xfrm>
        </p:spPr>
        <p:txBody>
          <a:bodyPr/>
          <a:lstStyle/>
          <a:p>
            <a:r>
              <a:rPr lang="en-US" dirty="0"/>
              <a:t>Tools and Languages</a:t>
            </a:r>
          </a:p>
        </p:txBody>
      </p:sp>
      <p:sp>
        <p:nvSpPr>
          <p:cNvPr id="4" name="Content Placeholder 3">
            <a:extLst>
              <a:ext uri="{FF2B5EF4-FFF2-40B4-BE49-F238E27FC236}">
                <a16:creationId xmlns:a16="http://schemas.microsoft.com/office/drawing/2014/main" id="{10E05F34-7E69-ED20-00F6-B48A97CB6EB1}"/>
              </a:ext>
            </a:extLst>
          </p:cNvPr>
          <p:cNvSpPr>
            <a:spLocks noGrp="1"/>
          </p:cNvSpPr>
          <p:nvPr>
            <p:ph sz="half" idx="2"/>
          </p:nvPr>
        </p:nvSpPr>
        <p:spPr>
          <a:xfrm>
            <a:off x="2164074" y="1568423"/>
            <a:ext cx="5081163" cy="2785810"/>
          </a:xfrm>
        </p:spPr>
        <p:txBody>
          <a:bodyPr>
            <a:noAutofit/>
          </a:bodyPr>
          <a:lstStyle/>
          <a:p>
            <a:pPr marL="285750" marR="0" lvl="0" indent="-285750">
              <a:lnSpc>
                <a:spcPct val="200000"/>
              </a:lnSpc>
              <a:spcBef>
                <a:spcPts val="0"/>
              </a:spcBef>
              <a:spcAft>
                <a:spcPts val="0"/>
              </a:spcAft>
              <a:buFont typeface="Wingdings" panose="05000000000000000000" pitchFamily="2" charset="2"/>
              <a:buChar char="v"/>
            </a:pPr>
            <a:r>
              <a:rPr lang="en-US" b="1" kern="100" dirty="0">
                <a:effectLst/>
                <a:ea typeface="Yu Mincho" panose="02020400000000000000" pitchFamily="18" charset="-128"/>
                <a:cs typeface="Times New Roman" panose="02020603050405020304" pitchFamily="18" charset="0"/>
              </a:rPr>
              <a:t>React Native: </a:t>
            </a:r>
            <a:r>
              <a:rPr lang="en-US" kern="100" dirty="0">
                <a:effectLst/>
                <a:ea typeface="Yu Mincho" panose="02020400000000000000" pitchFamily="18" charset="-128"/>
                <a:cs typeface="Times New Roman" panose="02020603050405020304" pitchFamily="18" charset="0"/>
              </a:rPr>
              <a:t>React Native is a JavaScript-based framework for developing native apps. It was chosen partly for its efficiency in creating user-friendly menus and interfaces. The component-based architecture of React Native allowed for the creation of dynamic and responsive user interfaces.</a:t>
            </a:r>
            <a:endParaRPr lang="en-US" sz="1200" kern="100" dirty="0">
              <a:effectLst/>
              <a:ea typeface="Yu Mincho" panose="02020400000000000000" pitchFamily="18" charset="-128"/>
              <a:cs typeface="Times New Roman" panose="02020603050405020304" pitchFamily="18" charset="0"/>
            </a:endParaRPr>
          </a:p>
        </p:txBody>
      </p:sp>
      <p:sp>
        <p:nvSpPr>
          <p:cNvPr id="6" name="Content Placeholder 5">
            <a:extLst>
              <a:ext uri="{FF2B5EF4-FFF2-40B4-BE49-F238E27FC236}">
                <a16:creationId xmlns:a16="http://schemas.microsoft.com/office/drawing/2014/main" id="{E32AB7A7-973D-C1C0-1B5E-D6942B08EDEF}"/>
              </a:ext>
            </a:extLst>
          </p:cNvPr>
          <p:cNvSpPr>
            <a:spLocks noGrp="1"/>
          </p:cNvSpPr>
          <p:nvPr>
            <p:ph sz="quarter" idx="4"/>
          </p:nvPr>
        </p:nvSpPr>
        <p:spPr>
          <a:xfrm>
            <a:off x="7522718" y="1636116"/>
            <a:ext cx="4442123" cy="2332035"/>
          </a:xfrm>
        </p:spPr>
        <p:txBody>
          <a:bodyPr>
            <a:normAutofit/>
          </a:bodyPr>
          <a:lstStyle/>
          <a:p>
            <a:pPr marL="285750" marR="0" lvl="0" indent="-285750">
              <a:lnSpc>
                <a:spcPct val="200000"/>
              </a:lnSpc>
              <a:spcBef>
                <a:spcPts val="0"/>
              </a:spcBef>
              <a:spcAft>
                <a:spcPts val="0"/>
              </a:spcAft>
              <a:buFont typeface="Wingdings" panose="05000000000000000000" pitchFamily="2" charset="2"/>
              <a:buChar char="v"/>
            </a:pPr>
            <a:r>
              <a:rPr lang="en-US" b="1" kern="100" dirty="0">
                <a:effectLst/>
                <a:ea typeface="Yu Mincho" panose="02020400000000000000" pitchFamily="18" charset="-128"/>
                <a:cs typeface="Times New Roman" panose="02020603050405020304" pitchFamily="18" charset="0"/>
              </a:rPr>
              <a:t>JavaScript: </a:t>
            </a:r>
            <a:r>
              <a:rPr lang="en-US" kern="100" dirty="0">
                <a:effectLst/>
                <a:ea typeface="Yu Mincho" panose="02020400000000000000" pitchFamily="18" charset="-128"/>
                <a:cs typeface="Times New Roman" panose="02020603050405020304" pitchFamily="18" charset="0"/>
              </a:rPr>
              <a:t>The primary programming language used in the project. JavaScript's compatibility with React Native allowed for seamless development of the app's functionality and created a streamlined process.</a:t>
            </a:r>
          </a:p>
          <a:p>
            <a:endParaRPr lang="en-US" dirty="0"/>
          </a:p>
        </p:txBody>
      </p:sp>
      <p:sp>
        <p:nvSpPr>
          <p:cNvPr id="8" name="Footer Placeholder 7">
            <a:extLst>
              <a:ext uri="{FF2B5EF4-FFF2-40B4-BE49-F238E27FC236}">
                <a16:creationId xmlns:a16="http://schemas.microsoft.com/office/drawing/2014/main" id="{3EC98123-9322-1C92-8173-BF18957886BB}"/>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699C46E5-4EF0-B1AD-84D5-ACEBAD6335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10" name="TextBox 9">
            <a:extLst>
              <a:ext uri="{FF2B5EF4-FFF2-40B4-BE49-F238E27FC236}">
                <a16:creationId xmlns:a16="http://schemas.microsoft.com/office/drawing/2014/main" id="{2DBB8807-6663-5EE6-8356-923A2DD6D238}"/>
              </a:ext>
            </a:extLst>
          </p:cNvPr>
          <p:cNvSpPr txBox="1"/>
          <p:nvPr/>
        </p:nvSpPr>
        <p:spPr>
          <a:xfrm>
            <a:off x="7522717" y="3822872"/>
            <a:ext cx="4202021" cy="1321644"/>
          </a:xfrm>
          <a:prstGeom prst="rect">
            <a:avLst/>
          </a:prstGeom>
          <a:noFill/>
        </p:spPr>
        <p:txBody>
          <a:bodyPr wrap="square">
            <a:spAutoFit/>
          </a:bodyPr>
          <a:lstStyle/>
          <a:p>
            <a:pPr>
              <a:lnSpc>
                <a:spcPct val="200000"/>
              </a:lnSpc>
            </a:pPr>
            <a:endParaRPr lang="en-US" sz="1400" dirty="0"/>
          </a:p>
          <a:p>
            <a:pPr marL="285750" indent="-285750">
              <a:lnSpc>
                <a:spcPct val="200000"/>
              </a:lnSpc>
              <a:buFont typeface="Wingdings" panose="05000000000000000000" pitchFamily="2" charset="2"/>
              <a:buChar char="v"/>
            </a:pPr>
            <a:r>
              <a:rPr lang="en-US" sz="1400" b="1" dirty="0"/>
              <a:t>Expo Go App: </a:t>
            </a:r>
            <a:r>
              <a:rPr lang="en-US" sz="1400" dirty="0"/>
              <a:t>Open-source sandbox for experimenting with React Native on Android.</a:t>
            </a:r>
          </a:p>
        </p:txBody>
      </p:sp>
      <p:sp>
        <p:nvSpPr>
          <p:cNvPr id="12" name="TextBox 11">
            <a:extLst>
              <a:ext uri="{FF2B5EF4-FFF2-40B4-BE49-F238E27FC236}">
                <a16:creationId xmlns:a16="http://schemas.microsoft.com/office/drawing/2014/main" id="{55095DD6-974F-72FE-8894-4A315C8A1810}"/>
              </a:ext>
            </a:extLst>
          </p:cNvPr>
          <p:cNvSpPr txBox="1"/>
          <p:nvPr/>
        </p:nvSpPr>
        <p:spPr>
          <a:xfrm>
            <a:off x="2164074" y="4354233"/>
            <a:ext cx="5081162" cy="1752531"/>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US" sz="1400" b="1" dirty="0"/>
              <a:t>Android Studio: </a:t>
            </a:r>
            <a:r>
              <a:rPr lang="en-US" sz="1400" dirty="0"/>
              <a:t>The emulator was used for testing and debugging the app. It was particularly useful for allowing the emulation of Android devices to test the app's performance and user experience.</a:t>
            </a:r>
          </a:p>
        </p:txBody>
      </p:sp>
    </p:spTree>
    <p:extLst>
      <p:ext uri="{BB962C8B-B14F-4D97-AF65-F5344CB8AC3E}">
        <p14:creationId xmlns:p14="http://schemas.microsoft.com/office/powerpoint/2010/main" val="42571554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C5216-6B32-6069-ED5F-272746FC5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4B95D-61BF-572F-EBA2-710427205939}"/>
              </a:ext>
            </a:extLst>
          </p:cNvPr>
          <p:cNvSpPr>
            <a:spLocks noGrp="1"/>
          </p:cNvSpPr>
          <p:nvPr>
            <p:ph type="title"/>
          </p:nvPr>
        </p:nvSpPr>
        <p:spPr>
          <a:xfrm>
            <a:off x="2933700" y="385071"/>
            <a:ext cx="8421688" cy="478113"/>
          </a:xfrm>
        </p:spPr>
        <p:txBody>
          <a:bodyPr/>
          <a:lstStyle/>
          <a:p>
            <a:r>
              <a:rPr lang="en-US" dirty="0"/>
              <a:t>Methodology</a:t>
            </a:r>
          </a:p>
        </p:txBody>
      </p:sp>
      <p:sp>
        <p:nvSpPr>
          <p:cNvPr id="3" name="Text Placeholder 2">
            <a:extLst>
              <a:ext uri="{FF2B5EF4-FFF2-40B4-BE49-F238E27FC236}">
                <a16:creationId xmlns:a16="http://schemas.microsoft.com/office/drawing/2014/main" id="{ECB3CB45-A7D7-0114-11AF-53157A837F62}"/>
              </a:ext>
            </a:extLst>
          </p:cNvPr>
          <p:cNvSpPr>
            <a:spLocks noGrp="1"/>
          </p:cNvSpPr>
          <p:nvPr>
            <p:ph type="body" idx="1"/>
          </p:nvPr>
        </p:nvSpPr>
        <p:spPr>
          <a:xfrm>
            <a:off x="2933700" y="711337"/>
            <a:ext cx="3056092" cy="384393"/>
          </a:xfrm>
        </p:spPr>
        <p:txBody>
          <a:bodyPr/>
          <a:lstStyle/>
          <a:p>
            <a:r>
              <a:rPr lang="en-US" dirty="0"/>
              <a:t>Integration of Tools</a:t>
            </a:r>
          </a:p>
        </p:txBody>
      </p:sp>
      <p:sp>
        <p:nvSpPr>
          <p:cNvPr id="4" name="Content Placeholder 3">
            <a:extLst>
              <a:ext uri="{FF2B5EF4-FFF2-40B4-BE49-F238E27FC236}">
                <a16:creationId xmlns:a16="http://schemas.microsoft.com/office/drawing/2014/main" id="{2D2B19D7-C6D6-8397-2601-ACFE86C0C62E}"/>
              </a:ext>
            </a:extLst>
          </p:cNvPr>
          <p:cNvSpPr>
            <a:spLocks noGrp="1"/>
          </p:cNvSpPr>
          <p:nvPr>
            <p:ph sz="half" idx="2"/>
          </p:nvPr>
        </p:nvSpPr>
        <p:spPr>
          <a:xfrm>
            <a:off x="2173136" y="1488254"/>
            <a:ext cx="3816656" cy="2596146"/>
          </a:xfrm>
        </p:spPr>
        <p:txBody>
          <a:bodyPr>
            <a:noAutofit/>
          </a:bodyPr>
          <a:lstStyle/>
          <a:p>
            <a:pPr algn="l"/>
            <a:r>
              <a:rPr lang="en-US" sz="1800" b="1" i="0" dirty="0">
                <a:solidFill>
                  <a:srgbClr val="0D0D0D"/>
                </a:solidFill>
                <a:effectLst/>
                <a:latin typeface="+mj-lt"/>
              </a:rPr>
              <a:t>Development Environment</a:t>
            </a:r>
            <a:endParaRPr lang="en-US" sz="1800" b="1" dirty="0">
              <a:solidFill>
                <a:srgbClr val="0D0D0D"/>
              </a:solidFill>
              <a:latin typeface="+mj-lt"/>
            </a:endParaRPr>
          </a:p>
          <a:p>
            <a:pPr marL="285750" indent="-285750" algn="l">
              <a:buFont typeface="Arial" panose="020B0604020202020204" pitchFamily="34" charset="0"/>
              <a:buChar char="•"/>
            </a:pPr>
            <a:endParaRPr lang="en-US" sz="1600" b="0" i="0" dirty="0">
              <a:solidFill>
                <a:srgbClr val="0D0D0D"/>
              </a:solidFill>
              <a:effectLst/>
            </a:endParaRPr>
          </a:p>
          <a:p>
            <a:pPr marL="742950" lvl="1" indent="-285750">
              <a:buFont typeface="Arial" panose="020B0604020202020204" pitchFamily="34" charset="0"/>
              <a:buChar char="•"/>
            </a:pPr>
            <a:r>
              <a:rPr lang="en-US" sz="1600" b="0" i="0" dirty="0">
                <a:solidFill>
                  <a:srgbClr val="0D0D0D"/>
                </a:solidFill>
                <a:effectLst/>
              </a:rPr>
              <a:t>React Native for Front-end Development</a:t>
            </a:r>
          </a:p>
          <a:p>
            <a:pPr marL="742950" lvl="1" indent="-285750">
              <a:buFont typeface="Arial" panose="020B0604020202020204" pitchFamily="34" charset="0"/>
              <a:buChar char="•"/>
            </a:pPr>
            <a:r>
              <a:rPr lang="en-US" sz="1600" b="0" i="0" dirty="0">
                <a:solidFill>
                  <a:srgbClr val="0D0D0D"/>
                </a:solidFill>
                <a:effectLst/>
              </a:rPr>
              <a:t>Android Studio for Device Emulation</a:t>
            </a:r>
          </a:p>
          <a:p>
            <a:pPr marL="742950" lvl="1" indent="-285750">
              <a:buFont typeface="Arial" panose="020B0604020202020204" pitchFamily="34" charset="0"/>
              <a:buChar char="•"/>
            </a:pPr>
            <a:r>
              <a:rPr lang="en-US" sz="1600" b="0" i="0" dirty="0">
                <a:solidFill>
                  <a:srgbClr val="0D0D0D"/>
                </a:solidFill>
                <a:effectLst/>
              </a:rPr>
              <a:t>Integration of React Native and Android Studio</a:t>
            </a:r>
          </a:p>
        </p:txBody>
      </p:sp>
      <p:sp>
        <p:nvSpPr>
          <p:cNvPr id="8" name="Footer Placeholder 7">
            <a:extLst>
              <a:ext uri="{FF2B5EF4-FFF2-40B4-BE49-F238E27FC236}">
                <a16:creationId xmlns:a16="http://schemas.microsoft.com/office/drawing/2014/main" id="{28C7B494-2FA4-337E-16BF-DEB80F2907F1}"/>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0506FB2B-D444-6FCF-3156-745D277ADAA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12" name="TextBox 11">
            <a:extLst>
              <a:ext uri="{FF2B5EF4-FFF2-40B4-BE49-F238E27FC236}">
                <a16:creationId xmlns:a16="http://schemas.microsoft.com/office/drawing/2014/main" id="{0E1BFFDE-FD93-D945-69A0-5959A65672E3}"/>
              </a:ext>
            </a:extLst>
          </p:cNvPr>
          <p:cNvSpPr txBox="1"/>
          <p:nvPr/>
        </p:nvSpPr>
        <p:spPr>
          <a:xfrm>
            <a:off x="2130272" y="4470338"/>
            <a:ext cx="3419840" cy="1323439"/>
          </a:xfrm>
          <a:prstGeom prst="rect">
            <a:avLst/>
          </a:prstGeom>
          <a:noFill/>
        </p:spPr>
        <p:txBody>
          <a:bodyPr wrap="square">
            <a:spAutoFit/>
          </a:bodyPr>
          <a:lstStyle/>
          <a:p>
            <a:pPr algn="l"/>
            <a:r>
              <a:rPr lang="en-US" b="1" i="0" dirty="0">
                <a:solidFill>
                  <a:srgbClr val="0D0D0D"/>
                </a:solidFill>
                <a:effectLst/>
                <a:latin typeface="+mj-lt"/>
              </a:rPr>
              <a:t>Benefits of Integration</a:t>
            </a:r>
          </a:p>
          <a:p>
            <a:pPr algn="l"/>
            <a:endParaRPr lang="en-US" sz="1400" b="0" i="0" dirty="0">
              <a:solidFill>
                <a:srgbClr val="0D0D0D"/>
              </a:solidFill>
              <a:effectLst/>
              <a:latin typeface="Söhne"/>
            </a:endParaRPr>
          </a:p>
          <a:p>
            <a:pPr marL="742950" lvl="1" indent="-285750">
              <a:buFont typeface="Arial" panose="020B0604020202020204" pitchFamily="34" charset="0"/>
              <a:buChar char="•"/>
            </a:pPr>
            <a:r>
              <a:rPr lang="en-US" sz="1600" b="0" i="0" dirty="0">
                <a:solidFill>
                  <a:srgbClr val="0D0D0D"/>
                </a:solidFill>
                <a:effectLst/>
              </a:rPr>
              <a:t>Efficient JavaScript Coding</a:t>
            </a:r>
          </a:p>
          <a:p>
            <a:pPr marL="742950" lvl="1" indent="-285750">
              <a:buFont typeface="Arial" panose="020B0604020202020204" pitchFamily="34" charset="0"/>
              <a:buChar char="•"/>
            </a:pPr>
            <a:r>
              <a:rPr lang="en-US" sz="1600" b="0" i="0" dirty="0">
                <a:solidFill>
                  <a:srgbClr val="0D0D0D"/>
                </a:solidFill>
                <a:effectLst/>
              </a:rPr>
              <a:t>Immediate Testing in Android Studio Emulator</a:t>
            </a:r>
          </a:p>
        </p:txBody>
      </p:sp>
      <p:pic>
        <p:nvPicPr>
          <p:cNvPr id="11" name="Picture 10" descr="A screen shot of a phone&#10;&#10;Description automatically generated">
            <a:extLst>
              <a:ext uri="{FF2B5EF4-FFF2-40B4-BE49-F238E27FC236}">
                <a16:creationId xmlns:a16="http://schemas.microsoft.com/office/drawing/2014/main" id="{F87FD6A4-2A7E-2D01-C4AF-234AFD109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792" y="1237238"/>
            <a:ext cx="5956426" cy="426694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83258387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A3EA9-BA31-8819-9ECE-8855FCBD8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4B61A-3783-418A-F37A-47D28F57CF1E}"/>
              </a:ext>
            </a:extLst>
          </p:cNvPr>
          <p:cNvSpPr>
            <a:spLocks noGrp="1"/>
          </p:cNvSpPr>
          <p:nvPr>
            <p:ph type="title"/>
          </p:nvPr>
        </p:nvSpPr>
        <p:spPr>
          <a:xfrm>
            <a:off x="3666510" y="137137"/>
            <a:ext cx="8421688" cy="633217"/>
          </a:xfrm>
        </p:spPr>
        <p:txBody>
          <a:bodyPr/>
          <a:lstStyle/>
          <a:p>
            <a:r>
              <a:rPr lang="en-US" dirty="0"/>
              <a:t>Methodology</a:t>
            </a:r>
          </a:p>
        </p:txBody>
      </p:sp>
      <p:sp>
        <p:nvSpPr>
          <p:cNvPr id="3" name="Text Placeholder 2">
            <a:extLst>
              <a:ext uri="{FF2B5EF4-FFF2-40B4-BE49-F238E27FC236}">
                <a16:creationId xmlns:a16="http://schemas.microsoft.com/office/drawing/2014/main" id="{C3876FE0-30BC-D497-834F-7237B9277ABB}"/>
              </a:ext>
            </a:extLst>
          </p:cNvPr>
          <p:cNvSpPr>
            <a:spLocks noGrp="1"/>
          </p:cNvSpPr>
          <p:nvPr>
            <p:ph type="body" idx="1"/>
          </p:nvPr>
        </p:nvSpPr>
        <p:spPr>
          <a:xfrm>
            <a:off x="3666510" y="618600"/>
            <a:ext cx="2821641" cy="363899"/>
          </a:xfrm>
        </p:spPr>
        <p:txBody>
          <a:bodyPr/>
          <a:lstStyle/>
          <a:p>
            <a:r>
              <a:rPr lang="en-US" dirty="0"/>
              <a:t>Design Process</a:t>
            </a:r>
          </a:p>
        </p:txBody>
      </p:sp>
      <p:sp>
        <p:nvSpPr>
          <p:cNvPr id="4" name="Content Placeholder 3">
            <a:extLst>
              <a:ext uri="{FF2B5EF4-FFF2-40B4-BE49-F238E27FC236}">
                <a16:creationId xmlns:a16="http://schemas.microsoft.com/office/drawing/2014/main" id="{016FC93A-DF96-4B9A-5F17-87172398ED7E}"/>
              </a:ext>
            </a:extLst>
          </p:cNvPr>
          <p:cNvSpPr>
            <a:spLocks noGrp="1"/>
          </p:cNvSpPr>
          <p:nvPr>
            <p:ph sz="half" idx="2"/>
          </p:nvPr>
        </p:nvSpPr>
        <p:spPr>
          <a:xfrm>
            <a:off x="2569511" y="1716307"/>
            <a:ext cx="4633545" cy="1997867"/>
          </a:xfrm>
        </p:spPr>
        <p:txBody>
          <a:bodyPr>
            <a:noAutofit/>
          </a:bodyPr>
          <a:lstStyle/>
          <a:p>
            <a:pPr algn="l"/>
            <a:br>
              <a:rPr lang="en-US" sz="1600" b="1" i="0" dirty="0">
                <a:solidFill>
                  <a:srgbClr val="0D0D0D"/>
                </a:solidFill>
                <a:effectLst/>
                <a:latin typeface="Söhne"/>
              </a:rPr>
            </a:br>
            <a:endParaRPr lang="en-US" sz="1600" b="0" i="0" dirty="0">
              <a:solidFill>
                <a:srgbClr val="0D0D0D"/>
              </a:solidFill>
              <a:effectLst/>
              <a:latin typeface="Söhne"/>
            </a:endParaRPr>
          </a:p>
        </p:txBody>
      </p:sp>
      <p:sp>
        <p:nvSpPr>
          <p:cNvPr id="6" name="Content Placeholder 5">
            <a:extLst>
              <a:ext uri="{FF2B5EF4-FFF2-40B4-BE49-F238E27FC236}">
                <a16:creationId xmlns:a16="http://schemas.microsoft.com/office/drawing/2014/main" id="{B49351A0-5250-66E4-10BC-F66A205DC7E1}"/>
              </a:ext>
            </a:extLst>
          </p:cNvPr>
          <p:cNvSpPr>
            <a:spLocks noGrp="1"/>
          </p:cNvSpPr>
          <p:nvPr>
            <p:ph sz="quarter" idx="4"/>
          </p:nvPr>
        </p:nvSpPr>
        <p:spPr>
          <a:xfrm>
            <a:off x="8721378" y="1909464"/>
            <a:ext cx="3227294" cy="1997867"/>
          </a:xfr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ormAutofit/>
          </a:bodyPr>
          <a:lstStyle/>
          <a:p>
            <a:pPr algn="l"/>
            <a:r>
              <a:rPr lang="en-US" b="1" i="0" dirty="0">
                <a:solidFill>
                  <a:srgbClr val="0D0D0D"/>
                </a:solidFill>
                <a:effectLst/>
                <a:latin typeface="+mj-lt"/>
              </a:rPr>
              <a:t>Design Process:</a:t>
            </a:r>
            <a:endParaRPr lang="en-US" b="0" i="0" dirty="0">
              <a:solidFill>
                <a:srgbClr val="0D0D0D"/>
              </a:solidFill>
              <a:effectLst/>
              <a:latin typeface="+mj-lt"/>
            </a:endParaRPr>
          </a:p>
          <a:p>
            <a:pPr marL="285750" indent="-285750" algn="l">
              <a:buFont typeface="Arial" panose="020B0604020202020204" pitchFamily="34" charset="0"/>
              <a:buChar char="•"/>
            </a:pPr>
            <a:r>
              <a:rPr lang="en-US" b="0" i="0" dirty="0">
                <a:solidFill>
                  <a:srgbClr val="0D0D0D"/>
                </a:solidFill>
                <a:effectLst/>
                <a:latin typeface="Söhne"/>
              </a:rPr>
              <a:t>Comprehensive and User-Centric </a:t>
            </a:r>
          </a:p>
          <a:p>
            <a:pPr marL="285750" indent="-285750" algn="l">
              <a:buFont typeface="Arial" panose="020B0604020202020204" pitchFamily="34" charset="0"/>
              <a:buChar char="•"/>
            </a:pPr>
            <a:r>
              <a:rPr lang="en-US" b="0" i="0" dirty="0">
                <a:solidFill>
                  <a:srgbClr val="0D0D0D"/>
                </a:solidFill>
                <a:effectLst/>
                <a:latin typeface="Söhne"/>
              </a:rPr>
              <a:t>Phases were iterative in nature </a:t>
            </a:r>
          </a:p>
          <a:p>
            <a:pPr marL="285750" indent="-285750" algn="l">
              <a:buFont typeface="Arial" panose="020B0604020202020204" pitchFamily="34" charset="0"/>
              <a:buChar char="•"/>
            </a:pPr>
            <a:r>
              <a:rPr lang="en-US" b="0" i="0" dirty="0">
                <a:solidFill>
                  <a:srgbClr val="0D0D0D"/>
                </a:solidFill>
                <a:effectLst/>
                <a:latin typeface="Söhne"/>
              </a:rPr>
              <a:t>A keen </a:t>
            </a:r>
            <a:r>
              <a:rPr lang="en-US" dirty="0">
                <a:solidFill>
                  <a:srgbClr val="0D0D0D"/>
                </a:solidFill>
                <a:latin typeface="Söhne"/>
              </a:rPr>
              <a:t>f</a:t>
            </a:r>
            <a:r>
              <a:rPr lang="en-US" b="0" i="0" dirty="0">
                <a:solidFill>
                  <a:srgbClr val="0D0D0D"/>
                </a:solidFill>
                <a:effectLst/>
                <a:latin typeface="Söhne"/>
              </a:rPr>
              <a:t>ocus on functional </a:t>
            </a:r>
            <a:r>
              <a:rPr lang="en-US" dirty="0">
                <a:solidFill>
                  <a:srgbClr val="0D0D0D"/>
                </a:solidFill>
                <a:latin typeface="Söhne"/>
              </a:rPr>
              <a:t>r</a:t>
            </a:r>
            <a:r>
              <a:rPr lang="en-US" b="0" i="0" dirty="0">
                <a:solidFill>
                  <a:srgbClr val="0D0D0D"/>
                </a:solidFill>
                <a:effectLst/>
                <a:latin typeface="Söhne"/>
              </a:rPr>
              <a:t>equirements and </a:t>
            </a:r>
            <a:r>
              <a:rPr lang="en-US" dirty="0">
                <a:solidFill>
                  <a:srgbClr val="0D0D0D"/>
                </a:solidFill>
                <a:latin typeface="Söhne"/>
              </a:rPr>
              <a:t>us</a:t>
            </a:r>
            <a:r>
              <a:rPr lang="en-US" b="0" i="0" dirty="0">
                <a:solidFill>
                  <a:srgbClr val="0D0D0D"/>
                </a:solidFill>
                <a:effectLst/>
                <a:latin typeface="Söhne"/>
              </a:rPr>
              <a:t>er </a:t>
            </a:r>
            <a:r>
              <a:rPr lang="en-US" dirty="0">
                <a:solidFill>
                  <a:srgbClr val="0D0D0D"/>
                </a:solidFill>
                <a:latin typeface="Söhne"/>
              </a:rPr>
              <a:t>e</a:t>
            </a:r>
            <a:r>
              <a:rPr lang="en-US" b="0" i="0" dirty="0">
                <a:solidFill>
                  <a:srgbClr val="0D0D0D"/>
                </a:solidFill>
                <a:effectLst/>
                <a:latin typeface="Söhne"/>
              </a:rPr>
              <a:t>xperience</a:t>
            </a:r>
          </a:p>
          <a:p>
            <a:endParaRPr lang="en-US" dirty="0"/>
          </a:p>
        </p:txBody>
      </p:sp>
      <p:sp>
        <p:nvSpPr>
          <p:cNvPr id="8" name="Footer Placeholder 7">
            <a:extLst>
              <a:ext uri="{FF2B5EF4-FFF2-40B4-BE49-F238E27FC236}">
                <a16:creationId xmlns:a16="http://schemas.microsoft.com/office/drawing/2014/main" id="{93C3D3CF-793D-68AE-F36B-A0154F0B8D0F}"/>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99A91BC0-62D6-798E-C82C-41A76D0A08A4}"/>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10" name="TextBox 9">
            <a:extLst>
              <a:ext uri="{FF2B5EF4-FFF2-40B4-BE49-F238E27FC236}">
                <a16:creationId xmlns:a16="http://schemas.microsoft.com/office/drawing/2014/main" id="{1546330A-BC00-260B-FAB6-BEAAF5A63DCF}"/>
              </a:ext>
            </a:extLst>
          </p:cNvPr>
          <p:cNvSpPr txBox="1"/>
          <p:nvPr/>
        </p:nvSpPr>
        <p:spPr>
          <a:xfrm>
            <a:off x="2168920" y="1315411"/>
            <a:ext cx="6448940" cy="4616648"/>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p>
            <a:pPr algn="l"/>
            <a:r>
              <a:rPr lang="en-US" sz="1600" b="1" i="0" dirty="0">
                <a:solidFill>
                  <a:srgbClr val="0D0D0D"/>
                </a:solidFill>
                <a:effectLst/>
                <a:latin typeface="+mj-lt"/>
              </a:rPr>
              <a:t>Phases of Development</a:t>
            </a:r>
          </a:p>
          <a:p>
            <a:pPr algn="l"/>
            <a:endParaRPr lang="en-US" sz="1400" b="0" i="0" dirty="0">
              <a:solidFill>
                <a:srgbClr val="0D0D0D"/>
              </a:solidFill>
              <a:effectLst/>
              <a:latin typeface="Söhne"/>
            </a:endParaRPr>
          </a:p>
          <a:p>
            <a:pPr marL="400050" indent="-400050" algn="l">
              <a:buFont typeface="+mj-lt"/>
              <a:buAutoNum type="romanUcPeriod"/>
            </a:pPr>
            <a:r>
              <a:rPr lang="en-US" sz="1400" b="1" i="0" dirty="0">
                <a:solidFill>
                  <a:srgbClr val="0D0D0D"/>
                </a:solidFill>
                <a:effectLst/>
                <a:latin typeface="+mj-lt"/>
              </a:rPr>
              <a:t>Requirement Analysis:</a:t>
            </a:r>
            <a:endParaRPr lang="en-US" sz="1400" b="0" i="0" dirty="0">
              <a:solidFill>
                <a:srgbClr val="0D0D0D"/>
              </a:solidFill>
              <a:effectLst/>
              <a:latin typeface="+mj-lt"/>
            </a:endParaRPr>
          </a:p>
          <a:p>
            <a:pPr marL="857250" lvl="1" indent="-400050" algn="l">
              <a:buFont typeface="+mj-lt"/>
              <a:buAutoNum type="romanUcPeriod"/>
            </a:pPr>
            <a:r>
              <a:rPr lang="en-US" sz="1400" b="0" i="0" dirty="0">
                <a:solidFill>
                  <a:srgbClr val="0D0D0D"/>
                </a:solidFill>
                <a:effectLst/>
              </a:rPr>
              <a:t>Identify the Core Functionalities (Text Messaging, Multimedia Sharing, Integrated Calling)</a:t>
            </a:r>
          </a:p>
          <a:p>
            <a:pPr lvl="1" algn="l"/>
            <a:endParaRPr lang="en-US" sz="1400" b="0" i="0" dirty="0">
              <a:solidFill>
                <a:srgbClr val="0D0D0D"/>
              </a:solidFill>
              <a:effectLst/>
              <a:latin typeface="Söhne"/>
            </a:endParaRPr>
          </a:p>
          <a:p>
            <a:pPr marL="400050" indent="-400050" algn="l">
              <a:buFont typeface="+mj-lt"/>
              <a:buAutoNum type="romanUcPeriod"/>
            </a:pPr>
            <a:r>
              <a:rPr lang="en-US" sz="1400" b="1" i="0" dirty="0">
                <a:solidFill>
                  <a:srgbClr val="0D0D0D"/>
                </a:solidFill>
                <a:effectLst/>
                <a:latin typeface="+mj-lt"/>
              </a:rPr>
              <a:t>Prototype Design:</a:t>
            </a:r>
            <a:endParaRPr lang="en-US" sz="1400" b="0" i="0" dirty="0">
              <a:solidFill>
                <a:srgbClr val="0D0D0D"/>
              </a:solidFill>
              <a:effectLst/>
              <a:latin typeface="+mj-lt"/>
            </a:endParaRPr>
          </a:p>
          <a:p>
            <a:pPr marL="857250" lvl="1" indent="-400050" algn="l">
              <a:buFont typeface="+mj-lt"/>
              <a:buAutoNum type="romanUcPeriod"/>
            </a:pPr>
            <a:r>
              <a:rPr lang="en-US" sz="1400" b="0" i="0" dirty="0">
                <a:solidFill>
                  <a:srgbClr val="0D0D0D"/>
                </a:solidFill>
                <a:effectLst/>
              </a:rPr>
              <a:t>Developed the Basic Prototype Based on Requirements</a:t>
            </a:r>
          </a:p>
          <a:p>
            <a:pPr marL="857250" lvl="1" indent="-400050" algn="l">
              <a:buFont typeface="+mj-lt"/>
              <a:buAutoNum type="romanUcPeriod"/>
            </a:pPr>
            <a:r>
              <a:rPr lang="en-US" sz="1400" b="0" i="0" dirty="0">
                <a:solidFill>
                  <a:srgbClr val="0D0D0D"/>
                </a:solidFill>
                <a:effectLst/>
              </a:rPr>
              <a:t>A Visual and Interactive Representation of Design and Functionality</a:t>
            </a:r>
          </a:p>
          <a:p>
            <a:pPr lvl="1" algn="l"/>
            <a:endParaRPr lang="en-US" sz="1400" b="0" i="0" dirty="0">
              <a:solidFill>
                <a:srgbClr val="0D0D0D"/>
              </a:solidFill>
              <a:effectLst/>
              <a:latin typeface="Söhne"/>
            </a:endParaRPr>
          </a:p>
          <a:p>
            <a:pPr marL="400050" indent="-400050" algn="l">
              <a:buFont typeface="+mj-lt"/>
              <a:buAutoNum type="romanUcPeriod"/>
            </a:pPr>
            <a:r>
              <a:rPr lang="en-US" sz="1400" b="1" i="0" dirty="0">
                <a:solidFill>
                  <a:srgbClr val="0D0D0D"/>
                </a:solidFill>
                <a:effectLst/>
                <a:latin typeface="+mj-lt"/>
              </a:rPr>
              <a:t>User Feedback:</a:t>
            </a:r>
            <a:endParaRPr lang="en-US" sz="1400" b="0" i="0" dirty="0">
              <a:solidFill>
                <a:srgbClr val="0D0D0D"/>
              </a:solidFill>
              <a:effectLst/>
              <a:latin typeface="+mj-lt"/>
            </a:endParaRPr>
          </a:p>
          <a:p>
            <a:pPr marL="857250" lvl="1" indent="-400050" algn="l">
              <a:buFont typeface="+mj-lt"/>
              <a:buAutoNum type="romanUcPeriod"/>
            </a:pPr>
            <a:r>
              <a:rPr lang="en-US" sz="1400" b="0" i="0" dirty="0">
                <a:solidFill>
                  <a:srgbClr val="0D0D0D"/>
                </a:solidFill>
                <a:effectLst/>
              </a:rPr>
              <a:t>Presented the Prototype to a Focus Group (5 People)</a:t>
            </a:r>
          </a:p>
          <a:p>
            <a:pPr marL="857250" lvl="1" indent="-400050" algn="l">
              <a:buFont typeface="+mj-lt"/>
              <a:buAutoNum type="romanUcPeriod"/>
            </a:pPr>
            <a:r>
              <a:rPr lang="en-US" sz="1400" b="0" i="0" dirty="0">
                <a:solidFill>
                  <a:srgbClr val="0D0D0D"/>
                </a:solidFill>
                <a:effectLst/>
              </a:rPr>
              <a:t>Feedback was mostly centered on Design Appeal and Usability</a:t>
            </a:r>
          </a:p>
          <a:p>
            <a:pPr lvl="1" algn="l"/>
            <a:endParaRPr lang="en-US" sz="1400" b="0" i="0" dirty="0">
              <a:solidFill>
                <a:srgbClr val="0D0D0D"/>
              </a:solidFill>
              <a:effectLst/>
              <a:latin typeface="Söhne"/>
            </a:endParaRPr>
          </a:p>
          <a:p>
            <a:pPr marL="400050" indent="-400050" algn="l">
              <a:buFont typeface="+mj-lt"/>
              <a:buAutoNum type="romanUcPeriod"/>
            </a:pPr>
            <a:r>
              <a:rPr lang="en-US" sz="1400" b="1" i="0" dirty="0">
                <a:solidFill>
                  <a:srgbClr val="0D0D0D"/>
                </a:solidFill>
                <a:effectLst/>
                <a:latin typeface="+mj-lt"/>
              </a:rPr>
              <a:t>Iterative Refinement:</a:t>
            </a:r>
            <a:endParaRPr lang="en-US" sz="1400" b="0" i="0" dirty="0">
              <a:solidFill>
                <a:srgbClr val="0D0D0D"/>
              </a:solidFill>
              <a:effectLst/>
              <a:latin typeface="+mj-lt"/>
            </a:endParaRPr>
          </a:p>
          <a:p>
            <a:pPr marL="857250" lvl="1" indent="-400050" algn="l">
              <a:buFont typeface="+mj-lt"/>
              <a:buAutoNum type="romanUcPeriod"/>
            </a:pPr>
            <a:r>
              <a:rPr lang="en-US" sz="1400" dirty="0">
                <a:solidFill>
                  <a:srgbClr val="0D0D0D"/>
                </a:solidFill>
              </a:rPr>
              <a:t>The p</a:t>
            </a:r>
            <a:r>
              <a:rPr lang="en-US" sz="1400" b="0" i="0" dirty="0">
                <a:solidFill>
                  <a:srgbClr val="0D0D0D"/>
                </a:solidFill>
                <a:effectLst/>
              </a:rPr>
              <a:t>rototype was iterated </a:t>
            </a:r>
            <a:r>
              <a:rPr lang="en-US" sz="1400" dirty="0">
                <a:solidFill>
                  <a:srgbClr val="0D0D0D"/>
                </a:solidFill>
              </a:rPr>
              <a:t>b</a:t>
            </a:r>
            <a:r>
              <a:rPr lang="en-US" sz="1400" b="0" i="0" dirty="0">
                <a:solidFill>
                  <a:srgbClr val="0D0D0D"/>
                </a:solidFill>
                <a:effectLst/>
              </a:rPr>
              <a:t>ased on the Feedback</a:t>
            </a:r>
          </a:p>
          <a:p>
            <a:pPr marL="857250" lvl="1" indent="-400050" algn="l">
              <a:buFont typeface="+mj-lt"/>
              <a:buAutoNum type="romanUcPeriod"/>
            </a:pPr>
            <a:r>
              <a:rPr lang="en-US" sz="1400" b="0" i="0" dirty="0">
                <a:solidFill>
                  <a:srgbClr val="0D0D0D"/>
                </a:solidFill>
                <a:effectLst/>
              </a:rPr>
              <a:t>Refined the Design, Adjusted Features, Improved Overall UX</a:t>
            </a:r>
          </a:p>
          <a:p>
            <a:pPr lvl="1" algn="l"/>
            <a:endParaRPr lang="en-US" sz="1400" b="0" i="0" dirty="0">
              <a:solidFill>
                <a:srgbClr val="0D0D0D"/>
              </a:solidFill>
              <a:effectLst/>
              <a:latin typeface="Söhne"/>
            </a:endParaRPr>
          </a:p>
          <a:p>
            <a:pPr marL="400050" indent="-400050" algn="l">
              <a:buFont typeface="+mj-lt"/>
              <a:buAutoNum type="romanUcPeriod"/>
            </a:pPr>
            <a:r>
              <a:rPr lang="en-US" sz="1400" b="1" i="0" dirty="0">
                <a:solidFill>
                  <a:srgbClr val="0D0D0D"/>
                </a:solidFill>
                <a:effectLst/>
                <a:latin typeface="+mj-lt"/>
              </a:rPr>
              <a:t>Final Implementation:</a:t>
            </a:r>
            <a:endParaRPr lang="en-US" sz="1400" b="0" i="0" dirty="0">
              <a:solidFill>
                <a:srgbClr val="0D0D0D"/>
              </a:solidFill>
              <a:effectLst/>
              <a:latin typeface="+mj-lt"/>
            </a:endParaRPr>
          </a:p>
          <a:p>
            <a:pPr marL="857250" lvl="1" indent="-400050" algn="l">
              <a:buFont typeface="+mj-lt"/>
              <a:buAutoNum type="romanUcPeriod"/>
            </a:pPr>
            <a:r>
              <a:rPr lang="en-US" sz="1400" b="0" i="0" dirty="0">
                <a:solidFill>
                  <a:srgbClr val="0D0D0D"/>
                </a:solidFill>
                <a:effectLst/>
              </a:rPr>
              <a:t>Translated the Refined Prototype into a Fully Functional App</a:t>
            </a:r>
          </a:p>
          <a:p>
            <a:pPr marL="857250" lvl="1" indent="-400050" algn="l">
              <a:buFont typeface="+mj-lt"/>
              <a:buAutoNum type="romanUcPeriod"/>
            </a:pPr>
            <a:r>
              <a:rPr lang="en-US" sz="1400" b="0" i="0" dirty="0">
                <a:solidFill>
                  <a:srgbClr val="0D0D0D"/>
                </a:solidFill>
                <a:effectLst/>
              </a:rPr>
              <a:t>Ensured the App is Ready for Deployment</a:t>
            </a:r>
          </a:p>
        </p:txBody>
      </p:sp>
      <p:sp>
        <p:nvSpPr>
          <p:cNvPr id="5" name="TextBox 4">
            <a:extLst>
              <a:ext uri="{FF2B5EF4-FFF2-40B4-BE49-F238E27FC236}">
                <a16:creationId xmlns:a16="http://schemas.microsoft.com/office/drawing/2014/main" id="{1212EBBB-C895-4E62-CE75-30BF8EC6F034}"/>
              </a:ext>
            </a:extLst>
          </p:cNvPr>
          <p:cNvSpPr txBox="1"/>
          <p:nvPr/>
        </p:nvSpPr>
        <p:spPr>
          <a:xfrm>
            <a:off x="8721378" y="4331621"/>
            <a:ext cx="3227294" cy="160043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en-US" sz="1400" b="1" i="0" dirty="0">
                <a:solidFill>
                  <a:srgbClr val="0D0D0D"/>
                </a:solidFill>
                <a:effectLst/>
                <a:latin typeface="+mj-lt"/>
              </a:rPr>
              <a:t>Iterative Process:</a:t>
            </a:r>
          </a:p>
          <a:p>
            <a:pPr algn="l"/>
            <a:endParaRPr lang="en-US" sz="1400" b="0" i="0" dirty="0">
              <a:solidFill>
                <a:srgbClr val="0D0D0D"/>
              </a:solidFill>
              <a:effectLst/>
              <a:latin typeface="Söhne"/>
            </a:endParaRPr>
          </a:p>
          <a:p>
            <a:pPr marL="285750" indent="-285750" algn="l">
              <a:buFont typeface="Arial" panose="020B0604020202020204" pitchFamily="34" charset="0"/>
              <a:buChar char="•"/>
            </a:pPr>
            <a:r>
              <a:rPr lang="en-US" sz="1400" b="0" i="0" dirty="0">
                <a:solidFill>
                  <a:srgbClr val="0D0D0D"/>
                </a:solidFill>
                <a:effectLst/>
                <a:latin typeface="Söhne"/>
              </a:rPr>
              <a:t>Continuous Refinements Based on Feedback</a:t>
            </a:r>
          </a:p>
          <a:p>
            <a:pPr marL="285750" indent="-285750" algn="l">
              <a:buFont typeface="Arial" panose="020B0604020202020204" pitchFamily="34" charset="0"/>
              <a:buChar char="•"/>
            </a:pPr>
            <a:r>
              <a:rPr lang="en-US" sz="1400" b="0" i="0" dirty="0">
                <a:solidFill>
                  <a:srgbClr val="0D0D0D"/>
                </a:solidFill>
                <a:effectLst/>
                <a:latin typeface="Söhne"/>
              </a:rPr>
              <a:t>Flexibility to Address User Needs</a:t>
            </a:r>
          </a:p>
          <a:p>
            <a:pPr marL="285750" indent="-285750" algn="l">
              <a:buFont typeface="Arial" panose="020B0604020202020204" pitchFamily="34" charset="0"/>
              <a:buChar char="•"/>
            </a:pPr>
            <a:r>
              <a:rPr lang="en-US" sz="1400" b="0" i="0" dirty="0">
                <a:solidFill>
                  <a:srgbClr val="0D0D0D"/>
                </a:solidFill>
                <a:effectLst/>
                <a:latin typeface="Söhne"/>
              </a:rPr>
              <a:t>High Degree of Polish and User-Centricity</a:t>
            </a:r>
          </a:p>
        </p:txBody>
      </p:sp>
    </p:spTree>
    <p:extLst>
      <p:ext uri="{BB962C8B-B14F-4D97-AF65-F5344CB8AC3E}">
        <p14:creationId xmlns:p14="http://schemas.microsoft.com/office/powerpoint/2010/main" val="4288935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Social messaging application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837911"/>
            <a:ext cx="2895600" cy="2519363"/>
          </a:xfrm>
        </p:spPr>
        <p:txBody>
          <a:bodyPr/>
          <a:lstStyle/>
          <a:p>
            <a:r>
              <a:rPr lang="en-US" dirty="0"/>
              <a:t>Introduction</a:t>
            </a:r>
          </a:p>
          <a:p>
            <a:r>
              <a:rPr lang="en-US" dirty="0"/>
              <a:t>Literature Review</a:t>
            </a:r>
          </a:p>
          <a:p>
            <a:r>
              <a:rPr lang="en-US" dirty="0"/>
              <a:t>Methodology</a:t>
            </a:r>
          </a:p>
          <a:p>
            <a:r>
              <a:rPr lang="en-US" dirty="0"/>
              <a:t>Project Implementation</a:t>
            </a:r>
          </a:p>
          <a:p>
            <a:r>
              <a:rPr lang="en-US" dirty="0"/>
              <a:t>Testing and Evaluation</a:t>
            </a:r>
          </a:p>
          <a:p>
            <a:r>
              <a:rPr lang="en-US" dirty="0"/>
              <a:t>Conclusion and Future Work</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44A2-0A58-2E1C-3673-C552ABAF7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826CD-514B-8323-B3B3-35DA359354CD}"/>
              </a:ext>
            </a:extLst>
          </p:cNvPr>
          <p:cNvSpPr>
            <a:spLocks noGrp="1"/>
          </p:cNvSpPr>
          <p:nvPr>
            <p:ph type="title"/>
          </p:nvPr>
        </p:nvSpPr>
        <p:spPr>
          <a:xfrm>
            <a:off x="2660902" y="425682"/>
            <a:ext cx="3435098" cy="717924"/>
          </a:xfrm>
        </p:spPr>
        <p:txBody>
          <a:bodyPr/>
          <a:lstStyle/>
          <a:p>
            <a:r>
              <a:rPr lang="en-US" dirty="0"/>
              <a:t>Methodology</a:t>
            </a:r>
          </a:p>
        </p:txBody>
      </p:sp>
      <p:sp>
        <p:nvSpPr>
          <p:cNvPr id="3" name="Text Placeholder 2">
            <a:extLst>
              <a:ext uri="{FF2B5EF4-FFF2-40B4-BE49-F238E27FC236}">
                <a16:creationId xmlns:a16="http://schemas.microsoft.com/office/drawing/2014/main" id="{924A5AFC-24BC-14A6-D6DF-FD3463FEC341}"/>
              </a:ext>
            </a:extLst>
          </p:cNvPr>
          <p:cNvSpPr>
            <a:spLocks noGrp="1"/>
          </p:cNvSpPr>
          <p:nvPr>
            <p:ph type="body" idx="1"/>
          </p:nvPr>
        </p:nvSpPr>
        <p:spPr>
          <a:xfrm>
            <a:off x="2431849" y="1920722"/>
            <a:ext cx="3602852" cy="385650"/>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US" b="1" i="1" dirty="0"/>
              <a:t>Challenges and Solutions</a:t>
            </a:r>
          </a:p>
        </p:txBody>
      </p:sp>
      <p:sp>
        <p:nvSpPr>
          <p:cNvPr id="6" name="Content Placeholder 5">
            <a:extLst>
              <a:ext uri="{FF2B5EF4-FFF2-40B4-BE49-F238E27FC236}">
                <a16:creationId xmlns:a16="http://schemas.microsoft.com/office/drawing/2014/main" id="{7CDE3E3C-F2C8-276F-4812-44F7F43C5505}"/>
              </a:ext>
            </a:extLst>
          </p:cNvPr>
          <p:cNvSpPr>
            <a:spLocks noGrp="1"/>
          </p:cNvSpPr>
          <p:nvPr>
            <p:ph sz="quarter" idx="4"/>
          </p:nvPr>
        </p:nvSpPr>
        <p:spPr>
          <a:xfrm>
            <a:off x="7575677" y="1578888"/>
            <a:ext cx="4114800" cy="1575136"/>
          </a:xfr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normAutofit/>
          </a:bodyPr>
          <a:lstStyle/>
          <a:p>
            <a:pPr algn="l"/>
            <a:r>
              <a:rPr lang="en-US" b="1" i="0" dirty="0">
                <a:solidFill>
                  <a:srgbClr val="0D0D0D"/>
                </a:solidFill>
                <a:effectLst/>
              </a:rPr>
              <a:t>UX/UI Principles:</a:t>
            </a:r>
            <a:endParaRPr lang="en-US" b="0" i="0" dirty="0">
              <a:solidFill>
                <a:srgbClr val="0D0D0D"/>
              </a:solidFill>
              <a:effectLst/>
            </a:endParaRPr>
          </a:p>
          <a:p>
            <a:pPr marL="285750" indent="-285750" algn="l">
              <a:buFont typeface="Arial" panose="020B0604020202020204" pitchFamily="34" charset="0"/>
              <a:buChar char="•"/>
            </a:pPr>
            <a:r>
              <a:rPr lang="en-US" b="0" i="0" dirty="0">
                <a:solidFill>
                  <a:srgbClr val="0D0D0D"/>
                </a:solidFill>
                <a:effectLst/>
              </a:rPr>
              <a:t>Clarity</a:t>
            </a:r>
            <a:r>
              <a:rPr lang="en-US" dirty="0">
                <a:solidFill>
                  <a:srgbClr val="0D0D0D"/>
                </a:solidFill>
              </a:rPr>
              <a:t> and </a:t>
            </a:r>
            <a:r>
              <a:rPr lang="en-US" b="0" i="0" dirty="0">
                <a:solidFill>
                  <a:srgbClr val="0D0D0D"/>
                </a:solidFill>
                <a:effectLst/>
              </a:rPr>
              <a:t>Efficiency</a:t>
            </a:r>
          </a:p>
          <a:p>
            <a:pPr marL="285750" indent="-285750" algn="l">
              <a:buFont typeface="Arial" panose="020B0604020202020204" pitchFamily="34" charset="0"/>
              <a:buChar char="•"/>
            </a:pPr>
            <a:r>
              <a:rPr lang="en-US" b="0" i="0" dirty="0">
                <a:solidFill>
                  <a:srgbClr val="0D0D0D"/>
                </a:solidFill>
                <a:effectLst/>
              </a:rPr>
              <a:t>User-Centeredness</a:t>
            </a:r>
            <a:r>
              <a:rPr lang="en-US" dirty="0">
                <a:solidFill>
                  <a:srgbClr val="0D0D0D"/>
                </a:solidFill>
              </a:rPr>
              <a:t> and</a:t>
            </a:r>
            <a:r>
              <a:rPr lang="en-US" b="0" i="0" dirty="0">
                <a:solidFill>
                  <a:srgbClr val="0D0D0D"/>
                </a:solidFill>
                <a:effectLst/>
              </a:rPr>
              <a:t> Aesthetic Simplicity</a:t>
            </a:r>
          </a:p>
          <a:p>
            <a:endParaRPr lang="en-US" dirty="0"/>
          </a:p>
        </p:txBody>
      </p:sp>
      <p:sp>
        <p:nvSpPr>
          <p:cNvPr id="8" name="Footer Placeholder 7">
            <a:extLst>
              <a:ext uri="{FF2B5EF4-FFF2-40B4-BE49-F238E27FC236}">
                <a16:creationId xmlns:a16="http://schemas.microsoft.com/office/drawing/2014/main" id="{D5067183-2076-B9A5-BB1D-9BB5DF47243C}"/>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7BC8FED2-D9ED-0AB2-FADB-7A3ADA3B5AC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0" name="TextBox 9">
            <a:extLst>
              <a:ext uri="{FF2B5EF4-FFF2-40B4-BE49-F238E27FC236}">
                <a16:creationId xmlns:a16="http://schemas.microsoft.com/office/drawing/2014/main" id="{D9135327-75A0-786D-0763-1B316B41BFE2}"/>
              </a:ext>
            </a:extLst>
          </p:cNvPr>
          <p:cNvSpPr txBox="1"/>
          <p:nvPr/>
        </p:nvSpPr>
        <p:spPr>
          <a:xfrm>
            <a:off x="7575677" y="4073030"/>
            <a:ext cx="4114800" cy="203132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l"/>
            <a:endParaRPr lang="en-US" sz="1400" b="0" i="0" dirty="0">
              <a:solidFill>
                <a:srgbClr val="0D0D0D"/>
              </a:solidFill>
              <a:effectLst/>
            </a:endParaRPr>
          </a:p>
          <a:p>
            <a:pPr marL="171450" indent="-171450" algn="l">
              <a:buFont typeface="Arial" panose="020B0604020202020204" pitchFamily="34" charset="0"/>
              <a:buChar char="•"/>
            </a:pPr>
            <a:r>
              <a:rPr lang="en-US" sz="1400" b="0" i="0" dirty="0">
                <a:solidFill>
                  <a:srgbClr val="0D0D0D"/>
                </a:solidFill>
                <a:effectLst/>
              </a:rPr>
              <a:t>Combination of Agile and Lean UX Methodologies</a:t>
            </a:r>
          </a:p>
          <a:p>
            <a:pPr algn="l"/>
            <a:endParaRPr lang="en-US" sz="1400" b="0" i="0" dirty="0">
              <a:solidFill>
                <a:srgbClr val="0D0D0D"/>
              </a:solidFill>
              <a:effectLst/>
            </a:endParaRPr>
          </a:p>
          <a:p>
            <a:pPr marL="171450" indent="-171450" algn="l">
              <a:buFont typeface="Arial" panose="020B0604020202020204" pitchFamily="34" charset="0"/>
              <a:buChar char="•"/>
            </a:pPr>
            <a:r>
              <a:rPr lang="en-US" sz="1400" b="0" i="0" dirty="0">
                <a:solidFill>
                  <a:srgbClr val="0D0D0D"/>
                </a:solidFill>
                <a:effectLst/>
              </a:rPr>
              <a:t>Emphasis on Rapid Prototyping, Iterative Design, and Continuous Feedback</a:t>
            </a:r>
          </a:p>
          <a:p>
            <a:pPr algn="l"/>
            <a:endParaRPr lang="en-US" sz="1400" b="0" i="0" dirty="0">
              <a:solidFill>
                <a:srgbClr val="0D0D0D"/>
              </a:solidFill>
              <a:effectLst/>
            </a:endParaRPr>
          </a:p>
          <a:p>
            <a:pPr marL="171450" indent="-171450" algn="l">
              <a:buFont typeface="Arial" panose="020B0604020202020204" pitchFamily="34" charset="0"/>
              <a:buChar char="•"/>
            </a:pPr>
            <a:r>
              <a:rPr lang="en-US" sz="1400" b="0" i="0" dirty="0">
                <a:solidFill>
                  <a:srgbClr val="0D0D0D"/>
                </a:solidFill>
                <a:effectLst/>
              </a:rPr>
              <a:t>Grounded in Minimalism and User-Centered Design</a:t>
            </a:r>
          </a:p>
        </p:txBody>
      </p:sp>
      <p:sp>
        <p:nvSpPr>
          <p:cNvPr id="12" name="TextBox 11">
            <a:extLst>
              <a:ext uri="{FF2B5EF4-FFF2-40B4-BE49-F238E27FC236}">
                <a16:creationId xmlns:a16="http://schemas.microsoft.com/office/drawing/2014/main" id="{4A32BF55-79AD-24AE-1771-45968846A2CA}"/>
              </a:ext>
            </a:extLst>
          </p:cNvPr>
          <p:cNvSpPr txBox="1"/>
          <p:nvPr/>
        </p:nvSpPr>
        <p:spPr>
          <a:xfrm>
            <a:off x="1871257" y="2641432"/>
            <a:ext cx="5014388" cy="34778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285750" indent="-285750" algn="l">
              <a:buFont typeface="Wingdings" panose="05000000000000000000" pitchFamily="2" charset="2"/>
              <a:buChar char="§"/>
            </a:pPr>
            <a:r>
              <a:rPr lang="en-US" sz="2000" b="1" i="0" dirty="0">
                <a:solidFill>
                  <a:srgbClr val="0D0D0D"/>
                </a:solidFill>
                <a:effectLst/>
              </a:rPr>
              <a:t>Challenge: </a:t>
            </a:r>
            <a:r>
              <a:rPr lang="en-US" sz="2000" b="0" i="0" dirty="0">
                <a:solidFill>
                  <a:srgbClr val="0D0D0D"/>
                </a:solidFill>
                <a:effectLst/>
              </a:rPr>
              <a:t>Integrating Diverse Features</a:t>
            </a:r>
          </a:p>
          <a:p>
            <a:pPr marL="285750" indent="-285750" algn="l">
              <a:buFont typeface="Wingdings" panose="05000000000000000000" pitchFamily="2" charset="2"/>
              <a:buChar char="§"/>
            </a:pPr>
            <a:endParaRPr lang="en-US" sz="2000" dirty="0">
              <a:solidFill>
                <a:srgbClr val="0D0D0D"/>
              </a:solidFill>
            </a:endParaRPr>
          </a:p>
          <a:p>
            <a:pPr algn="l"/>
            <a:r>
              <a:rPr lang="en-US" b="1" i="1" dirty="0">
                <a:solidFill>
                  <a:srgbClr val="0D0D0D"/>
                </a:solidFill>
                <a:effectLst/>
              </a:rPr>
              <a:t>Solution: </a:t>
            </a:r>
          </a:p>
          <a:p>
            <a:pPr algn="l"/>
            <a:r>
              <a:rPr lang="en-US" sz="2000" b="0" i="0" dirty="0">
                <a:solidFill>
                  <a:srgbClr val="0D0D0D"/>
                </a:solidFill>
                <a:effectLst/>
              </a:rPr>
              <a:t>Modular Design Approach</a:t>
            </a:r>
          </a:p>
          <a:p>
            <a:pPr algn="l"/>
            <a:endParaRPr lang="en-US" sz="2000" b="0" i="0" dirty="0">
              <a:solidFill>
                <a:srgbClr val="0D0D0D"/>
              </a:solidFill>
              <a:effectLst/>
            </a:endParaRPr>
          </a:p>
          <a:p>
            <a:pPr marL="742950" lvl="1" indent="-285750" algn="l">
              <a:buFont typeface="Wingdings" panose="05000000000000000000" pitchFamily="2" charset="2"/>
              <a:buChar char="§"/>
            </a:pPr>
            <a:endParaRPr lang="en-US" sz="2000" b="0" i="0" dirty="0">
              <a:solidFill>
                <a:srgbClr val="0D0D0D"/>
              </a:solidFill>
              <a:effectLst/>
            </a:endParaRPr>
          </a:p>
          <a:p>
            <a:pPr marL="285750" indent="-285750" algn="l">
              <a:buFont typeface="Wingdings" panose="05000000000000000000" pitchFamily="2" charset="2"/>
              <a:buChar char="§"/>
            </a:pPr>
            <a:r>
              <a:rPr lang="en-US" sz="2000" b="1" i="0" dirty="0">
                <a:solidFill>
                  <a:srgbClr val="0D0D0D"/>
                </a:solidFill>
                <a:effectLst/>
              </a:rPr>
              <a:t>Challenge: </a:t>
            </a:r>
            <a:r>
              <a:rPr lang="en-US" sz="2000" b="0" i="0" dirty="0">
                <a:solidFill>
                  <a:srgbClr val="0D0D0D"/>
                </a:solidFill>
                <a:effectLst/>
              </a:rPr>
              <a:t>Cross-Platform Compatibility</a:t>
            </a:r>
          </a:p>
          <a:p>
            <a:pPr marL="285750" indent="-285750" algn="l">
              <a:buFont typeface="Wingdings" panose="05000000000000000000" pitchFamily="2" charset="2"/>
              <a:buChar char="§"/>
            </a:pPr>
            <a:endParaRPr lang="en-US" sz="2000" dirty="0">
              <a:solidFill>
                <a:srgbClr val="0D0D0D"/>
              </a:solidFill>
            </a:endParaRPr>
          </a:p>
          <a:p>
            <a:pPr algn="l"/>
            <a:r>
              <a:rPr lang="en-US" b="1" i="1" dirty="0">
                <a:solidFill>
                  <a:srgbClr val="0D0D0D"/>
                </a:solidFill>
                <a:effectLst/>
              </a:rPr>
              <a:t>Solution: </a:t>
            </a:r>
          </a:p>
          <a:p>
            <a:pPr algn="l"/>
            <a:r>
              <a:rPr lang="en-US" sz="2000" i="1" dirty="0">
                <a:solidFill>
                  <a:srgbClr val="0D0D0D"/>
                </a:solidFill>
              </a:rPr>
              <a:t>Emulation on hardware and software, Galaxy Tablet and Android Studio</a:t>
            </a:r>
            <a:endParaRPr lang="en-US" sz="2000" b="0" i="1" dirty="0">
              <a:solidFill>
                <a:srgbClr val="0D0D0D"/>
              </a:solidFill>
              <a:effectLst/>
            </a:endParaRPr>
          </a:p>
        </p:txBody>
      </p:sp>
      <p:sp>
        <p:nvSpPr>
          <p:cNvPr id="5" name="Text Placeholder 2">
            <a:extLst>
              <a:ext uri="{FF2B5EF4-FFF2-40B4-BE49-F238E27FC236}">
                <a16:creationId xmlns:a16="http://schemas.microsoft.com/office/drawing/2014/main" id="{4FAC851A-DF51-B1CD-93A7-508E198ABDE2}"/>
              </a:ext>
            </a:extLst>
          </p:cNvPr>
          <p:cNvSpPr txBox="1">
            <a:spLocks/>
          </p:cNvSpPr>
          <p:nvPr/>
        </p:nvSpPr>
        <p:spPr>
          <a:xfrm>
            <a:off x="7575677" y="784644"/>
            <a:ext cx="4114800" cy="7179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i="1" dirty="0"/>
              <a:t>User Experience and Interface Design</a:t>
            </a:r>
          </a:p>
        </p:txBody>
      </p:sp>
      <p:sp>
        <p:nvSpPr>
          <p:cNvPr id="4" name="Text Placeholder 2">
            <a:extLst>
              <a:ext uri="{FF2B5EF4-FFF2-40B4-BE49-F238E27FC236}">
                <a16:creationId xmlns:a16="http://schemas.microsoft.com/office/drawing/2014/main" id="{E9E574AA-B547-7B7A-D449-F3DEB7F60911}"/>
              </a:ext>
            </a:extLst>
          </p:cNvPr>
          <p:cNvSpPr txBox="1">
            <a:spLocks/>
          </p:cNvSpPr>
          <p:nvPr/>
        </p:nvSpPr>
        <p:spPr>
          <a:xfrm>
            <a:off x="7575677" y="3574961"/>
            <a:ext cx="4114800" cy="4419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b="1" i="1" dirty="0"/>
              <a:t>Design Approach</a:t>
            </a:r>
          </a:p>
        </p:txBody>
      </p:sp>
    </p:spTree>
    <p:extLst>
      <p:ext uri="{BB962C8B-B14F-4D97-AF65-F5344CB8AC3E}">
        <p14:creationId xmlns:p14="http://schemas.microsoft.com/office/powerpoint/2010/main" val="170861168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38E77-E7E4-A55E-935E-0D283E66D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0E1B5-52DC-5FA4-D49E-CB308D39607B}"/>
              </a:ext>
            </a:extLst>
          </p:cNvPr>
          <p:cNvSpPr>
            <a:spLocks noGrp="1"/>
          </p:cNvSpPr>
          <p:nvPr>
            <p:ph type="title"/>
          </p:nvPr>
        </p:nvSpPr>
        <p:spPr>
          <a:xfrm>
            <a:off x="2787051" y="205008"/>
            <a:ext cx="8421688" cy="1325563"/>
          </a:xfrm>
        </p:spPr>
        <p:txBody>
          <a:bodyPr/>
          <a:lstStyle/>
          <a:p>
            <a:r>
              <a:rPr lang="en-US" dirty="0"/>
              <a:t>Methodology</a:t>
            </a:r>
          </a:p>
        </p:txBody>
      </p:sp>
      <p:sp>
        <p:nvSpPr>
          <p:cNvPr id="3" name="Text Placeholder 2">
            <a:extLst>
              <a:ext uri="{FF2B5EF4-FFF2-40B4-BE49-F238E27FC236}">
                <a16:creationId xmlns:a16="http://schemas.microsoft.com/office/drawing/2014/main" id="{0931A508-BAFC-82A3-8D12-17FF3C273C02}"/>
              </a:ext>
            </a:extLst>
          </p:cNvPr>
          <p:cNvSpPr>
            <a:spLocks noGrp="1"/>
          </p:cNvSpPr>
          <p:nvPr>
            <p:ph type="body" idx="1"/>
          </p:nvPr>
        </p:nvSpPr>
        <p:spPr>
          <a:xfrm>
            <a:off x="2787051" y="1039593"/>
            <a:ext cx="5134535" cy="401018"/>
          </a:xfrm>
        </p:spPr>
        <p:txBody>
          <a:bodyPr/>
          <a:lstStyle/>
          <a:p>
            <a:r>
              <a:rPr lang="en-US" dirty="0"/>
              <a:t>User Testing and Feedback</a:t>
            </a:r>
          </a:p>
        </p:txBody>
      </p:sp>
      <p:sp>
        <p:nvSpPr>
          <p:cNvPr id="8" name="Footer Placeholder 7">
            <a:extLst>
              <a:ext uri="{FF2B5EF4-FFF2-40B4-BE49-F238E27FC236}">
                <a16:creationId xmlns:a16="http://schemas.microsoft.com/office/drawing/2014/main" id="{C546AFB4-6F86-16AE-D9CB-4D43803FD364}"/>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E05AFA34-B113-C024-639D-79B87CBCBD2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12" name="TextBox 11">
            <a:extLst>
              <a:ext uri="{FF2B5EF4-FFF2-40B4-BE49-F238E27FC236}">
                <a16:creationId xmlns:a16="http://schemas.microsoft.com/office/drawing/2014/main" id="{18FEB3D5-DA79-E355-F414-28E1550DC74C}"/>
              </a:ext>
            </a:extLst>
          </p:cNvPr>
          <p:cNvSpPr txBox="1"/>
          <p:nvPr/>
        </p:nvSpPr>
        <p:spPr>
          <a:xfrm>
            <a:off x="3383761" y="1950743"/>
            <a:ext cx="4288486" cy="3277116"/>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pPr algn="l">
              <a:lnSpc>
                <a:spcPct val="150000"/>
              </a:lnSpc>
            </a:pPr>
            <a:endParaRPr lang="en-US" sz="1400" b="0" i="0" dirty="0">
              <a:solidFill>
                <a:srgbClr val="0D0D0D"/>
              </a:solidFill>
              <a:effectLst/>
            </a:endParaRPr>
          </a:p>
          <a:p>
            <a:pPr marL="285750" indent="-285750" algn="l">
              <a:lnSpc>
                <a:spcPct val="150000"/>
              </a:lnSpc>
              <a:buFont typeface="Wingdings" panose="05000000000000000000" pitchFamily="2" charset="2"/>
              <a:buChar char="Ø"/>
            </a:pPr>
            <a:r>
              <a:rPr lang="en-US" b="0" i="0" dirty="0">
                <a:solidFill>
                  <a:srgbClr val="0D0D0D"/>
                </a:solidFill>
                <a:effectLst/>
              </a:rPr>
              <a:t>Initial testing with small group</a:t>
            </a:r>
          </a:p>
          <a:p>
            <a:pPr marL="285750" indent="-285750" algn="l">
              <a:lnSpc>
                <a:spcPct val="150000"/>
              </a:lnSpc>
              <a:buFont typeface="Wingdings" panose="05000000000000000000" pitchFamily="2" charset="2"/>
              <a:buChar char="Ø"/>
            </a:pPr>
            <a:r>
              <a:rPr lang="en-US" b="0" i="0" dirty="0">
                <a:solidFill>
                  <a:srgbClr val="0D0D0D"/>
                </a:solidFill>
                <a:effectLst/>
              </a:rPr>
              <a:t>Prototypes for gathering feedback</a:t>
            </a:r>
          </a:p>
          <a:p>
            <a:pPr marL="285750" indent="-285750" algn="l">
              <a:lnSpc>
                <a:spcPct val="150000"/>
              </a:lnSpc>
              <a:buFont typeface="Wingdings" panose="05000000000000000000" pitchFamily="2" charset="2"/>
              <a:buChar char="Ø"/>
            </a:pPr>
            <a:r>
              <a:rPr lang="en-US" b="0" i="0" dirty="0">
                <a:solidFill>
                  <a:srgbClr val="0D0D0D"/>
                </a:solidFill>
                <a:effectLst/>
              </a:rPr>
              <a:t>Continuous user testing for alignment with user needs</a:t>
            </a:r>
          </a:p>
          <a:p>
            <a:pPr marL="285750" indent="-285750" algn="l">
              <a:lnSpc>
                <a:spcPct val="150000"/>
              </a:lnSpc>
              <a:buFont typeface="Wingdings" panose="05000000000000000000" pitchFamily="2" charset="2"/>
              <a:buChar char="Ø"/>
            </a:pPr>
            <a:r>
              <a:rPr lang="en-US" b="0" i="0" dirty="0">
                <a:solidFill>
                  <a:srgbClr val="0D0D0D"/>
                </a:solidFill>
                <a:effectLst/>
              </a:rPr>
              <a:t>Played a pivotal role in finalizing a functional, user-friendly, and visually engaging design</a:t>
            </a:r>
          </a:p>
        </p:txBody>
      </p:sp>
    </p:spTree>
    <p:extLst>
      <p:ext uri="{BB962C8B-B14F-4D97-AF65-F5344CB8AC3E}">
        <p14:creationId xmlns:p14="http://schemas.microsoft.com/office/powerpoint/2010/main" val="41139176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48FDA-B59A-BD1B-8492-1DD2D1794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E1F0F-6028-AC23-BFF1-2A346799074C}"/>
              </a:ext>
            </a:extLst>
          </p:cNvPr>
          <p:cNvSpPr>
            <a:spLocks noGrp="1"/>
          </p:cNvSpPr>
          <p:nvPr>
            <p:ph type="ctrTitle"/>
          </p:nvPr>
        </p:nvSpPr>
        <p:spPr>
          <a:xfrm>
            <a:off x="6096000" y="2295489"/>
            <a:ext cx="4688817" cy="1715531"/>
          </a:xfrm>
        </p:spPr>
        <p:txBody>
          <a:bodyPr/>
          <a:lstStyle/>
          <a:p>
            <a:pPr algn="ctr"/>
            <a:r>
              <a:rPr lang="en-US" sz="4000" dirty="0"/>
              <a:t>Pre-implementation</a:t>
            </a:r>
          </a:p>
        </p:txBody>
      </p:sp>
    </p:spTree>
    <p:extLst>
      <p:ext uri="{BB962C8B-B14F-4D97-AF65-F5344CB8AC3E}">
        <p14:creationId xmlns:p14="http://schemas.microsoft.com/office/powerpoint/2010/main" val="35716999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565FD-89F2-0151-5643-A6C5EBCBD56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C3AD7DF-702C-32E1-7AB5-DF30C6880D2F}"/>
              </a:ext>
            </a:extLst>
          </p:cNvPr>
          <p:cNvSpPr>
            <a:spLocks noGrp="1"/>
          </p:cNvSpPr>
          <p:nvPr>
            <p:ph type="title"/>
          </p:nvPr>
        </p:nvSpPr>
        <p:spPr>
          <a:xfrm>
            <a:off x="838200" y="365125"/>
            <a:ext cx="10515600" cy="738461"/>
          </a:xfrm>
        </p:spPr>
        <p:txBody>
          <a:bodyPr/>
          <a:lstStyle/>
          <a:p>
            <a:r>
              <a:rPr lang="en-US" dirty="0"/>
              <a:t>React Native architecture</a:t>
            </a:r>
          </a:p>
        </p:txBody>
      </p:sp>
      <p:graphicFrame>
        <p:nvGraphicFramePr>
          <p:cNvPr id="33" name="Content Placeholder 3" descr="Timeline Placeholder ">
            <a:extLst>
              <a:ext uri="{FF2B5EF4-FFF2-40B4-BE49-F238E27FC236}">
                <a16:creationId xmlns:a16="http://schemas.microsoft.com/office/drawing/2014/main" id="{D118DD68-1D3A-AB6A-39AA-094843A7B7BB}"/>
              </a:ext>
            </a:extLst>
          </p:cNvPr>
          <p:cNvGraphicFramePr>
            <a:graphicFrameLocks noGrp="1"/>
          </p:cNvGraphicFramePr>
          <p:nvPr>
            <p:ph type="dgm" sz="quarter" idx="15"/>
            <p:extLst>
              <p:ext uri="{D42A27DB-BD31-4B8C-83A1-F6EECF244321}">
                <p14:modId xmlns:p14="http://schemas.microsoft.com/office/powerpoint/2010/main" val="2832229778"/>
              </p:ext>
            </p:extLst>
          </p:nvPr>
        </p:nvGraphicFramePr>
        <p:xfrm>
          <a:off x="838200" y="1650122"/>
          <a:ext cx="10515600" cy="4665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7B372773-0B94-33EA-121E-300939CF0D45}"/>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2D9817FE-9F80-7659-86BB-CACA0839AD8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2" name="TextBox 1">
            <a:extLst>
              <a:ext uri="{FF2B5EF4-FFF2-40B4-BE49-F238E27FC236}">
                <a16:creationId xmlns:a16="http://schemas.microsoft.com/office/drawing/2014/main" id="{BC3D624B-D99A-2987-B668-6DA1EB0BD45F}"/>
              </a:ext>
            </a:extLst>
          </p:cNvPr>
          <p:cNvSpPr txBox="1"/>
          <p:nvPr/>
        </p:nvSpPr>
        <p:spPr>
          <a:xfrm>
            <a:off x="2450000" y="1007522"/>
            <a:ext cx="7292000" cy="369332"/>
          </a:xfrm>
          <a:prstGeom prst="rect">
            <a:avLst/>
          </a:prstGeom>
          <a:noFill/>
        </p:spPr>
        <p:txBody>
          <a:bodyPr wrap="square" rtlCol="0">
            <a:spAutoFit/>
          </a:bodyPr>
          <a:lstStyle/>
          <a:p>
            <a:pPr algn="ctr"/>
            <a:r>
              <a:rPr lang="en-US" b="0" i="0" dirty="0">
                <a:solidFill>
                  <a:srgbClr val="0D0D0D"/>
                </a:solidFill>
                <a:effectLst/>
                <a:latin typeface="+mj-lt"/>
              </a:rPr>
              <a:t>Three Major Pillars</a:t>
            </a:r>
          </a:p>
        </p:txBody>
      </p:sp>
    </p:spTree>
    <p:extLst>
      <p:ext uri="{BB962C8B-B14F-4D97-AF65-F5344CB8AC3E}">
        <p14:creationId xmlns:p14="http://schemas.microsoft.com/office/powerpoint/2010/main" val="23115151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39FF7FE2-5DC2-C496-6008-4FA1C34BF08A}"/>
              </a:ext>
            </a:extLst>
          </p:cNvPr>
          <p:cNvSpPr>
            <a:spLocks noGrp="1"/>
          </p:cNvSpPr>
          <p:nvPr>
            <p:ph type="ftr" sz="quarter" idx="11"/>
          </p:nvPr>
        </p:nvSpPr>
        <p:spPr/>
        <p:txBody>
          <a:bodyPr/>
          <a:lstStyle/>
          <a:p>
            <a:r>
              <a:rPr lang="en-US" dirty="0"/>
              <a:t>Front End Development and Design</a:t>
            </a:r>
          </a:p>
        </p:txBody>
      </p:sp>
      <p:sp>
        <p:nvSpPr>
          <p:cNvPr id="10" name="Slide Number Placeholder 9">
            <a:extLst>
              <a:ext uri="{FF2B5EF4-FFF2-40B4-BE49-F238E27FC236}">
                <a16:creationId xmlns:a16="http://schemas.microsoft.com/office/drawing/2014/main" id="{CD07D978-C69A-3BAD-A751-C4C1AF697A4C}"/>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11" name="Picture 10" descr="A diagram of a software development&#10;&#10;Description automatically generated">
            <a:extLst>
              <a:ext uri="{FF2B5EF4-FFF2-40B4-BE49-F238E27FC236}">
                <a16:creationId xmlns:a16="http://schemas.microsoft.com/office/drawing/2014/main" id="{722A89D2-82BB-19CE-6D9F-64D072ABC9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4136" y="1479471"/>
            <a:ext cx="8883727" cy="4650671"/>
          </a:xfrm>
          <a:prstGeom prst="rect">
            <a:avLst/>
          </a:prstGeom>
          <a:noFill/>
          <a:ln>
            <a:noFill/>
          </a:ln>
        </p:spPr>
      </p:pic>
      <p:sp>
        <p:nvSpPr>
          <p:cNvPr id="5" name="Title 2">
            <a:extLst>
              <a:ext uri="{FF2B5EF4-FFF2-40B4-BE49-F238E27FC236}">
                <a16:creationId xmlns:a16="http://schemas.microsoft.com/office/drawing/2014/main" id="{8FEECBA6-A71F-EF8D-75AD-6AC44D1C5FBD}"/>
              </a:ext>
            </a:extLst>
          </p:cNvPr>
          <p:cNvSpPr>
            <a:spLocks noGrp="1"/>
          </p:cNvSpPr>
          <p:nvPr>
            <p:ph type="title"/>
          </p:nvPr>
        </p:nvSpPr>
        <p:spPr>
          <a:xfrm>
            <a:off x="838200" y="365125"/>
            <a:ext cx="10515600" cy="738461"/>
          </a:xfrm>
        </p:spPr>
        <p:txBody>
          <a:bodyPr/>
          <a:lstStyle/>
          <a:p>
            <a:r>
              <a:rPr lang="en-US" dirty="0"/>
              <a:t>React Native architecture</a:t>
            </a:r>
          </a:p>
        </p:txBody>
      </p:sp>
      <p:sp>
        <p:nvSpPr>
          <p:cNvPr id="6" name="TextBox 5">
            <a:extLst>
              <a:ext uri="{FF2B5EF4-FFF2-40B4-BE49-F238E27FC236}">
                <a16:creationId xmlns:a16="http://schemas.microsoft.com/office/drawing/2014/main" id="{6B6F94AE-2798-EE14-FA0A-D0169E799DD6}"/>
              </a:ext>
            </a:extLst>
          </p:cNvPr>
          <p:cNvSpPr txBox="1"/>
          <p:nvPr/>
        </p:nvSpPr>
        <p:spPr>
          <a:xfrm>
            <a:off x="2450000" y="1007522"/>
            <a:ext cx="7292000" cy="369332"/>
          </a:xfrm>
          <a:prstGeom prst="rect">
            <a:avLst/>
          </a:prstGeom>
          <a:noFill/>
        </p:spPr>
        <p:txBody>
          <a:bodyPr wrap="square" rtlCol="0">
            <a:spAutoFit/>
          </a:bodyPr>
          <a:lstStyle/>
          <a:p>
            <a:pPr algn="ctr"/>
            <a:r>
              <a:rPr lang="en-US" b="0" i="0" dirty="0">
                <a:solidFill>
                  <a:srgbClr val="0D0D0D"/>
                </a:solidFill>
                <a:effectLst/>
                <a:latin typeface="+mj-lt"/>
              </a:rPr>
              <a:t>Three Major Pillars</a:t>
            </a:r>
          </a:p>
        </p:txBody>
      </p:sp>
    </p:spTree>
    <p:extLst>
      <p:ext uri="{BB962C8B-B14F-4D97-AF65-F5344CB8AC3E}">
        <p14:creationId xmlns:p14="http://schemas.microsoft.com/office/powerpoint/2010/main" val="27399859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9CAFC-53E8-1035-7E16-B783E4B40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2F8ED3-44EA-8BD5-DD1A-4BF1964497EE}"/>
              </a:ext>
            </a:extLst>
          </p:cNvPr>
          <p:cNvSpPr>
            <a:spLocks noGrp="1"/>
          </p:cNvSpPr>
          <p:nvPr>
            <p:ph type="ctrTitle"/>
          </p:nvPr>
        </p:nvSpPr>
        <p:spPr>
          <a:xfrm>
            <a:off x="6182264" y="2355874"/>
            <a:ext cx="4766455" cy="1715531"/>
          </a:xfrm>
        </p:spPr>
        <p:txBody>
          <a:bodyPr/>
          <a:lstStyle/>
          <a:p>
            <a:pPr algn="ctr"/>
            <a:r>
              <a:rPr lang="en-US" sz="4000" dirty="0"/>
              <a:t>Project implementation</a:t>
            </a:r>
          </a:p>
        </p:txBody>
      </p:sp>
    </p:spTree>
    <p:extLst>
      <p:ext uri="{BB962C8B-B14F-4D97-AF65-F5344CB8AC3E}">
        <p14:creationId xmlns:p14="http://schemas.microsoft.com/office/powerpoint/2010/main" val="273680519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4894-47F8-5B89-FC94-AC46D1333472}"/>
              </a:ext>
            </a:extLst>
          </p:cNvPr>
          <p:cNvSpPr>
            <a:spLocks noGrp="1"/>
          </p:cNvSpPr>
          <p:nvPr>
            <p:ph type="title"/>
          </p:nvPr>
        </p:nvSpPr>
        <p:spPr>
          <a:xfrm>
            <a:off x="1885156" y="543873"/>
            <a:ext cx="8421688" cy="899189"/>
          </a:xfrm>
        </p:spPr>
        <p:txBody>
          <a:bodyPr/>
          <a:lstStyle/>
          <a:p>
            <a:r>
              <a:rPr lang="en-US" dirty="0"/>
              <a:t>initialization</a:t>
            </a:r>
          </a:p>
        </p:txBody>
      </p:sp>
      <p:sp>
        <p:nvSpPr>
          <p:cNvPr id="3" name="Text Placeholder 2">
            <a:extLst>
              <a:ext uri="{FF2B5EF4-FFF2-40B4-BE49-F238E27FC236}">
                <a16:creationId xmlns:a16="http://schemas.microsoft.com/office/drawing/2014/main" id="{1CD7E2AD-EE45-A7EC-5869-94D8B66823A7}"/>
              </a:ext>
            </a:extLst>
          </p:cNvPr>
          <p:cNvSpPr>
            <a:spLocks noGrp="1"/>
          </p:cNvSpPr>
          <p:nvPr>
            <p:ph type="body" idx="1"/>
          </p:nvPr>
        </p:nvSpPr>
        <p:spPr>
          <a:xfrm>
            <a:off x="1243103" y="2052390"/>
            <a:ext cx="2882475" cy="481130"/>
          </a:xfrm>
        </p:spPr>
        <p:txBody>
          <a:bodyPr/>
          <a:lstStyle/>
          <a:p>
            <a:r>
              <a:rPr lang="en-US" b="1" i="0" dirty="0">
                <a:solidFill>
                  <a:srgbClr val="0D0D0D"/>
                </a:solidFill>
                <a:effectLst/>
                <a:latin typeface="+mn-lt"/>
              </a:rPr>
              <a:t>Prerequisites:</a:t>
            </a:r>
            <a:endParaRPr lang="en-US" dirty="0">
              <a:latin typeface="+mn-lt"/>
            </a:endParaRPr>
          </a:p>
        </p:txBody>
      </p:sp>
      <p:sp>
        <p:nvSpPr>
          <p:cNvPr id="4" name="Content Placeholder 3">
            <a:extLst>
              <a:ext uri="{FF2B5EF4-FFF2-40B4-BE49-F238E27FC236}">
                <a16:creationId xmlns:a16="http://schemas.microsoft.com/office/drawing/2014/main" id="{361C67DB-9214-FAED-2EA0-54C17BCE95F7}"/>
              </a:ext>
            </a:extLst>
          </p:cNvPr>
          <p:cNvSpPr>
            <a:spLocks noGrp="1"/>
          </p:cNvSpPr>
          <p:nvPr>
            <p:ph sz="half" idx="2"/>
          </p:nvPr>
        </p:nvSpPr>
        <p:spPr>
          <a:xfrm>
            <a:off x="1243102" y="2926043"/>
            <a:ext cx="2882475" cy="1997867"/>
          </a:xfrm>
        </p:spPr>
        <p:txBody>
          <a:bodyPr/>
          <a:lstStyle/>
          <a:p>
            <a:pPr marL="285750" indent="-285750" algn="l">
              <a:buFont typeface="Arial" panose="020B0604020202020204" pitchFamily="34" charset="0"/>
              <a:buChar char="•"/>
            </a:pPr>
            <a:r>
              <a:rPr lang="en-US" b="0" i="0" dirty="0">
                <a:solidFill>
                  <a:srgbClr val="0D0D0D"/>
                </a:solidFill>
                <a:effectLst/>
              </a:rPr>
              <a:t>Downloaded Correct Software and Framework</a:t>
            </a:r>
          </a:p>
          <a:p>
            <a:pPr marL="285750" indent="-285750" algn="l">
              <a:buFont typeface="Arial" panose="020B0604020202020204" pitchFamily="34" charset="0"/>
              <a:buChar char="•"/>
            </a:pPr>
            <a:r>
              <a:rPr lang="en-US" b="0" i="0" dirty="0">
                <a:solidFill>
                  <a:srgbClr val="0D0D0D"/>
                </a:solidFill>
                <a:effectLst/>
              </a:rPr>
              <a:t>Obtained Asset Files</a:t>
            </a:r>
          </a:p>
          <a:p>
            <a:pPr marL="285750" indent="-285750" algn="l">
              <a:buFont typeface="Arial" panose="020B0604020202020204" pitchFamily="34" charset="0"/>
              <a:buChar char="•"/>
            </a:pPr>
            <a:r>
              <a:rPr lang="en-US" b="0" i="0" dirty="0">
                <a:solidFill>
                  <a:srgbClr val="0D0D0D"/>
                </a:solidFill>
                <a:effectLst/>
              </a:rPr>
              <a:t>Prepared Development Environment</a:t>
            </a:r>
          </a:p>
          <a:p>
            <a:endParaRPr lang="en-US" dirty="0"/>
          </a:p>
        </p:txBody>
      </p:sp>
      <p:sp>
        <p:nvSpPr>
          <p:cNvPr id="5" name="Text Placeholder 4">
            <a:extLst>
              <a:ext uri="{FF2B5EF4-FFF2-40B4-BE49-F238E27FC236}">
                <a16:creationId xmlns:a16="http://schemas.microsoft.com/office/drawing/2014/main" id="{B6B3CC9A-CC5A-36EF-DF21-2C94356CAE3F}"/>
              </a:ext>
            </a:extLst>
          </p:cNvPr>
          <p:cNvSpPr>
            <a:spLocks noGrp="1"/>
          </p:cNvSpPr>
          <p:nvPr>
            <p:ph type="body" sz="quarter" idx="3"/>
          </p:nvPr>
        </p:nvSpPr>
        <p:spPr>
          <a:xfrm>
            <a:off x="4647665" y="2098494"/>
            <a:ext cx="2896671" cy="435026"/>
          </a:xfrm>
        </p:spPr>
        <p:txBody>
          <a:bodyPr/>
          <a:lstStyle/>
          <a:p>
            <a:r>
              <a:rPr lang="en-US" b="1" i="0" dirty="0">
                <a:solidFill>
                  <a:srgbClr val="0D0D0D"/>
                </a:solidFill>
                <a:effectLst/>
                <a:latin typeface="+mn-lt"/>
              </a:rPr>
              <a:t>Environment Setup:</a:t>
            </a:r>
            <a:endParaRPr lang="en-US" dirty="0">
              <a:latin typeface="+mn-lt"/>
            </a:endParaRPr>
          </a:p>
        </p:txBody>
      </p:sp>
      <p:sp>
        <p:nvSpPr>
          <p:cNvPr id="6" name="Content Placeholder 5">
            <a:extLst>
              <a:ext uri="{FF2B5EF4-FFF2-40B4-BE49-F238E27FC236}">
                <a16:creationId xmlns:a16="http://schemas.microsoft.com/office/drawing/2014/main" id="{F2091917-6F16-E1C0-3C7A-0E5E2679F3BE}"/>
              </a:ext>
            </a:extLst>
          </p:cNvPr>
          <p:cNvSpPr>
            <a:spLocks noGrp="1"/>
          </p:cNvSpPr>
          <p:nvPr>
            <p:ph sz="quarter" idx="4"/>
          </p:nvPr>
        </p:nvSpPr>
        <p:spPr>
          <a:xfrm>
            <a:off x="4647665" y="2918631"/>
            <a:ext cx="3297263" cy="3292387"/>
          </a:xfrm>
        </p:spPr>
        <p:txBody>
          <a:bodyPr>
            <a:normAutofit/>
          </a:bodyPr>
          <a:lstStyle/>
          <a:p>
            <a:pPr marL="171450" indent="-171450" algn="l">
              <a:buFont typeface="Arial" panose="020B0604020202020204" pitchFamily="34" charset="0"/>
              <a:buChar char="•"/>
            </a:pPr>
            <a:r>
              <a:rPr lang="en-US" b="0" i="0" dirty="0">
                <a:solidFill>
                  <a:srgbClr val="0D0D0D"/>
                </a:solidFill>
                <a:effectLst/>
              </a:rPr>
              <a:t>Installed NodeJS and NPM Package Manager</a:t>
            </a:r>
          </a:p>
          <a:p>
            <a:pPr marL="171450" indent="-171450" algn="l">
              <a:buFont typeface="Arial" panose="020B0604020202020204" pitchFamily="34" charset="0"/>
              <a:buChar char="•"/>
            </a:pPr>
            <a:r>
              <a:rPr lang="en-US" b="0" i="0" dirty="0">
                <a:solidFill>
                  <a:srgbClr val="0D0D0D"/>
                </a:solidFill>
                <a:effectLst/>
              </a:rPr>
              <a:t>Installed React Native CLI</a:t>
            </a:r>
          </a:p>
          <a:p>
            <a:pPr marL="171450" indent="-171450" algn="l">
              <a:buFont typeface="Arial" panose="020B0604020202020204" pitchFamily="34" charset="0"/>
              <a:buChar char="•"/>
            </a:pPr>
            <a:r>
              <a:rPr lang="en-US" b="0" i="0" dirty="0">
                <a:solidFill>
                  <a:srgbClr val="0D0D0D"/>
                </a:solidFill>
                <a:effectLst/>
              </a:rPr>
              <a:t>Installed Android Studio and SDK for Emulation</a:t>
            </a:r>
          </a:p>
          <a:p>
            <a:pPr marL="171450" indent="-171450" algn="l">
              <a:buFont typeface="Arial" panose="020B0604020202020204" pitchFamily="34" charset="0"/>
              <a:buChar char="•"/>
            </a:pPr>
            <a:r>
              <a:rPr lang="en-US" b="0" i="0" dirty="0">
                <a:solidFill>
                  <a:srgbClr val="0D0D0D"/>
                </a:solidFill>
                <a:effectLst/>
              </a:rPr>
              <a:t>Downloaded and Installed Visual Studio Code</a:t>
            </a:r>
            <a:endParaRPr lang="en-US" sz="1600" dirty="0"/>
          </a:p>
        </p:txBody>
      </p:sp>
      <p:sp>
        <p:nvSpPr>
          <p:cNvPr id="7" name="Text Placeholder 6">
            <a:extLst>
              <a:ext uri="{FF2B5EF4-FFF2-40B4-BE49-F238E27FC236}">
                <a16:creationId xmlns:a16="http://schemas.microsoft.com/office/drawing/2014/main" id="{E49D8BA7-C075-E640-4A4C-ADF77A82B789}"/>
              </a:ext>
            </a:extLst>
          </p:cNvPr>
          <p:cNvSpPr>
            <a:spLocks noGrp="1"/>
          </p:cNvSpPr>
          <p:nvPr>
            <p:ph type="body" idx="13"/>
          </p:nvPr>
        </p:nvSpPr>
        <p:spPr>
          <a:xfrm>
            <a:off x="8390698" y="2090810"/>
            <a:ext cx="4125579" cy="442710"/>
          </a:xfrm>
        </p:spPr>
        <p:txBody>
          <a:bodyPr/>
          <a:lstStyle/>
          <a:p>
            <a:r>
              <a:rPr lang="en-US" sz="1800" b="1" i="0" dirty="0">
                <a:solidFill>
                  <a:srgbClr val="0D0D0D"/>
                </a:solidFill>
                <a:effectLst/>
                <a:latin typeface="+mn-lt"/>
              </a:rPr>
              <a:t>Project Initialization Steps:</a:t>
            </a:r>
            <a:endParaRPr lang="en-US" sz="1800" dirty="0">
              <a:latin typeface="+mn-lt"/>
            </a:endParaRPr>
          </a:p>
        </p:txBody>
      </p:sp>
      <p:sp>
        <p:nvSpPr>
          <p:cNvPr id="8" name="Content Placeholder 7">
            <a:extLst>
              <a:ext uri="{FF2B5EF4-FFF2-40B4-BE49-F238E27FC236}">
                <a16:creationId xmlns:a16="http://schemas.microsoft.com/office/drawing/2014/main" id="{D3D1F6EC-21C7-AA6D-54B3-D69FF9EF6DA7}"/>
              </a:ext>
            </a:extLst>
          </p:cNvPr>
          <p:cNvSpPr>
            <a:spLocks noGrp="1"/>
          </p:cNvSpPr>
          <p:nvPr>
            <p:ph sz="half" idx="14"/>
          </p:nvPr>
        </p:nvSpPr>
        <p:spPr>
          <a:xfrm>
            <a:off x="8390697" y="2926043"/>
            <a:ext cx="3297263" cy="2939919"/>
          </a:xfrm>
        </p:spPr>
        <p:txBody>
          <a:bodyPr/>
          <a:lstStyle/>
          <a:p>
            <a:pPr marL="285750" indent="-285750" algn="l">
              <a:buFont typeface="Arial" panose="020B0604020202020204" pitchFamily="34" charset="0"/>
              <a:buChar char="•"/>
            </a:pPr>
            <a:r>
              <a:rPr lang="en-US" b="0" i="0" dirty="0">
                <a:solidFill>
                  <a:srgbClr val="0D0D0D"/>
                </a:solidFill>
                <a:effectLst/>
              </a:rPr>
              <a:t>Created Project Directory</a:t>
            </a:r>
          </a:p>
          <a:p>
            <a:pPr marL="285750" indent="-285750" algn="l">
              <a:buFont typeface="Arial" panose="020B0604020202020204" pitchFamily="34" charset="0"/>
              <a:buChar char="•"/>
            </a:pPr>
            <a:r>
              <a:rPr lang="en-US" b="0" i="0" dirty="0">
                <a:solidFill>
                  <a:srgbClr val="0D0D0D"/>
                </a:solidFill>
                <a:effectLst/>
              </a:rPr>
              <a:t>Entered '</a:t>
            </a:r>
            <a:r>
              <a:rPr lang="en-US" b="0" i="0" dirty="0" err="1">
                <a:solidFill>
                  <a:srgbClr val="0D0D0D"/>
                </a:solidFill>
                <a:effectLst/>
              </a:rPr>
              <a:t>npx</a:t>
            </a:r>
            <a:r>
              <a:rPr lang="en-US" b="0" i="0" dirty="0">
                <a:solidFill>
                  <a:srgbClr val="0D0D0D"/>
                </a:solidFill>
                <a:effectLst/>
              </a:rPr>
              <a:t> create-expo-app </a:t>
            </a:r>
            <a:r>
              <a:rPr lang="en-US" b="0" i="0" dirty="0" err="1">
                <a:solidFill>
                  <a:srgbClr val="0D0D0D"/>
                </a:solidFill>
                <a:effectLst/>
              </a:rPr>
              <a:t>ChatApp</a:t>
            </a:r>
            <a:r>
              <a:rPr lang="en-US" b="0" i="0" dirty="0">
                <a:solidFill>
                  <a:srgbClr val="0D0D0D"/>
                </a:solidFill>
                <a:effectLst/>
              </a:rPr>
              <a:t>'</a:t>
            </a:r>
          </a:p>
          <a:p>
            <a:pPr marL="285750" indent="-285750" algn="l">
              <a:buFont typeface="Arial" panose="020B0604020202020204" pitchFamily="34" charset="0"/>
              <a:buChar char="•"/>
            </a:pPr>
            <a:r>
              <a:rPr lang="en-US" b="0" i="0" dirty="0">
                <a:solidFill>
                  <a:srgbClr val="0D0D0D"/>
                </a:solidFill>
                <a:effectLst/>
              </a:rPr>
              <a:t>Automatically Downloaded</a:t>
            </a:r>
            <a:r>
              <a:rPr lang="en-US" dirty="0">
                <a:solidFill>
                  <a:srgbClr val="0D0D0D"/>
                </a:solidFill>
              </a:rPr>
              <a:t> and</a:t>
            </a:r>
            <a:r>
              <a:rPr lang="en-US" b="0" i="0" dirty="0">
                <a:solidFill>
                  <a:srgbClr val="0D0D0D"/>
                </a:solidFill>
                <a:effectLst/>
              </a:rPr>
              <a:t> Extracted React Native Project Files</a:t>
            </a:r>
          </a:p>
          <a:p>
            <a:pPr marL="285750" indent="-285750" algn="l">
              <a:buFont typeface="Arial" panose="020B0604020202020204" pitchFamily="34" charset="0"/>
              <a:buChar char="•"/>
            </a:pPr>
            <a:r>
              <a:rPr lang="en-US" b="0" i="0" dirty="0">
                <a:solidFill>
                  <a:srgbClr val="0D0D0D"/>
                </a:solidFill>
                <a:effectLst/>
              </a:rPr>
              <a:t>Installed JavaScript Dependencies with NPM</a:t>
            </a:r>
          </a:p>
          <a:p>
            <a:endParaRPr lang="en-US" dirty="0"/>
          </a:p>
        </p:txBody>
      </p:sp>
      <p:sp>
        <p:nvSpPr>
          <p:cNvPr id="9" name="Footer Placeholder 8">
            <a:extLst>
              <a:ext uri="{FF2B5EF4-FFF2-40B4-BE49-F238E27FC236}">
                <a16:creationId xmlns:a16="http://schemas.microsoft.com/office/drawing/2014/main" id="{46E9169F-EDCE-4C56-F48D-F270A5C68334}"/>
              </a:ext>
            </a:extLst>
          </p:cNvPr>
          <p:cNvSpPr>
            <a:spLocks noGrp="1"/>
          </p:cNvSpPr>
          <p:nvPr>
            <p:ph type="ftr" sz="quarter" idx="11"/>
          </p:nvPr>
        </p:nvSpPr>
        <p:spPr/>
        <p:txBody>
          <a:bodyPr/>
          <a:lstStyle/>
          <a:p>
            <a:r>
              <a:rPr lang="en-US" dirty="0"/>
              <a:t>Front End Development and Design</a:t>
            </a:r>
          </a:p>
        </p:txBody>
      </p:sp>
      <p:sp>
        <p:nvSpPr>
          <p:cNvPr id="10" name="Slide Number Placeholder 9">
            <a:extLst>
              <a:ext uri="{FF2B5EF4-FFF2-40B4-BE49-F238E27FC236}">
                <a16:creationId xmlns:a16="http://schemas.microsoft.com/office/drawing/2014/main" id="{1062FD75-5F5C-FAD1-76E1-9EAC23DAF16D}"/>
              </a:ext>
            </a:extLst>
          </p:cNvPr>
          <p:cNvSpPr>
            <a:spLocks noGrp="1"/>
          </p:cNvSpPr>
          <p:nvPr>
            <p:ph type="sldNum" sz="quarter" idx="12"/>
          </p:nvPr>
        </p:nvSpPr>
        <p:spPr>
          <a:xfrm>
            <a:off x="10196422" y="6356350"/>
            <a:ext cx="1157377" cy="365125"/>
          </a:xfrm>
        </p:spPr>
        <p:txBody>
          <a:bodyPr/>
          <a:lstStyle/>
          <a:p>
            <a:fld id="{A49DFD55-3C28-40EF-9E31-A92D2E4017FF}" type="slidenum">
              <a:rPr lang="en-US" smtClean="0"/>
              <a:pPr/>
              <a:t>26</a:t>
            </a:fld>
            <a:endParaRPr lang="en-US" dirty="0"/>
          </a:p>
        </p:txBody>
      </p:sp>
      <p:sp>
        <p:nvSpPr>
          <p:cNvPr id="11" name="TextBox 10">
            <a:extLst>
              <a:ext uri="{FF2B5EF4-FFF2-40B4-BE49-F238E27FC236}">
                <a16:creationId xmlns:a16="http://schemas.microsoft.com/office/drawing/2014/main" id="{76E1CE9E-3BEC-D0B2-C875-0F671C5C185A}"/>
              </a:ext>
            </a:extLst>
          </p:cNvPr>
          <p:cNvSpPr txBox="1"/>
          <p:nvPr/>
        </p:nvSpPr>
        <p:spPr>
          <a:xfrm>
            <a:off x="1033918" y="4923910"/>
            <a:ext cx="278401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Result:</a:t>
            </a:r>
          </a:p>
          <a:p>
            <a:pPr marL="342900" indent="-342900">
              <a:buFont typeface="+mj-lt"/>
              <a:buAutoNum type="arabicPeriod"/>
            </a:pPr>
            <a:r>
              <a:rPr lang="en-US" dirty="0"/>
              <a:t>Metro Bundler Starts</a:t>
            </a:r>
          </a:p>
          <a:p>
            <a:pPr marL="342900" indent="-342900">
              <a:buFont typeface="+mj-lt"/>
              <a:buAutoNum type="arabicPeriod"/>
            </a:pPr>
            <a:r>
              <a:rPr lang="en-US" dirty="0"/>
              <a:t>Project is ready for development!</a:t>
            </a:r>
          </a:p>
        </p:txBody>
      </p:sp>
    </p:spTree>
    <p:extLst>
      <p:ext uri="{BB962C8B-B14F-4D97-AF65-F5344CB8AC3E}">
        <p14:creationId xmlns:p14="http://schemas.microsoft.com/office/powerpoint/2010/main" val="403568651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15E6-D72F-504A-0EBD-DF67D0FF5A78}"/>
              </a:ext>
            </a:extLst>
          </p:cNvPr>
          <p:cNvSpPr>
            <a:spLocks noGrp="1"/>
          </p:cNvSpPr>
          <p:nvPr>
            <p:ph type="title"/>
          </p:nvPr>
        </p:nvSpPr>
        <p:spPr>
          <a:xfrm>
            <a:off x="377158" y="5700844"/>
            <a:ext cx="6046694" cy="585788"/>
          </a:xfrm>
        </p:spPr>
        <p:txBody>
          <a:bodyPr>
            <a:normAutofit/>
          </a:bodyPr>
          <a:lstStyle/>
          <a:p>
            <a:r>
              <a:rPr lang="en-US" sz="2400" dirty="0" err="1"/>
              <a:t>Chatlist</a:t>
            </a:r>
            <a:r>
              <a:rPr lang="en-US" sz="2400" dirty="0"/>
              <a:t> item component</a:t>
            </a:r>
          </a:p>
        </p:txBody>
      </p:sp>
      <p:sp>
        <p:nvSpPr>
          <p:cNvPr id="3" name="Text Placeholder 2">
            <a:extLst>
              <a:ext uri="{FF2B5EF4-FFF2-40B4-BE49-F238E27FC236}">
                <a16:creationId xmlns:a16="http://schemas.microsoft.com/office/drawing/2014/main" id="{3C7EEB03-1DE4-F99B-B636-713B2613BEA6}"/>
              </a:ext>
            </a:extLst>
          </p:cNvPr>
          <p:cNvSpPr>
            <a:spLocks noGrp="1"/>
          </p:cNvSpPr>
          <p:nvPr>
            <p:ph type="body" sz="quarter" idx="13"/>
          </p:nvPr>
        </p:nvSpPr>
        <p:spPr>
          <a:xfrm>
            <a:off x="0" y="617160"/>
            <a:ext cx="1770676" cy="514350"/>
          </a:xfrm>
        </p:spPr>
        <p:txBody>
          <a:bodyPr/>
          <a:lstStyle/>
          <a:p>
            <a:pPr algn="ctr"/>
            <a:r>
              <a:rPr lang="en-US" b="1" i="0" dirty="0">
                <a:solidFill>
                  <a:srgbClr val="0D0D0D"/>
                </a:solidFill>
                <a:effectLst/>
                <a:latin typeface="+mj-lt"/>
              </a:rPr>
              <a:t>File Creation</a:t>
            </a:r>
            <a:endParaRPr lang="en-US" dirty="0">
              <a:latin typeface="+mj-lt"/>
            </a:endParaRPr>
          </a:p>
        </p:txBody>
      </p:sp>
      <p:sp>
        <p:nvSpPr>
          <p:cNvPr id="4" name="Text Placeholder 3">
            <a:extLst>
              <a:ext uri="{FF2B5EF4-FFF2-40B4-BE49-F238E27FC236}">
                <a16:creationId xmlns:a16="http://schemas.microsoft.com/office/drawing/2014/main" id="{95F90EDB-BDCA-4D87-6495-846F2C9C54CA}"/>
              </a:ext>
            </a:extLst>
          </p:cNvPr>
          <p:cNvSpPr>
            <a:spLocks noGrp="1"/>
          </p:cNvSpPr>
          <p:nvPr>
            <p:ph type="body" sz="quarter" idx="14"/>
          </p:nvPr>
        </p:nvSpPr>
        <p:spPr>
          <a:xfrm>
            <a:off x="547725" y="1549343"/>
            <a:ext cx="1604513" cy="514350"/>
          </a:xfrm>
        </p:spPr>
        <p:txBody>
          <a:bodyPr/>
          <a:lstStyle/>
          <a:p>
            <a:pPr algn="ctr"/>
            <a:r>
              <a:rPr lang="en-US" b="1" i="0" dirty="0">
                <a:solidFill>
                  <a:srgbClr val="0D0D0D"/>
                </a:solidFill>
                <a:effectLst/>
                <a:latin typeface="+mj-lt"/>
              </a:rPr>
              <a:t>Component Definition</a:t>
            </a:r>
            <a:endParaRPr lang="en-US" dirty="0">
              <a:latin typeface="+mj-lt"/>
            </a:endParaRPr>
          </a:p>
        </p:txBody>
      </p:sp>
      <p:sp>
        <p:nvSpPr>
          <p:cNvPr id="5" name="Text Placeholder 4">
            <a:extLst>
              <a:ext uri="{FF2B5EF4-FFF2-40B4-BE49-F238E27FC236}">
                <a16:creationId xmlns:a16="http://schemas.microsoft.com/office/drawing/2014/main" id="{5C121F85-98B4-7790-CE38-D414C840A422}"/>
              </a:ext>
            </a:extLst>
          </p:cNvPr>
          <p:cNvSpPr>
            <a:spLocks noGrp="1"/>
          </p:cNvSpPr>
          <p:nvPr>
            <p:ph type="body" sz="quarter" idx="15"/>
          </p:nvPr>
        </p:nvSpPr>
        <p:spPr>
          <a:xfrm>
            <a:off x="547725" y="2596002"/>
            <a:ext cx="2141764" cy="514350"/>
          </a:xfrm>
        </p:spPr>
        <p:txBody>
          <a:bodyPr/>
          <a:lstStyle/>
          <a:p>
            <a:pPr algn="ctr"/>
            <a:r>
              <a:rPr lang="en-US" b="1" i="0" dirty="0">
                <a:solidFill>
                  <a:srgbClr val="0D0D0D"/>
                </a:solidFill>
                <a:effectLst/>
                <a:latin typeface="+mj-lt"/>
              </a:rPr>
              <a:t>Integration with App.js</a:t>
            </a:r>
            <a:endParaRPr lang="en-US" dirty="0">
              <a:latin typeface="+mj-lt"/>
            </a:endParaRPr>
          </a:p>
        </p:txBody>
      </p:sp>
      <p:sp>
        <p:nvSpPr>
          <p:cNvPr id="6" name="Text Placeholder 5">
            <a:extLst>
              <a:ext uri="{FF2B5EF4-FFF2-40B4-BE49-F238E27FC236}">
                <a16:creationId xmlns:a16="http://schemas.microsoft.com/office/drawing/2014/main" id="{A337F782-F01D-7422-D931-AB09BEE27BDF}"/>
              </a:ext>
            </a:extLst>
          </p:cNvPr>
          <p:cNvSpPr>
            <a:spLocks noGrp="1"/>
          </p:cNvSpPr>
          <p:nvPr>
            <p:ph type="body" sz="quarter" idx="16"/>
          </p:nvPr>
        </p:nvSpPr>
        <p:spPr>
          <a:xfrm>
            <a:off x="681487" y="3704034"/>
            <a:ext cx="2679304" cy="514350"/>
          </a:xfrm>
        </p:spPr>
        <p:txBody>
          <a:bodyPr/>
          <a:lstStyle/>
          <a:p>
            <a:pPr algn="ctr"/>
            <a:r>
              <a:rPr lang="en-US" b="1" i="0" dirty="0">
                <a:solidFill>
                  <a:srgbClr val="0D0D0D"/>
                </a:solidFill>
                <a:effectLst/>
                <a:latin typeface="+mj-lt"/>
              </a:rPr>
              <a:t>Component Structure</a:t>
            </a:r>
            <a:endParaRPr lang="en-US" dirty="0">
              <a:latin typeface="+mj-lt"/>
            </a:endParaRPr>
          </a:p>
        </p:txBody>
      </p:sp>
      <p:sp>
        <p:nvSpPr>
          <p:cNvPr id="8" name="Text Placeholder 7">
            <a:extLst>
              <a:ext uri="{FF2B5EF4-FFF2-40B4-BE49-F238E27FC236}">
                <a16:creationId xmlns:a16="http://schemas.microsoft.com/office/drawing/2014/main" id="{084D16AB-0708-4121-3BF8-8BAA42CF9F3C}"/>
              </a:ext>
            </a:extLst>
          </p:cNvPr>
          <p:cNvSpPr>
            <a:spLocks noGrp="1"/>
          </p:cNvSpPr>
          <p:nvPr>
            <p:ph type="body" sz="quarter" idx="18"/>
          </p:nvPr>
        </p:nvSpPr>
        <p:spPr>
          <a:xfrm>
            <a:off x="5050870" y="2572518"/>
            <a:ext cx="3747773" cy="816122"/>
          </a:xfrm>
        </p:spPr>
        <p:txBody>
          <a:bodyPr>
            <a:normAutofit/>
          </a:bodyPr>
          <a:lstStyle/>
          <a:p>
            <a:pPr marL="171450" indent="-171450">
              <a:buFont typeface="Wingdings" panose="05000000000000000000" pitchFamily="2" charset="2"/>
              <a:buChar char="Ø"/>
            </a:pPr>
            <a:r>
              <a:rPr lang="en-US" b="0" i="0" dirty="0">
                <a:solidFill>
                  <a:srgbClr val="0D0D0D"/>
                </a:solidFill>
                <a:effectLst/>
              </a:rPr>
              <a:t> </a:t>
            </a:r>
            <a:r>
              <a:rPr lang="en-US" b="0" i="0" dirty="0" err="1">
                <a:solidFill>
                  <a:srgbClr val="0D0D0D"/>
                </a:solidFill>
                <a:effectLst/>
              </a:rPr>
              <a:t>Chatlist</a:t>
            </a:r>
            <a:r>
              <a:rPr lang="en-US" b="0" i="0" dirty="0">
                <a:solidFill>
                  <a:srgbClr val="0D0D0D"/>
                </a:solidFill>
                <a:effectLst/>
              </a:rPr>
              <a:t> item is imported into </a:t>
            </a:r>
            <a:r>
              <a:rPr lang="en-US" b="1" i="0" dirty="0">
                <a:solidFill>
                  <a:srgbClr val="0D0D0D"/>
                </a:solidFill>
                <a:effectLst/>
              </a:rPr>
              <a:t>App.js</a:t>
            </a:r>
          </a:p>
          <a:p>
            <a:pPr marL="171450" indent="-171450">
              <a:buFont typeface="Wingdings" panose="05000000000000000000" pitchFamily="2" charset="2"/>
              <a:buChar char="Ø"/>
            </a:pPr>
            <a:r>
              <a:rPr lang="en-US" b="0" i="0" dirty="0">
                <a:solidFill>
                  <a:srgbClr val="0D0D0D"/>
                </a:solidFill>
                <a:effectLst/>
              </a:rPr>
              <a:t> Thus, </a:t>
            </a:r>
            <a:r>
              <a:rPr lang="en-US" dirty="0">
                <a:solidFill>
                  <a:srgbClr val="0D0D0D"/>
                </a:solidFill>
              </a:rPr>
              <a:t>r</a:t>
            </a:r>
            <a:r>
              <a:rPr lang="en-US" b="0" i="0" dirty="0">
                <a:solidFill>
                  <a:srgbClr val="0D0D0D"/>
                </a:solidFill>
                <a:effectLst/>
              </a:rPr>
              <a:t>endered on the screen</a:t>
            </a:r>
            <a:endParaRPr lang="en-US" dirty="0"/>
          </a:p>
        </p:txBody>
      </p:sp>
      <p:sp>
        <p:nvSpPr>
          <p:cNvPr id="9" name="Text Placeholder 8">
            <a:extLst>
              <a:ext uri="{FF2B5EF4-FFF2-40B4-BE49-F238E27FC236}">
                <a16:creationId xmlns:a16="http://schemas.microsoft.com/office/drawing/2014/main" id="{3F150A72-A4A8-3A13-E4C1-5110EAD0C46C}"/>
              </a:ext>
            </a:extLst>
          </p:cNvPr>
          <p:cNvSpPr>
            <a:spLocks noGrp="1"/>
          </p:cNvSpPr>
          <p:nvPr>
            <p:ph type="body" sz="quarter" idx="19"/>
          </p:nvPr>
        </p:nvSpPr>
        <p:spPr>
          <a:xfrm>
            <a:off x="5419859" y="3468349"/>
            <a:ext cx="2353798" cy="1167877"/>
          </a:xfrm>
        </p:spPr>
        <p:txBody>
          <a:bodyPr>
            <a:noAutofit/>
          </a:bodyPr>
          <a:lstStyle/>
          <a:p>
            <a:r>
              <a:rPr lang="en-US" dirty="0"/>
              <a:t>Main Container</a:t>
            </a:r>
          </a:p>
          <a:p>
            <a:r>
              <a:rPr lang="en-US" dirty="0"/>
              <a:t>	</a:t>
            </a:r>
            <a:r>
              <a:rPr lang="en-US" b="1" dirty="0">
                <a:latin typeface="Aharoni" panose="02010803020104030203" pitchFamily="2" charset="-79"/>
                <a:cs typeface="Aharoni" panose="02010803020104030203" pitchFamily="2" charset="-79"/>
              </a:rPr>
              <a:t>Avatar Image</a:t>
            </a:r>
          </a:p>
          <a:p>
            <a:r>
              <a:rPr lang="en-US" dirty="0">
                <a:latin typeface="Aharoni" panose="02010803020104030203" pitchFamily="2" charset="-79"/>
                <a:cs typeface="Aharoni" panose="02010803020104030203" pitchFamily="2" charset="-79"/>
              </a:rPr>
              <a:t>	</a:t>
            </a:r>
            <a:r>
              <a:rPr lang="en-US" b="1" dirty="0">
                <a:latin typeface="Aharoni" panose="02010803020104030203" pitchFamily="2" charset="-79"/>
                <a:cs typeface="Aharoni" panose="02010803020104030203" pitchFamily="2" charset="-79"/>
              </a:rPr>
              <a:t>Content</a:t>
            </a:r>
            <a:r>
              <a:rPr lang="en-US" dirty="0">
                <a:latin typeface="Aharoni" panose="02010803020104030203" pitchFamily="2" charset="-79"/>
                <a:cs typeface="Aharoni" panose="02010803020104030203" pitchFamily="2" charset="-79"/>
              </a:rPr>
              <a:t> </a:t>
            </a:r>
            <a:r>
              <a:rPr lang="en-US" dirty="0"/>
              <a:t>Container</a:t>
            </a:r>
          </a:p>
          <a:p>
            <a:r>
              <a:rPr lang="en-US" sz="1100" dirty="0"/>
              <a:t>		</a:t>
            </a:r>
          </a:p>
        </p:txBody>
      </p:sp>
      <p:sp>
        <p:nvSpPr>
          <p:cNvPr id="10" name="Text Placeholder 9">
            <a:extLst>
              <a:ext uri="{FF2B5EF4-FFF2-40B4-BE49-F238E27FC236}">
                <a16:creationId xmlns:a16="http://schemas.microsoft.com/office/drawing/2014/main" id="{A9E58443-8704-3553-D96C-4E64D7A656EE}"/>
              </a:ext>
            </a:extLst>
          </p:cNvPr>
          <p:cNvSpPr>
            <a:spLocks noGrp="1"/>
          </p:cNvSpPr>
          <p:nvPr>
            <p:ph type="body" sz="quarter" idx="20"/>
          </p:nvPr>
        </p:nvSpPr>
        <p:spPr>
          <a:xfrm>
            <a:off x="6113291" y="4822191"/>
            <a:ext cx="5161433" cy="1358701"/>
          </a:xfrm>
        </p:spPr>
        <p:txBody>
          <a:bodyPr/>
          <a:lstStyle/>
          <a:p>
            <a:pPr marL="171450" indent="-171450" algn="l">
              <a:buFont typeface="Arial" panose="020B0604020202020204" pitchFamily="34" charset="0"/>
              <a:buChar char="•"/>
            </a:pPr>
            <a:r>
              <a:rPr lang="en-US" b="0" i="0" dirty="0">
                <a:solidFill>
                  <a:srgbClr val="0D0D0D"/>
                </a:solidFill>
                <a:effectLst/>
              </a:rPr>
              <a:t>Dev team faced Initial Issues with Time Display (00:00:00)</a:t>
            </a:r>
          </a:p>
          <a:p>
            <a:pPr marL="171450" indent="-171450" algn="l">
              <a:buFont typeface="Arial" panose="020B0604020202020204" pitchFamily="34" charset="0"/>
              <a:buChar char="•"/>
            </a:pPr>
            <a:r>
              <a:rPr lang="en-US" b="0" i="0" dirty="0">
                <a:solidFill>
                  <a:srgbClr val="0D0D0D"/>
                </a:solidFill>
                <a:effectLst/>
              </a:rPr>
              <a:t>Implemented the </a:t>
            </a:r>
            <a:r>
              <a:rPr lang="en-US" b="0" i="0" dirty="0" err="1">
                <a:solidFill>
                  <a:srgbClr val="0D0D0D"/>
                </a:solidFill>
                <a:effectLst/>
              </a:rPr>
              <a:t>dayJS</a:t>
            </a:r>
            <a:r>
              <a:rPr lang="en-US" b="0" i="0" dirty="0">
                <a:solidFill>
                  <a:srgbClr val="0D0D0D"/>
                </a:solidFill>
                <a:effectLst/>
              </a:rPr>
              <a:t> Library along with </a:t>
            </a:r>
            <a:r>
              <a:rPr lang="en-US" b="0" i="0" dirty="0" err="1">
                <a:solidFill>
                  <a:srgbClr val="0D0D0D"/>
                </a:solidFill>
                <a:effectLst/>
              </a:rPr>
              <a:t>RelativeTime</a:t>
            </a:r>
            <a:r>
              <a:rPr lang="en-US" b="0" i="0" dirty="0">
                <a:solidFill>
                  <a:srgbClr val="0D0D0D"/>
                </a:solidFill>
                <a:effectLst/>
              </a:rPr>
              <a:t> plugin</a:t>
            </a:r>
          </a:p>
          <a:p>
            <a:pPr marL="171450" indent="-171450" algn="l">
              <a:buFont typeface="Arial" panose="020B0604020202020204" pitchFamily="34" charset="0"/>
              <a:buChar char="•"/>
            </a:pPr>
            <a:r>
              <a:rPr lang="en-US" b="1" i="0" dirty="0">
                <a:solidFill>
                  <a:srgbClr val="0D0D0D"/>
                </a:solidFill>
                <a:effectLst/>
              </a:rPr>
              <a:t>Result:</a:t>
            </a:r>
            <a:r>
              <a:rPr lang="en-US" b="0" i="0" dirty="0">
                <a:solidFill>
                  <a:srgbClr val="0D0D0D"/>
                </a:solidFill>
                <a:effectLst/>
              </a:rPr>
              <a:t> Display of Time in </a:t>
            </a:r>
            <a:r>
              <a:rPr lang="en-US" b="1" i="0" dirty="0">
                <a:solidFill>
                  <a:srgbClr val="0D0D0D"/>
                </a:solidFill>
                <a:effectLst/>
              </a:rPr>
              <a:t>'2 months’ </a:t>
            </a:r>
            <a:r>
              <a:rPr lang="en-US" dirty="0">
                <a:solidFill>
                  <a:srgbClr val="0D0D0D"/>
                </a:solidFill>
              </a:rPr>
              <a:t>f</a:t>
            </a:r>
            <a:r>
              <a:rPr lang="en-US" b="0" i="0" dirty="0">
                <a:solidFill>
                  <a:srgbClr val="0D0D0D"/>
                </a:solidFill>
                <a:effectLst/>
              </a:rPr>
              <a:t>ormat</a:t>
            </a:r>
          </a:p>
          <a:p>
            <a:endParaRPr lang="en-US" dirty="0"/>
          </a:p>
        </p:txBody>
      </p:sp>
      <p:sp>
        <p:nvSpPr>
          <p:cNvPr id="11" name="Footer Placeholder 10">
            <a:extLst>
              <a:ext uri="{FF2B5EF4-FFF2-40B4-BE49-F238E27FC236}">
                <a16:creationId xmlns:a16="http://schemas.microsoft.com/office/drawing/2014/main" id="{86B70A6D-FA20-6DBA-36EF-4D520BE9126A}"/>
              </a:ext>
            </a:extLst>
          </p:cNvPr>
          <p:cNvSpPr>
            <a:spLocks noGrp="1"/>
          </p:cNvSpPr>
          <p:nvPr>
            <p:ph type="ftr" sz="quarter" idx="11"/>
          </p:nvPr>
        </p:nvSpPr>
        <p:spPr/>
        <p:txBody>
          <a:bodyPr/>
          <a:lstStyle/>
          <a:p>
            <a:r>
              <a:rPr lang="en-US" dirty="0"/>
              <a:t>Front End Development and Design</a:t>
            </a:r>
          </a:p>
        </p:txBody>
      </p:sp>
      <p:sp>
        <p:nvSpPr>
          <p:cNvPr id="12" name="Slide Number Placeholder 11">
            <a:extLst>
              <a:ext uri="{FF2B5EF4-FFF2-40B4-BE49-F238E27FC236}">
                <a16:creationId xmlns:a16="http://schemas.microsoft.com/office/drawing/2014/main" id="{86AFE238-CB2A-D052-660F-66AA3AA4A28F}"/>
              </a:ext>
            </a:extLst>
          </p:cNvPr>
          <p:cNvSpPr>
            <a:spLocks noGrp="1"/>
          </p:cNvSpPr>
          <p:nvPr>
            <p:ph type="sldNum" sz="quarter" idx="12"/>
          </p:nvPr>
        </p:nvSpPr>
        <p:spPr/>
        <p:txBody>
          <a:bodyPr/>
          <a:lstStyle/>
          <a:p>
            <a:fld id="{A49DFD55-3C28-40EF-9E31-A92D2E4017FF}" type="slidenum">
              <a:rPr lang="en-US" smtClean="0"/>
              <a:pPr/>
              <a:t>27</a:t>
            </a:fld>
            <a:endParaRPr lang="en-US" dirty="0"/>
          </a:p>
        </p:txBody>
      </p:sp>
      <p:cxnSp>
        <p:nvCxnSpPr>
          <p:cNvPr id="15" name="Straight Connector 14">
            <a:extLst>
              <a:ext uri="{FF2B5EF4-FFF2-40B4-BE49-F238E27FC236}">
                <a16:creationId xmlns:a16="http://schemas.microsoft.com/office/drawing/2014/main" id="{4B02D94F-9EFF-4E96-BE4C-08E414D4BDBE}"/>
              </a:ext>
            </a:extLst>
          </p:cNvPr>
          <p:cNvCxnSpPr>
            <a:cxnSpLocks/>
          </p:cNvCxnSpPr>
          <p:nvPr/>
        </p:nvCxnSpPr>
        <p:spPr>
          <a:xfrm>
            <a:off x="2108300" y="864261"/>
            <a:ext cx="1770676" cy="0"/>
          </a:xfrm>
          <a:prstGeom prst="line">
            <a:avLst/>
          </a:prstGeom>
        </p:spPr>
        <p:style>
          <a:lnRef idx="1">
            <a:schemeClr val="dk1"/>
          </a:lnRef>
          <a:fillRef idx="0">
            <a:schemeClr val="dk1"/>
          </a:fillRef>
          <a:effectRef idx="0">
            <a:schemeClr val="dk1"/>
          </a:effectRef>
          <a:fontRef idx="minor">
            <a:schemeClr val="tx1"/>
          </a:fontRef>
        </p:style>
      </p:cxnSp>
      <p:sp>
        <p:nvSpPr>
          <p:cNvPr id="17" name="Text Placeholder 5">
            <a:extLst>
              <a:ext uri="{FF2B5EF4-FFF2-40B4-BE49-F238E27FC236}">
                <a16:creationId xmlns:a16="http://schemas.microsoft.com/office/drawing/2014/main" id="{C8776E90-E264-93CB-F27A-B09FC13AE94C}"/>
              </a:ext>
            </a:extLst>
          </p:cNvPr>
          <p:cNvSpPr txBox="1">
            <a:spLocks/>
          </p:cNvSpPr>
          <p:nvPr/>
        </p:nvSpPr>
        <p:spPr>
          <a:xfrm>
            <a:off x="1922756" y="4812066"/>
            <a:ext cx="2141764"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0D0D0D"/>
                </a:solidFill>
                <a:latin typeface="+mj-lt"/>
              </a:rPr>
              <a:t>Time Formatting</a:t>
            </a:r>
            <a:endParaRPr lang="en-US" dirty="0">
              <a:latin typeface="+mj-lt"/>
            </a:endParaRPr>
          </a:p>
        </p:txBody>
      </p:sp>
      <p:sp>
        <p:nvSpPr>
          <p:cNvPr id="19" name="Text Placeholder 7">
            <a:extLst>
              <a:ext uri="{FF2B5EF4-FFF2-40B4-BE49-F238E27FC236}">
                <a16:creationId xmlns:a16="http://schemas.microsoft.com/office/drawing/2014/main" id="{34768FF7-C84C-8DAD-D4E7-2FE4D7C62462}"/>
              </a:ext>
            </a:extLst>
          </p:cNvPr>
          <p:cNvSpPr txBox="1">
            <a:spLocks/>
          </p:cNvSpPr>
          <p:nvPr/>
        </p:nvSpPr>
        <p:spPr>
          <a:xfrm>
            <a:off x="4391543" y="1671722"/>
            <a:ext cx="3524250" cy="58578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dirty="0">
                <a:solidFill>
                  <a:srgbClr val="0D0D0D"/>
                </a:solidFill>
              </a:rPr>
              <a:t>The initial component is defined to begin the task</a:t>
            </a:r>
            <a:endParaRPr lang="en-US" dirty="0"/>
          </a:p>
        </p:txBody>
      </p:sp>
      <p:sp>
        <p:nvSpPr>
          <p:cNvPr id="20" name="Text Placeholder 7">
            <a:extLst>
              <a:ext uri="{FF2B5EF4-FFF2-40B4-BE49-F238E27FC236}">
                <a16:creationId xmlns:a16="http://schemas.microsoft.com/office/drawing/2014/main" id="{6A23B66A-5D09-7D32-D925-91BE710F1147}"/>
              </a:ext>
            </a:extLst>
          </p:cNvPr>
          <p:cNvSpPr txBox="1">
            <a:spLocks/>
          </p:cNvSpPr>
          <p:nvPr/>
        </p:nvSpPr>
        <p:spPr>
          <a:xfrm>
            <a:off x="4064520" y="668626"/>
            <a:ext cx="5102680"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dirty="0">
                <a:solidFill>
                  <a:srgbClr val="0D0D0D"/>
                </a:solidFill>
              </a:rPr>
              <a:t>New File: index.js</a:t>
            </a:r>
          </a:p>
          <a:p>
            <a:pPr marL="285750" indent="-285750">
              <a:buFont typeface="Wingdings" panose="05000000000000000000" pitchFamily="2" charset="2"/>
              <a:buChar char="Ø"/>
            </a:pPr>
            <a:r>
              <a:rPr lang="en-US" dirty="0">
                <a:solidFill>
                  <a:srgbClr val="0D0D0D"/>
                </a:solidFill>
              </a:rPr>
              <a:t>Location: </a:t>
            </a:r>
            <a:r>
              <a:rPr lang="en-US" dirty="0" err="1">
                <a:solidFill>
                  <a:srgbClr val="0D0D0D"/>
                </a:solidFill>
              </a:rPr>
              <a:t>src</a:t>
            </a:r>
            <a:r>
              <a:rPr lang="en-US" dirty="0">
                <a:solidFill>
                  <a:srgbClr val="0D0D0D"/>
                </a:solidFill>
              </a:rPr>
              <a:t>/components/</a:t>
            </a:r>
            <a:r>
              <a:rPr lang="en-US" dirty="0" err="1">
                <a:solidFill>
                  <a:srgbClr val="0D0D0D"/>
                </a:solidFill>
              </a:rPr>
              <a:t>ChatListItem</a:t>
            </a:r>
            <a:r>
              <a:rPr lang="en-US" dirty="0">
                <a:solidFill>
                  <a:srgbClr val="0D0D0D"/>
                </a:solidFill>
              </a:rPr>
              <a:t>/index.js</a:t>
            </a:r>
            <a:endParaRPr lang="en-US" dirty="0"/>
          </a:p>
        </p:txBody>
      </p:sp>
      <p:cxnSp>
        <p:nvCxnSpPr>
          <p:cNvPr id="23" name="Straight Arrow Connector 22">
            <a:extLst>
              <a:ext uri="{FF2B5EF4-FFF2-40B4-BE49-F238E27FC236}">
                <a16:creationId xmlns:a16="http://schemas.microsoft.com/office/drawing/2014/main" id="{E471A831-E4F4-1D63-72BE-B6EFBE525A9C}"/>
              </a:ext>
            </a:extLst>
          </p:cNvPr>
          <p:cNvCxnSpPr>
            <a:cxnSpLocks/>
          </p:cNvCxnSpPr>
          <p:nvPr/>
        </p:nvCxnSpPr>
        <p:spPr>
          <a:xfrm>
            <a:off x="7254815" y="4306884"/>
            <a:ext cx="2035834" cy="0"/>
          </a:xfrm>
          <a:prstGeom prst="straightConnector1">
            <a:avLst/>
          </a:prstGeom>
          <a:ln>
            <a:solidFill>
              <a:schemeClr val="tx1"/>
            </a:solidFill>
            <a:tailEnd type="triangle"/>
          </a:ln>
          <a:effectLst>
            <a:outerShdw blurRad="76200" dist="12700" dir="8100000" sy="-23000" kx="800400" algn="br" rotWithShape="0">
              <a:prstClr val="black">
                <a:alpha val="20000"/>
              </a:prstClr>
            </a:outerShdw>
          </a:effectLst>
        </p:spPr>
        <p:style>
          <a:lnRef idx="1">
            <a:schemeClr val="dk1"/>
          </a:lnRef>
          <a:fillRef idx="0">
            <a:schemeClr val="dk1"/>
          </a:fillRef>
          <a:effectRef idx="0">
            <a:schemeClr val="dk1"/>
          </a:effectRef>
          <a:fontRef idx="minor">
            <a:schemeClr val="tx1"/>
          </a:fontRef>
        </p:style>
      </p:cxnSp>
      <p:sp>
        <p:nvSpPr>
          <p:cNvPr id="27" name="Text Placeholder 8">
            <a:extLst>
              <a:ext uri="{FF2B5EF4-FFF2-40B4-BE49-F238E27FC236}">
                <a16:creationId xmlns:a16="http://schemas.microsoft.com/office/drawing/2014/main" id="{CDE194FD-3CDC-BF2B-6F03-A410FA8538FF}"/>
              </a:ext>
            </a:extLst>
          </p:cNvPr>
          <p:cNvSpPr txBox="1">
            <a:spLocks/>
          </p:cNvSpPr>
          <p:nvPr/>
        </p:nvSpPr>
        <p:spPr>
          <a:xfrm>
            <a:off x="9414692" y="3961209"/>
            <a:ext cx="2604129" cy="701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buFont typeface="+mj-lt"/>
              <a:buAutoNum type="arabicPeriod"/>
            </a:pPr>
            <a:r>
              <a:rPr lang="en-US" sz="1200" dirty="0"/>
              <a:t>Row with Username and Time</a:t>
            </a:r>
          </a:p>
          <a:p>
            <a:pPr marL="228600" indent="-228600">
              <a:buFont typeface="+mj-lt"/>
              <a:buAutoNum type="arabicPeriod"/>
            </a:pPr>
            <a:r>
              <a:rPr lang="en-US" sz="1200" dirty="0"/>
              <a:t>Text with Last Message</a:t>
            </a:r>
            <a:r>
              <a:rPr lang="en-US" sz="1100" dirty="0"/>
              <a:t>		</a:t>
            </a:r>
          </a:p>
        </p:txBody>
      </p:sp>
      <p:pic>
        <p:nvPicPr>
          <p:cNvPr id="13" name="Picture 12" descr="A white background with grey text&#10;&#10;Description automatically generated">
            <a:extLst>
              <a:ext uri="{FF2B5EF4-FFF2-40B4-BE49-F238E27FC236}">
                <a16:creationId xmlns:a16="http://schemas.microsoft.com/office/drawing/2014/main" id="{2C4D53E0-8659-2F62-428F-159B06DC0967}"/>
              </a:ext>
            </a:extLst>
          </p:cNvPr>
          <p:cNvPicPr>
            <a:picLocks noChangeAspect="1"/>
          </p:cNvPicPr>
          <p:nvPr/>
        </p:nvPicPr>
        <p:blipFill>
          <a:blip r:embed="rId2"/>
          <a:stretch>
            <a:fillRect/>
          </a:stretch>
        </p:blipFill>
        <p:spPr>
          <a:xfrm>
            <a:off x="8326584" y="1618783"/>
            <a:ext cx="3524250" cy="742950"/>
          </a:xfrm>
          <a:prstGeom prst="rect">
            <a:avLst/>
          </a:prstGeom>
        </p:spPr>
      </p:pic>
    </p:spTree>
    <p:extLst>
      <p:ext uri="{BB962C8B-B14F-4D97-AF65-F5344CB8AC3E}">
        <p14:creationId xmlns:p14="http://schemas.microsoft.com/office/powerpoint/2010/main" val="146164823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3B1-5B5B-12E8-3F21-808A32D29161}"/>
              </a:ext>
            </a:extLst>
          </p:cNvPr>
          <p:cNvSpPr>
            <a:spLocks noGrp="1"/>
          </p:cNvSpPr>
          <p:nvPr>
            <p:ph type="title"/>
          </p:nvPr>
        </p:nvSpPr>
        <p:spPr>
          <a:xfrm>
            <a:off x="449565" y="497635"/>
            <a:ext cx="4165568" cy="514351"/>
          </a:xfrm>
        </p:spPr>
        <p:txBody>
          <a:bodyPr/>
          <a:lstStyle/>
          <a:p>
            <a:r>
              <a:rPr lang="en-US" dirty="0"/>
              <a:t>Working with props</a:t>
            </a:r>
          </a:p>
        </p:txBody>
      </p:sp>
      <p:sp>
        <p:nvSpPr>
          <p:cNvPr id="3" name="Text Placeholder 2">
            <a:extLst>
              <a:ext uri="{FF2B5EF4-FFF2-40B4-BE49-F238E27FC236}">
                <a16:creationId xmlns:a16="http://schemas.microsoft.com/office/drawing/2014/main" id="{325E0067-F880-D619-D416-3D96AFF76537}"/>
              </a:ext>
            </a:extLst>
          </p:cNvPr>
          <p:cNvSpPr>
            <a:spLocks noGrp="1"/>
          </p:cNvSpPr>
          <p:nvPr>
            <p:ph type="body" sz="quarter" idx="13"/>
          </p:nvPr>
        </p:nvSpPr>
        <p:spPr>
          <a:xfrm>
            <a:off x="0" y="1507771"/>
            <a:ext cx="2369979" cy="514350"/>
          </a:xfrm>
        </p:spPr>
        <p:txBody>
          <a:bodyPr>
            <a:noAutofit/>
          </a:bodyPr>
          <a:lstStyle/>
          <a:p>
            <a:pPr algn="ctr"/>
            <a:r>
              <a:rPr lang="en-US" b="1" dirty="0">
                <a:latin typeface="+mj-lt"/>
              </a:rPr>
              <a:t>Effective Use of Props</a:t>
            </a:r>
          </a:p>
        </p:txBody>
      </p:sp>
      <p:sp>
        <p:nvSpPr>
          <p:cNvPr id="4" name="Text Placeholder 3">
            <a:extLst>
              <a:ext uri="{FF2B5EF4-FFF2-40B4-BE49-F238E27FC236}">
                <a16:creationId xmlns:a16="http://schemas.microsoft.com/office/drawing/2014/main" id="{3D3E1EEA-C0FD-06D2-D736-DCA64698632B}"/>
              </a:ext>
            </a:extLst>
          </p:cNvPr>
          <p:cNvSpPr>
            <a:spLocks noGrp="1"/>
          </p:cNvSpPr>
          <p:nvPr>
            <p:ph type="body" sz="quarter" idx="14"/>
          </p:nvPr>
        </p:nvSpPr>
        <p:spPr>
          <a:xfrm>
            <a:off x="363300" y="2584096"/>
            <a:ext cx="2544073" cy="514350"/>
          </a:xfrm>
        </p:spPr>
        <p:txBody>
          <a:bodyPr>
            <a:noAutofit/>
          </a:bodyPr>
          <a:lstStyle/>
          <a:p>
            <a:pPr algn="ctr"/>
            <a:r>
              <a:rPr lang="en-US" b="1" dirty="0">
                <a:latin typeface="+mj-lt"/>
              </a:rPr>
              <a:t>Dynamic Rendering</a:t>
            </a:r>
          </a:p>
        </p:txBody>
      </p:sp>
      <p:sp>
        <p:nvSpPr>
          <p:cNvPr id="5" name="Text Placeholder 4">
            <a:extLst>
              <a:ext uri="{FF2B5EF4-FFF2-40B4-BE49-F238E27FC236}">
                <a16:creationId xmlns:a16="http://schemas.microsoft.com/office/drawing/2014/main" id="{93F83D9C-1A06-CA03-C402-F2CE0178E830}"/>
              </a:ext>
            </a:extLst>
          </p:cNvPr>
          <p:cNvSpPr>
            <a:spLocks noGrp="1"/>
          </p:cNvSpPr>
          <p:nvPr>
            <p:ph type="body" sz="quarter" idx="15"/>
          </p:nvPr>
        </p:nvSpPr>
        <p:spPr>
          <a:xfrm>
            <a:off x="240852" y="3660421"/>
            <a:ext cx="3393138" cy="514350"/>
          </a:xfrm>
        </p:spPr>
        <p:txBody>
          <a:bodyPr>
            <a:noAutofit/>
          </a:bodyPr>
          <a:lstStyle/>
          <a:p>
            <a:pPr algn="ctr"/>
            <a:r>
              <a:rPr lang="en-US" b="1" dirty="0">
                <a:latin typeface="+mj-lt"/>
              </a:rPr>
              <a:t>Props from Parent Component</a:t>
            </a:r>
          </a:p>
        </p:txBody>
      </p:sp>
      <p:sp>
        <p:nvSpPr>
          <p:cNvPr id="6" name="Text Placeholder 5">
            <a:extLst>
              <a:ext uri="{FF2B5EF4-FFF2-40B4-BE49-F238E27FC236}">
                <a16:creationId xmlns:a16="http://schemas.microsoft.com/office/drawing/2014/main" id="{6E40D400-939A-9B63-C69F-08E839A5DD58}"/>
              </a:ext>
            </a:extLst>
          </p:cNvPr>
          <p:cNvSpPr>
            <a:spLocks noGrp="1"/>
          </p:cNvSpPr>
          <p:nvPr>
            <p:ph type="body" sz="quarter" idx="16"/>
          </p:nvPr>
        </p:nvSpPr>
        <p:spPr>
          <a:xfrm>
            <a:off x="741089" y="4706686"/>
            <a:ext cx="3662969" cy="514350"/>
          </a:xfrm>
        </p:spPr>
        <p:txBody>
          <a:bodyPr>
            <a:noAutofit/>
          </a:bodyPr>
          <a:lstStyle/>
          <a:p>
            <a:pPr algn="ctr"/>
            <a:r>
              <a:rPr lang="en-US" b="1" dirty="0">
                <a:latin typeface="+mj-lt"/>
              </a:rPr>
              <a:t>Accessing Chat Object Properties</a:t>
            </a:r>
          </a:p>
        </p:txBody>
      </p:sp>
      <p:sp>
        <p:nvSpPr>
          <p:cNvPr id="7" name="Text Placeholder 6">
            <a:extLst>
              <a:ext uri="{FF2B5EF4-FFF2-40B4-BE49-F238E27FC236}">
                <a16:creationId xmlns:a16="http://schemas.microsoft.com/office/drawing/2014/main" id="{75E9A3A5-47DF-B220-62C8-8EA69852C628}"/>
              </a:ext>
            </a:extLst>
          </p:cNvPr>
          <p:cNvSpPr>
            <a:spLocks noGrp="1"/>
          </p:cNvSpPr>
          <p:nvPr>
            <p:ph type="body" sz="quarter" idx="17"/>
          </p:nvPr>
        </p:nvSpPr>
        <p:spPr>
          <a:xfrm>
            <a:off x="4401536" y="1613528"/>
            <a:ext cx="5242796" cy="616646"/>
          </a:xfrm>
        </p:spPr>
        <p:txBody>
          <a:bodyPr/>
          <a:lstStyle/>
          <a:p>
            <a:r>
              <a:rPr lang="en-US" dirty="0"/>
              <a:t>Props are utilized for a dynamic and interactive </a:t>
            </a:r>
            <a:r>
              <a:rPr lang="en-US" dirty="0" err="1"/>
              <a:t>chatlist</a:t>
            </a:r>
            <a:r>
              <a:rPr lang="en-US" dirty="0"/>
              <a:t> item component</a:t>
            </a:r>
          </a:p>
        </p:txBody>
      </p:sp>
      <p:sp>
        <p:nvSpPr>
          <p:cNvPr id="8" name="Text Placeholder 7">
            <a:extLst>
              <a:ext uri="{FF2B5EF4-FFF2-40B4-BE49-F238E27FC236}">
                <a16:creationId xmlns:a16="http://schemas.microsoft.com/office/drawing/2014/main" id="{D0F3147D-FEF3-3E74-16D9-7EF85C6EB7C3}"/>
              </a:ext>
            </a:extLst>
          </p:cNvPr>
          <p:cNvSpPr>
            <a:spLocks noGrp="1"/>
          </p:cNvSpPr>
          <p:nvPr>
            <p:ph type="body" sz="quarter" idx="18"/>
          </p:nvPr>
        </p:nvSpPr>
        <p:spPr>
          <a:xfrm>
            <a:off x="4948648" y="2509940"/>
            <a:ext cx="4428265" cy="792866"/>
          </a:xfrm>
        </p:spPr>
        <p:txBody>
          <a:bodyPr/>
          <a:lstStyle/>
          <a:p>
            <a:pPr marL="285750" indent="-285750">
              <a:buFont typeface="Wingdings" panose="05000000000000000000" pitchFamily="2" charset="2"/>
              <a:buChar char="§"/>
            </a:pPr>
            <a:r>
              <a:rPr lang="en-US" dirty="0"/>
              <a:t>The image component is rendered dynamically</a:t>
            </a:r>
          </a:p>
          <a:p>
            <a:pPr marL="285750" indent="-285750">
              <a:buFont typeface="Wingdings" panose="05000000000000000000" pitchFamily="2" charset="2"/>
              <a:buChar char="§"/>
            </a:pPr>
            <a:r>
              <a:rPr lang="en-US" dirty="0"/>
              <a:t>The Prop determines the image to display</a:t>
            </a:r>
          </a:p>
        </p:txBody>
      </p:sp>
      <p:sp>
        <p:nvSpPr>
          <p:cNvPr id="9" name="Text Placeholder 8">
            <a:extLst>
              <a:ext uri="{FF2B5EF4-FFF2-40B4-BE49-F238E27FC236}">
                <a16:creationId xmlns:a16="http://schemas.microsoft.com/office/drawing/2014/main" id="{2EDD5039-C7BA-0158-6560-443CD7826AAF}"/>
              </a:ext>
            </a:extLst>
          </p:cNvPr>
          <p:cNvSpPr>
            <a:spLocks noGrp="1"/>
          </p:cNvSpPr>
          <p:nvPr>
            <p:ph type="body" sz="quarter" idx="19"/>
          </p:nvPr>
        </p:nvSpPr>
        <p:spPr>
          <a:xfrm>
            <a:off x="5569062" y="3448524"/>
            <a:ext cx="3198923" cy="1010842"/>
          </a:xfrm>
        </p:spPr>
        <p:txBody>
          <a:bodyPr>
            <a:noAutofit/>
          </a:bodyPr>
          <a:lstStyle/>
          <a:p>
            <a:r>
              <a:rPr lang="en-US" b="1" dirty="0"/>
              <a:t>Chat Object Passed as Prop</a:t>
            </a:r>
          </a:p>
          <a:p>
            <a:r>
              <a:rPr lang="en-US" b="1" dirty="0"/>
              <a:t>Contains:</a:t>
            </a:r>
          </a:p>
          <a:p>
            <a:endParaRPr lang="en-US" sz="1100" dirty="0"/>
          </a:p>
        </p:txBody>
      </p:sp>
      <p:sp>
        <p:nvSpPr>
          <p:cNvPr id="10" name="Text Placeholder 9">
            <a:extLst>
              <a:ext uri="{FF2B5EF4-FFF2-40B4-BE49-F238E27FC236}">
                <a16:creationId xmlns:a16="http://schemas.microsoft.com/office/drawing/2014/main" id="{C9425F1C-2E63-D956-DC91-D20AC1793FAF}"/>
              </a:ext>
            </a:extLst>
          </p:cNvPr>
          <p:cNvSpPr>
            <a:spLocks noGrp="1"/>
          </p:cNvSpPr>
          <p:nvPr>
            <p:ph type="body" sz="quarter" idx="20"/>
          </p:nvPr>
        </p:nvSpPr>
        <p:spPr>
          <a:xfrm>
            <a:off x="5895407" y="4766514"/>
            <a:ext cx="2117256" cy="597611"/>
          </a:xfrm>
        </p:spPr>
        <p:txBody>
          <a:bodyPr>
            <a:noAutofit/>
          </a:bodyPr>
          <a:lstStyle/>
          <a:p>
            <a:pPr algn="ctr"/>
            <a:r>
              <a:rPr lang="en-US" dirty="0"/>
              <a:t>UI Elements Populated using Properties</a:t>
            </a:r>
          </a:p>
        </p:txBody>
      </p:sp>
      <p:sp>
        <p:nvSpPr>
          <p:cNvPr id="11" name="Footer Placeholder 10">
            <a:extLst>
              <a:ext uri="{FF2B5EF4-FFF2-40B4-BE49-F238E27FC236}">
                <a16:creationId xmlns:a16="http://schemas.microsoft.com/office/drawing/2014/main" id="{61A8CF8C-40EB-9AB1-7462-68D7855D45B7}"/>
              </a:ext>
            </a:extLst>
          </p:cNvPr>
          <p:cNvSpPr>
            <a:spLocks noGrp="1"/>
          </p:cNvSpPr>
          <p:nvPr>
            <p:ph type="ftr" sz="quarter" idx="11"/>
          </p:nvPr>
        </p:nvSpPr>
        <p:spPr>
          <a:xfrm>
            <a:off x="6041232" y="6455618"/>
            <a:ext cx="3775981" cy="365125"/>
          </a:xfrm>
        </p:spPr>
        <p:txBody>
          <a:bodyPr/>
          <a:lstStyle/>
          <a:p>
            <a:r>
              <a:rPr lang="en-US" dirty="0"/>
              <a:t>Front End Development and Design</a:t>
            </a:r>
          </a:p>
        </p:txBody>
      </p:sp>
      <p:sp>
        <p:nvSpPr>
          <p:cNvPr id="12" name="Slide Number Placeholder 11">
            <a:extLst>
              <a:ext uri="{FF2B5EF4-FFF2-40B4-BE49-F238E27FC236}">
                <a16:creationId xmlns:a16="http://schemas.microsoft.com/office/drawing/2014/main" id="{81E9A5A6-369D-9D1C-EF23-B060387CEC3E}"/>
              </a:ext>
            </a:extLst>
          </p:cNvPr>
          <p:cNvSpPr>
            <a:spLocks noGrp="1"/>
          </p:cNvSpPr>
          <p:nvPr>
            <p:ph type="sldNum" sz="quarter" idx="12"/>
          </p:nvPr>
        </p:nvSpPr>
        <p:spPr/>
        <p:txBody>
          <a:bodyPr/>
          <a:lstStyle/>
          <a:p>
            <a:fld id="{A49DFD55-3C28-40EF-9E31-A92D2E4017FF}" type="slidenum">
              <a:rPr lang="en-US" smtClean="0"/>
              <a:pPr/>
              <a:t>28</a:t>
            </a:fld>
            <a:endParaRPr lang="en-US" dirty="0"/>
          </a:p>
        </p:txBody>
      </p:sp>
      <p:pic>
        <p:nvPicPr>
          <p:cNvPr id="13" name="Picture 12" descr="A black screen with white text&#10;&#10;Description automatically generated">
            <a:extLst>
              <a:ext uri="{FF2B5EF4-FFF2-40B4-BE49-F238E27FC236}">
                <a16:creationId xmlns:a16="http://schemas.microsoft.com/office/drawing/2014/main" id="{B42B7D41-8B02-DA17-32A8-2C1BB74D6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988" y="301739"/>
            <a:ext cx="3914140" cy="906145"/>
          </a:xfrm>
          <a:prstGeom prst="rect">
            <a:avLst/>
          </a:prstGeom>
        </p:spPr>
      </p:pic>
      <p:sp>
        <p:nvSpPr>
          <p:cNvPr id="17" name="TextBox 16">
            <a:extLst>
              <a:ext uri="{FF2B5EF4-FFF2-40B4-BE49-F238E27FC236}">
                <a16:creationId xmlns:a16="http://schemas.microsoft.com/office/drawing/2014/main" id="{BE329B43-C45B-0197-ACED-55A8C66C24E1}"/>
              </a:ext>
            </a:extLst>
          </p:cNvPr>
          <p:cNvSpPr txBox="1"/>
          <p:nvPr/>
        </p:nvSpPr>
        <p:spPr>
          <a:xfrm>
            <a:off x="6506996" y="3783356"/>
            <a:ext cx="2117256" cy="923330"/>
          </a:xfrm>
          <a:prstGeom prst="rect">
            <a:avLst/>
          </a:prstGeom>
          <a:noFill/>
        </p:spPr>
        <p:txBody>
          <a:bodyPr wrap="square" rtlCol="0">
            <a:spAutoFit/>
          </a:bodyPr>
          <a:lstStyle/>
          <a:p>
            <a:pPr marL="171450" indent="-171450">
              <a:buFont typeface="Arial" panose="020B0604020202020204" pitchFamily="34" charset="0"/>
              <a:buChar char="•"/>
            </a:pPr>
            <a:r>
              <a:rPr lang="en-US" sz="1200" dirty="0"/>
              <a:t>User's Name</a:t>
            </a:r>
          </a:p>
          <a:p>
            <a:pPr marL="171450" indent="-171450">
              <a:buFont typeface="Arial" panose="020B0604020202020204" pitchFamily="34" charset="0"/>
              <a:buChar char="•"/>
            </a:pPr>
            <a:r>
              <a:rPr lang="en-US" sz="1200" dirty="0"/>
              <a:t>User's Image</a:t>
            </a:r>
          </a:p>
          <a:p>
            <a:pPr marL="171450" indent="-171450">
              <a:buFont typeface="Arial" panose="020B0604020202020204" pitchFamily="34" charset="0"/>
              <a:buChar char="•"/>
            </a:pPr>
            <a:r>
              <a:rPr lang="en-US" sz="1200" dirty="0"/>
              <a:t>Last Message in the Chat</a:t>
            </a:r>
          </a:p>
          <a:p>
            <a:endParaRPr lang="en-US" dirty="0"/>
          </a:p>
        </p:txBody>
      </p:sp>
      <p:cxnSp>
        <p:nvCxnSpPr>
          <p:cNvPr id="18" name="Straight Connector 17">
            <a:extLst>
              <a:ext uri="{FF2B5EF4-FFF2-40B4-BE49-F238E27FC236}">
                <a16:creationId xmlns:a16="http://schemas.microsoft.com/office/drawing/2014/main" id="{D1B5805C-1EDF-83DA-E9CF-033519BA30C8}"/>
              </a:ext>
            </a:extLst>
          </p:cNvPr>
          <p:cNvCxnSpPr>
            <a:cxnSpLocks/>
          </p:cNvCxnSpPr>
          <p:nvPr/>
        </p:nvCxnSpPr>
        <p:spPr>
          <a:xfrm>
            <a:off x="4615133" y="6005604"/>
            <a:ext cx="1770676" cy="0"/>
          </a:xfrm>
          <a:prstGeom prst="line">
            <a:avLst/>
          </a:prstGeom>
        </p:spPr>
        <p:style>
          <a:lnRef idx="1">
            <a:schemeClr val="dk1"/>
          </a:lnRef>
          <a:fillRef idx="0">
            <a:schemeClr val="dk1"/>
          </a:fillRef>
          <a:effectRef idx="0">
            <a:schemeClr val="dk1"/>
          </a:effectRef>
          <a:fontRef idx="minor">
            <a:schemeClr val="tx1"/>
          </a:fontRef>
        </p:style>
      </p:cxnSp>
      <p:sp>
        <p:nvSpPr>
          <p:cNvPr id="20" name="Text Placeholder 5">
            <a:extLst>
              <a:ext uri="{FF2B5EF4-FFF2-40B4-BE49-F238E27FC236}">
                <a16:creationId xmlns:a16="http://schemas.microsoft.com/office/drawing/2014/main" id="{8CC8650A-4988-75DB-E9DA-06F5E89CA82A}"/>
              </a:ext>
            </a:extLst>
          </p:cNvPr>
          <p:cNvSpPr txBox="1">
            <a:spLocks/>
          </p:cNvSpPr>
          <p:nvPr/>
        </p:nvSpPr>
        <p:spPr>
          <a:xfrm>
            <a:off x="1907130" y="5716821"/>
            <a:ext cx="2444549"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latin typeface="+mj-lt"/>
              </a:rPr>
              <a:t>Enhanced Reusability</a:t>
            </a:r>
          </a:p>
        </p:txBody>
      </p:sp>
      <p:sp>
        <p:nvSpPr>
          <p:cNvPr id="21" name="Text Placeholder 9">
            <a:extLst>
              <a:ext uri="{FF2B5EF4-FFF2-40B4-BE49-F238E27FC236}">
                <a16:creationId xmlns:a16="http://schemas.microsoft.com/office/drawing/2014/main" id="{40A3FAA5-AF65-B2ED-C9A0-71EB392206DB}"/>
              </a:ext>
            </a:extLst>
          </p:cNvPr>
          <p:cNvSpPr txBox="1">
            <a:spLocks/>
          </p:cNvSpPr>
          <p:nvPr/>
        </p:nvSpPr>
        <p:spPr>
          <a:xfrm>
            <a:off x="6597492" y="5740276"/>
            <a:ext cx="4213382" cy="59761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US" b="0" i="0" dirty="0">
                <a:solidFill>
                  <a:srgbClr val="0D0D0D"/>
                </a:solidFill>
                <a:effectLst/>
              </a:rPr>
              <a:t>Props facilitate component adaptability</a:t>
            </a:r>
          </a:p>
          <a:p>
            <a:pPr marL="171450" indent="-171450" algn="l">
              <a:buFont typeface="Arial" panose="020B0604020202020204" pitchFamily="34" charset="0"/>
              <a:buChar char="•"/>
            </a:pPr>
            <a:r>
              <a:rPr lang="en-US" b="0" i="0" dirty="0">
                <a:solidFill>
                  <a:srgbClr val="0D0D0D"/>
                </a:solidFill>
                <a:effectLst/>
              </a:rPr>
              <a:t>Versatile construction for different chat data</a:t>
            </a:r>
          </a:p>
          <a:p>
            <a:endParaRPr lang="en-US" sz="1050" dirty="0"/>
          </a:p>
        </p:txBody>
      </p:sp>
      <p:cxnSp>
        <p:nvCxnSpPr>
          <p:cNvPr id="25" name="Straight Arrow Connector 24">
            <a:extLst>
              <a:ext uri="{FF2B5EF4-FFF2-40B4-BE49-F238E27FC236}">
                <a16:creationId xmlns:a16="http://schemas.microsoft.com/office/drawing/2014/main" id="{A5FFBF72-932C-90D1-ABE8-18309775C8FB}"/>
              </a:ext>
            </a:extLst>
          </p:cNvPr>
          <p:cNvCxnSpPr>
            <a:cxnSpLocks/>
          </p:cNvCxnSpPr>
          <p:nvPr/>
        </p:nvCxnSpPr>
        <p:spPr>
          <a:xfrm>
            <a:off x="8006429" y="4986452"/>
            <a:ext cx="958109" cy="1522"/>
          </a:xfrm>
          <a:prstGeom prst="straightConnector1">
            <a:avLst/>
          </a:prstGeom>
          <a:ln>
            <a:solidFill>
              <a:schemeClr val="tx1"/>
            </a:solidFill>
            <a:tailEnd type="triangle"/>
          </a:ln>
          <a:effectLst>
            <a:outerShdw blurRad="76200" dist="12700" dir="8100000" sy="-23000" kx="800400" algn="br" rotWithShape="0">
              <a:prstClr val="black">
                <a:alpha val="20000"/>
              </a:prstClr>
            </a:outerShdw>
          </a:effectLst>
        </p:spPr>
        <p:style>
          <a:lnRef idx="1">
            <a:schemeClr val="dk1"/>
          </a:lnRef>
          <a:fillRef idx="0">
            <a:schemeClr val="dk1"/>
          </a:fillRef>
          <a:effectRef idx="0">
            <a:schemeClr val="dk1"/>
          </a:effectRef>
          <a:fontRef idx="minor">
            <a:schemeClr val="tx1"/>
          </a:fontRef>
        </p:style>
      </p:cxnSp>
      <p:sp>
        <p:nvSpPr>
          <p:cNvPr id="36" name="Text Placeholder 9">
            <a:extLst>
              <a:ext uri="{FF2B5EF4-FFF2-40B4-BE49-F238E27FC236}">
                <a16:creationId xmlns:a16="http://schemas.microsoft.com/office/drawing/2014/main" id="{3129AAD7-0C67-9DE7-EDC7-EA8AA69A21A1}"/>
              </a:ext>
            </a:extLst>
          </p:cNvPr>
          <p:cNvSpPr txBox="1">
            <a:spLocks/>
          </p:cNvSpPr>
          <p:nvPr/>
        </p:nvSpPr>
        <p:spPr>
          <a:xfrm>
            <a:off x="9472586" y="4801240"/>
            <a:ext cx="1978325" cy="37346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dirty="0"/>
          </a:p>
        </p:txBody>
      </p:sp>
      <p:sp>
        <p:nvSpPr>
          <p:cNvPr id="38" name="Text Placeholder 9">
            <a:extLst>
              <a:ext uri="{FF2B5EF4-FFF2-40B4-BE49-F238E27FC236}">
                <a16:creationId xmlns:a16="http://schemas.microsoft.com/office/drawing/2014/main" id="{51356279-0C83-2828-884A-C6015F7FDAF3}"/>
              </a:ext>
            </a:extLst>
          </p:cNvPr>
          <p:cNvSpPr txBox="1">
            <a:spLocks/>
          </p:cNvSpPr>
          <p:nvPr/>
        </p:nvSpPr>
        <p:spPr>
          <a:xfrm>
            <a:off x="9472585" y="4756333"/>
            <a:ext cx="1978325" cy="37346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dirty="0"/>
          </a:p>
        </p:txBody>
      </p:sp>
      <p:sp>
        <p:nvSpPr>
          <p:cNvPr id="39" name="Text Placeholder 9">
            <a:extLst>
              <a:ext uri="{FF2B5EF4-FFF2-40B4-BE49-F238E27FC236}">
                <a16:creationId xmlns:a16="http://schemas.microsoft.com/office/drawing/2014/main" id="{7A4D7A36-259C-EF77-6A1F-86F42AF63E9D}"/>
              </a:ext>
            </a:extLst>
          </p:cNvPr>
          <p:cNvSpPr txBox="1">
            <a:spLocks/>
          </p:cNvSpPr>
          <p:nvPr/>
        </p:nvSpPr>
        <p:spPr>
          <a:xfrm>
            <a:off x="9244991" y="4011061"/>
            <a:ext cx="2596631" cy="15585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User’s name: ‘chat.user.name’</a:t>
            </a:r>
          </a:p>
          <a:p>
            <a:r>
              <a:rPr lang="en-US" sz="1200" dirty="0"/>
              <a:t>User’s image: ‘</a:t>
            </a:r>
            <a:r>
              <a:rPr lang="en-US" sz="1200" dirty="0" err="1"/>
              <a:t>chat.user.image</a:t>
            </a:r>
            <a:r>
              <a:rPr lang="en-US" sz="1200" dirty="0"/>
              <a:t>’</a:t>
            </a:r>
          </a:p>
          <a:p>
            <a:r>
              <a:rPr lang="en-US" sz="1200" dirty="0"/>
              <a:t>Last Message: ‘</a:t>
            </a:r>
            <a:r>
              <a:rPr lang="en-US" sz="1200" dirty="0" err="1"/>
              <a:t>chat.lastMessage.text</a:t>
            </a:r>
            <a:r>
              <a:rPr lang="en-US" sz="1200" dirty="0"/>
              <a:t>’</a:t>
            </a:r>
          </a:p>
          <a:p>
            <a:r>
              <a:rPr lang="en-US" sz="1200" dirty="0"/>
              <a:t>Timestamp: ‘</a:t>
            </a:r>
            <a:r>
              <a:rPr lang="en-US" sz="1200" dirty="0" err="1"/>
              <a:t>chat.lastMessage.createdAt</a:t>
            </a:r>
            <a:r>
              <a:rPr lang="en-US" sz="1200" dirty="0"/>
              <a:t>’</a:t>
            </a:r>
          </a:p>
          <a:p>
            <a:endParaRPr lang="en-US" sz="1200" dirty="0"/>
          </a:p>
        </p:txBody>
      </p:sp>
    </p:spTree>
    <p:extLst>
      <p:ext uri="{BB962C8B-B14F-4D97-AF65-F5344CB8AC3E}">
        <p14:creationId xmlns:p14="http://schemas.microsoft.com/office/powerpoint/2010/main" val="129213608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0420-D99A-F382-1B59-F5634536FDB7}"/>
              </a:ext>
            </a:extLst>
          </p:cNvPr>
          <p:cNvSpPr>
            <a:spLocks noGrp="1"/>
          </p:cNvSpPr>
          <p:nvPr>
            <p:ph type="title"/>
          </p:nvPr>
        </p:nvSpPr>
        <p:spPr>
          <a:xfrm>
            <a:off x="732131" y="5697427"/>
            <a:ext cx="4082142" cy="585788"/>
          </a:xfrm>
        </p:spPr>
        <p:txBody>
          <a:bodyPr/>
          <a:lstStyle/>
          <a:p>
            <a:r>
              <a:rPr lang="en-US" dirty="0"/>
              <a:t>Chats list screen</a:t>
            </a:r>
          </a:p>
        </p:txBody>
      </p:sp>
      <p:sp>
        <p:nvSpPr>
          <p:cNvPr id="3" name="Text Placeholder 2">
            <a:extLst>
              <a:ext uri="{FF2B5EF4-FFF2-40B4-BE49-F238E27FC236}">
                <a16:creationId xmlns:a16="http://schemas.microsoft.com/office/drawing/2014/main" id="{A499362F-F1CC-10D0-66EF-6D6ACABFA281}"/>
              </a:ext>
            </a:extLst>
          </p:cNvPr>
          <p:cNvSpPr>
            <a:spLocks noGrp="1"/>
          </p:cNvSpPr>
          <p:nvPr>
            <p:ph type="body" sz="quarter" idx="13"/>
          </p:nvPr>
        </p:nvSpPr>
        <p:spPr/>
        <p:txBody>
          <a:bodyPr/>
          <a:lstStyle/>
          <a:p>
            <a:pPr algn="ctr"/>
            <a:r>
              <a:rPr lang="en-US" b="1" dirty="0">
                <a:latin typeface="+mj-lt"/>
              </a:rPr>
              <a:t>File Creation</a:t>
            </a:r>
          </a:p>
        </p:txBody>
      </p:sp>
      <p:sp>
        <p:nvSpPr>
          <p:cNvPr id="4" name="Text Placeholder 3">
            <a:extLst>
              <a:ext uri="{FF2B5EF4-FFF2-40B4-BE49-F238E27FC236}">
                <a16:creationId xmlns:a16="http://schemas.microsoft.com/office/drawing/2014/main" id="{2EFF346B-AF61-4A81-F26F-05F921D5BDE9}"/>
              </a:ext>
            </a:extLst>
          </p:cNvPr>
          <p:cNvSpPr>
            <a:spLocks noGrp="1"/>
          </p:cNvSpPr>
          <p:nvPr>
            <p:ph type="body" sz="quarter" idx="14"/>
          </p:nvPr>
        </p:nvSpPr>
        <p:spPr/>
        <p:txBody>
          <a:bodyPr/>
          <a:lstStyle/>
          <a:p>
            <a:pPr algn="ctr"/>
            <a:r>
              <a:rPr lang="en-US" b="1" dirty="0">
                <a:latin typeface="+mj-lt"/>
              </a:rPr>
              <a:t>Data Import</a:t>
            </a:r>
          </a:p>
        </p:txBody>
      </p:sp>
      <p:sp>
        <p:nvSpPr>
          <p:cNvPr id="5" name="Text Placeholder 4">
            <a:extLst>
              <a:ext uri="{FF2B5EF4-FFF2-40B4-BE49-F238E27FC236}">
                <a16:creationId xmlns:a16="http://schemas.microsoft.com/office/drawing/2014/main" id="{F49F8831-7D72-AD66-D29E-F321A0343BBB}"/>
              </a:ext>
            </a:extLst>
          </p:cNvPr>
          <p:cNvSpPr>
            <a:spLocks noGrp="1"/>
          </p:cNvSpPr>
          <p:nvPr>
            <p:ph type="body" sz="quarter" idx="15"/>
          </p:nvPr>
        </p:nvSpPr>
        <p:spPr>
          <a:xfrm>
            <a:off x="569433" y="3660422"/>
            <a:ext cx="2874521" cy="514350"/>
          </a:xfrm>
        </p:spPr>
        <p:txBody>
          <a:bodyPr/>
          <a:lstStyle/>
          <a:p>
            <a:pPr algn="ctr"/>
            <a:r>
              <a:rPr lang="en-US" b="1" dirty="0">
                <a:latin typeface="+mj-lt"/>
              </a:rPr>
              <a:t>Rendering with </a:t>
            </a:r>
            <a:r>
              <a:rPr lang="en-US" b="1" dirty="0" err="1">
                <a:latin typeface="+mj-lt"/>
              </a:rPr>
              <a:t>FlatList</a:t>
            </a:r>
            <a:endParaRPr lang="en-US" b="1" dirty="0">
              <a:latin typeface="+mj-lt"/>
            </a:endParaRPr>
          </a:p>
        </p:txBody>
      </p:sp>
      <p:sp>
        <p:nvSpPr>
          <p:cNvPr id="6" name="Text Placeholder 5">
            <a:extLst>
              <a:ext uri="{FF2B5EF4-FFF2-40B4-BE49-F238E27FC236}">
                <a16:creationId xmlns:a16="http://schemas.microsoft.com/office/drawing/2014/main" id="{24A75D4F-8444-7F0F-52D5-6A7D18570B2F}"/>
              </a:ext>
            </a:extLst>
          </p:cNvPr>
          <p:cNvSpPr>
            <a:spLocks noGrp="1"/>
          </p:cNvSpPr>
          <p:nvPr>
            <p:ph type="body" sz="quarter" idx="16"/>
          </p:nvPr>
        </p:nvSpPr>
        <p:spPr>
          <a:xfrm>
            <a:off x="2102264" y="4736747"/>
            <a:ext cx="1741819" cy="514350"/>
          </a:xfrm>
        </p:spPr>
        <p:txBody>
          <a:bodyPr/>
          <a:lstStyle/>
          <a:p>
            <a:pPr algn="ctr"/>
            <a:r>
              <a:rPr lang="en-US" b="1" dirty="0">
                <a:latin typeface="+mj-lt"/>
              </a:rPr>
              <a:t>Date Display</a:t>
            </a:r>
          </a:p>
        </p:txBody>
      </p:sp>
      <p:sp>
        <p:nvSpPr>
          <p:cNvPr id="7" name="Text Placeholder 6">
            <a:extLst>
              <a:ext uri="{FF2B5EF4-FFF2-40B4-BE49-F238E27FC236}">
                <a16:creationId xmlns:a16="http://schemas.microsoft.com/office/drawing/2014/main" id="{E79E6A97-76C3-61DA-69FA-3F46EE2861C4}"/>
              </a:ext>
            </a:extLst>
          </p:cNvPr>
          <p:cNvSpPr>
            <a:spLocks noGrp="1"/>
          </p:cNvSpPr>
          <p:nvPr>
            <p:ph type="body" sz="quarter" idx="17"/>
          </p:nvPr>
        </p:nvSpPr>
        <p:spPr>
          <a:xfrm>
            <a:off x="4401536" y="1613528"/>
            <a:ext cx="3258721" cy="514350"/>
          </a:xfrm>
        </p:spPr>
        <p:txBody>
          <a:bodyPr/>
          <a:lstStyle/>
          <a:p>
            <a:r>
              <a:rPr lang="en-US" dirty="0"/>
              <a:t>New file ‘ChatsScreen.js’ is created</a:t>
            </a:r>
          </a:p>
        </p:txBody>
      </p:sp>
      <p:sp>
        <p:nvSpPr>
          <p:cNvPr id="8" name="Text Placeholder 7">
            <a:extLst>
              <a:ext uri="{FF2B5EF4-FFF2-40B4-BE49-F238E27FC236}">
                <a16:creationId xmlns:a16="http://schemas.microsoft.com/office/drawing/2014/main" id="{BD5AAE7A-0045-2106-6D33-772FDBFCC668}"/>
              </a:ext>
            </a:extLst>
          </p:cNvPr>
          <p:cNvSpPr>
            <a:spLocks noGrp="1"/>
          </p:cNvSpPr>
          <p:nvPr>
            <p:ph type="body" sz="quarter" idx="18"/>
          </p:nvPr>
        </p:nvSpPr>
        <p:spPr>
          <a:xfrm>
            <a:off x="4986029" y="2682564"/>
            <a:ext cx="3338462" cy="1010842"/>
          </a:xfrm>
        </p:spPr>
        <p:txBody>
          <a:bodyPr/>
          <a:lstStyle/>
          <a:p>
            <a:r>
              <a:rPr lang="en-US" dirty="0"/>
              <a:t>The chats are imported from our assets folder</a:t>
            </a:r>
          </a:p>
        </p:txBody>
      </p:sp>
      <p:sp>
        <p:nvSpPr>
          <p:cNvPr id="9" name="Text Placeholder 8">
            <a:extLst>
              <a:ext uri="{FF2B5EF4-FFF2-40B4-BE49-F238E27FC236}">
                <a16:creationId xmlns:a16="http://schemas.microsoft.com/office/drawing/2014/main" id="{D3DDAE0C-C031-6D39-9133-FA82F097A744}"/>
              </a:ext>
            </a:extLst>
          </p:cNvPr>
          <p:cNvSpPr>
            <a:spLocks noGrp="1"/>
          </p:cNvSpPr>
          <p:nvPr>
            <p:ph type="body" sz="quarter" idx="19"/>
          </p:nvPr>
        </p:nvSpPr>
        <p:spPr>
          <a:xfrm>
            <a:off x="5538180" y="3690856"/>
            <a:ext cx="2691420" cy="1010842"/>
          </a:xfrm>
        </p:spPr>
        <p:txBody>
          <a:bodyPr>
            <a:normAutofit/>
          </a:bodyPr>
          <a:lstStyle/>
          <a:p>
            <a:r>
              <a:rPr lang="en-US" dirty="0"/>
              <a:t>A </a:t>
            </a:r>
            <a:r>
              <a:rPr lang="en-US" dirty="0" err="1"/>
              <a:t>FlatList</a:t>
            </a:r>
            <a:r>
              <a:rPr lang="en-US" dirty="0"/>
              <a:t> is utilized to render each chat as a </a:t>
            </a:r>
            <a:r>
              <a:rPr lang="en-US" b="1" dirty="0" err="1"/>
              <a:t>ChatListItem</a:t>
            </a:r>
            <a:endParaRPr lang="en-US" b="1" dirty="0"/>
          </a:p>
        </p:txBody>
      </p:sp>
      <p:sp>
        <p:nvSpPr>
          <p:cNvPr id="10" name="Text Placeholder 9">
            <a:extLst>
              <a:ext uri="{FF2B5EF4-FFF2-40B4-BE49-F238E27FC236}">
                <a16:creationId xmlns:a16="http://schemas.microsoft.com/office/drawing/2014/main" id="{EE2717F9-4FAA-1931-345B-40DCC440F814}"/>
              </a:ext>
            </a:extLst>
          </p:cNvPr>
          <p:cNvSpPr>
            <a:spLocks noGrp="1"/>
          </p:cNvSpPr>
          <p:nvPr>
            <p:ph type="body" sz="quarter" idx="20"/>
          </p:nvPr>
        </p:nvSpPr>
        <p:spPr>
          <a:xfrm>
            <a:off x="6175280" y="4824429"/>
            <a:ext cx="4452463" cy="1531921"/>
          </a:xfrm>
        </p:spPr>
        <p:txBody>
          <a:bodyPr/>
          <a:lstStyle/>
          <a:p>
            <a:pPr marL="342900" indent="-342900">
              <a:buFont typeface="+mj-lt"/>
              <a:buAutoNum type="arabicPeriod"/>
            </a:pPr>
            <a:r>
              <a:rPr lang="en-US" dirty="0"/>
              <a:t>The </a:t>
            </a:r>
            <a:r>
              <a:rPr lang="en-US" dirty="0" err="1"/>
              <a:t>DayJS</a:t>
            </a:r>
            <a:r>
              <a:rPr lang="en-US" dirty="0"/>
              <a:t> library is implemented for the correct time format</a:t>
            </a:r>
          </a:p>
          <a:p>
            <a:pPr marL="342900" indent="-342900">
              <a:buFont typeface="+mj-lt"/>
              <a:buAutoNum type="arabicPeriod"/>
            </a:pPr>
            <a:r>
              <a:rPr lang="en-US" dirty="0"/>
              <a:t>The </a:t>
            </a:r>
            <a:r>
              <a:rPr lang="en-US" dirty="0" err="1"/>
              <a:t>RelativeTime</a:t>
            </a:r>
            <a:r>
              <a:rPr lang="en-US" dirty="0"/>
              <a:t> Plugin is used to grab the time </a:t>
            </a:r>
            <a:r>
              <a:rPr lang="en-US" i="1" dirty="0"/>
              <a:t>‘from now’</a:t>
            </a:r>
          </a:p>
          <a:p>
            <a:pPr marL="342900" indent="-342900">
              <a:buFont typeface="+mj-lt"/>
              <a:buAutoNum type="arabicPeriod"/>
            </a:pPr>
            <a:r>
              <a:rPr lang="en-US" dirty="0"/>
              <a:t>Display the dates in a human-readable format</a:t>
            </a:r>
          </a:p>
        </p:txBody>
      </p:sp>
      <p:sp>
        <p:nvSpPr>
          <p:cNvPr id="11" name="Footer Placeholder 10">
            <a:extLst>
              <a:ext uri="{FF2B5EF4-FFF2-40B4-BE49-F238E27FC236}">
                <a16:creationId xmlns:a16="http://schemas.microsoft.com/office/drawing/2014/main" id="{B2A1D4D2-FE83-D15C-0D2B-9A3A81C81068}"/>
              </a:ext>
            </a:extLst>
          </p:cNvPr>
          <p:cNvSpPr>
            <a:spLocks noGrp="1"/>
          </p:cNvSpPr>
          <p:nvPr>
            <p:ph type="ftr" sz="quarter" idx="11"/>
          </p:nvPr>
        </p:nvSpPr>
        <p:spPr/>
        <p:txBody>
          <a:bodyPr/>
          <a:lstStyle/>
          <a:p>
            <a:r>
              <a:rPr lang="en-US" dirty="0"/>
              <a:t>Front End Development and Design</a:t>
            </a:r>
          </a:p>
        </p:txBody>
      </p:sp>
      <p:sp>
        <p:nvSpPr>
          <p:cNvPr id="12" name="Slide Number Placeholder 11">
            <a:extLst>
              <a:ext uri="{FF2B5EF4-FFF2-40B4-BE49-F238E27FC236}">
                <a16:creationId xmlns:a16="http://schemas.microsoft.com/office/drawing/2014/main" id="{3C886676-847B-5100-F01F-D6B4E1F48ED9}"/>
              </a:ext>
            </a:extLst>
          </p:cNvPr>
          <p:cNvSpPr>
            <a:spLocks noGrp="1"/>
          </p:cNvSpPr>
          <p:nvPr>
            <p:ph type="sldNum" sz="quarter" idx="12"/>
          </p:nvPr>
        </p:nvSpPr>
        <p:spPr/>
        <p:txBody>
          <a:bodyPr/>
          <a:lstStyle/>
          <a:p>
            <a:fld id="{A49DFD55-3C28-40EF-9E31-A92D2E4017FF}" type="slidenum">
              <a:rPr lang="en-US" smtClean="0"/>
              <a:pPr/>
              <a:t>29</a:t>
            </a:fld>
            <a:endParaRPr lang="en-US" dirty="0"/>
          </a:p>
        </p:txBody>
      </p:sp>
      <p:pic>
        <p:nvPicPr>
          <p:cNvPr id="15" name="Picture 14">
            <a:extLst>
              <a:ext uri="{FF2B5EF4-FFF2-40B4-BE49-F238E27FC236}">
                <a16:creationId xmlns:a16="http://schemas.microsoft.com/office/drawing/2014/main" id="{27A77133-DAC7-3371-DC54-928CD655FF67}"/>
              </a:ext>
            </a:extLst>
          </p:cNvPr>
          <p:cNvPicPr>
            <a:picLocks noChangeAspect="1"/>
          </p:cNvPicPr>
          <p:nvPr/>
        </p:nvPicPr>
        <p:blipFill>
          <a:blip r:embed="rId2"/>
          <a:stretch>
            <a:fillRect/>
          </a:stretch>
        </p:blipFill>
        <p:spPr>
          <a:xfrm>
            <a:off x="8726620" y="348815"/>
            <a:ext cx="2421925" cy="4352883"/>
          </a:xfrm>
          <a:prstGeom prst="rect">
            <a:avLst/>
          </a:prstGeom>
        </p:spPr>
      </p:pic>
    </p:spTree>
    <p:extLst>
      <p:ext uri="{BB962C8B-B14F-4D97-AF65-F5344CB8AC3E}">
        <p14:creationId xmlns:p14="http://schemas.microsoft.com/office/powerpoint/2010/main" val="269805525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51972" y="507918"/>
            <a:ext cx="5111750" cy="485161"/>
          </a:xfrm>
        </p:spPr>
        <p:txBody>
          <a:bodyPr>
            <a:normAutofit/>
          </a:bodyPr>
          <a:lstStyle/>
          <a:p>
            <a:pPr algn="ctr"/>
            <a:r>
              <a:rPr lang="en-US" sz="24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03656" y="1889185"/>
            <a:ext cx="6208383" cy="4218316"/>
          </a:xfrm>
        </p:spPr>
        <p:txBody>
          <a:bodyPr>
            <a:noAutofit/>
          </a:bodyPr>
          <a:lstStyle/>
          <a:p>
            <a:pPr marL="0" marR="0" indent="365760" algn="ctr">
              <a:lnSpc>
                <a:spcPct val="200000"/>
              </a:lnSpc>
              <a:spcBef>
                <a:spcPts val="0"/>
              </a:spcBef>
              <a:spcAft>
                <a:spcPts val="800"/>
              </a:spcAft>
            </a:pPr>
            <a:r>
              <a:rPr lang="en-US" sz="1800" kern="100" dirty="0">
                <a:effectLst/>
                <a:latin typeface="Times New Roman" panose="02020603050405020304" pitchFamily="18" charset="0"/>
                <a:ea typeface="Yu Mincho" panose="02020400000000000000" pitchFamily="18" charset="-128"/>
                <a:cs typeface="Times New Roman" panose="02020603050405020304" pitchFamily="18" charset="0"/>
              </a:rPr>
              <a:t>The advent of social messaging applications has been a revolution in the way individuals communicate in the age of digital globalization. </a:t>
            </a:r>
          </a:p>
          <a:p>
            <a:pPr marL="0" marR="0" indent="365760" algn="ctr">
              <a:lnSpc>
                <a:spcPct val="200000"/>
              </a:lnSpc>
              <a:spcBef>
                <a:spcPts val="0"/>
              </a:spcBef>
              <a:spcAft>
                <a:spcPts val="800"/>
              </a:spcAft>
            </a:pPr>
            <a:r>
              <a:rPr lang="en-US" sz="1800" kern="100" dirty="0">
                <a:effectLst/>
                <a:latin typeface="Times New Roman" panose="02020603050405020304" pitchFamily="18" charset="0"/>
                <a:ea typeface="Yu Mincho" panose="02020400000000000000" pitchFamily="18" charset="-128"/>
                <a:cs typeface="Times New Roman" panose="02020603050405020304" pitchFamily="18" charset="0"/>
              </a:rPr>
              <a:t>These platforms have had a transformative effect on personal communication and the dynamics of social interaction and digital connectivity. </a:t>
            </a:r>
            <a:endParaRPr lang="en-US" sz="18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4EA15-D1C9-F498-7B34-E493E3BA6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B128C-D818-A113-5321-C9E8DD3F0B3A}"/>
              </a:ext>
            </a:extLst>
          </p:cNvPr>
          <p:cNvSpPr>
            <a:spLocks noGrp="1"/>
          </p:cNvSpPr>
          <p:nvPr>
            <p:ph type="title"/>
          </p:nvPr>
        </p:nvSpPr>
        <p:spPr>
          <a:xfrm>
            <a:off x="491495" y="5770562"/>
            <a:ext cx="2759149" cy="585788"/>
          </a:xfrm>
        </p:spPr>
        <p:txBody>
          <a:bodyPr>
            <a:normAutofit/>
          </a:bodyPr>
          <a:lstStyle/>
          <a:p>
            <a:r>
              <a:rPr lang="en-US" sz="2400" dirty="0">
                <a:latin typeface="+mn-lt"/>
              </a:rPr>
              <a:t>Chat screen</a:t>
            </a:r>
          </a:p>
        </p:txBody>
      </p:sp>
      <p:sp>
        <p:nvSpPr>
          <p:cNvPr id="3" name="Text Placeholder 2">
            <a:extLst>
              <a:ext uri="{FF2B5EF4-FFF2-40B4-BE49-F238E27FC236}">
                <a16:creationId xmlns:a16="http://schemas.microsoft.com/office/drawing/2014/main" id="{69E4A1F3-065A-6C0B-C05F-5D91CE73ABCC}"/>
              </a:ext>
            </a:extLst>
          </p:cNvPr>
          <p:cNvSpPr>
            <a:spLocks noGrp="1"/>
          </p:cNvSpPr>
          <p:nvPr>
            <p:ph type="body" sz="quarter" idx="13"/>
          </p:nvPr>
        </p:nvSpPr>
        <p:spPr>
          <a:xfrm>
            <a:off x="247828" y="607086"/>
            <a:ext cx="1674928" cy="514350"/>
          </a:xfrm>
        </p:spPr>
        <p:txBody>
          <a:bodyPr/>
          <a:lstStyle/>
          <a:p>
            <a:pPr algn="ctr"/>
            <a:r>
              <a:rPr lang="en-US" b="1" i="0" dirty="0">
                <a:solidFill>
                  <a:srgbClr val="0D0D0D"/>
                </a:solidFill>
                <a:effectLst/>
                <a:latin typeface="+mj-lt"/>
              </a:rPr>
              <a:t>File Creation</a:t>
            </a:r>
            <a:endParaRPr lang="en-US" dirty="0">
              <a:latin typeface="+mj-lt"/>
            </a:endParaRPr>
          </a:p>
        </p:txBody>
      </p:sp>
      <p:sp>
        <p:nvSpPr>
          <p:cNvPr id="4" name="Text Placeholder 3">
            <a:extLst>
              <a:ext uri="{FF2B5EF4-FFF2-40B4-BE49-F238E27FC236}">
                <a16:creationId xmlns:a16="http://schemas.microsoft.com/office/drawing/2014/main" id="{F3B69B67-ACA1-AD33-EFF7-5F425E72EB14}"/>
              </a:ext>
            </a:extLst>
          </p:cNvPr>
          <p:cNvSpPr>
            <a:spLocks noGrp="1"/>
          </p:cNvSpPr>
          <p:nvPr>
            <p:ph type="body" sz="quarter" idx="14"/>
          </p:nvPr>
        </p:nvSpPr>
        <p:spPr>
          <a:xfrm>
            <a:off x="247828" y="1483390"/>
            <a:ext cx="1954219" cy="514350"/>
          </a:xfrm>
        </p:spPr>
        <p:txBody>
          <a:bodyPr/>
          <a:lstStyle/>
          <a:p>
            <a:pPr algn="ctr"/>
            <a:r>
              <a:rPr lang="en-US" b="1" i="0" dirty="0">
                <a:solidFill>
                  <a:srgbClr val="0D0D0D"/>
                </a:solidFill>
                <a:effectLst/>
                <a:latin typeface="+mj-lt"/>
              </a:rPr>
              <a:t>Navigation Implementation</a:t>
            </a:r>
            <a:endParaRPr lang="en-US" dirty="0">
              <a:latin typeface="+mj-lt"/>
            </a:endParaRPr>
          </a:p>
        </p:txBody>
      </p:sp>
      <p:sp>
        <p:nvSpPr>
          <p:cNvPr id="5" name="Text Placeholder 4">
            <a:extLst>
              <a:ext uri="{FF2B5EF4-FFF2-40B4-BE49-F238E27FC236}">
                <a16:creationId xmlns:a16="http://schemas.microsoft.com/office/drawing/2014/main" id="{8C469B47-EBC1-98C7-214F-55A767056E7F}"/>
              </a:ext>
            </a:extLst>
          </p:cNvPr>
          <p:cNvSpPr>
            <a:spLocks noGrp="1"/>
          </p:cNvSpPr>
          <p:nvPr>
            <p:ph type="body" sz="quarter" idx="15"/>
          </p:nvPr>
        </p:nvSpPr>
        <p:spPr>
          <a:xfrm>
            <a:off x="737507" y="2596003"/>
            <a:ext cx="2141764" cy="514350"/>
          </a:xfrm>
        </p:spPr>
        <p:txBody>
          <a:bodyPr/>
          <a:lstStyle/>
          <a:p>
            <a:pPr algn="ctr"/>
            <a:r>
              <a:rPr lang="en-US" b="1" i="0" dirty="0">
                <a:solidFill>
                  <a:srgbClr val="0D0D0D"/>
                </a:solidFill>
                <a:effectLst/>
                <a:latin typeface="+mj-lt"/>
              </a:rPr>
              <a:t>Background Image</a:t>
            </a:r>
            <a:endParaRPr lang="en-US" dirty="0">
              <a:latin typeface="+mj-lt"/>
            </a:endParaRPr>
          </a:p>
        </p:txBody>
      </p:sp>
      <p:sp>
        <p:nvSpPr>
          <p:cNvPr id="6" name="Text Placeholder 5">
            <a:extLst>
              <a:ext uri="{FF2B5EF4-FFF2-40B4-BE49-F238E27FC236}">
                <a16:creationId xmlns:a16="http://schemas.microsoft.com/office/drawing/2014/main" id="{50AEFB63-F821-7AE3-8C29-3D5F02351017}"/>
              </a:ext>
            </a:extLst>
          </p:cNvPr>
          <p:cNvSpPr>
            <a:spLocks noGrp="1"/>
          </p:cNvSpPr>
          <p:nvPr>
            <p:ph type="body" sz="quarter" idx="16"/>
          </p:nvPr>
        </p:nvSpPr>
        <p:spPr>
          <a:xfrm>
            <a:off x="633790" y="3673096"/>
            <a:ext cx="2917487" cy="514350"/>
          </a:xfrm>
        </p:spPr>
        <p:txBody>
          <a:bodyPr/>
          <a:lstStyle/>
          <a:p>
            <a:pPr algn="ctr"/>
            <a:r>
              <a:rPr lang="en-US" b="1" i="0" dirty="0">
                <a:solidFill>
                  <a:srgbClr val="0D0D0D"/>
                </a:solidFill>
                <a:effectLst/>
                <a:latin typeface="+mj-lt"/>
              </a:rPr>
              <a:t>Message Component Rendering</a:t>
            </a:r>
            <a:endParaRPr lang="en-US" dirty="0">
              <a:latin typeface="+mj-lt"/>
            </a:endParaRPr>
          </a:p>
        </p:txBody>
      </p:sp>
      <p:sp>
        <p:nvSpPr>
          <p:cNvPr id="8" name="Text Placeholder 7">
            <a:extLst>
              <a:ext uri="{FF2B5EF4-FFF2-40B4-BE49-F238E27FC236}">
                <a16:creationId xmlns:a16="http://schemas.microsoft.com/office/drawing/2014/main" id="{82CB077E-CBAE-FE36-A550-753B30C213D5}"/>
              </a:ext>
            </a:extLst>
          </p:cNvPr>
          <p:cNvSpPr>
            <a:spLocks noGrp="1"/>
          </p:cNvSpPr>
          <p:nvPr>
            <p:ph type="body" sz="quarter" idx="18"/>
          </p:nvPr>
        </p:nvSpPr>
        <p:spPr>
          <a:xfrm>
            <a:off x="4986029" y="2682564"/>
            <a:ext cx="3696498" cy="870485"/>
          </a:xfrm>
        </p:spPr>
        <p:txBody>
          <a:bodyPr>
            <a:normAutofit/>
          </a:bodyPr>
          <a:lstStyle/>
          <a:p>
            <a:pPr marL="171450" indent="-171450">
              <a:buFont typeface="Arial" panose="020B0604020202020204" pitchFamily="34" charset="0"/>
              <a:buChar char="•"/>
            </a:pPr>
            <a:r>
              <a:rPr lang="en-US" b="0" i="0" dirty="0">
                <a:solidFill>
                  <a:srgbClr val="0D0D0D"/>
                </a:solidFill>
                <a:effectLst/>
              </a:rPr>
              <a:t>Import background </a:t>
            </a:r>
            <a:r>
              <a:rPr lang="en-US" dirty="0">
                <a:solidFill>
                  <a:srgbClr val="0D0D0D"/>
                </a:solidFill>
              </a:rPr>
              <a:t>i</a:t>
            </a:r>
            <a:r>
              <a:rPr lang="en-US" b="0" i="0" dirty="0">
                <a:solidFill>
                  <a:srgbClr val="0D0D0D"/>
                </a:solidFill>
                <a:effectLst/>
              </a:rPr>
              <a:t>mage from assets</a:t>
            </a:r>
          </a:p>
          <a:p>
            <a:pPr marL="171450" indent="-171450">
              <a:buFont typeface="Arial" panose="020B0604020202020204" pitchFamily="34" charset="0"/>
              <a:buChar char="•"/>
            </a:pPr>
            <a:r>
              <a:rPr lang="en-US" b="0" i="0" dirty="0">
                <a:solidFill>
                  <a:srgbClr val="0D0D0D"/>
                </a:solidFill>
                <a:effectLst/>
              </a:rPr>
              <a:t>Add to Chat Screen</a:t>
            </a:r>
            <a:endParaRPr lang="en-US" dirty="0"/>
          </a:p>
        </p:txBody>
      </p:sp>
      <p:sp>
        <p:nvSpPr>
          <p:cNvPr id="9" name="Text Placeholder 8">
            <a:extLst>
              <a:ext uri="{FF2B5EF4-FFF2-40B4-BE49-F238E27FC236}">
                <a16:creationId xmlns:a16="http://schemas.microsoft.com/office/drawing/2014/main" id="{81BC1791-9C87-5C69-6892-097B90F6D12F}"/>
              </a:ext>
            </a:extLst>
          </p:cNvPr>
          <p:cNvSpPr>
            <a:spLocks noGrp="1"/>
          </p:cNvSpPr>
          <p:nvPr>
            <p:ph type="body" sz="quarter" idx="19"/>
          </p:nvPr>
        </p:nvSpPr>
        <p:spPr>
          <a:xfrm>
            <a:off x="5422443" y="3553049"/>
            <a:ext cx="3260083" cy="1010842"/>
          </a:xfrm>
        </p:spPr>
        <p:txBody>
          <a:bodyPr>
            <a:noAutofit/>
          </a:bodyPr>
          <a:lstStyle/>
          <a:p>
            <a:pPr marL="285750" indent="-285750" algn="l">
              <a:buFont typeface="Arial" panose="020B0604020202020204" pitchFamily="34" charset="0"/>
              <a:buChar char="•"/>
            </a:pPr>
            <a:r>
              <a:rPr lang="en-US" b="0" i="0" dirty="0">
                <a:solidFill>
                  <a:srgbClr val="0D0D0D"/>
                </a:solidFill>
                <a:effectLst/>
              </a:rPr>
              <a:t>Imported the </a:t>
            </a:r>
            <a:r>
              <a:rPr lang="en-US" dirty="0">
                <a:solidFill>
                  <a:srgbClr val="0D0D0D"/>
                </a:solidFill>
              </a:rPr>
              <a:t>m</a:t>
            </a:r>
            <a:r>
              <a:rPr lang="en-US" b="0" i="0" dirty="0">
                <a:solidFill>
                  <a:srgbClr val="0D0D0D"/>
                </a:solidFill>
                <a:effectLst/>
              </a:rPr>
              <a:t>essage </a:t>
            </a:r>
            <a:r>
              <a:rPr lang="en-US" dirty="0">
                <a:solidFill>
                  <a:srgbClr val="0D0D0D"/>
                </a:solidFill>
              </a:rPr>
              <a:t>c</a:t>
            </a:r>
            <a:r>
              <a:rPr lang="en-US" b="0" i="0" dirty="0">
                <a:solidFill>
                  <a:srgbClr val="0D0D0D"/>
                </a:solidFill>
                <a:effectLst/>
              </a:rPr>
              <a:t>omponent</a:t>
            </a:r>
          </a:p>
          <a:p>
            <a:pPr marL="285750" indent="-285750" algn="l">
              <a:buFont typeface="Arial" panose="020B0604020202020204" pitchFamily="34" charset="0"/>
              <a:buChar char="•"/>
            </a:pPr>
            <a:r>
              <a:rPr lang="en-US" b="0" i="0" dirty="0">
                <a:solidFill>
                  <a:srgbClr val="0D0D0D"/>
                </a:solidFill>
                <a:effectLst/>
              </a:rPr>
              <a:t>Rendered a </a:t>
            </a:r>
            <a:r>
              <a:rPr lang="en-US" b="0" i="0" dirty="0" err="1">
                <a:solidFill>
                  <a:srgbClr val="0D0D0D"/>
                </a:solidFill>
                <a:effectLst/>
              </a:rPr>
              <a:t>FlatList</a:t>
            </a:r>
            <a:r>
              <a:rPr lang="en-US" b="0" i="0" dirty="0">
                <a:solidFill>
                  <a:srgbClr val="0D0D0D"/>
                </a:solidFill>
                <a:effectLst/>
              </a:rPr>
              <a:t> of messages</a:t>
            </a:r>
          </a:p>
          <a:p>
            <a:r>
              <a:rPr lang="en-US" sz="1100" dirty="0"/>
              <a:t>		</a:t>
            </a:r>
          </a:p>
        </p:txBody>
      </p:sp>
      <p:sp>
        <p:nvSpPr>
          <p:cNvPr id="10" name="Text Placeholder 9">
            <a:extLst>
              <a:ext uri="{FF2B5EF4-FFF2-40B4-BE49-F238E27FC236}">
                <a16:creationId xmlns:a16="http://schemas.microsoft.com/office/drawing/2014/main" id="{F42BF17E-284A-2FCD-26DB-466866F27D93}"/>
              </a:ext>
            </a:extLst>
          </p:cNvPr>
          <p:cNvSpPr>
            <a:spLocks noGrp="1"/>
          </p:cNvSpPr>
          <p:nvPr>
            <p:ph type="body" sz="quarter" idx="20"/>
          </p:nvPr>
        </p:nvSpPr>
        <p:spPr>
          <a:xfrm>
            <a:off x="6096000" y="4752684"/>
            <a:ext cx="4429124" cy="1243853"/>
          </a:xfrm>
        </p:spPr>
        <p:txBody>
          <a:bodyPr>
            <a:normAutofit/>
          </a:bodyPr>
          <a:lstStyle/>
          <a:p>
            <a:pPr marL="171450" indent="-171450" algn="l">
              <a:buFont typeface="Arial" panose="020B0604020202020204" pitchFamily="34" charset="0"/>
              <a:buChar char="•"/>
            </a:pPr>
            <a:r>
              <a:rPr lang="en-US" dirty="0">
                <a:solidFill>
                  <a:srgbClr val="0D0D0D"/>
                </a:solidFill>
              </a:rPr>
              <a:t>Currently, messages are hard-coded for testing purposes and the actual message handling will be added later</a:t>
            </a:r>
            <a:endParaRPr lang="en-US" b="0" i="0" dirty="0">
              <a:solidFill>
                <a:srgbClr val="0D0D0D"/>
              </a:solidFill>
              <a:effectLst/>
            </a:endParaRPr>
          </a:p>
          <a:p>
            <a:pPr marL="171450" indent="-171450" algn="l">
              <a:buFont typeface="Arial" panose="020B0604020202020204" pitchFamily="34" charset="0"/>
              <a:buChar char="•"/>
            </a:pPr>
            <a:r>
              <a:rPr lang="en-US" b="0" i="0" dirty="0">
                <a:solidFill>
                  <a:srgbClr val="0D0D0D"/>
                </a:solidFill>
                <a:effectLst/>
              </a:rPr>
              <a:t>Displays 'Message Sent’ confirmation message just to check</a:t>
            </a:r>
          </a:p>
        </p:txBody>
      </p:sp>
      <p:sp>
        <p:nvSpPr>
          <p:cNvPr id="11" name="Footer Placeholder 10">
            <a:extLst>
              <a:ext uri="{FF2B5EF4-FFF2-40B4-BE49-F238E27FC236}">
                <a16:creationId xmlns:a16="http://schemas.microsoft.com/office/drawing/2014/main" id="{7AA7197A-3FE2-BE77-73BB-B3FE72654B13}"/>
              </a:ext>
            </a:extLst>
          </p:cNvPr>
          <p:cNvSpPr>
            <a:spLocks noGrp="1"/>
          </p:cNvSpPr>
          <p:nvPr>
            <p:ph type="ftr" sz="quarter" idx="11"/>
          </p:nvPr>
        </p:nvSpPr>
        <p:spPr/>
        <p:txBody>
          <a:bodyPr/>
          <a:lstStyle/>
          <a:p>
            <a:r>
              <a:rPr lang="en-US" dirty="0"/>
              <a:t>Front End Development and Design</a:t>
            </a:r>
          </a:p>
        </p:txBody>
      </p:sp>
      <p:sp>
        <p:nvSpPr>
          <p:cNvPr id="12" name="Slide Number Placeholder 11">
            <a:extLst>
              <a:ext uri="{FF2B5EF4-FFF2-40B4-BE49-F238E27FC236}">
                <a16:creationId xmlns:a16="http://schemas.microsoft.com/office/drawing/2014/main" id="{F1714C5D-4BB5-C9F7-C9D5-1BE20734CC40}"/>
              </a:ext>
            </a:extLst>
          </p:cNvPr>
          <p:cNvSpPr>
            <a:spLocks noGrp="1"/>
          </p:cNvSpPr>
          <p:nvPr>
            <p:ph type="sldNum" sz="quarter" idx="12"/>
          </p:nvPr>
        </p:nvSpPr>
        <p:spPr/>
        <p:txBody>
          <a:bodyPr/>
          <a:lstStyle/>
          <a:p>
            <a:fld id="{A49DFD55-3C28-40EF-9E31-A92D2E4017FF}" type="slidenum">
              <a:rPr lang="en-US" smtClean="0"/>
              <a:pPr/>
              <a:t>30</a:t>
            </a:fld>
            <a:endParaRPr lang="en-US" dirty="0"/>
          </a:p>
        </p:txBody>
      </p:sp>
      <p:cxnSp>
        <p:nvCxnSpPr>
          <p:cNvPr id="15" name="Straight Connector 14">
            <a:extLst>
              <a:ext uri="{FF2B5EF4-FFF2-40B4-BE49-F238E27FC236}">
                <a16:creationId xmlns:a16="http://schemas.microsoft.com/office/drawing/2014/main" id="{C8F5013B-4F06-0C63-41BE-3E9210944EE4}"/>
              </a:ext>
            </a:extLst>
          </p:cNvPr>
          <p:cNvCxnSpPr>
            <a:cxnSpLocks/>
          </p:cNvCxnSpPr>
          <p:nvPr/>
        </p:nvCxnSpPr>
        <p:spPr>
          <a:xfrm>
            <a:off x="2108300" y="864261"/>
            <a:ext cx="1770676" cy="0"/>
          </a:xfrm>
          <a:prstGeom prst="line">
            <a:avLst/>
          </a:prstGeom>
        </p:spPr>
        <p:style>
          <a:lnRef idx="1">
            <a:schemeClr val="dk1"/>
          </a:lnRef>
          <a:fillRef idx="0">
            <a:schemeClr val="dk1"/>
          </a:fillRef>
          <a:effectRef idx="0">
            <a:schemeClr val="dk1"/>
          </a:effectRef>
          <a:fontRef idx="minor">
            <a:schemeClr val="tx1"/>
          </a:fontRef>
        </p:style>
      </p:cxnSp>
      <p:sp>
        <p:nvSpPr>
          <p:cNvPr id="17" name="Text Placeholder 5">
            <a:extLst>
              <a:ext uri="{FF2B5EF4-FFF2-40B4-BE49-F238E27FC236}">
                <a16:creationId xmlns:a16="http://schemas.microsoft.com/office/drawing/2014/main" id="{6E247DE2-6424-236E-FF1B-0FC01B5CD0A0}"/>
              </a:ext>
            </a:extLst>
          </p:cNvPr>
          <p:cNvSpPr txBox="1">
            <a:spLocks/>
          </p:cNvSpPr>
          <p:nvPr/>
        </p:nvSpPr>
        <p:spPr>
          <a:xfrm>
            <a:off x="1390383" y="4860261"/>
            <a:ext cx="2169392" cy="514350"/>
          </a:xfrm>
          <a:prstGeom prst="rect">
            <a:avLst/>
          </a:prstGeom>
        </p:spPr>
        <p:txBody>
          <a:bodyPr vert="horz" lIns="91440" tIns="45720" rIns="91440" bIns="45720" rtlCol="0" anchor="ctr">
            <a:normAutofit fontScale="92500" lnSpcReduction="20000"/>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i="0" dirty="0">
                <a:solidFill>
                  <a:srgbClr val="0D0D0D"/>
                </a:solidFill>
                <a:effectLst/>
                <a:latin typeface="+mj-lt"/>
              </a:rPr>
              <a:t>Message Sending (Current State)</a:t>
            </a:r>
            <a:endParaRPr lang="en-US" dirty="0">
              <a:latin typeface="+mj-lt"/>
            </a:endParaRPr>
          </a:p>
        </p:txBody>
      </p:sp>
      <p:sp>
        <p:nvSpPr>
          <p:cNvPr id="19" name="Text Placeholder 7">
            <a:extLst>
              <a:ext uri="{FF2B5EF4-FFF2-40B4-BE49-F238E27FC236}">
                <a16:creationId xmlns:a16="http://schemas.microsoft.com/office/drawing/2014/main" id="{90507868-E954-7322-45B2-9590302E1E02}"/>
              </a:ext>
            </a:extLst>
          </p:cNvPr>
          <p:cNvSpPr txBox="1">
            <a:spLocks/>
          </p:cNvSpPr>
          <p:nvPr/>
        </p:nvSpPr>
        <p:spPr>
          <a:xfrm>
            <a:off x="4391544" y="1503707"/>
            <a:ext cx="3855309" cy="87048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Import the new Chat Screen into </a:t>
            </a:r>
            <a:r>
              <a:rPr lang="en-US" b="1" dirty="0"/>
              <a:t>‘App.js’</a:t>
            </a:r>
          </a:p>
          <a:p>
            <a:pPr marL="285750" indent="-285750">
              <a:buFont typeface="Arial" panose="020B0604020202020204" pitchFamily="34" charset="0"/>
              <a:buChar char="•"/>
            </a:pPr>
            <a:r>
              <a:rPr lang="en-US" b="0" i="0" dirty="0">
                <a:solidFill>
                  <a:srgbClr val="0D0D0D"/>
                </a:solidFill>
                <a:effectLst/>
              </a:rPr>
              <a:t>Replace rendered </a:t>
            </a:r>
            <a:r>
              <a:rPr lang="en-US" dirty="0">
                <a:solidFill>
                  <a:srgbClr val="0D0D0D"/>
                </a:solidFill>
              </a:rPr>
              <a:t>s</a:t>
            </a:r>
            <a:r>
              <a:rPr lang="en-US" b="0" i="0" dirty="0">
                <a:solidFill>
                  <a:srgbClr val="0D0D0D"/>
                </a:solidFill>
                <a:effectLst/>
              </a:rPr>
              <a:t>creen for viewing</a:t>
            </a:r>
            <a:endParaRPr lang="en-US" b="1" dirty="0"/>
          </a:p>
        </p:txBody>
      </p:sp>
      <p:sp>
        <p:nvSpPr>
          <p:cNvPr id="20" name="Text Placeholder 7">
            <a:extLst>
              <a:ext uri="{FF2B5EF4-FFF2-40B4-BE49-F238E27FC236}">
                <a16:creationId xmlns:a16="http://schemas.microsoft.com/office/drawing/2014/main" id="{A5DC3F65-7417-3631-6BCC-709A2796D532}"/>
              </a:ext>
            </a:extLst>
          </p:cNvPr>
          <p:cNvSpPr txBox="1">
            <a:spLocks/>
          </p:cNvSpPr>
          <p:nvPr/>
        </p:nvSpPr>
        <p:spPr>
          <a:xfrm>
            <a:off x="4064520" y="582638"/>
            <a:ext cx="4618007" cy="75305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0D0D0D"/>
                </a:solidFill>
              </a:rPr>
              <a:t>New file </a:t>
            </a:r>
            <a:r>
              <a:rPr lang="en-US" b="1" dirty="0">
                <a:solidFill>
                  <a:srgbClr val="0D0D0D"/>
                </a:solidFill>
              </a:rPr>
              <a:t>‘ChatScreen.js’ </a:t>
            </a:r>
            <a:r>
              <a:rPr lang="en-US" dirty="0">
                <a:solidFill>
                  <a:srgbClr val="0D0D0D"/>
                </a:solidFill>
              </a:rPr>
              <a:t>is created</a:t>
            </a:r>
          </a:p>
          <a:p>
            <a:pPr marL="285750" indent="-285750">
              <a:buFont typeface="Arial" panose="020B0604020202020204" pitchFamily="34" charset="0"/>
              <a:buChar char="•"/>
            </a:pPr>
            <a:r>
              <a:rPr lang="en-US" b="0" i="0" dirty="0">
                <a:solidFill>
                  <a:srgbClr val="0D0D0D"/>
                </a:solidFill>
                <a:effectLst/>
              </a:rPr>
              <a:t>Screen definition for sending/</a:t>
            </a:r>
            <a:r>
              <a:rPr lang="en-US" dirty="0">
                <a:solidFill>
                  <a:srgbClr val="0D0D0D"/>
                </a:solidFill>
              </a:rPr>
              <a:t>r</a:t>
            </a:r>
            <a:r>
              <a:rPr lang="en-US" b="0" i="0" dirty="0">
                <a:solidFill>
                  <a:srgbClr val="0D0D0D"/>
                </a:solidFill>
                <a:effectLst/>
              </a:rPr>
              <a:t>eceiving </a:t>
            </a:r>
            <a:r>
              <a:rPr lang="en-US" dirty="0">
                <a:solidFill>
                  <a:srgbClr val="0D0D0D"/>
                </a:solidFill>
              </a:rPr>
              <a:t>m</a:t>
            </a:r>
            <a:r>
              <a:rPr lang="en-US" b="0" i="0" dirty="0">
                <a:solidFill>
                  <a:srgbClr val="0D0D0D"/>
                </a:solidFill>
                <a:effectLst/>
              </a:rPr>
              <a:t>essages</a:t>
            </a:r>
            <a:endParaRPr lang="en-US" dirty="0">
              <a:solidFill>
                <a:srgbClr val="0D0D0D"/>
              </a:solidFill>
            </a:endParaRPr>
          </a:p>
        </p:txBody>
      </p:sp>
      <p:pic>
        <p:nvPicPr>
          <p:cNvPr id="14" name="Picture 13">
            <a:extLst>
              <a:ext uri="{FF2B5EF4-FFF2-40B4-BE49-F238E27FC236}">
                <a16:creationId xmlns:a16="http://schemas.microsoft.com/office/drawing/2014/main" id="{D7CF8875-81B6-860C-5B45-F901DCD8F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120" y="409409"/>
            <a:ext cx="2127244" cy="3964713"/>
          </a:xfrm>
          <a:prstGeom prst="rect">
            <a:avLst/>
          </a:prstGeom>
        </p:spPr>
      </p:pic>
    </p:spTree>
    <p:extLst>
      <p:ext uri="{BB962C8B-B14F-4D97-AF65-F5344CB8AC3E}">
        <p14:creationId xmlns:p14="http://schemas.microsoft.com/office/powerpoint/2010/main" val="1885491625"/>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7075-54A0-E338-0202-90C081940831}"/>
              </a:ext>
            </a:extLst>
          </p:cNvPr>
          <p:cNvSpPr>
            <a:spLocks noGrp="1"/>
          </p:cNvSpPr>
          <p:nvPr>
            <p:ph type="title"/>
          </p:nvPr>
        </p:nvSpPr>
        <p:spPr>
          <a:xfrm>
            <a:off x="3990577" y="454821"/>
            <a:ext cx="4210844" cy="611883"/>
          </a:xfrm>
        </p:spPr>
        <p:txBody>
          <a:bodyPr/>
          <a:lstStyle/>
          <a:p>
            <a:r>
              <a:rPr lang="en-US" dirty="0"/>
              <a:t>Input box part 1</a:t>
            </a:r>
          </a:p>
        </p:txBody>
      </p:sp>
      <p:sp>
        <p:nvSpPr>
          <p:cNvPr id="3" name="Text Placeholder 2">
            <a:extLst>
              <a:ext uri="{FF2B5EF4-FFF2-40B4-BE49-F238E27FC236}">
                <a16:creationId xmlns:a16="http://schemas.microsoft.com/office/drawing/2014/main" id="{F3009B1B-5000-77AF-C420-A8B6E130B90C}"/>
              </a:ext>
            </a:extLst>
          </p:cNvPr>
          <p:cNvSpPr>
            <a:spLocks noGrp="1"/>
          </p:cNvSpPr>
          <p:nvPr>
            <p:ph type="body" idx="1"/>
          </p:nvPr>
        </p:nvSpPr>
        <p:spPr>
          <a:xfrm>
            <a:off x="1542207" y="2185826"/>
            <a:ext cx="1525733" cy="468924"/>
          </a:xfrm>
        </p:spPr>
        <p:txBody>
          <a:bodyPr/>
          <a:lstStyle/>
          <a:p>
            <a:r>
              <a:rPr lang="en-US" b="1" dirty="0"/>
              <a:t>Elements</a:t>
            </a:r>
          </a:p>
        </p:txBody>
      </p:sp>
      <p:sp>
        <p:nvSpPr>
          <p:cNvPr id="5" name="Text Placeholder 4">
            <a:extLst>
              <a:ext uri="{FF2B5EF4-FFF2-40B4-BE49-F238E27FC236}">
                <a16:creationId xmlns:a16="http://schemas.microsoft.com/office/drawing/2014/main" id="{045821AD-89C0-9F1A-4824-7434BD93863E}"/>
              </a:ext>
            </a:extLst>
          </p:cNvPr>
          <p:cNvSpPr>
            <a:spLocks noGrp="1"/>
          </p:cNvSpPr>
          <p:nvPr>
            <p:ph type="body" sz="quarter" idx="3"/>
          </p:nvPr>
        </p:nvSpPr>
        <p:spPr>
          <a:xfrm>
            <a:off x="5371832" y="2096817"/>
            <a:ext cx="1448334" cy="503469"/>
          </a:xfrm>
        </p:spPr>
        <p:txBody>
          <a:bodyPr/>
          <a:lstStyle/>
          <a:p>
            <a:r>
              <a:rPr lang="en-US" b="1" dirty="0"/>
              <a:t>Styling</a:t>
            </a:r>
          </a:p>
        </p:txBody>
      </p:sp>
      <p:sp>
        <p:nvSpPr>
          <p:cNvPr id="9" name="Footer Placeholder 8">
            <a:extLst>
              <a:ext uri="{FF2B5EF4-FFF2-40B4-BE49-F238E27FC236}">
                <a16:creationId xmlns:a16="http://schemas.microsoft.com/office/drawing/2014/main" id="{1796856F-9086-0D85-41C0-EF1FFDED587D}"/>
              </a:ext>
            </a:extLst>
          </p:cNvPr>
          <p:cNvSpPr>
            <a:spLocks noGrp="1"/>
          </p:cNvSpPr>
          <p:nvPr>
            <p:ph type="ftr" sz="quarter" idx="11"/>
          </p:nvPr>
        </p:nvSpPr>
        <p:spPr/>
        <p:txBody>
          <a:bodyPr/>
          <a:lstStyle/>
          <a:p>
            <a:r>
              <a:rPr lang="en-US" dirty="0"/>
              <a:t>Front End Development and Design</a:t>
            </a:r>
          </a:p>
        </p:txBody>
      </p:sp>
      <p:sp>
        <p:nvSpPr>
          <p:cNvPr id="10" name="Slide Number Placeholder 9">
            <a:extLst>
              <a:ext uri="{FF2B5EF4-FFF2-40B4-BE49-F238E27FC236}">
                <a16:creationId xmlns:a16="http://schemas.microsoft.com/office/drawing/2014/main" id="{96485529-4760-D7A1-423C-86472A60BC60}"/>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
        <p:nvSpPr>
          <p:cNvPr id="11" name="Text Placeholder 6">
            <a:extLst>
              <a:ext uri="{FF2B5EF4-FFF2-40B4-BE49-F238E27FC236}">
                <a16:creationId xmlns:a16="http://schemas.microsoft.com/office/drawing/2014/main" id="{DB21DD22-8398-FF29-F9A0-4131FE3451C2}"/>
              </a:ext>
            </a:extLst>
          </p:cNvPr>
          <p:cNvSpPr>
            <a:spLocks noGrp="1"/>
          </p:cNvSpPr>
          <p:nvPr>
            <p:ph sz="half" idx="2"/>
          </p:nvPr>
        </p:nvSpPr>
        <p:spPr>
          <a:xfrm>
            <a:off x="1243012" y="3431371"/>
            <a:ext cx="2882900" cy="1481671"/>
          </a:xfrm>
        </p:spPr>
        <p:txBody>
          <a:bodyPr/>
          <a:lstStyle/>
          <a:p>
            <a:pPr marL="285750" indent="-285750" algn="l">
              <a:buFont typeface="Arial" panose="020B0604020202020204" pitchFamily="34" charset="0"/>
              <a:buChar char="•"/>
            </a:pPr>
            <a:r>
              <a:rPr lang="en-US" b="0" i="0" dirty="0">
                <a:solidFill>
                  <a:srgbClr val="0D0D0D"/>
                </a:solidFill>
                <a:effectLst/>
              </a:rPr>
              <a:t>Plus Icon (+) from </a:t>
            </a:r>
            <a:r>
              <a:rPr lang="en-US" b="0" i="0" dirty="0" err="1">
                <a:solidFill>
                  <a:srgbClr val="0D0D0D"/>
                </a:solidFill>
                <a:effectLst/>
              </a:rPr>
              <a:t>AntDesign</a:t>
            </a:r>
            <a:r>
              <a:rPr lang="en-US" b="0" i="0" dirty="0">
                <a:solidFill>
                  <a:srgbClr val="0D0D0D"/>
                </a:solidFill>
                <a:effectLst/>
              </a:rPr>
              <a:t> (vector-icons)</a:t>
            </a:r>
          </a:p>
          <a:p>
            <a:pPr marL="285750" indent="-285750" algn="l">
              <a:buFont typeface="Arial" panose="020B0604020202020204" pitchFamily="34" charset="0"/>
              <a:buChar char="•"/>
            </a:pPr>
            <a:r>
              <a:rPr lang="en-US" b="0" i="0" dirty="0">
                <a:solidFill>
                  <a:srgbClr val="0D0D0D"/>
                </a:solidFill>
                <a:effectLst/>
              </a:rPr>
              <a:t>Text Input (React Native)</a:t>
            </a:r>
          </a:p>
          <a:p>
            <a:pPr marL="285750" indent="-285750" algn="l">
              <a:buFont typeface="Arial" panose="020B0604020202020204" pitchFamily="34" charset="0"/>
              <a:buChar char="•"/>
            </a:pPr>
            <a:r>
              <a:rPr lang="en-US" b="0" i="0" dirty="0">
                <a:solidFill>
                  <a:srgbClr val="0D0D0D"/>
                </a:solidFill>
                <a:effectLst/>
              </a:rPr>
              <a:t>Send Icon from </a:t>
            </a:r>
            <a:r>
              <a:rPr lang="en-US" b="0" i="0" dirty="0" err="1">
                <a:solidFill>
                  <a:srgbClr val="0D0D0D"/>
                </a:solidFill>
                <a:effectLst/>
              </a:rPr>
              <a:t>MaterialIcons</a:t>
            </a:r>
            <a:r>
              <a:rPr lang="en-US" b="0" i="0" dirty="0">
                <a:solidFill>
                  <a:srgbClr val="0D0D0D"/>
                </a:solidFill>
                <a:effectLst/>
              </a:rPr>
              <a:t> (vector-icons)</a:t>
            </a:r>
          </a:p>
          <a:p>
            <a:endParaRPr lang="en-US" dirty="0"/>
          </a:p>
        </p:txBody>
      </p:sp>
      <p:sp>
        <p:nvSpPr>
          <p:cNvPr id="13" name="Text Placeholder 7">
            <a:extLst>
              <a:ext uri="{FF2B5EF4-FFF2-40B4-BE49-F238E27FC236}">
                <a16:creationId xmlns:a16="http://schemas.microsoft.com/office/drawing/2014/main" id="{A5200631-F4BC-1482-8E83-C27F491408EC}"/>
              </a:ext>
            </a:extLst>
          </p:cNvPr>
          <p:cNvSpPr>
            <a:spLocks noGrp="1"/>
          </p:cNvSpPr>
          <p:nvPr>
            <p:ph sz="quarter" idx="4"/>
          </p:nvPr>
        </p:nvSpPr>
        <p:spPr>
          <a:xfrm>
            <a:off x="4648200" y="3452976"/>
            <a:ext cx="3089694" cy="828352"/>
          </a:xfrm>
        </p:spPr>
        <p:txBody>
          <a:bodyPr/>
          <a:lstStyle/>
          <a:p>
            <a:pPr marL="285750" indent="-285750">
              <a:buFont typeface="Arial" panose="020B0604020202020204" pitchFamily="34" charset="0"/>
              <a:buChar char="•"/>
            </a:pPr>
            <a:r>
              <a:rPr lang="en-US" b="0" i="0" dirty="0" err="1">
                <a:solidFill>
                  <a:srgbClr val="7030A0"/>
                </a:solidFill>
                <a:effectLst/>
                <a:highlight>
                  <a:srgbClr val="C0C0C0"/>
                </a:highlight>
              </a:rPr>
              <a:t>StyleSheet</a:t>
            </a:r>
            <a:r>
              <a:rPr lang="en-US" b="0" i="0" dirty="0">
                <a:solidFill>
                  <a:srgbClr val="0D0D0D"/>
                </a:solidFill>
                <a:effectLst/>
              </a:rPr>
              <a:t> used to achieve the modern messaging app look and feel</a:t>
            </a:r>
            <a:endParaRPr lang="en-US" dirty="0"/>
          </a:p>
        </p:txBody>
      </p:sp>
      <p:sp>
        <p:nvSpPr>
          <p:cNvPr id="14" name="Text Placeholder 8">
            <a:extLst>
              <a:ext uri="{FF2B5EF4-FFF2-40B4-BE49-F238E27FC236}">
                <a16:creationId xmlns:a16="http://schemas.microsoft.com/office/drawing/2014/main" id="{0A1857F7-45F2-01F8-89CD-C02587C7703D}"/>
              </a:ext>
            </a:extLst>
          </p:cNvPr>
          <p:cNvSpPr>
            <a:spLocks noGrp="1"/>
          </p:cNvSpPr>
          <p:nvPr>
            <p:ph sz="half" idx="14"/>
          </p:nvPr>
        </p:nvSpPr>
        <p:spPr>
          <a:xfrm>
            <a:off x="8066088" y="3452976"/>
            <a:ext cx="3089694" cy="1012385"/>
          </a:xfrm>
        </p:spPr>
        <p:txBody>
          <a:bodyPr/>
          <a:lstStyle/>
          <a:p>
            <a:pPr marL="285750" indent="-285750">
              <a:buFont typeface="Arial" panose="020B0604020202020204" pitchFamily="34" charset="0"/>
              <a:buChar char="•"/>
            </a:pPr>
            <a:r>
              <a:rPr lang="en-US" b="0" i="0" dirty="0">
                <a:solidFill>
                  <a:srgbClr val="0D0D0D"/>
                </a:solidFill>
                <a:effectLst/>
              </a:rPr>
              <a:t>Wrapped the</a:t>
            </a:r>
            <a:r>
              <a:rPr lang="en-US" b="1" i="0" dirty="0">
                <a:solidFill>
                  <a:srgbClr val="0D0D0D"/>
                </a:solidFill>
                <a:effectLst/>
              </a:rPr>
              <a:t> </a:t>
            </a:r>
            <a:r>
              <a:rPr lang="en-US" b="1" i="0" dirty="0" err="1">
                <a:solidFill>
                  <a:srgbClr val="0D0D0D"/>
                </a:solidFill>
                <a:effectLst/>
              </a:rPr>
              <a:t>ChatScreen</a:t>
            </a:r>
            <a:r>
              <a:rPr lang="en-US" b="1" i="0" dirty="0">
                <a:solidFill>
                  <a:srgbClr val="0D0D0D"/>
                </a:solidFill>
                <a:effectLst/>
              </a:rPr>
              <a:t> </a:t>
            </a:r>
            <a:r>
              <a:rPr lang="en-US" b="0" i="0" dirty="0">
                <a:solidFill>
                  <a:srgbClr val="0D0D0D"/>
                </a:solidFill>
                <a:effectLst/>
              </a:rPr>
              <a:t>inside the ‘Keyboard Avoiding View’ for better </a:t>
            </a:r>
            <a:r>
              <a:rPr lang="en-US" dirty="0">
                <a:solidFill>
                  <a:srgbClr val="0D0D0D"/>
                </a:solidFill>
              </a:rPr>
              <a:t>v</a:t>
            </a:r>
            <a:r>
              <a:rPr lang="en-US" b="0" i="0" dirty="0">
                <a:solidFill>
                  <a:srgbClr val="0D0D0D"/>
                </a:solidFill>
                <a:effectLst/>
              </a:rPr>
              <a:t>isibility</a:t>
            </a:r>
            <a:endParaRPr lang="en-US" dirty="0"/>
          </a:p>
        </p:txBody>
      </p:sp>
      <p:sp>
        <p:nvSpPr>
          <p:cNvPr id="16" name="Text Placeholder 4">
            <a:extLst>
              <a:ext uri="{FF2B5EF4-FFF2-40B4-BE49-F238E27FC236}">
                <a16:creationId xmlns:a16="http://schemas.microsoft.com/office/drawing/2014/main" id="{7762281F-13DB-379F-C5AB-7D5C3C7BCB98}"/>
              </a:ext>
            </a:extLst>
          </p:cNvPr>
          <p:cNvSpPr>
            <a:spLocks noGrp="1"/>
          </p:cNvSpPr>
          <p:nvPr>
            <p:ph type="body" idx="13"/>
          </p:nvPr>
        </p:nvSpPr>
        <p:spPr>
          <a:xfrm>
            <a:off x="8066088" y="2079113"/>
            <a:ext cx="3786606" cy="1012385"/>
          </a:xfrm>
        </p:spPr>
        <p:txBody>
          <a:bodyPr/>
          <a:lstStyle/>
          <a:p>
            <a:pPr algn="l"/>
            <a:r>
              <a:rPr lang="en-US" sz="1600" b="1" i="0" dirty="0">
                <a:solidFill>
                  <a:srgbClr val="0D0D0D"/>
                </a:solidFill>
                <a:effectLst/>
              </a:rPr>
              <a:t>Handling Keyboard Overlapping</a:t>
            </a:r>
          </a:p>
          <a:p>
            <a:pPr algn="l"/>
            <a:r>
              <a:rPr lang="en-US" sz="1400" b="1" i="1" dirty="0">
                <a:solidFill>
                  <a:srgbClr val="0D0D0D"/>
                </a:solidFill>
                <a:effectLst/>
              </a:rPr>
              <a:t>‘KeyboardAvoidingView’</a:t>
            </a:r>
          </a:p>
          <a:p>
            <a:endParaRPr lang="en-US" dirty="0"/>
          </a:p>
        </p:txBody>
      </p:sp>
      <p:pic>
        <p:nvPicPr>
          <p:cNvPr id="17" name="Picture 16">
            <a:extLst>
              <a:ext uri="{FF2B5EF4-FFF2-40B4-BE49-F238E27FC236}">
                <a16:creationId xmlns:a16="http://schemas.microsoft.com/office/drawing/2014/main" id="{91EDFF44-B9C2-7D7D-8DFB-448C9F76AD5F}"/>
              </a:ext>
            </a:extLst>
          </p:cNvPr>
          <p:cNvPicPr>
            <a:picLocks noChangeAspect="1"/>
          </p:cNvPicPr>
          <p:nvPr/>
        </p:nvPicPr>
        <p:blipFill>
          <a:blip r:embed="rId2"/>
          <a:stretch>
            <a:fillRect/>
          </a:stretch>
        </p:blipFill>
        <p:spPr>
          <a:xfrm>
            <a:off x="4648200" y="4745488"/>
            <a:ext cx="4171518" cy="548001"/>
          </a:xfrm>
          <a:prstGeom prst="rect">
            <a:avLst/>
          </a:prstGeom>
        </p:spPr>
      </p:pic>
      <p:sp>
        <p:nvSpPr>
          <p:cNvPr id="18" name="Title 1">
            <a:extLst>
              <a:ext uri="{FF2B5EF4-FFF2-40B4-BE49-F238E27FC236}">
                <a16:creationId xmlns:a16="http://schemas.microsoft.com/office/drawing/2014/main" id="{535F5614-304E-BB4C-48E4-3C4C944AD685}"/>
              </a:ext>
            </a:extLst>
          </p:cNvPr>
          <p:cNvSpPr txBox="1">
            <a:spLocks/>
          </p:cNvSpPr>
          <p:nvPr/>
        </p:nvSpPr>
        <p:spPr>
          <a:xfrm>
            <a:off x="3959396" y="918981"/>
            <a:ext cx="4273206" cy="6118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600" dirty="0"/>
              <a:t>Creating the input box</a:t>
            </a:r>
          </a:p>
        </p:txBody>
      </p:sp>
      <p:sp>
        <p:nvSpPr>
          <p:cNvPr id="4" name="Text Placeholder 6">
            <a:extLst>
              <a:ext uri="{FF2B5EF4-FFF2-40B4-BE49-F238E27FC236}">
                <a16:creationId xmlns:a16="http://schemas.microsoft.com/office/drawing/2014/main" id="{29531CF1-A18E-751D-0273-DF224C40999E}"/>
              </a:ext>
            </a:extLst>
          </p:cNvPr>
          <p:cNvSpPr txBox="1">
            <a:spLocks/>
          </p:cNvSpPr>
          <p:nvPr/>
        </p:nvSpPr>
        <p:spPr>
          <a:xfrm>
            <a:off x="1542207" y="2760439"/>
            <a:ext cx="2895599" cy="56524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0D0D0D"/>
                </a:solidFill>
              </a:rPr>
              <a:t>The elements that are imported to design the input box include:</a:t>
            </a:r>
          </a:p>
          <a:p>
            <a:endParaRPr lang="en-US" sz="1200" dirty="0"/>
          </a:p>
        </p:txBody>
      </p:sp>
    </p:spTree>
    <p:extLst>
      <p:ext uri="{BB962C8B-B14F-4D97-AF65-F5344CB8AC3E}">
        <p14:creationId xmlns:p14="http://schemas.microsoft.com/office/powerpoint/2010/main" val="364068795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B286-A2CF-72AC-789C-25D6FAE4600C}"/>
              </a:ext>
            </a:extLst>
          </p:cNvPr>
          <p:cNvSpPr>
            <a:spLocks noGrp="1"/>
          </p:cNvSpPr>
          <p:nvPr>
            <p:ph type="title"/>
          </p:nvPr>
        </p:nvSpPr>
        <p:spPr>
          <a:xfrm>
            <a:off x="4615755" y="237306"/>
            <a:ext cx="3598670" cy="510808"/>
          </a:xfrm>
        </p:spPr>
        <p:txBody>
          <a:bodyPr>
            <a:normAutofit/>
          </a:bodyPr>
          <a:lstStyle/>
          <a:p>
            <a:r>
              <a:rPr lang="en-US" sz="2400" dirty="0"/>
              <a:t>Input box part 2</a:t>
            </a:r>
          </a:p>
        </p:txBody>
      </p:sp>
      <p:sp>
        <p:nvSpPr>
          <p:cNvPr id="7" name="Footer Placeholder 6">
            <a:extLst>
              <a:ext uri="{FF2B5EF4-FFF2-40B4-BE49-F238E27FC236}">
                <a16:creationId xmlns:a16="http://schemas.microsoft.com/office/drawing/2014/main" id="{3F7BAD89-99BE-4217-8D45-FE1B44D0D2DF}"/>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46AE1C1D-CD88-9BB1-03D3-FAF9BBD4C4BD}"/>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
        <p:nvSpPr>
          <p:cNvPr id="9" name="Title 1">
            <a:extLst>
              <a:ext uri="{FF2B5EF4-FFF2-40B4-BE49-F238E27FC236}">
                <a16:creationId xmlns:a16="http://schemas.microsoft.com/office/drawing/2014/main" id="{F49C74E2-ADE4-4E07-04B8-CF10A575A7CB}"/>
              </a:ext>
            </a:extLst>
          </p:cNvPr>
          <p:cNvSpPr txBox="1">
            <a:spLocks/>
          </p:cNvSpPr>
          <p:nvPr/>
        </p:nvSpPr>
        <p:spPr>
          <a:xfrm>
            <a:off x="3846842" y="703967"/>
            <a:ext cx="4498316" cy="528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800" dirty="0"/>
              <a:t>How can we manage user input?</a:t>
            </a:r>
          </a:p>
        </p:txBody>
      </p:sp>
      <p:sp>
        <p:nvSpPr>
          <p:cNvPr id="12" name="Content Placeholder 5">
            <a:extLst>
              <a:ext uri="{FF2B5EF4-FFF2-40B4-BE49-F238E27FC236}">
                <a16:creationId xmlns:a16="http://schemas.microsoft.com/office/drawing/2014/main" id="{EC445C75-D899-1E1C-434C-7AC475AA3AC1}"/>
              </a:ext>
            </a:extLst>
          </p:cNvPr>
          <p:cNvSpPr txBox="1">
            <a:spLocks/>
          </p:cNvSpPr>
          <p:nvPr/>
        </p:nvSpPr>
        <p:spPr>
          <a:xfrm>
            <a:off x="7526791" y="1655429"/>
            <a:ext cx="3943627" cy="19978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Content Placeholder 10">
            <a:extLst>
              <a:ext uri="{FF2B5EF4-FFF2-40B4-BE49-F238E27FC236}">
                <a16:creationId xmlns:a16="http://schemas.microsoft.com/office/drawing/2014/main" id="{3BA45055-0962-7773-A703-2EF61D28CC93}"/>
              </a:ext>
            </a:extLst>
          </p:cNvPr>
          <p:cNvSpPr>
            <a:spLocks noGrp="1"/>
          </p:cNvSpPr>
          <p:nvPr>
            <p:ph sz="half" idx="2"/>
          </p:nvPr>
        </p:nvSpPr>
        <p:spPr>
          <a:xfrm>
            <a:off x="3432176" y="1655429"/>
            <a:ext cx="5965828" cy="4172278"/>
          </a:xfrm>
        </p:spPr>
        <p:txBody>
          <a:bodyPr/>
          <a:lstStyle/>
          <a:p>
            <a:pPr algn="l"/>
            <a:r>
              <a:rPr lang="en-US" b="1" i="0" dirty="0">
                <a:solidFill>
                  <a:srgbClr val="0D0D0D"/>
                </a:solidFill>
                <a:effectLst/>
                <a:latin typeface="+mj-lt"/>
              </a:rPr>
              <a:t>User Input is managed using React Native </a:t>
            </a:r>
            <a:r>
              <a:rPr lang="en-US" b="1" i="1" dirty="0">
                <a:solidFill>
                  <a:srgbClr val="0D0D0D"/>
                </a:solidFill>
                <a:effectLst/>
                <a:latin typeface="+mj-lt"/>
              </a:rPr>
              <a:t>State</a:t>
            </a:r>
            <a:r>
              <a:rPr lang="en-US" b="1" i="0" dirty="0">
                <a:solidFill>
                  <a:srgbClr val="0D0D0D"/>
                </a:solidFill>
                <a:effectLst/>
                <a:latin typeface="+mj-lt"/>
              </a:rPr>
              <a:t>:</a:t>
            </a:r>
          </a:p>
          <a:p>
            <a:pPr algn="l"/>
            <a:endParaRPr lang="en-US" b="1" i="0" dirty="0">
              <a:solidFill>
                <a:srgbClr val="0D0D0D"/>
              </a:solidFill>
              <a:effectLst/>
              <a:latin typeface="+mj-lt"/>
            </a:endParaRPr>
          </a:p>
          <a:p>
            <a:pPr marL="342900" indent="-342900" algn="l">
              <a:buFont typeface="+mj-lt"/>
              <a:buAutoNum type="arabicPeriod"/>
            </a:pPr>
            <a:r>
              <a:rPr lang="en-US" dirty="0">
                <a:solidFill>
                  <a:srgbClr val="0D0D0D"/>
                </a:solidFill>
              </a:rPr>
              <a:t>M</a:t>
            </a:r>
            <a:r>
              <a:rPr lang="en-US" b="0" i="0" dirty="0">
                <a:solidFill>
                  <a:srgbClr val="0D0D0D"/>
                </a:solidFill>
                <a:effectLst/>
              </a:rPr>
              <a:t>ultiline text input is enabled to allow users to enter multiple lines of text comfortably.</a:t>
            </a:r>
          </a:p>
          <a:p>
            <a:pPr marL="342900" indent="-342900" algn="l">
              <a:buFont typeface="+mj-lt"/>
              <a:buAutoNum type="arabicPeriod"/>
            </a:pPr>
            <a:r>
              <a:rPr lang="en-US" dirty="0">
                <a:solidFill>
                  <a:srgbClr val="0D0D0D"/>
                </a:solidFill>
              </a:rPr>
              <a:t>An </a:t>
            </a:r>
            <a:r>
              <a:rPr lang="en-US" dirty="0" err="1">
                <a:solidFill>
                  <a:srgbClr val="0D0D0D"/>
                </a:solidFill>
              </a:rPr>
              <a:t>O</a:t>
            </a:r>
            <a:r>
              <a:rPr lang="en-US" i="0" dirty="0" err="1">
                <a:solidFill>
                  <a:srgbClr val="0D0D0D"/>
                </a:solidFill>
                <a:effectLst/>
              </a:rPr>
              <a:t>nPress</a:t>
            </a:r>
            <a:r>
              <a:rPr lang="en-US" b="0" i="0" dirty="0">
                <a:solidFill>
                  <a:srgbClr val="0D0D0D"/>
                </a:solidFill>
                <a:effectLst/>
              </a:rPr>
              <a:t> event is attached to the send button, specifying </a:t>
            </a:r>
            <a:r>
              <a:rPr lang="en-US" dirty="0">
                <a:solidFill>
                  <a:srgbClr val="0D0D0D"/>
                </a:solidFill>
              </a:rPr>
              <a:t>that </a:t>
            </a:r>
            <a:r>
              <a:rPr lang="en-US" b="0" i="0" dirty="0">
                <a:solidFill>
                  <a:srgbClr val="0D0D0D"/>
                </a:solidFill>
                <a:effectLst/>
              </a:rPr>
              <a:t>the </a:t>
            </a:r>
            <a:r>
              <a:rPr lang="en-US" b="1" i="0" dirty="0" err="1">
                <a:solidFill>
                  <a:srgbClr val="0D0D0D"/>
                </a:solidFill>
                <a:effectLst/>
              </a:rPr>
              <a:t>onSend</a:t>
            </a:r>
            <a:r>
              <a:rPr lang="en-US" b="0" i="0" dirty="0">
                <a:solidFill>
                  <a:srgbClr val="0D0D0D"/>
                </a:solidFill>
                <a:effectLst/>
              </a:rPr>
              <a:t> function should be executed when the send button is pressed.</a:t>
            </a:r>
          </a:p>
          <a:p>
            <a:pPr marL="342900" indent="-342900" algn="l">
              <a:buFont typeface="+mj-lt"/>
              <a:buAutoNum type="arabicPeriod"/>
            </a:pPr>
            <a:r>
              <a:rPr lang="en-US" b="0" i="0" dirty="0">
                <a:solidFill>
                  <a:srgbClr val="0D0D0D"/>
                </a:solidFill>
                <a:effectLst/>
              </a:rPr>
              <a:t>React Native's State, </a:t>
            </a:r>
            <a:r>
              <a:rPr lang="en-US" b="0" i="1" dirty="0">
                <a:solidFill>
                  <a:srgbClr val="0D0D0D"/>
                </a:solidFill>
                <a:effectLst/>
              </a:rPr>
              <a:t>a dynamic internal component</a:t>
            </a:r>
            <a:r>
              <a:rPr lang="en-US" b="0" i="0" dirty="0">
                <a:solidFill>
                  <a:srgbClr val="0D0D0D"/>
                </a:solidFill>
                <a:effectLst/>
              </a:rPr>
              <a:t>, is utilized to store the value of user input.</a:t>
            </a:r>
          </a:p>
          <a:p>
            <a:pPr marL="342900" indent="-342900" algn="l">
              <a:buFont typeface="+mj-lt"/>
              <a:buAutoNum type="arabicPeriod"/>
            </a:pPr>
            <a:r>
              <a:rPr lang="en-US" b="0" i="0" dirty="0">
                <a:solidFill>
                  <a:srgbClr val="0D0D0D"/>
                </a:solidFill>
                <a:effectLst/>
              </a:rPr>
              <a:t>The State variable acts as the bridge between the input </a:t>
            </a:r>
            <a:r>
              <a:rPr lang="en-US" b="0" dirty="0">
                <a:solidFill>
                  <a:srgbClr val="0D0D0D"/>
                </a:solidFill>
                <a:effectLst/>
              </a:rPr>
              <a:t>and</a:t>
            </a:r>
            <a:r>
              <a:rPr lang="en-US" b="0" i="0" dirty="0">
                <a:solidFill>
                  <a:srgbClr val="0D0D0D"/>
                </a:solidFill>
                <a:effectLst/>
              </a:rPr>
              <a:t> UI, ensuring that any changes in the user input are immediately reflected in the component's re-rendering.</a:t>
            </a:r>
          </a:p>
          <a:p>
            <a:pPr marL="342900" indent="-342900" algn="l">
              <a:buFont typeface="+mj-lt"/>
              <a:buAutoNum type="arabicPeriod"/>
            </a:pPr>
            <a:r>
              <a:rPr lang="en-US" b="0" i="0" dirty="0">
                <a:solidFill>
                  <a:srgbClr val="0D0D0D"/>
                </a:solidFill>
                <a:effectLst/>
              </a:rPr>
              <a:t>This real-time update mechanism enhances user interaction by maintaining synchronization between the UI and the user's input, providing a responsive experience.</a:t>
            </a:r>
            <a:endParaRPr lang="en-US" dirty="0"/>
          </a:p>
        </p:txBody>
      </p:sp>
    </p:spTree>
    <p:extLst>
      <p:ext uri="{BB962C8B-B14F-4D97-AF65-F5344CB8AC3E}">
        <p14:creationId xmlns:p14="http://schemas.microsoft.com/office/powerpoint/2010/main" val="15237487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C9EA-3AC0-9919-5EDD-E9A1CD68D25C}"/>
              </a:ext>
            </a:extLst>
          </p:cNvPr>
          <p:cNvSpPr>
            <a:spLocks noGrp="1"/>
          </p:cNvSpPr>
          <p:nvPr>
            <p:ph type="title"/>
          </p:nvPr>
        </p:nvSpPr>
        <p:spPr>
          <a:xfrm>
            <a:off x="2433367" y="386005"/>
            <a:ext cx="5676900" cy="735695"/>
          </a:xfrm>
        </p:spPr>
        <p:txBody>
          <a:bodyPr>
            <a:noAutofit/>
          </a:bodyPr>
          <a:lstStyle/>
          <a:p>
            <a:pPr algn="ctr"/>
            <a:r>
              <a:rPr lang="en-US" sz="2000" dirty="0"/>
              <a:t>Navigation Implementation: part 1</a:t>
            </a:r>
          </a:p>
        </p:txBody>
      </p:sp>
      <p:sp>
        <p:nvSpPr>
          <p:cNvPr id="4" name="Content Placeholder 3">
            <a:extLst>
              <a:ext uri="{FF2B5EF4-FFF2-40B4-BE49-F238E27FC236}">
                <a16:creationId xmlns:a16="http://schemas.microsoft.com/office/drawing/2014/main" id="{B1854E60-0531-D8E1-86D5-D36E3FE29A07}"/>
              </a:ext>
            </a:extLst>
          </p:cNvPr>
          <p:cNvSpPr>
            <a:spLocks noGrp="1"/>
          </p:cNvSpPr>
          <p:nvPr>
            <p:ph sz="half" idx="2"/>
          </p:nvPr>
        </p:nvSpPr>
        <p:spPr>
          <a:xfrm>
            <a:off x="3461448" y="1789254"/>
            <a:ext cx="6238437" cy="3343463"/>
          </a:xfrm>
        </p:spPr>
        <p:txBody>
          <a:bodyPr>
            <a:normAutofit/>
          </a:bodyPr>
          <a:lstStyle/>
          <a:p>
            <a:pPr algn="l">
              <a:buFont typeface="+mj-lt"/>
              <a:buAutoNum type="arabicPeriod"/>
            </a:pPr>
            <a:r>
              <a:rPr lang="en-US" sz="1600" b="1" i="0" dirty="0">
                <a:solidFill>
                  <a:srgbClr val="0D0D0D"/>
                </a:solidFill>
                <a:effectLst/>
              </a:rPr>
              <a:t> Dependency Installation and Navigation Component Setup:</a:t>
            </a:r>
            <a:endParaRPr lang="en-US" sz="1600" b="0" i="0" dirty="0">
              <a:solidFill>
                <a:srgbClr val="0D0D0D"/>
              </a:solidFill>
              <a:effectLst/>
            </a:endParaRPr>
          </a:p>
          <a:p>
            <a:pPr marL="742950" lvl="1" indent="-285750" algn="l">
              <a:buFont typeface="+mj-lt"/>
              <a:buAutoNum type="arabicPeriod"/>
            </a:pPr>
            <a:r>
              <a:rPr lang="en-US" sz="1600" b="0" i="0" dirty="0">
                <a:solidFill>
                  <a:srgbClr val="0D0D0D"/>
                </a:solidFill>
                <a:effectLst/>
              </a:rPr>
              <a:t>Created a new file for navigation logic, wrapping all screens inside the </a:t>
            </a:r>
            <a:r>
              <a:rPr lang="en-US" sz="1600" b="0" i="0" dirty="0" err="1">
                <a:solidFill>
                  <a:srgbClr val="0D0D0D"/>
                </a:solidFill>
                <a:effectLst/>
              </a:rPr>
              <a:t>NavigationContainer</a:t>
            </a:r>
            <a:r>
              <a:rPr lang="en-US" sz="1600" b="0" i="0" dirty="0">
                <a:solidFill>
                  <a:srgbClr val="0D0D0D"/>
                </a:solidFill>
                <a:effectLst/>
              </a:rPr>
              <a:t> component.</a:t>
            </a:r>
          </a:p>
          <a:p>
            <a:pPr lvl="1" algn="l"/>
            <a:endParaRPr lang="en-US" sz="1600" b="0" i="0" dirty="0">
              <a:solidFill>
                <a:srgbClr val="0D0D0D"/>
              </a:solidFill>
              <a:effectLst/>
            </a:endParaRPr>
          </a:p>
          <a:p>
            <a:pPr algn="l">
              <a:buFont typeface="+mj-lt"/>
              <a:buAutoNum type="arabicPeriod"/>
            </a:pPr>
            <a:r>
              <a:rPr lang="en-US" sz="1600" b="1" i="0" dirty="0">
                <a:solidFill>
                  <a:srgbClr val="0D0D0D"/>
                </a:solidFill>
                <a:effectLst/>
              </a:rPr>
              <a:t> Stack Navigator Implementation:</a:t>
            </a:r>
            <a:endParaRPr lang="en-US" sz="1600" b="0" i="0" dirty="0">
              <a:solidFill>
                <a:srgbClr val="0D0D0D"/>
              </a:solidFill>
              <a:effectLst/>
            </a:endParaRPr>
          </a:p>
          <a:p>
            <a:pPr marL="742950" lvl="1" indent="-285750" algn="l">
              <a:buFont typeface="+mj-lt"/>
              <a:buAutoNum type="arabicPeriod"/>
            </a:pPr>
            <a:r>
              <a:rPr lang="en-US" sz="1600" b="0" i="0" dirty="0">
                <a:solidFill>
                  <a:srgbClr val="0D0D0D"/>
                </a:solidFill>
                <a:effectLst/>
              </a:rPr>
              <a:t>Imported the Stack Navigator helper function.</a:t>
            </a:r>
          </a:p>
          <a:p>
            <a:pPr marL="742950" lvl="1" indent="-285750" algn="l">
              <a:buFont typeface="+mj-lt"/>
              <a:buAutoNum type="arabicPeriod"/>
            </a:pPr>
            <a:r>
              <a:rPr lang="en-US" sz="1600" b="0" i="0" dirty="0">
                <a:solidFill>
                  <a:srgbClr val="0D0D0D"/>
                </a:solidFill>
                <a:effectLst/>
              </a:rPr>
              <a:t>Defined screens and wrapped them inside </a:t>
            </a:r>
            <a:r>
              <a:rPr lang="en-US" sz="1600" b="0" i="0" dirty="0" err="1">
                <a:solidFill>
                  <a:srgbClr val="0D0D0D"/>
                </a:solidFill>
                <a:effectLst/>
              </a:rPr>
              <a:t>Stack.Navigator</a:t>
            </a:r>
            <a:r>
              <a:rPr lang="en-US" sz="1600" b="0" i="0" dirty="0">
                <a:solidFill>
                  <a:srgbClr val="0D0D0D"/>
                </a:solidFill>
                <a:effectLst/>
              </a:rPr>
              <a:t> for screen navigation.</a:t>
            </a:r>
          </a:p>
          <a:p>
            <a:pPr marL="742950" lvl="1" indent="-285750" algn="l">
              <a:buFont typeface="+mj-lt"/>
              <a:buAutoNum type="arabicPeriod"/>
            </a:pPr>
            <a:r>
              <a:rPr lang="en-US" sz="1600" b="0" i="0" dirty="0">
                <a:solidFill>
                  <a:srgbClr val="0D0D0D"/>
                </a:solidFill>
                <a:effectLst/>
              </a:rPr>
              <a:t>Set up </a:t>
            </a:r>
            <a:r>
              <a:rPr lang="en-US" sz="1600" b="0" i="0" dirty="0" err="1">
                <a:solidFill>
                  <a:srgbClr val="0D0D0D"/>
                </a:solidFill>
                <a:effectLst/>
              </a:rPr>
              <a:t>OnPress</a:t>
            </a:r>
            <a:r>
              <a:rPr lang="en-US" sz="1600" b="0" i="0" dirty="0">
                <a:solidFill>
                  <a:srgbClr val="0D0D0D"/>
                </a:solidFill>
                <a:effectLst/>
              </a:rPr>
              <a:t> functions to navigate back to the previous screen.</a:t>
            </a:r>
          </a:p>
        </p:txBody>
      </p:sp>
      <p:sp>
        <p:nvSpPr>
          <p:cNvPr id="7" name="Footer Placeholder 6">
            <a:extLst>
              <a:ext uri="{FF2B5EF4-FFF2-40B4-BE49-F238E27FC236}">
                <a16:creationId xmlns:a16="http://schemas.microsoft.com/office/drawing/2014/main" id="{C250EE26-87E2-4AC8-7EB1-1124EDFA00A3}"/>
              </a:ext>
            </a:extLst>
          </p:cNvPr>
          <p:cNvSpPr>
            <a:spLocks noGrp="1"/>
          </p:cNvSpPr>
          <p:nvPr>
            <p:ph type="ftr" sz="quarter" idx="11"/>
          </p:nvPr>
        </p:nvSpPr>
        <p:spPr>
          <a:xfrm>
            <a:off x="4718648" y="6356350"/>
            <a:ext cx="3391619"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A27C7CD0-9C4B-FF05-43CF-A8F623288EEF}"/>
              </a:ext>
            </a:extLst>
          </p:cNvPr>
          <p:cNvSpPr>
            <a:spLocks noGrp="1"/>
          </p:cNvSpPr>
          <p:nvPr>
            <p:ph type="sldNum" sz="quarter" idx="12"/>
          </p:nvPr>
        </p:nvSpPr>
        <p:spPr>
          <a:xfrm>
            <a:off x="10067026" y="6356350"/>
            <a:ext cx="1286774" cy="365125"/>
          </a:xfrm>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278974212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94AA7-B995-8B9D-ABC9-E249E594D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566323-9946-1032-71CD-DE81ABDFE5D4}"/>
              </a:ext>
            </a:extLst>
          </p:cNvPr>
          <p:cNvSpPr>
            <a:spLocks noGrp="1"/>
          </p:cNvSpPr>
          <p:nvPr>
            <p:ph type="title"/>
          </p:nvPr>
        </p:nvSpPr>
        <p:spPr>
          <a:xfrm>
            <a:off x="2598807" y="415700"/>
            <a:ext cx="5676900" cy="735695"/>
          </a:xfrm>
        </p:spPr>
        <p:txBody>
          <a:bodyPr>
            <a:noAutofit/>
          </a:bodyPr>
          <a:lstStyle/>
          <a:p>
            <a:pPr algn="ctr"/>
            <a:r>
              <a:rPr lang="en-US" sz="2000" dirty="0"/>
              <a:t>Navigation Implementation: part 2</a:t>
            </a:r>
          </a:p>
        </p:txBody>
      </p:sp>
      <p:sp>
        <p:nvSpPr>
          <p:cNvPr id="4" name="Content Placeholder 3">
            <a:extLst>
              <a:ext uri="{FF2B5EF4-FFF2-40B4-BE49-F238E27FC236}">
                <a16:creationId xmlns:a16="http://schemas.microsoft.com/office/drawing/2014/main" id="{B86AD866-2034-2866-404E-125E33C8218C}"/>
              </a:ext>
            </a:extLst>
          </p:cNvPr>
          <p:cNvSpPr>
            <a:spLocks noGrp="1"/>
          </p:cNvSpPr>
          <p:nvPr>
            <p:ph sz="half" idx="2"/>
          </p:nvPr>
        </p:nvSpPr>
        <p:spPr>
          <a:xfrm>
            <a:off x="3744873" y="1665082"/>
            <a:ext cx="6024450" cy="4691268"/>
          </a:xfrm>
        </p:spPr>
        <p:txBody>
          <a:bodyPr>
            <a:normAutofit/>
          </a:bodyPr>
          <a:lstStyle/>
          <a:p>
            <a:pPr algn="l"/>
            <a:r>
              <a:rPr lang="en-US" sz="1600" b="1" i="0" dirty="0">
                <a:solidFill>
                  <a:srgbClr val="0D0D0D"/>
                </a:solidFill>
                <a:effectLst/>
              </a:rPr>
              <a:t>3. Main Tab Navigator Creation:</a:t>
            </a:r>
          </a:p>
          <a:p>
            <a:pPr marL="800100" lvl="1" indent="-342900">
              <a:buFont typeface="+mj-lt"/>
              <a:buAutoNum type="arabicPeriod"/>
            </a:pPr>
            <a:r>
              <a:rPr lang="en-US" sz="1600" i="0" dirty="0">
                <a:solidFill>
                  <a:srgbClr val="0D0D0D"/>
                </a:solidFill>
                <a:effectLst/>
              </a:rPr>
              <a:t>Created a new file for the Main Tab Navigator and imported the </a:t>
            </a:r>
            <a:r>
              <a:rPr lang="en-US" sz="1600" i="1" dirty="0">
                <a:solidFill>
                  <a:srgbClr val="0D0D0D"/>
                </a:solidFill>
                <a:effectLst/>
              </a:rPr>
              <a:t>‘</a:t>
            </a:r>
            <a:r>
              <a:rPr lang="en-US" sz="1600" i="1" dirty="0" err="1">
                <a:solidFill>
                  <a:srgbClr val="0D0D0D"/>
                </a:solidFill>
                <a:effectLst/>
              </a:rPr>
              <a:t>createBottomTabNavigator</a:t>
            </a:r>
            <a:r>
              <a:rPr lang="en-US" sz="1600" i="1" dirty="0">
                <a:solidFill>
                  <a:srgbClr val="0D0D0D"/>
                </a:solidFill>
                <a:effectLst/>
              </a:rPr>
              <a:t>’ </a:t>
            </a:r>
            <a:r>
              <a:rPr lang="en-US" sz="1600" i="0" dirty="0">
                <a:solidFill>
                  <a:srgbClr val="0D0D0D"/>
                </a:solidFill>
                <a:effectLst/>
              </a:rPr>
              <a:t>helper function.</a:t>
            </a:r>
          </a:p>
          <a:p>
            <a:pPr marL="800100" lvl="1" indent="-342900">
              <a:buFont typeface="+mj-lt"/>
              <a:buAutoNum type="arabicPeriod"/>
            </a:pPr>
            <a:r>
              <a:rPr lang="en-US" sz="1600" i="0" dirty="0">
                <a:solidFill>
                  <a:srgbClr val="0D0D0D"/>
                </a:solidFill>
                <a:effectLst/>
              </a:rPr>
              <a:t>Defined the screens using </a:t>
            </a:r>
            <a:r>
              <a:rPr lang="en-US" sz="1600" dirty="0">
                <a:solidFill>
                  <a:srgbClr val="0D0D0D"/>
                </a:solidFill>
              </a:rPr>
              <a:t>‘</a:t>
            </a:r>
            <a:r>
              <a:rPr lang="en-US" sz="1600" i="0" dirty="0" err="1">
                <a:solidFill>
                  <a:srgbClr val="0D0D0D"/>
                </a:solidFill>
                <a:effectLst/>
              </a:rPr>
              <a:t>Tab.Screen</a:t>
            </a:r>
            <a:r>
              <a:rPr lang="en-US" sz="1600" dirty="0">
                <a:solidFill>
                  <a:srgbClr val="0D0D0D"/>
                </a:solidFill>
              </a:rPr>
              <a:t>’</a:t>
            </a:r>
            <a:r>
              <a:rPr lang="en-US" sz="1600" i="0" dirty="0">
                <a:solidFill>
                  <a:srgbClr val="0D0D0D"/>
                </a:solidFill>
                <a:effectLst/>
              </a:rPr>
              <a:t> and wrapped them inside </a:t>
            </a:r>
            <a:r>
              <a:rPr lang="en-US" sz="1600" dirty="0">
                <a:solidFill>
                  <a:srgbClr val="0D0D0D"/>
                </a:solidFill>
              </a:rPr>
              <a:t>‘</a:t>
            </a:r>
            <a:r>
              <a:rPr lang="en-US" sz="1600" i="0" dirty="0" err="1">
                <a:solidFill>
                  <a:srgbClr val="0D0D0D"/>
                </a:solidFill>
                <a:effectLst/>
              </a:rPr>
              <a:t>Tab.Navigator</a:t>
            </a:r>
            <a:r>
              <a:rPr lang="en-US" sz="1600" dirty="0">
                <a:solidFill>
                  <a:srgbClr val="0D0D0D"/>
                </a:solidFill>
              </a:rPr>
              <a:t>’</a:t>
            </a:r>
            <a:r>
              <a:rPr lang="en-US" sz="1600" i="0" dirty="0">
                <a:solidFill>
                  <a:srgbClr val="0D0D0D"/>
                </a:solidFill>
                <a:effectLst/>
              </a:rPr>
              <a:t> for tab navigation.</a:t>
            </a:r>
          </a:p>
          <a:p>
            <a:pPr algn="l"/>
            <a:endParaRPr lang="en-US" sz="1600" b="1" i="0" dirty="0">
              <a:solidFill>
                <a:srgbClr val="0D0D0D"/>
              </a:solidFill>
              <a:effectLst/>
            </a:endParaRPr>
          </a:p>
          <a:p>
            <a:pPr algn="l"/>
            <a:r>
              <a:rPr lang="en-US" sz="1600" b="1" i="0" dirty="0">
                <a:solidFill>
                  <a:srgbClr val="0D0D0D"/>
                </a:solidFill>
                <a:effectLst/>
              </a:rPr>
              <a:t>4. Integration and Customization of Main Tab Navigator:</a:t>
            </a:r>
          </a:p>
          <a:p>
            <a:pPr marL="800100" lvl="1" indent="-342900">
              <a:buFont typeface="+mj-lt"/>
              <a:buAutoNum type="arabicPeriod"/>
            </a:pPr>
            <a:r>
              <a:rPr lang="en-US" sz="1600" i="0" dirty="0">
                <a:solidFill>
                  <a:srgbClr val="0D0D0D"/>
                </a:solidFill>
                <a:effectLst/>
              </a:rPr>
              <a:t>Imported the Main Tab Navigator into the navigation logic file </a:t>
            </a:r>
            <a:r>
              <a:rPr lang="en-US" i="1" dirty="0">
                <a:solidFill>
                  <a:srgbClr val="0D0D0D"/>
                </a:solidFill>
                <a:effectLst/>
              </a:rPr>
              <a:t>(index.js) </a:t>
            </a:r>
            <a:r>
              <a:rPr lang="en-US" sz="1600" i="0" dirty="0">
                <a:solidFill>
                  <a:srgbClr val="0D0D0D"/>
                </a:solidFill>
                <a:effectLst/>
              </a:rPr>
              <a:t>and rendered it as the first screen </a:t>
            </a:r>
            <a:r>
              <a:rPr lang="en-US" sz="1600" dirty="0">
                <a:solidFill>
                  <a:srgbClr val="0D0D0D"/>
                </a:solidFill>
              </a:rPr>
              <a:t>o</a:t>
            </a:r>
            <a:r>
              <a:rPr lang="en-US" sz="1600" i="0" dirty="0">
                <a:solidFill>
                  <a:srgbClr val="0D0D0D"/>
                </a:solidFill>
                <a:effectLst/>
              </a:rPr>
              <a:t>n the stack.</a:t>
            </a:r>
          </a:p>
          <a:p>
            <a:pPr marL="800100" lvl="1" indent="-342900">
              <a:buFont typeface="+mj-lt"/>
              <a:buAutoNum type="arabicPeriod"/>
            </a:pPr>
            <a:r>
              <a:rPr lang="en-US" sz="1600" i="0" dirty="0">
                <a:solidFill>
                  <a:srgbClr val="0D0D0D"/>
                </a:solidFill>
                <a:effectLst/>
              </a:rPr>
              <a:t>Customized the Main Tab Navigator by setting up icons for each tab and adjusting the tab bar's background color, font, and font size.</a:t>
            </a:r>
          </a:p>
        </p:txBody>
      </p:sp>
      <p:sp>
        <p:nvSpPr>
          <p:cNvPr id="7" name="Footer Placeholder 6">
            <a:extLst>
              <a:ext uri="{FF2B5EF4-FFF2-40B4-BE49-F238E27FC236}">
                <a16:creationId xmlns:a16="http://schemas.microsoft.com/office/drawing/2014/main" id="{2DDF918F-6820-256E-329D-2D6641124216}"/>
              </a:ext>
            </a:extLst>
          </p:cNvPr>
          <p:cNvSpPr>
            <a:spLocks noGrp="1"/>
          </p:cNvSpPr>
          <p:nvPr>
            <p:ph type="ftr" sz="quarter" idx="11"/>
          </p:nvPr>
        </p:nvSpPr>
        <p:spPr>
          <a:xfrm>
            <a:off x="4718648" y="6356350"/>
            <a:ext cx="3391619"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08D2E5E1-0EE7-5CE9-3CD2-44C70550EE96}"/>
              </a:ext>
            </a:extLst>
          </p:cNvPr>
          <p:cNvSpPr>
            <a:spLocks noGrp="1"/>
          </p:cNvSpPr>
          <p:nvPr>
            <p:ph type="sldNum" sz="quarter" idx="12"/>
          </p:nvPr>
        </p:nvSpPr>
        <p:spPr>
          <a:xfrm>
            <a:off x="10067026" y="6356350"/>
            <a:ext cx="1286774" cy="365125"/>
          </a:xfrm>
        </p:spPr>
        <p:txBody>
          <a:bodyPr/>
          <a:lstStyle/>
          <a:p>
            <a:fld id="{A49DFD55-3C28-40EF-9E31-A92D2E4017FF}" type="slidenum">
              <a:rPr lang="en-US" smtClean="0"/>
              <a:pPr/>
              <a:t>34</a:t>
            </a:fld>
            <a:endParaRPr lang="en-US" dirty="0"/>
          </a:p>
        </p:txBody>
      </p:sp>
      <p:pic>
        <p:nvPicPr>
          <p:cNvPr id="22" name="Picture 21" descr="A screen shot of a camera&#10;&#10;Description automatically generated">
            <a:extLst>
              <a:ext uri="{FF2B5EF4-FFF2-40B4-BE49-F238E27FC236}">
                <a16:creationId xmlns:a16="http://schemas.microsoft.com/office/drawing/2014/main" id="{521B1848-A605-D6C4-2823-8168519E3FF5}"/>
              </a:ext>
            </a:extLst>
          </p:cNvPr>
          <p:cNvPicPr>
            <a:picLocks noChangeAspect="1"/>
          </p:cNvPicPr>
          <p:nvPr/>
        </p:nvPicPr>
        <p:blipFill>
          <a:blip r:embed="rId2"/>
          <a:stretch>
            <a:fillRect/>
          </a:stretch>
        </p:blipFill>
        <p:spPr>
          <a:xfrm>
            <a:off x="421114" y="4891177"/>
            <a:ext cx="3323759" cy="815428"/>
          </a:xfrm>
          <a:prstGeom prst="rect">
            <a:avLst/>
          </a:prstGeom>
        </p:spPr>
      </p:pic>
    </p:spTree>
    <p:extLst>
      <p:ext uri="{BB962C8B-B14F-4D97-AF65-F5344CB8AC3E}">
        <p14:creationId xmlns:p14="http://schemas.microsoft.com/office/powerpoint/2010/main" val="188689759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63F4-4438-8C12-2EA3-6973F5FD0CD4}"/>
              </a:ext>
            </a:extLst>
          </p:cNvPr>
          <p:cNvSpPr>
            <a:spLocks noGrp="1"/>
          </p:cNvSpPr>
          <p:nvPr>
            <p:ph type="title"/>
          </p:nvPr>
        </p:nvSpPr>
        <p:spPr>
          <a:xfrm>
            <a:off x="2799273" y="92970"/>
            <a:ext cx="4114800" cy="740070"/>
          </a:xfrm>
        </p:spPr>
        <p:txBody>
          <a:bodyPr>
            <a:normAutofit/>
          </a:bodyPr>
          <a:lstStyle/>
          <a:p>
            <a:pPr algn="ctr"/>
            <a:r>
              <a:rPr lang="en-US" sz="2000" dirty="0"/>
              <a:t>Contacts screen</a:t>
            </a:r>
          </a:p>
        </p:txBody>
      </p:sp>
      <p:sp>
        <p:nvSpPr>
          <p:cNvPr id="4" name="Content Placeholder 3">
            <a:extLst>
              <a:ext uri="{FF2B5EF4-FFF2-40B4-BE49-F238E27FC236}">
                <a16:creationId xmlns:a16="http://schemas.microsoft.com/office/drawing/2014/main" id="{F1382D4C-DA9E-B8F9-FF9C-502D9D3179AB}"/>
              </a:ext>
            </a:extLst>
          </p:cNvPr>
          <p:cNvSpPr>
            <a:spLocks noGrp="1"/>
          </p:cNvSpPr>
          <p:nvPr>
            <p:ph sz="half" idx="2"/>
          </p:nvPr>
        </p:nvSpPr>
        <p:spPr>
          <a:xfrm>
            <a:off x="2205560" y="1012797"/>
            <a:ext cx="4622099" cy="2368954"/>
          </a:xfrm>
        </p:spPr>
        <p:txBody>
          <a:bodyPr>
            <a:noAutofit/>
          </a:bodyPr>
          <a:lstStyle/>
          <a:p>
            <a:pPr algn="l">
              <a:buFont typeface="+mj-lt"/>
              <a:buAutoNum type="arabicPeriod"/>
            </a:pPr>
            <a:r>
              <a:rPr lang="en-US" b="1" i="0" dirty="0">
                <a:solidFill>
                  <a:srgbClr val="0D0D0D"/>
                </a:solidFill>
                <a:effectLst/>
              </a:rPr>
              <a:t> Dependencies and State Management:</a:t>
            </a:r>
            <a:endParaRPr lang="en-US" b="0" i="0" dirty="0">
              <a:solidFill>
                <a:srgbClr val="0D0D0D"/>
              </a:solidFill>
              <a:effectLst/>
            </a:endParaRPr>
          </a:p>
          <a:p>
            <a:pPr marL="742950" lvl="1" indent="-285750" algn="l">
              <a:buFont typeface="+mj-lt"/>
              <a:buAutoNum type="arabicPeriod"/>
            </a:pPr>
            <a:r>
              <a:rPr lang="en-US" dirty="0">
                <a:solidFill>
                  <a:srgbClr val="0D0D0D"/>
                </a:solidFill>
              </a:rPr>
              <a:t>N</a:t>
            </a:r>
            <a:r>
              <a:rPr lang="en-US" b="0" i="0" dirty="0">
                <a:solidFill>
                  <a:srgbClr val="0D0D0D"/>
                </a:solidFill>
                <a:effectLst/>
              </a:rPr>
              <a:t>ecessary dependencies are imported for state management and accessing device contacts, leveraging Expo's "Contacts" library.</a:t>
            </a:r>
          </a:p>
          <a:p>
            <a:pPr marL="742950" lvl="1" indent="-285750" algn="l">
              <a:buFont typeface="+mj-lt"/>
              <a:buAutoNum type="arabicPeriod"/>
            </a:pPr>
            <a:r>
              <a:rPr lang="en-US" b="0" i="0" dirty="0">
                <a:solidFill>
                  <a:srgbClr val="0D0D0D"/>
                </a:solidFill>
                <a:effectLst/>
              </a:rPr>
              <a:t>React Hooks such as </a:t>
            </a:r>
            <a:r>
              <a:rPr lang="en-US" b="0" i="1" dirty="0">
                <a:solidFill>
                  <a:srgbClr val="0D0D0D"/>
                </a:solidFill>
                <a:effectLst/>
              </a:rPr>
              <a:t>'</a:t>
            </a:r>
            <a:r>
              <a:rPr lang="en-US" b="0" i="1" dirty="0" err="1">
                <a:solidFill>
                  <a:srgbClr val="0D0D0D"/>
                </a:solidFill>
                <a:effectLst/>
              </a:rPr>
              <a:t>useState</a:t>
            </a:r>
            <a:r>
              <a:rPr lang="en-US" b="0" i="1" dirty="0">
                <a:solidFill>
                  <a:srgbClr val="0D0D0D"/>
                </a:solidFill>
                <a:effectLst/>
              </a:rPr>
              <a:t>'</a:t>
            </a:r>
            <a:r>
              <a:rPr lang="en-US" b="0" i="0" dirty="0">
                <a:solidFill>
                  <a:srgbClr val="0D0D0D"/>
                </a:solidFill>
                <a:effectLst/>
              </a:rPr>
              <a:t> and </a:t>
            </a:r>
            <a:r>
              <a:rPr lang="en-US" b="0" i="1" dirty="0">
                <a:solidFill>
                  <a:srgbClr val="0D0D0D"/>
                </a:solidFill>
                <a:effectLst/>
              </a:rPr>
              <a:t>'</a:t>
            </a:r>
            <a:r>
              <a:rPr lang="en-US" b="0" i="1" dirty="0" err="1">
                <a:solidFill>
                  <a:srgbClr val="0D0D0D"/>
                </a:solidFill>
                <a:effectLst/>
              </a:rPr>
              <a:t>useEffect</a:t>
            </a:r>
            <a:r>
              <a:rPr lang="en-US" b="0" i="1" dirty="0">
                <a:solidFill>
                  <a:srgbClr val="0D0D0D"/>
                </a:solidFill>
                <a:effectLst/>
              </a:rPr>
              <a:t>’</a:t>
            </a:r>
            <a:r>
              <a:rPr lang="en-US" b="0" i="0" dirty="0">
                <a:solidFill>
                  <a:srgbClr val="0D0D0D"/>
                </a:solidFill>
                <a:effectLst/>
              </a:rPr>
              <a:t> are utilized for managing state variables related to contacts data, loading status, and accessing the </a:t>
            </a:r>
            <a:r>
              <a:rPr lang="en-US" b="1" i="0" dirty="0">
                <a:solidFill>
                  <a:srgbClr val="0D0D0D"/>
                </a:solidFill>
                <a:effectLst/>
              </a:rPr>
              <a:t>'</a:t>
            </a:r>
            <a:r>
              <a:rPr lang="en-US" b="1" i="0" dirty="0" err="1">
                <a:solidFill>
                  <a:srgbClr val="0D0D0D"/>
                </a:solidFill>
                <a:effectLst/>
              </a:rPr>
              <a:t>AppContext</a:t>
            </a:r>
            <a:r>
              <a:rPr lang="en-US" b="1" i="0" dirty="0">
                <a:solidFill>
                  <a:srgbClr val="0D0D0D"/>
                </a:solidFill>
                <a:effectLst/>
              </a:rPr>
              <a:t>’</a:t>
            </a:r>
            <a:r>
              <a:rPr lang="en-US" b="0" i="0" dirty="0">
                <a:solidFill>
                  <a:srgbClr val="0D0D0D"/>
                </a:solidFill>
                <a:effectLst/>
              </a:rPr>
              <a:t>.</a:t>
            </a:r>
          </a:p>
          <a:p>
            <a:pPr lvl="1" algn="l"/>
            <a:endParaRPr lang="en-US" sz="1200" b="0" i="0" dirty="0">
              <a:solidFill>
                <a:srgbClr val="0D0D0D"/>
              </a:solidFill>
              <a:effectLst/>
            </a:endParaRPr>
          </a:p>
        </p:txBody>
      </p:sp>
      <p:sp>
        <p:nvSpPr>
          <p:cNvPr id="7" name="Footer Placeholder 6">
            <a:extLst>
              <a:ext uri="{FF2B5EF4-FFF2-40B4-BE49-F238E27FC236}">
                <a16:creationId xmlns:a16="http://schemas.microsoft.com/office/drawing/2014/main" id="{2A79E350-4D1E-543E-05F0-7AC1D6723779}"/>
              </a:ext>
            </a:extLst>
          </p:cNvPr>
          <p:cNvSpPr>
            <a:spLocks noGrp="1"/>
          </p:cNvSpPr>
          <p:nvPr>
            <p:ph type="ftr" sz="quarter" idx="11"/>
          </p:nvPr>
        </p:nvSpPr>
        <p:spPr>
          <a:xfrm>
            <a:off x="4625235" y="6365726"/>
            <a:ext cx="4114800"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D69EBD2D-A975-9A5B-86E4-E219BBB2B227}"/>
              </a:ext>
            </a:extLst>
          </p:cNvPr>
          <p:cNvSpPr>
            <a:spLocks noGrp="1"/>
          </p:cNvSpPr>
          <p:nvPr>
            <p:ph type="sldNum" sz="quarter" idx="12"/>
          </p:nvPr>
        </p:nvSpPr>
        <p:spPr/>
        <p:txBody>
          <a:bodyPr/>
          <a:lstStyle/>
          <a:p>
            <a:fld id="{A49DFD55-3C28-40EF-9E31-A92D2E4017FF}" type="slidenum">
              <a:rPr lang="en-US" smtClean="0"/>
              <a:pPr/>
              <a:t>35</a:t>
            </a:fld>
            <a:endParaRPr lang="en-US" dirty="0"/>
          </a:p>
        </p:txBody>
      </p:sp>
      <p:sp>
        <p:nvSpPr>
          <p:cNvPr id="3" name="Content Placeholder 3">
            <a:extLst>
              <a:ext uri="{FF2B5EF4-FFF2-40B4-BE49-F238E27FC236}">
                <a16:creationId xmlns:a16="http://schemas.microsoft.com/office/drawing/2014/main" id="{C5EB6A0B-7208-FE45-9EBD-D50D06AEF860}"/>
              </a:ext>
            </a:extLst>
          </p:cNvPr>
          <p:cNvSpPr txBox="1">
            <a:spLocks/>
          </p:cNvSpPr>
          <p:nvPr/>
        </p:nvSpPr>
        <p:spPr>
          <a:xfrm>
            <a:off x="7130375" y="987089"/>
            <a:ext cx="4223425" cy="26808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rPr>
              <a:t>3. Contact Selection and Chat Integration:</a:t>
            </a:r>
            <a:endParaRPr lang="en-US" b="0" i="0" dirty="0">
              <a:solidFill>
                <a:srgbClr val="0D0D0D"/>
              </a:solidFill>
              <a:effectLst/>
            </a:endParaRPr>
          </a:p>
          <a:p>
            <a:pPr marL="742950" lvl="1" indent="-285750" algn="l">
              <a:buFont typeface="+mj-lt"/>
              <a:buAutoNum type="arabicPeriod"/>
            </a:pPr>
            <a:r>
              <a:rPr lang="en-US" b="0" i="0" dirty="0">
                <a:solidFill>
                  <a:srgbClr val="0D0D0D"/>
                </a:solidFill>
                <a:effectLst/>
              </a:rPr>
              <a:t>A pressable component is used for contact items in the '</a:t>
            </a:r>
            <a:r>
              <a:rPr lang="en-US" b="0" i="0" dirty="0" err="1">
                <a:solidFill>
                  <a:srgbClr val="0D0D0D"/>
                </a:solidFill>
                <a:effectLst/>
              </a:rPr>
              <a:t>FlatList</a:t>
            </a:r>
            <a:r>
              <a:rPr lang="en-US" b="0" i="0" dirty="0">
                <a:solidFill>
                  <a:srgbClr val="0D0D0D"/>
                </a:solidFill>
                <a:effectLst/>
              </a:rPr>
              <a:t>' to enable contact selection.</a:t>
            </a:r>
          </a:p>
          <a:p>
            <a:pPr marL="742950" lvl="1" indent="-285750" algn="l">
              <a:buFont typeface="+mj-lt"/>
              <a:buAutoNum type="arabicPeriod"/>
            </a:pPr>
            <a:r>
              <a:rPr lang="en-US" b="0" i="0" dirty="0">
                <a:solidFill>
                  <a:srgbClr val="0D0D0D"/>
                </a:solidFill>
                <a:effectLst/>
              </a:rPr>
              <a:t>When a contact is pressed, the selected contact is added as a new chat item to the </a:t>
            </a:r>
            <a:r>
              <a:rPr lang="en-US" b="1" i="0" dirty="0">
                <a:solidFill>
                  <a:srgbClr val="0D0D0D"/>
                </a:solidFill>
                <a:effectLst/>
              </a:rPr>
              <a:t>'</a:t>
            </a:r>
            <a:r>
              <a:rPr lang="en-US" b="1" i="0" dirty="0" err="1">
                <a:solidFill>
                  <a:srgbClr val="0D0D0D"/>
                </a:solidFill>
                <a:effectLst/>
              </a:rPr>
              <a:t>AppContext</a:t>
            </a:r>
            <a:r>
              <a:rPr lang="en-US" b="1" i="0" dirty="0">
                <a:solidFill>
                  <a:srgbClr val="0D0D0D"/>
                </a:solidFill>
                <a:effectLst/>
              </a:rPr>
              <a:t>’</a:t>
            </a:r>
            <a:r>
              <a:rPr lang="en-US" b="0" i="0" dirty="0">
                <a:solidFill>
                  <a:srgbClr val="0D0D0D"/>
                </a:solidFill>
                <a:effectLst/>
              </a:rPr>
              <a:t>.</a:t>
            </a:r>
          </a:p>
          <a:p>
            <a:pPr marL="742950" lvl="1" indent="-285750" algn="l">
              <a:buFont typeface="+mj-lt"/>
              <a:buAutoNum type="arabicPeriod"/>
            </a:pPr>
            <a:r>
              <a:rPr lang="en-US" b="0" i="0" dirty="0">
                <a:solidFill>
                  <a:srgbClr val="0D0D0D"/>
                </a:solidFill>
                <a:effectLst/>
              </a:rPr>
              <a:t>The ability to </a:t>
            </a:r>
            <a:r>
              <a:rPr lang="en-US" dirty="0">
                <a:solidFill>
                  <a:srgbClr val="0D0D0D"/>
                </a:solidFill>
              </a:rPr>
              <a:t>n</a:t>
            </a:r>
            <a:r>
              <a:rPr lang="en-US" b="0" i="0" dirty="0">
                <a:solidFill>
                  <a:srgbClr val="0D0D0D"/>
                </a:solidFill>
                <a:effectLst/>
              </a:rPr>
              <a:t>avigate back to the previous screen is enabled with a “go back” navigation function making the newly added contact visible in the chat list.</a:t>
            </a:r>
          </a:p>
          <a:p>
            <a:endParaRPr lang="en-US" sz="1100" dirty="0"/>
          </a:p>
        </p:txBody>
      </p:sp>
      <p:sp>
        <p:nvSpPr>
          <p:cNvPr id="5" name="Content Placeholder 3">
            <a:extLst>
              <a:ext uri="{FF2B5EF4-FFF2-40B4-BE49-F238E27FC236}">
                <a16:creationId xmlns:a16="http://schemas.microsoft.com/office/drawing/2014/main" id="{BE84359E-8783-43AF-B09D-B41689F1A352}"/>
              </a:ext>
            </a:extLst>
          </p:cNvPr>
          <p:cNvSpPr txBox="1">
            <a:spLocks/>
          </p:cNvSpPr>
          <p:nvPr/>
        </p:nvSpPr>
        <p:spPr>
          <a:xfrm>
            <a:off x="2290261" y="1485965"/>
            <a:ext cx="4452698" cy="521988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100" dirty="0"/>
          </a:p>
        </p:txBody>
      </p:sp>
      <p:sp>
        <p:nvSpPr>
          <p:cNvPr id="6" name="Content Placeholder 3">
            <a:extLst>
              <a:ext uri="{FF2B5EF4-FFF2-40B4-BE49-F238E27FC236}">
                <a16:creationId xmlns:a16="http://schemas.microsoft.com/office/drawing/2014/main" id="{C2D7EBCE-BC49-546E-7717-4F65033C94BB}"/>
              </a:ext>
            </a:extLst>
          </p:cNvPr>
          <p:cNvSpPr txBox="1">
            <a:spLocks/>
          </p:cNvSpPr>
          <p:nvPr/>
        </p:nvSpPr>
        <p:spPr>
          <a:xfrm>
            <a:off x="7130375" y="3854623"/>
            <a:ext cx="4452698" cy="236194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rPr>
              <a:t>4. Styling for Aesthetics and Consistency:</a:t>
            </a:r>
            <a:endParaRPr lang="en-US" b="0" i="0" dirty="0">
              <a:solidFill>
                <a:srgbClr val="0D0D0D"/>
              </a:solidFill>
              <a:effectLst/>
            </a:endParaRPr>
          </a:p>
          <a:p>
            <a:pPr marL="742950" lvl="1" indent="-285750" algn="l">
              <a:buFont typeface="+mj-lt"/>
              <a:buAutoNum type="arabicPeriod"/>
            </a:pPr>
            <a:r>
              <a:rPr lang="en-US" b="0" i="0" dirty="0">
                <a:solidFill>
                  <a:srgbClr val="0D0D0D"/>
                </a:solidFill>
                <a:effectLst/>
              </a:rPr>
              <a:t>Styles were applied to the container views, contact images, contact names, and contact rows to ensure a visually appealing and consistent presentation of UI elements.</a:t>
            </a:r>
          </a:p>
          <a:p>
            <a:endParaRPr lang="en-US" sz="1100" dirty="0"/>
          </a:p>
        </p:txBody>
      </p:sp>
      <p:sp>
        <p:nvSpPr>
          <p:cNvPr id="9" name="Content Placeholder 3">
            <a:extLst>
              <a:ext uri="{FF2B5EF4-FFF2-40B4-BE49-F238E27FC236}">
                <a16:creationId xmlns:a16="http://schemas.microsoft.com/office/drawing/2014/main" id="{B5F4B2A6-7F78-F573-A8F7-C6E3B6180EFD}"/>
              </a:ext>
            </a:extLst>
          </p:cNvPr>
          <p:cNvSpPr txBox="1">
            <a:spLocks/>
          </p:cNvSpPr>
          <p:nvPr/>
        </p:nvSpPr>
        <p:spPr>
          <a:xfrm>
            <a:off x="2207037" y="3854623"/>
            <a:ext cx="4622099" cy="284147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D0D0D"/>
                </a:solidFill>
              </a:rPr>
              <a:t>2. Contact Retrieval and UI Rendering:</a:t>
            </a:r>
            <a:endParaRPr lang="en-US" dirty="0">
              <a:solidFill>
                <a:srgbClr val="0D0D0D"/>
              </a:solidFill>
            </a:endParaRPr>
          </a:p>
          <a:p>
            <a:pPr marL="742950" lvl="1" indent="-285750">
              <a:buFont typeface="+mj-lt"/>
              <a:buAutoNum type="arabicPeriod"/>
            </a:pPr>
            <a:r>
              <a:rPr lang="en-US" dirty="0">
                <a:solidFill>
                  <a:srgbClr val="0D0D0D"/>
                </a:solidFill>
              </a:rPr>
              <a:t>Once the component mounts, permission is requested to access device contacts using a permissions function.</a:t>
            </a:r>
          </a:p>
          <a:p>
            <a:pPr marL="742950" lvl="1" indent="-285750">
              <a:buFont typeface="+mj-lt"/>
              <a:buAutoNum type="arabicPeriod"/>
            </a:pPr>
            <a:r>
              <a:rPr lang="en-US" dirty="0">
                <a:solidFill>
                  <a:srgbClr val="0D0D0D"/>
                </a:solidFill>
              </a:rPr>
              <a:t>If permission is granted, device contacts are fetched with the “get contacts” function and the 'contacts' state variable is updated.</a:t>
            </a:r>
          </a:p>
          <a:p>
            <a:pPr marL="742950" lvl="1" indent="-285750">
              <a:buFont typeface="+mj-lt"/>
              <a:buAutoNum type="arabicPeriod"/>
            </a:pPr>
            <a:r>
              <a:rPr lang="en-US" dirty="0">
                <a:solidFill>
                  <a:srgbClr val="0D0D0D"/>
                </a:solidFill>
              </a:rPr>
              <a:t>UI rendering includes an activity indicator for loading indication </a:t>
            </a:r>
            <a:r>
              <a:rPr lang="en-US" sz="1200" i="1" dirty="0">
                <a:solidFill>
                  <a:srgbClr val="0D0D0D"/>
                </a:solidFill>
              </a:rPr>
              <a:t>(if 'loading' is 'true') </a:t>
            </a:r>
            <a:r>
              <a:rPr lang="en-US" dirty="0">
                <a:solidFill>
                  <a:srgbClr val="0D0D0D"/>
                </a:solidFill>
              </a:rPr>
              <a:t>and a '</a:t>
            </a:r>
            <a:r>
              <a:rPr lang="en-US" dirty="0" err="1">
                <a:solidFill>
                  <a:srgbClr val="0D0D0D"/>
                </a:solidFill>
              </a:rPr>
              <a:t>FlatList</a:t>
            </a:r>
            <a:r>
              <a:rPr lang="en-US" dirty="0">
                <a:solidFill>
                  <a:srgbClr val="0D0D0D"/>
                </a:solidFill>
              </a:rPr>
              <a:t>’ is used to display contacts in a scrollable list.</a:t>
            </a:r>
          </a:p>
          <a:p>
            <a:endParaRPr lang="en-US" sz="1100" dirty="0"/>
          </a:p>
        </p:txBody>
      </p:sp>
    </p:spTree>
    <p:extLst>
      <p:ext uri="{BB962C8B-B14F-4D97-AF65-F5344CB8AC3E}">
        <p14:creationId xmlns:p14="http://schemas.microsoft.com/office/powerpoint/2010/main" val="790366839"/>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2C15-AFBA-D28A-C367-4E4AA8DB5BD1}"/>
              </a:ext>
            </a:extLst>
          </p:cNvPr>
          <p:cNvSpPr>
            <a:spLocks noGrp="1"/>
          </p:cNvSpPr>
          <p:nvPr>
            <p:ph type="title"/>
          </p:nvPr>
        </p:nvSpPr>
        <p:spPr>
          <a:xfrm>
            <a:off x="3105449" y="339649"/>
            <a:ext cx="3688401" cy="630027"/>
          </a:xfrm>
        </p:spPr>
        <p:txBody>
          <a:bodyPr>
            <a:normAutofit/>
          </a:bodyPr>
          <a:lstStyle/>
          <a:p>
            <a:r>
              <a:rPr lang="en-US" sz="2000" dirty="0"/>
              <a:t>Contacts screen</a:t>
            </a:r>
          </a:p>
        </p:txBody>
      </p:sp>
      <p:sp>
        <p:nvSpPr>
          <p:cNvPr id="7" name="Footer Placeholder 6">
            <a:extLst>
              <a:ext uri="{FF2B5EF4-FFF2-40B4-BE49-F238E27FC236}">
                <a16:creationId xmlns:a16="http://schemas.microsoft.com/office/drawing/2014/main" id="{9D77E2F9-2323-8E24-AB80-4DC2B9236F67}"/>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DC9082EA-59BB-4961-3544-977D6453A63C}"/>
              </a:ext>
            </a:extLst>
          </p:cNvPr>
          <p:cNvSpPr>
            <a:spLocks noGrp="1"/>
          </p:cNvSpPr>
          <p:nvPr>
            <p:ph type="sldNum" sz="quarter" idx="12"/>
          </p:nvPr>
        </p:nvSpPr>
        <p:spPr/>
        <p:txBody>
          <a:bodyPr/>
          <a:lstStyle/>
          <a:p>
            <a:fld id="{A49DFD55-3C28-40EF-9E31-A92D2E4017FF}" type="slidenum">
              <a:rPr lang="en-US" smtClean="0"/>
              <a:pPr/>
              <a:t>36</a:t>
            </a:fld>
            <a:endParaRPr lang="en-US" dirty="0"/>
          </a:p>
        </p:txBody>
      </p:sp>
      <p:pic>
        <p:nvPicPr>
          <p:cNvPr id="9" name="Picture 8">
            <a:extLst>
              <a:ext uri="{FF2B5EF4-FFF2-40B4-BE49-F238E27FC236}">
                <a16:creationId xmlns:a16="http://schemas.microsoft.com/office/drawing/2014/main" id="{1E93D25A-15B6-138D-27E1-6444CA1799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130" y="1569819"/>
            <a:ext cx="4114800" cy="3440222"/>
          </a:xfrm>
          <a:prstGeom prst="rect">
            <a:avLst/>
          </a:prstGeom>
          <a:noFill/>
          <a:ln>
            <a:noFill/>
          </a:ln>
        </p:spPr>
      </p:pic>
      <p:pic>
        <p:nvPicPr>
          <p:cNvPr id="10" name="Picture 9" descr="A screenshot of a chat&#10;&#10;Description automatically generated">
            <a:extLst>
              <a:ext uri="{FF2B5EF4-FFF2-40B4-BE49-F238E27FC236}">
                <a16:creationId xmlns:a16="http://schemas.microsoft.com/office/drawing/2014/main" id="{E9335D5E-01CE-4E26-6E61-820FE67C28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3024" y="1191309"/>
            <a:ext cx="3701966" cy="2568361"/>
          </a:xfrm>
          <a:prstGeom prst="rect">
            <a:avLst/>
          </a:prstGeom>
          <a:noFill/>
          <a:ln>
            <a:noFill/>
          </a:ln>
        </p:spPr>
      </p:pic>
      <p:sp>
        <p:nvSpPr>
          <p:cNvPr id="11" name="TextBox 10">
            <a:extLst>
              <a:ext uri="{FF2B5EF4-FFF2-40B4-BE49-F238E27FC236}">
                <a16:creationId xmlns:a16="http://schemas.microsoft.com/office/drawing/2014/main" id="{FCB4D1CE-621A-9DFC-229C-AA5F3121714C}"/>
              </a:ext>
            </a:extLst>
          </p:cNvPr>
          <p:cNvSpPr txBox="1"/>
          <p:nvPr/>
        </p:nvSpPr>
        <p:spPr>
          <a:xfrm>
            <a:off x="2113210" y="5010041"/>
            <a:ext cx="4680640" cy="307777"/>
          </a:xfrm>
          <a:prstGeom prst="rect">
            <a:avLst/>
          </a:prstGeom>
          <a:noFill/>
        </p:spPr>
        <p:txBody>
          <a:bodyPr wrap="none" rtlCol="0">
            <a:spAutoFit/>
          </a:bodyPr>
          <a:lstStyle/>
          <a:p>
            <a:r>
              <a:rPr lang="en-US" sz="1400" dirty="0"/>
              <a:t>Opening Contacts Screen with all device contacts showing</a:t>
            </a:r>
          </a:p>
        </p:txBody>
      </p:sp>
      <p:sp>
        <p:nvSpPr>
          <p:cNvPr id="12" name="TextBox 11">
            <a:extLst>
              <a:ext uri="{FF2B5EF4-FFF2-40B4-BE49-F238E27FC236}">
                <a16:creationId xmlns:a16="http://schemas.microsoft.com/office/drawing/2014/main" id="{904A6414-572C-6E00-07EA-0EA06FBEBA1C}"/>
              </a:ext>
            </a:extLst>
          </p:cNvPr>
          <p:cNvSpPr txBox="1"/>
          <p:nvPr/>
        </p:nvSpPr>
        <p:spPr>
          <a:xfrm>
            <a:off x="7828975" y="3750812"/>
            <a:ext cx="3211072" cy="307777"/>
          </a:xfrm>
          <a:prstGeom prst="rect">
            <a:avLst/>
          </a:prstGeom>
          <a:noFill/>
        </p:spPr>
        <p:txBody>
          <a:bodyPr wrap="none" rtlCol="0">
            <a:spAutoFit/>
          </a:bodyPr>
          <a:lstStyle/>
          <a:p>
            <a:r>
              <a:rPr lang="en-US" sz="1400" dirty="0"/>
              <a:t>Starting chat with an imported contact</a:t>
            </a:r>
          </a:p>
        </p:txBody>
      </p:sp>
      <p:pic>
        <p:nvPicPr>
          <p:cNvPr id="13" name="Picture 12">
            <a:extLst>
              <a:ext uri="{FF2B5EF4-FFF2-40B4-BE49-F238E27FC236}">
                <a16:creationId xmlns:a16="http://schemas.microsoft.com/office/drawing/2014/main" id="{3AB817B2-07A0-474C-1446-C559E492627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8499" y="4674099"/>
            <a:ext cx="4772025" cy="481965"/>
          </a:xfrm>
          <a:prstGeom prst="rect">
            <a:avLst/>
          </a:prstGeom>
          <a:noFill/>
          <a:ln>
            <a:noFill/>
          </a:ln>
        </p:spPr>
      </p:pic>
      <p:sp>
        <p:nvSpPr>
          <p:cNvPr id="14" name="TextBox 13">
            <a:extLst>
              <a:ext uri="{FF2B5EF4-FFF2-40B4-BE49-F238E27FC236}">
                <a16:creationId xmlns:a16="http://schemas.microsoft.com/office/drawing/2014/main" id="{C6143207-444C-559B-4A7A-B4D98A96A3F1}"/>
              </a:ext>
            </a:extLst>
          </p:cNvPr>
          <p:cNvSpPr txBox="1"/>
          <p:nvPr/>
        </p:nvSpPr>
        <p:spPr>
          <a:xfrm>
            <a:off x="7735265" y="5163929"/>
            <a:ext cx="3217484" cy="307777"/>
          </a:xfrm>
          <a:prstGeom prst="rect">
            <a:avLst/>
          </a:prstGeom>
          <a:noFill/>
        </p:spPr>
        <p:txBody>
          <a:bodyPr wrap="none" rtlCol="0">
            <a:spAutoFit/>
          </a:bodyPr>
          <a:lstStyle/>
          <a:p>
            <a:r>
              <a:rPr lang="en-US" sz="1400" dirty="0"/>
              <a:t>Imported contact visible in chat history</a:t>
            </a:r>
          </a:p>
        </p:txBody>
      </p:sp>
    </p:spTree>
    <p:extLst>
      <p:ext uri="{BB962C8B-B14F-4D97-AF65-F5344CB8AC3E}">
        <p14:creationId xmlns:p14="http://schemas.microsoft.com/office/powerpoint/2010/main" val="215524756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CE4A-9B15-DD1C-B0FA-F23403C6E33D}"/>
              </a:ext>
            </a:extLst>
          </p:cNvPr>
          <p:cNvSpPr>
            <a:spLocks noGrp="1"/>
          </p:cNvSpPr>
          <p:nvPr>
            <p:ph type="title"/>
          </p:nvPr>
        </p:nvSpPr>
        <p:spPr>
          <a:xfrm>
            <a:off x="2484841" y="291307"/>
            <a:ext cx="5184805" cy="921683"/>
          </a:xfrm>
        </p:spPr>
        <p:txBody>
          <a:bodyPr>
            <a:noAutofit/>
          </a:bodyPr>
          <a:lstStyle/>
          <a:p>
            <a:pPr algn="ctr"/>
            <a:r>
              <a:rPr lang="en-US" sz="2000" dirty="0">
                <a:latin typeface="+mn-lt"/>
              </a:rPr>
              <a:t>Chat Screen expansion part 1</a:t>
            </a:r>
          </a:p>
        </p:txBody>
      </p:sp>
      <p:sp>
        <p:nvSpPr>
          <p:cNvPr id="4" name="Content Placeholder 3">
            <a:extLst>
              <a:ext uri="{FF2B5EF4-FFF2-40B4-BE49-F238E27FC236}">
                <a16:creationId xmlns:a16="http://schemas.microsoft.com/office/drawing/2014/main" id="{FBF662B5-3E1C-BBCD-D80A-56DED81E5A08}"/>
              </a:ext>
            </a:extLst>
          </p:cNvPr>
          <p:cNvSpPr>
            <a:spLocks noGrp="1"/>
          </p:cNvSpPr>
          <p:nvPr>
            <p:ph sz="half" idx="2"/>
          </p:nvPr>
        </p:nvSpPr>
        <p:spPr>
          <a:xfrm>
            <a:off x="2132532" y="2519502"/>
            <a:ext cx="3483263" cy="2513054"/>
          </a:xfrm>
        </p:spPr>
        <p:txBody>
          <a:bodyPr>
            <a:normAutofit/>
          </a:bodyPr>
          <a:lstStyle/>
          <a:p>
            <a:pPr algn="ctr"/>
            <a:r>
              <a:rPr lang="en-US" sz="1600" dirty="0">
                <a:effectLst/>
                <a:latin typeface="+mn-lt"/>
                <a:ea typeface="Yu Mincho" panose="02020400000000000000" pitchFamily="18" charset="-128"/>
              </a:rPr>
              <a:t>The Chat Screen needs to be expanded more, we need the ability to send messages and showcase a reply function alongside reply generation. Previously, the messages were hard coded, and we imported a message component, but it was not utilized.</a:t>
            </a:r>
            <a:endParaRPr lang="en-US" sz="1600" dirty="0"/>
          </a:p>
        </p:txBody>
      </p:sp>
      <p:sp>
        <p:nvSpPr>
          <p:cNvPr id="5" name="Text Placeholder 4">
            <a:extLst>
              <a:ext uri="{FF2B5EF4-FFF2-40B4-BE49-F238E27FC236}">
                <a16:creationId xmlns:a16="http://schemas.microsoft.com/office/drawing/2014/main" id="{2FC70F51-9081-7143-52E0-C9E7AF2286D1}"/>
              </a:ext>
            </a:extLst>
          </p:cNvPr>
          <p:cNvSpPr>
            <a:spLocks noGrp="1"/>
          </p:cNvSpPr>
          <p:nvPr>
            <p:ph type="body" sz="quarter" idx="3"/>
          </p:nvPr>
        </p:nvSpPr>
        <p:spPr>
          <a:xfrm>
            <a:off x="6782283" y="1736116"/>
            <a:ext cx="3656633" cy="508619"/>
          </a:xfrm>
        </p:spPr>
        <p:txBody>
          <a:bodyPr/>
          <a:lstStyle/>
          <a:p>
            <a:pPr algn="ctr"/>
            <a:r>
              <a:rPr lang="en-US" b="1" dirty="0"/>
              <a:t>Message Component</a:t>
            </a:r>
          </a:p>
        </p:txBody>
      </p:sp>
      <p:sp>
        <p:nvSpPr>
          <p:cNvPr id="6" name="Content Placeholder 5">
            <a:extLst>
              <a:ext uri="{FF2B5EF4-FFF2-40B4-BE49-F238E27FC236}">
                <a16:creationId xmlns:a16="http://schemas.microsoft.com/office/drawing/2014/main" id="{0E36F479-56DC-271F-07F3-1DCDF768240E}"/>
              </a:ext>
            </a:extLst>
          </p:cNvPr>
          <p:cNvSpPr>
            <a:spLocks noGrp="1"/>
          </p:cNvSpPr>
          <p:nvPr>
            <p:ph sz="quarter" idx="4"/>
          </p:nvPr>
        </p:nvSpPr>
        <p:spPr>
          <a:xfrm>
            <a:off x="6655877" y="2509238"/>
            <a:ext cx="3943627" cy="2863145"/>
          </a:xfrm>
        </p:spPr>
        <p:txBody>
          <a:bodyPr>
            <a:normAutofit/>
          </a:bodyPr>
          <a:lstStyle/>
          <a:p>
            <a:pPr algn="ctr"/>
            <a:r>
              <a:rPr lang="en-US" sz="1600" dirty="0">
                <a:effectLst/>
                <a:latin typeface="+mn-lt"/>
                <a:ea typeface="Yu Mincho" panose="02020400000000000000" pitchFamily="18" charset="-128"/>
              </a:rPr>
              <a:t>The message component represents an individual message in the chat, and it includes a function that checks if the message is sent by the current user. </a:t>
            </a:r>
          </a:p>
          <a:p>
            <a:pPr algn="ctr"/>
            <a:r>
              <a:rPr lang="en-US" sz="1600" dirty="0">
                <a:effectLst/>
                <a:latin typeface="+mn-lt"/>
                <a:ea typeface="Yu Mincho" panose="02020400000000000000" pitchFamily="18" charset="-128"/>
              </a:rPr>
              <a:t>It will then proceed to render a message bubble with a style depending on the sender </a:t>
            </a:r>
            <a:r>
              <a:rPr lang="en-US" sz="1600" i="1" dirty="0">
                <a:effectLst/>
                <a:latin typeface="+mn-lt"/>
                <a:ea typeface="Yu Mincho" panose="02020400000000000000" pitchFamily="18" charset="-128"/>
              </a:rPr>
              <a:t>(</a:t>
            </a:r>
            <a:r>
              <a:rPr lang="en-US" sz="1600" i="1" dirty="0" err="1">
                <a:effectLst/>
                <a:latin typeface="+mn-lt"/>
                <a:ea typeface="Yu Mincho" panose="02020400000000000000" pitchFamily="18" charset="-128"/>
              </a:rPr>
              <a:t>i.e</a:t>
            </a:r>
            <a:r>
              <a:rPr lang="en-US" sz="1600" i="1" dirty="0">
                <a:effectLst/>
                <a:latin typeface="+mn-lt"/>
                <a:ea typeface="Yu Mincho" panose="02020400000000000000" pitchFamily="18" charset="-128"/>
              </a:rPr>
              <a:t> dynamic styling). </a:t>
            </a:r>
          </a:p>
        </p:txBody>
      </p:sp>
      <p:sp>
        <p:nvSpPr>
          <p:cNvPr id="7" name="Footer Placeholder 6">
            <a:extLst>
              <a:ext uri="{FF2B5EF4-FFF2-40B4-BE49-F238E27FC236}">
                <a16:creationId xmlns:a16="http://schemas.microsoft.com/office/drawing/2014/main" id="{C18D6BAB-8354-AB87-119A-EB3F2E5BBB91}"/>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2934AE91-D922-89C1-581A-A26720967242}"/>
              </a:ext>
            </a:extLst>
          </p:cNvPr>
          <p:cNvSpPr>
            <a:spLocks noGrp="1"/>
          </p:cNvSpPr>
          <p:nvPr>
            <p:ph type="sldNum" sz="quarter" idx="12"/>
          </p:nvPr>
        </p:nvSpPr>
        <p:spPr/>
        <p:txBody>
          <a:bodyPr/>
          <a:lstStyle/>
          <a:p>
            <a:fld id="{A49DFD55-3C28-40EF-9E31-A92D2E4017FF}" type="slidenum">
              <a:rPr lang="en-US" smtClean="0"/>
              <a:pPr/>
              <a:t>37</a:t>
            </a:fld>
            <a:endParaRPr lang="en-US" dirty="0"/>
          </a:p>
        </p:txBody>
      </p:sp>
    </p:spTree>
    <p:extLst>
      <p:ext uri="{BB962C8B-B14F-4D97-AF65-F5344CB8AC3E}">
        <p14:creationId xmlns:p14="http://schemas.microsoft.com/office/powerpoint/2010/main" val="229746144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9404-A023-311D-BD9E-88F39746CABE}"/>
              </a:ext>
            </a:extLst>
          </p:cNvPr>
          <p:cNvSpPr>
            <a:spLocks noGrp="1"/>
          </p:cNvSpPr>
          <p:nvPr>
            <p:ph type="title"/>
          </p:nvPr>
        </p:nvSpPr>
        <p:spPr>
          <a:xfrm>
            <a:off x="2669307" y="383703"/>
            <a:ext cx="6013747" cy="714432"/>
          </a:xfrm>
        </p:spPr>
        <p:txBody>
          <a:bodyPr>
            <a:normAutofit/>
          </a:bodyPr>
          <a:lstStyle/>
          <a:p>
            <a:r>
              <a:rPr lang="en-US" sz="2000" dirty="0">
                <a:latin typeface="+mn-lt"/>
              </a:rPr>
              <a:t>Chat Screen expansion part 2</a:t>
            </a:r>
            <a:endParaRPr lang="en-US" sz="2000" dirty="0"/>
          </a:p>
        </p:txBody>
      </p:sp>
      <p:sp>
        <p:nvSpPr>
          <p:cNvPr id="3" name="Text Placeholder 2">
            <a:extLst>
              <a:ext uri="{FF2B5EF4-FFF2-40B4-BE49-F238E27FC236}">
                <a16:creationId xmlns:a16="http://schemas.microsoft.com/office/drawing/2014/main" id="{2632CB76-A8C7-4FB6-D05C-DEC596AA9ACD}"/>
              </a:ext>
            </a:extLst>
          </p:cNvPr>
          <p:cNvSpPr>
            <a:spLocks noGrp="1"/>
          </p:cNvSpPr>
          <p:nvPr>
            <p:ph type="body" idx="1"/>
          </p:nvPr>
        </p:nvSpPr>
        <p:spPr>
          <a:xfrm>
            <a:off x="3430916" y="866418"/>
            <a:ext cx="2527061" cy="463434"/>
          </a:xfrm>
        </p:spPr>
        <p:txBody>
          <a:bodyPr/>
          <a:lstStyle/>
          <a:p>
            <a:pPr algn="ctr"/>
            <a:r>
              <a:rPr lang="en-US" sz="1800" dirty="0"/>
              <a:t>Message Handling</a:t>
            </a:r>
          </a:p>
        </p:txBody>
      </p:sp>
      <p:sp>
        <p:nvSpPr>
          <p:cNvPr id="4" name="Content Placeholder 3">
            <a:extLst>
              <a:ext uri="{FF2B5EF4-FFF2-40B4-BE49-F238E27FC236}">
                <a16:creationId xmlns:a16="http://schemas.microsoft.com/office/drawing/2014/main" id="{40C9F578-1F5D-B8ED-78F2-AFAFEE29018F}"/>
              </a:ext>
            </a:extLst>
          </p:cNvPr>
          <p:cNvSpPr>
            <a:spLocks noGrp="1"/>
          </p:cNvSpPr>
          <p:nvPr>
            <p:ph sz="half" idx="2"/>
          </p:nvPr>
        </p:nvSpPr>
        <p:spPr>
          <a:xfrm>
            <a:off x="1783044" y="2590050"/>
            <a:ext cx="4511111" cy="2649058"/>
          </a:xfrm>
        </p:spPr>
        <p:txBody>
          <a:bodyPr>
            <a:noAutofit/>
          </a:bodyPr>
          <a:lstStyle/>
          <a:p>
            <a:pPr marL="342900" marR="0" lvl="0" indent="-342900" algn="just">
              <a:lnSpc>
                <a:spcPct val="200000"/>
              </a:lnSpc>
              <a:spcBef>
                <a:spcPts val="0"/>
              </a:spcBef>
              <a:spcAft>
                <a:spcPts val="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The </a:t>
            </a:r>
            <a:r>
              <a:rPr lang="en-US" b="1" kern="100" dirty="0">
                <a:effectLst/>
                <a:ea typeface="Yu Mincho" panose="02020400000000000000" pitchFamily="18" charset="-128"/>
                <a:cs typeface="Times New Roman" panose="02020603050405020304" pitchFamily="18" charset="0"/>
              </a:rPr>
              <a:t>‘</a:t>
            </a:r>
            <a:r>
              <a:rPr lang="en-US" b="1" kern="100" dirty="0" err="1">
                <a:effectLst/>
                <a:ea typeface="Yu Mincho" panose="02020400000000000000" pitchFamily="18" charset="-128"/>
                <a:cs typeface="Times New Roman" panose="02020603050405020304" pitchFamily="18" charset="0"/>
              </a:rPr>
              <a:t>onSend</a:t>
            </a:r>
            <a:r>
              <a:rPr lang="en-US" b="1" kern="100" dirty="0">
                <a:effectLst/>
                <a:ea typeface="Yu Mincho" panose="02020400000000000000" pitchFamily="18" charset="-128"/>
                <a:cs typeface="Times New Roman" panose="02020603050405020304" pitchFamily="18" charset="0"/>
              </a:rPr>
              <a:t>’ </a:t>
            </a:r>
            <a:r>
              <a:rPr lang="en-US" kern="100" dirty="0">
                <a:effectLst/>
                <a:ea typeface="Yu Mincho" panose="02020400000000000000" pitchFamily="18" charset="-128"/>
                <a:cs typeface="Times New Roman" panose="02020603050405020304" pitchFamily="18" charset="0"/>
              </a:rPr>
              <a:t>function is responsible for handling the sending of new messages. </a:t>
            </a:r>
          </a:p>
          <a:p>
            <a:pPr marR="0" lvl="0" algn="just">
              <a:lnSpc>
                <a:spcPct val="200000"/>
              </a:lnSpc>
              <a:spcBef>
                <a:spcPts val="0"/>
              </a:spcBef>
              <a:spcAft>
                <a:spcPts val="0"/>
              </a:spcAft>
            </a:pPr>
            <a:endParaRPr lang="en-US" kern="100" dirty="0">
              <a:effectLst/>
              <a:ea typeface="Yu Mincho" panose="02020400000000000000" pitchFamily="18" charset="-128"/>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It checks if the </a:t>
            </a:r>
            <a:r>
              <a:rPr lang="en-US" b="1" kern="100" dirty="0">
                <a:effectLst/>
                <a:ea typeface="Yu Mincho" panose="02020400000000000000" pitchFamily="18" charset="-128"/>
                <a:cs typeface="Times New Roman" panose="02020603050405020304" pitchFamily="18" charset="0"/>
              </a:rPr>
              <a:t>‘</a:t>
            </a:r>
            <a:r>
              <a:rPr lang="en-US" b="1" kern="100" dirty="0" err="1">
                <a:effectLst/>
                <a:ea typeface="Yu Mincho" panose="02020400000000000000" pitchFamily="18" charset="-128"/>
                <a:cs typeface="Times New Roman" panose="02020603050405020304" pitchFamily="18" charset="0"/>
              </a:rPr>
              <a:t>newMessage</a:t>
            </a:r>
            <a:r>
              <a:rPr lang="en-US" b="1" kern="100" dirty="0">
                <a:effectLst/>
                <a:ea typeface="Yu Mincho" panose="02020400000000000000" pitchFamily="18" charset="-128"/>
                <a:cs typeface="Times New Roman" panose="02020603050405020304" pitchFamily="18" charset="0"/>
              </a:rPr>
              <a:t>’ </a:t>
            </a:r>
            <a:r>
              <a:rPr lang="en-US" kern="100" dirty="0">
                <a:effectLst/>
                <a:ea typeface="Yu Mincho" panose="02020400000000000000" pitchFamily="18" charset="-128"/>
                <a:cs typeface="Times New Roman" panose="02020603050405020304" pitchFamily="18" charset="0"/>
              </a:rPr>
              <a:t>is not empty before proceeding. If it’s empty, the function returns early.</a:t>
            </a:r>
          </a:p>
          <a:p>
            <a:endParaRPr lang="en-US" sz="1050" dirty="0"/>
          </a:p>
        </p:txBody>
      </p:sp>
      <p:sp>
        <p:nvSpPr>
          <p:cNvPr id="6" name="Content Placeholder 5">
            <a:extLst>
              <a:ext uri="{FF2B5EF4-FFF2-40B4-BE49-F238E27FC236}">
                <a16:creationId xmlns:a16="http://schemas.microsoft.com/office/drawing/2014/main" id="{788D1F8F-27CE-133A-3E99-1A992DFE810B}"/>
              </a:ext>
            </a:extLst>
          </p:cNvPr>
          <p:cNvSpPr>
            <a:spLocks noGrp="1"/>
          </p:cNvSpPr>
          <p:nvPr>
            <p:ph sz="quarter" idx="4"/>
          </p:nvPr>
        </p:nvSpPr>
        <p:spPr>
          <a:xfrm>
            <a:off x="6618476" y="2590050"/>
            <a:ext cx="5041049" cy="3169815"/>
          </a:xfrm>
        </p:spPr>
        <p:txBody>
          <a:bodyPr>
            <a:noAutofit/>
          </a:bodyPr>
          <a:lstStyle/>
          <a:p>
            <a:pPr marL="342900" marR="0" lvl="0" indent="-342900" algn="just">
              <a:lnSpc>
                <a:spcPct val="200000"/>
              </a:lnSpc>
              <a:spcBef>
                <a:spcPts val="0"/>
              </a:spcBef>
              <a:spcAft>
                <a:spcPts val="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When a valid message is present, a new message object is created and added to the </a:t>
            </a:r>
            <a:r>
              <a:rPr lang="en-US" b="1" kern="100" dirty="0">
                <a:effectLst/>
                <a:ea typeface="Yu Mincho" panose="02020400000000000000" pitchFamily="18" charset="-128"/>
                <a:cs typeface="Times New Roman" panose="02020603050405020304" pitchFamily="18" charset="0"/>
              </a:rPr>
              <a:t>‘</a:t>
            </a:r>
            <a:r>
              <a:rPr lang="en-US" b="1" kern="100" dirty="0" err="1">
                <a:effectLst/>
                <a:ea typeface="Yu Mincho" panose="02020400000000000000" pitchFamily="18" charset="-128"/>
                <a:cs typeface="Times New Roman" panose="02020603050405020304" pitchFamily="18" charset="0"/>
              </a:rPr>
              <a:t>newMessages</a:t>
            </a:r>
            <a:r>
              <a:rPr lang="en-US" b="1" kern="100" dirty="0">
                <a:effectLst/>
                <a:ea typeface="Yu Mincho" panose="02020400000000000000" pitchFamily="18" charset="-128"/>
                <a:cs typeface="Times New Roman" panose="02020603050405020304" pitchFamily="18" charset="0"/>
              </a:rPr>
              <a:t>’ </a:t>
            </a:r>
            <a:r>
              <a:rPr lang="en-US" kern="100" dirty="0">
                <a:effectLst/>
                <a:ea typeface="Yu Mincho" panose="02020400000000000000" pitchFamily="18" charset="-128"/>
                <a:cs typeface="Times New Roman" panose="02020603050405020304" pitchFamily="18" charset="0"/>
              </a:rPr>
              <a:t>state array.</a:t>
            </a:r>
          </a:p>
          <a:p>
            <a:pPr marL="342900" marR="0" lvl="0" indent="-342900" algn="just">
              <a:lnSpc>
                <a:spcPct val="200000"/>
              </a:lnSpc>
              <a:spcBef>
                <a:spcPts val="0"/>
              </a:spcBef>
              <a:spcAft>
                <a:spcPts val="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The input box is cleared, and a function called </a:t>
            </a:r>
            <a:r>
              <a:rPr lang="en-US" b="1" kern="100" dirty="0">
                <a:effectLst/>
                <a:ea typeface="Yu Mincho" panose="02020400000000000000" pitchFamily="18" charset="-128"/>
                <a:cs typeface="Times New Roman" panose="02020603050405020304" pitchFamily="18" charset="0"/>
              </a:rPr>
              <a:t>‘reply’ </a:t>
            </a:r>
            <a:r>
              <a:rPr lang="en-US" kern="100" dirty="0">
                <a:effectLst/>
                <a:ea typeface="Yu Mincho" panose="02020400000000000000" pitchFamily="18" charset="-128"/>
                <a:cs typeface="Times New Roman" panose="02020603050405020304" pitchFamily="18" charset="0"/>
              </a:rPr>
              <a:t>is triggered to simulate a response from the other user.</a:t>
            </a:r>
          </a:p>
          <a:p>
            <a:pPr marL="342900" marR="0" lvl="0" indent="-342900" algn="just">
              <a:lnSpc>
                <a:spcPct val="200000"/>
              </a:lnSpc>
              <a:spcBef>
                <a:spcPts val="0"/>
              </a:spcBef>
              <a:spcAft>
                <a:spcPts val="80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The </a:t>
            </a:r>
            <a:r>
              <a:rPr lang="en-US" b="1" kern="100" dirty="0">
                <a:effectLst/>
                <a:ea typeface="Yu Mincho" panose="02020400000000000000" pitchFamily="18" charset="-128"/>
                <a:cs typeface="Times New Roman" panose="02020603050405020304" pitchFamily="18" charset="0"/>
              </a:rPr>
              <a:t>‘</a:t>
            </a:r>
            <a:r>
              <a:rPr lang="en-US" b="1" kern="100" dirty="0" err="1">
                <a:effectLst/>
                <a:ea typeface="Yu Mincho" panose="02020400000000000000" pitchFamily="18" charset="-128"/>
                <a:cs typeface="Times New Roman" panose="02020603050405020304" pitchFamily="18" charset="0"/>
              </a:rPr>
              <a:t>FlatList</a:t>
            </a:r>
            <a:r>
              <a:rPr lang="en-US" b="1" kern="100" dirty="0">
                <a:effectLst/>
                <a:ea typeface="Yu Mincho" panose="02020400000000000000" pitchFamily="18" charset="-128"/>
                <a:cs typeface="Times New Roman" panose="02020603050405020304" pitchFamily="18" charset="0"/>
              </a:rPr>
              <a:t>’ </a:t>
            </a:r>
            <a:r>
              <a:rPr lang="en-US" kern="100" dirty="0">
                <a:effectLst/>
                <a:ea typeface="Yu Mincho" panose="02020400000000000000" pitchFamily="18" charset="-128"/>
                <a:cs typeface="Times New Roman" panose="02020603050405020304" pitchFamily="18" charset="0"/>
              </a:rPr>
              <a:t>is scrolled to the end to display the new message.</a:t>
            </a:r>
          </a:p>
          <a:p>
            <a:endParaRPr lang="en-US" sz="1200" dirty="0"/>
          </a:p>
        </p:txBody>
      </p:sp>
      <p:sp>
        <p:nvSpPr>
          <p:cNvPr id="7" name="Footer Placeholder 6">
            <a:extLst>
              <a:ext uri="{FF2B5EF4-FFF2-40B4-BE49-F238E27FC236}">
                <a16:creationId xmlns:a16="http://schemas.microsoft.com/office/drawing/2014/main" id="{A289A36C-8598-EE97-3010-818951B6CB96}"/>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EF745239-685C-5B91-8874-45A8608A7126}"/>
              </a:ext>
            </a:extLst>
          </p:cNvPr>
          <p:cNvSpPr>
            <a:spLocks noGrp="1"/>
          </p:cNvSpPr>
          <p:nvPr>
            <p:ph type="sldNum" sz="quarter" idx="12"/>
          </p:nvPr>
        </p:nvSpPr>
        <p:spPr/>
        <p:txBody>
          <a:bodyPr/>
          <a:lstStyle/>
          <a:p>
            <a:fld id="{A49DFD55-3C28-40EF-9E31-A92D2E4017FF}" type="slidenum">
              <a:rPr lang="en-US" smtClean="0"/>
              <a:pPr/>
              <a:t>38</a:t>
            </a:fld>
            <a:endParaRPr lang="en-US" dirty="0"/>
          </a:p>
        </p:txBody>
      </p:sp>
    </p:spTree>
    <p:extLst>
      <p:ext uri="{BB962C8B-B14F-4D97-AF65-F5344CB8AC3E}">
        <p14:creationId xmlns:p14="http://schemas.microsoft.com/office/powerpoint/2010/main" val="581222929"/>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EFEA7-621A-3924-CEB9-F02B4B43B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26ADD-28C9-C379-A676-9C1B74026AF9}"/>
              </a:ext>
            </a:extLst>
          </p:cNvPr>
          <p:cNvSpPr>
            <a:spLocks noGrp="1"/>
          </p:cNvSpPr>
          <p:nvPr>
            <p:ph type="title"/>
          </p:nvPr>
        </p:nvSpPr>
        <p:spPr>
          <a:xfrm>
            <a:off x="2596853" y="377469"/>
            <a:ext cx="6013747" cy="714432"/>
          </a:xfrm>
        </p:spPr>
        <p:txBody>
          <a:bodyPr>
            <a:normAutofit/>
          </a:bodyPr>
          <a:lstStyle/>
          <a:p>
            <a:r>
              <a:rPr lang="en-US" sz="2000" dirty="0">
                <a:latin typeface="+mn-lt"/>
              </a:rPr>
              <a:t>Chat Screen expansion part 3</a:t>
            </a:r>
            <a:endParaRPr lang="en-US" sz="2000" dirty="0"/>
          </a:p>
        </p:txBody>
      </p:sp>
      <p:sp>
        <p:nvSpPr>
          <p:cNvPr id="3" name="Text Placeholder 2">
            <a:extLst>
              <a:ext uri="{FF2B5EF4-FFF2-40B4-BE49-F238E27FC236}">
                <a16:creationId xmlns:a16="http://schemas.microsoft.com/office/drawing/2014/main" id="{A664065C-5A13-367E-E204-A1A7D7126B3B}"/>
              </a:ext>
            </a:extLst>
          </p:cNvPr>
          <p:cNvSpPr>
            <a:spLocks noGrp="1"/>
          </p:cNvSpPr>
          <p:nvPr>
            <p:ph type="body" idx="1"/>
          </p:nvPr>
        </p:nvSpPr>
        <p:spPr>
          <a:xfrm>
            <a:off x="3434737" y="860184"/>
            <a:ext cx="2370034" cy="463434"/>
          </a:xfrm>
        </p:spPr>
        <p:txBody>
          <a:bodyPr/>
          <a:lstStyle/>
          <a:p>
            <a:pPr algn="ctr"/>
            <a:r>
              <a:rPr lang="en-US" sz="1800" dirty="0"/>
              <a:t>Reply Generation</a:t>
            </a:r>
          </a:p>
        </p:txBody>
      </p:sp>
      <p:sp>
        <p:nvSpPr>
          <p:cNvPr id="4" name="Content Placeholder 3">
            <a:extLst>
              <a:ext uri="{FF2B5EF4-FFF2-40B4-BE49-F238E27FC236}">
                <a16:creationId xmlns:a16="http://schemas.microsoft.com/office/drawing/2014/main" id="{85F60FE4-D996-42AA-258F-C23710DC2437}"/>
              </a:ext>
            </a:extLst>
          </p:cNvPr>
          <p:cNvSpPr>
            <a:spLocks noGrp="1"/>
          </p:cNvSpPr>
          <p:nvPr>
            <p:ph sz="half" idx="2"/>
          </p:nvPr>
        </p:nvSpPr>
        <p:spPr>
          <a:xfrm>
            <a:off x="1969716" y="2226489"/>
            <a:ext cx="6121815" cy="3483539"/>
          </a:xfrm>
        </p:spPr>
        <p:txBody>
          <a:bodyPr>
            <a:noAutofit/>
          </a:bodyPr>
          <a:lstStyle/>
          <a:p>
            <a:pPr marL="342900" marR="0" lvl="0" indent="-342900" algn="just">
              <a:lnSpc>
                <a:spcPct val="200000"/>
              </a:lnSpc>
              <a:spcBef>
                <a:spcPts val="0"/>
              </a:spcBef>
              <a:spcAft>
                <a:spcPts val="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The reply function generates a random reply after a delay of 5 seconds </a:t>
            </a:r>
            <a:r>
              <a:rPr lang="en-US" i="1" kern="100" dirty="0">
                <a:effectLst/>
                <a:highlight>
                  <a:srgbClr val="C0C0C0"/>
                </a:highlight>
                <a:ea typeface="Yu Mincho" panose="02020400000000000000" pitchFamily="18" charset="-128"/>
                <a:cs typeface="Times New Roman" panose="02020603050405020304" pitchFamily="18" charset="0"/>
              </a:rPr>
              <a:t>(simulating the other user typing)</a:t>
            </a:r>
            <a:r>
              <a:rPr lang="en-US" kern="100" dirty="0">
                <a:effectLst/>
                <a:ea typeface="Yu Mincho" panose="02020400000000000000" pitchFamily="18" charset="-128"/>
                <a:cs typeface="Times New Roman" panose="02020603050405020304" pitchFamily="18" charset="0"/>
              </a:rPr>
              <a:t>.</a:t>
            </a:r>
          </a:p>
          <a:p>
            <a:pPr marL="342900" marR="0" lvl="0" indent="-342900" algn="just">
              <a:lnSpc>
                <a:spcPct val="200000"/>
              </a:lnSpc>
              <a:spcBef>
                <a:spcPts val="0"/>
              </a:spcBef>
              <a:spcAft>
                <a:spcPts val="0"/>
              </a:spcAft>
              <a:buFont typeface="Symbol" panose="05050102010706020507" pitchFamily="18" charset="2"/>
              <a:buChar char=""/>
            </a:pPr>
            <a:endParaRPr lang="en-US" kern="100" dirty="0">
              <a:effectLst/>
              <a:ea typeface="Yu Mincho" panose="02020400000000000000" pitchFamily="18" charset="-128"/>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It selects a random reply from an array of predefined responses and adds it to the ‘</a:t>
            </a:r>
            <a:r>
              <a:rPr lang="en-US" b="1" kern="100" dirty="0" err="1">
                <a:effectLst/>
                <a:ea typeface="Yu Mincho" panose="02020400000000000000" pitchFamily="18" charset="-128"/>
                <a:cs typeface="Times New Roman" panose="02020603050405020304" pitchFamily="18" charset="0"/>
              </a:rPr>
              <a:t>newMessages</a:t>
            </a:r>
            <a:r>
              <a:rPr lang="en-US" b="1" kern="100" dirty="0">
                <a:effectLst/>
                <a:ea typeface="Yu Mincho" panose="02020400000000000000" pitchFamily="18" charset="-128"/>
                <a:cs typeface="Times New Roman" panose="02020603050405020304" pitchFamily="18" charset="0"/>
              </a:rPr>
              <a:t>’</a:t>
            </a:r>
            <a:r>
              <a:rPr lang="en-US" kern="100" dirty="0">
                <a:effectLst/>
                <a:ea typeface="Yu Mincho" panose="02020400000000000000" pitchFamily="18" charset="-128"/>
                <a:cs typeface="Times New Roman" panose="02020603050405020304" pitchFamily="18" charset="0"/>
              </a:rPr>
              <a:t> state array.</a:t>
            </a:r>
          </a:p>
          <a:p>
            <a:pPr marL="342900" marR="0" lvl="0" indent="-342900" algn="just">
              <a:lnSpc>
                <a:spcPct val="200000"/>
              </a:lnSpc>
              <a:spcBef>
                <a:spcPts val="0"/>
              </a:spcBef>
              <a:spcAft>
                <a:spcPts val="0"/>
              </a:spcAft>
              <a:buFont typeface="Symbol" panose="05050102010706020507" pitchFamily="18" charset="2"/>
              <a:buChar char=""/>
            </a:pPr>
            <a:endParaRPr lang="en-US" kern="100" dirty="0">
              <a:effectLst/>
              <a:ea typeface="Yu Mincho" panose="02020400000000000000" pitchFamily="18" charset="-128"/>
              <a:cs typeface="Times New Roman" panose="02020603050405020304" pitchFamily="18" charset="0"/>
            </a:endParaRPr>
          </a:p>
          <a:p>
            <a:pPr marL="342900" marR="0" lvl="0" indent="-342900" algn="just">
              <a:lnSpc>
                <a:spcPct val="200000"/>
              </a:lnSpc>
              <a:spcBef>
                <a:spcPts val="0"/>
              </a:spcBef>
              <a:spcAft>
                <a:spcPts val="800"/>
              </a:spcAft>
              <a:buFont typeface="Symbol" panose="05050102010706020507" pitchFamily="18" charset="2"/>
              <a:buChar char=""/>
            </a:pPr>
            <a:r>
              <a:rPr lang="en-US" kern="100" dirty="0">
                <a:effectLst/>
                <a:ea typeface="Yu Mincho" panose="02020400000000000000" pitchFamily="18" charset="-128"/>
                <a:cs typeface="Times New Roman" panose="02020603050405020304" pitchFamily="18" charset="0"/>
              </a:rPr>
              <a:t>The </a:t>
            </a:r>
            <a:r>
              <a:rPr lang="en-US" b="1" kern="100" dirty="0">
                <a:effectLst/>
                <a:ea typeface="Yu Mincho" panose="02020400000000000000" pitchFamily="18" charset="-128"/>
                <a:cs typeface="Times New Roman" panose="02020603050405020304" pitchFamily="18" charset="0"/>
              </a:rPr>
              <a:t>‘</a:t>
            </a:r>
            <a:r>
              <a:rPr lang="en-US" b="1" kern="100" dirty="0" err="1">
                <a:effectLst/>
                <a:ea typeface="Yu Mincho" panose="02020400000000000000" pitchFamily="18" charset="-128"/>
                <a:cs typeface="Times New Roman" panose="02020603050405020304" pitchFamily="18" charset="0"/>
              </a:rPr>
              <a:t>FlatList</a:t>
            </a:r>
            <a:r>
              <a:rPr lang="en-US" b="1" kern="100" dirty="0">
                <a:effectLst/>
                <a:ea typeface="Yu Mincho" panose="02020400000000000000" pitchFamily="18" charset="-128"/>
                <a:cs typeface="Times New Roman" panose="02020603050405020304" pitchFamily="18" charset="0"/>
              </a:rPr>
              <a:t>’ </a:t>
            </a:r>
            <a:r>
              <a:rPr lang="en-US" kern="100" dirty="0">
                <a:effectLst/>
                <a:ea typeface="Yu Mincho" panose="02020400000000000000" pitchFamily="18" charset="-128"/>
                <a:cs typeface="Times New Roman" panose="02020603050405020304" pitchFamily="18" charset="0"/>
              </a:rPr>
              <a:t>is scrolled to the end to display the reply.</a:t>
            </a:r>
          </a:p>
          <a:p>
            <a:endParaRPr lang="en-US" sz="1050" dirty="0"/>
          </a:p>
        </p:txBody>
      </p:sp>
      <p:sp>
        <p:nvSpPr>
          <p:cNvPr id="7" name="Footer Placeholder 6">
            <a:extLst>
              <a:ext uri="{FF2B5EF4-FFF2-40B4-BE49-F238E27FC236}">
                <a16:creationId xmlns:a16="http://schemas.microsoft.com/office/drawing/2014/main" id="{6E2EB494-694C-EFE3-6FD6-4907198CD348}"/>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610359C6-65C9-6435-F4EE-B4B5A69EC143}"/>
              </a:ext>
            </a:extLst>
          </p:cNvPr>
          <p:cNvSpPr>
            <a:spLocks noGrp="1"/>
          </p:cNvSpPr>
          <p:nvPr>
            <p:ph type="sldNum" sz="quarter" idx="12"/>
          </p:nvPr>
        </p:nvSpPr>
        <p:spPr/>
        <p:txBody>
          <a:bodyPr/>
          <a:lstStyle/>
          <a:p>
            <a:fld id="{A49DFD55-3C28-40EF-9E31-A92D2E4017FF}" type="slidenum">
              <a:rPr lang="en-US" smtClean="0"/>
              <a:pPr/>
              <a:t>39</a:t>
            </a:fld>
            <a:endParaRPr lang="en-US" dirty="0"/>
          </a:p>
        </p:txBody>
      </p:sp>
      <p:pic>
        <p:nvPicPr>
          <p:cNvPr id="10" name="Picture 9" descr="A screenshot of a chat&#10;&#10;Description automatically generated">
            <a:extLst>
              <a:ext uri="{FF2B5EF4-FFF2-40B4-BE49-F238E27FC236}">
                <a16:creationId xmlns:a16="http://schemas.microsoft.com/office/drawing/2014/main" id="{FDB3D2F0-18BD-84F2-A612-0AF3ADB0C903}"/>
              </a:ext>
            </a:extLst>
          </p:cNvPr>
          <p:cNvPicPr>
            <a:picLocks noChangeAspect="1"/>
          </p:cNvPicPr>
          <p:nvPr/>
        </p:nvPicPr>
        <p:blipFill>
          <a:blip r:embed="rId2"/>
          <a:stretch>
            <a:fillRect/>
          </a:stretch>
        </p:blipFill>
        <p:spPr>
          <a:xfrm>
            <a:off x="8474925" y="1555335"/>
            <a:ext cx="3301196" cy="4051512"/>
          </a:xfrm>
          <a:prstGeom prst="rect">
            <a:avLst/>
          </a:prstGeom>
        </p:spPr>
      </p:pic>
    </p:spTree>
    <p:extLst>
      <p:ext uri="{BB962C8B-B14F-4D97-AF65-F5344CB8AC3E}">
        <p14:creationId xmlns:p14="http://schemas.microsoft.com/office/powerpoint/2010/main" val="219653713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349489" y="328366"/>
            <a:ext cx="3299676" cy="809757"/>
          </a:xfrm>
        </p:spPr>
        <p:txBody>
          <a:bodyPr/>
          <a:lstStyle/>
          <a:p>
            <a:r>
              <a:rPr lang="en-US" sz="2800" dirty="0"/>
              <a:t>Research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732557" y="1805397"/>
            <a:ext cx="4533541" cy="4008804"/>
          </a:xfrm>
        </p:spPr>
        <p:txBody>
          <a:bodyPr>
            <a:noAutofit/>
          </a:bodyPr>
          <a:lstStyle/>
          <a:p>
            <a:pPr algn="ctr"/>
            <a:r>
              <a:rPr lang="en-US" sz="2000" kern="100" dirty="0">
                <a:effectLst/>
                <a:latin typeface="Times New Roman" panose="02020603050405020304" pitchFamily="18" charset="0"/>
                <a:ea typeface="Yu Mincho" panose="02020400000000000000" pitchFamily="18" charset="-128"/>
                <a:cs typeface="Times New Roman" panose="02020603050405020304" pitchFamily="18" charset="0"/>
              </a:rPr>
              <a:t>This thesis focuses on the front-end development of an Android-based social messaging application, drawing inspiration from the globally acclaimed WhatsApp. </a:t>
            </a:r>
          </a:p>
          <a:p>
            <a:endParaRPr lang="en-US" sz="2000" kern="100" dirty="0">
              <a:latin typeface="Times New Roman" panose="02020603050405020304" pitchFamily="18" charset="0"/>
              <a:ea typeface="Yu Mincho" panose="02020400000000000000" pitchFamily="18" charset="-128"/>
              <a:cs typeface="Times New Roman" panose="02020603050405020304" pitchFamily="18" charset="0"/>
            </a:endParaRPr>
          </a:p>
          <a:p>
            <a:pPr algn="ctr"/>
            <a:endParaRPr lang="en-US" sz="2000" kern="100" dirty="0">
              <a:effectLst/>
              <a:latin typeface="Times New Roman" panose="02020603050405020304" pitchFamily="18" charset="0"/>
              <a:ea typeface="Yu Mincho" panose="02020400000000000000" pitchFamily="18" charset="-128"/>
              <a:cs typeface="Times New Roman" panose="02020603050405020304" pitchFamily="18" charset="0"/>
            </a:endParaRPr>
          </a:p>
          <a:p>
            <a:pPr algn="ctr"/>
            <a:r>
              <a:rPr lang="en-US" sz="2000" kern="100" dirty="0">
                <a:effectLst/>
                <a:latin typeface="Times New Roman" panose="02020603050405020304" pitchFamily="18" charset="0"/>
                <a:ea typeface="Yu Mincho" panose="02020400000000000000" pitchFamily="18" charset="-128"/>
                <a:cs typeface="Times New Roman" panose="02020603050405020304" pitchFamily="18" charset="0"/>
              </a:rPr>
              <a:t>The aim of this research is to explore and apply sophisticated front-end methodologies and functionalities to set a new standard in user experience and performance for mobile applications.</a:t>
            </a:r>
            <a:endParaRPr lang="en-US" sz="2000" dirty="0"/>
          </a:p>
        </p:txBody>
      </p:sp>
    </p:spTree>
    <p:extLst>
      <p:ext uri="{BB962C8B-B14F-4D97-AF65-F5344CB8AC3E}">
        <p14:creationId xmlns:p14="http://schemas.microsoft.com/office/powerpoint/2010/main" val="37972809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604C-CDB7-43D9-B62D-E2058A3A306F}"/>
              </a:ext>
            </a:extLst>
          </p:cNvPr>
          <p:cNvSpPr>
            <a:spLocks noGrp="1"/>
          </p:cNvSpPr>
          <p:nvPr>
            <p:ph type="title"/>
          </p:nvPr>
        </p:nvSpPr>
        <p:spPr>
          <a:xfrm>
            <a:off x="2097914" y="220559"/>
            <a:ext cx="5406341" cy="920751"/>
          </a:xfrm>
        </p:spPr>
        <p:txBody>
          <a:bodyPr>
            <a:normAutofit/>
          </a:bodyPr>
          <a:lstStyle/>
          <a:p>
            <a:pPr algn="ctr"/>
            <a:r>
              <a:rPr lang="en-US" sz="2000" dirty="0"/>
              <a:t>Camera implementation</a:t>
            </a:r>
          </a:p>
        </p:txBody>
      </p:sp>
      <p:sp>
        <p:nvSpPr>
          <p:cNvPr id="4" name="Content Placeholder 3">
            <a:extLst>
              <a:ext uri="{FF2B5EF4-FFF2-40B4-BE49-F238E27FC236}">
                <a16:creationId xmlns:a16="http://schemas.microsoft.com/office/drawing/2014/main" id="{53D08B5A-57CD-D42F-AE1C-D6A3D05D81E5}"/>
              </a:ext>
            </a:extLst>
          </p:cNvPr>
          <p:cNvSpPr>
            <a:spLocks noGrp="1"/>
          </p:cNvSpPr>
          <p:nvPr>
            <p:ph sz="half" idx="2"/>
          </p:nvPr>
        </p:nvSpPr>
        <p:spPr>
          <a:xfrm>
            <a:off x="2097914" y="1767412"/>
            <a:ext cx="4701720" cy="1775891"/>
          </a:xfrm>
        </p:spPr>
        <p:txBody>
          <a:bodyPr/>
          <a:lstStyle/>
          <a:p>
            <a:pPr algn="l"/>
            <a:r>
              <a:rPr lang="en-US" b="1" i="0" dirty="0">
                <a:solidFill>
                  <a:srgbClr val="0D0D0D"/>
                </a:solidFill>
                <a:effectLst/>
              </a:rPr>
              <a:t>1. Initialization and State Management:</a:t>
            </a:r>
            <a:endParaRPr lang="en-US" b="0" i="0" dirty="0">
              <a:solidFill>
                <a:srgbClr val="0D0D0D"/>
              </a:solidFill>
              <a:effectLst/>
            </a:endParaRPr>
          </a:p>
          <a:p>
            <a:pPr marL="742950" lvl="1" indent="-285750" algn="l">
              <a:buFont typeface="+mj-lt"/>
              <a:buAutoNum type="arabicPeriod"/>
            </a:pPr>
            <a:r>
              <a:rPr lang="en-US" dirty="0">
                <a:solidFill>
                  <a:srgbClr val="0D0D0D"/>
                </a:solidFill>
              </a:rPr>
              <a:t>N</a:t>
            </a:r>
            <a:r>
              <a:rPr lang="en-US" b="0" i="0" dirty="0">
                <a:solidFill>
                  <a:srgbClr val="0D0D0D"/>
                </a:solidFill>
                <a:effectLst/>
              </a:rPr>
              <a:t>ecessary modules like '@expo/vector-icons' and 'expo-camera’ are imported.</a:t>
            </a:r>
          </a:p>
          <a:p>
            <a:pPr marL="742950" lvl="1" indent="-285750" algn="l">
              <a:buFont typeface="+mj-lt"/>
              <a:buAutoNum type="arabicPeriod"/>
            </a:pPr>
            <a:r>
              <a:rPr lang="en-US" b="0" i="0" dirty="0">
                <a:solidFill>
                  <a:srgbClr val="0D0D0D"/>
                </a:solidFill>
                <a:effectLst/>
              </a:rPr>
              <a:t>State variables </a:t>
            </a:r>
            <a:r>
              <a:rPr lang="en-US" dirty="0">
                <a:solidFill>
                  <a:srgbClr val="0D0D0D"/>
                </a:solidFill>
              </a:rPr>
              <a:t>are initialized </a:t>
            </a:r>
            <a:r>
              <a:rPr lang="en-US" b="0" i="0" dirty="0">
                <a:solidFill>
                  <a:srgbClr val="0D0D0D"/>
                </a:solidFill>
                <a:effectLst/>
              </a:rPr>
              <a:t>for camera permissions, camera reference, camera on/off state, and captured images.</a:t>
            </a:r>
          </a:p>
          <a:p>
            <a:pPr marL="742950" lvl="1" indent="-285750" algn="l">
              <a:buFont typeface="+mj-lt"/>
              <a:buAutoNum type="arabicPeriod"/>
            </a:pPr>
            <a:endParaRPr lang="en-US" dirty="0">
              <a:solidFill>
                <a:srgbClr val="0D0D0D"/>
              </a:solidFill>
            </a:endParaRPr>
          </a:p>
          <a:p>
            <a:pPr lvl="1" algn="l"/>
            <a:endParaRPr lang="en-US" b="0" i="0" dirty="0">
              <a:solidFill>
                <a:srgbClr val="0D0D0D"/>
              </a:solidFill>
              <a:effectLst/>
            </a:endParaRPr>
          </a:p>
        </p:txBody>
      </p:sp>
      <p:sp>
        <p:nvSpPr>
          <p:cNvPr id="6" name="Content Placeholder 5">
            <a:extLst>
              <a:ext uri="{FF2B5EF4-FFF2-40B4-BE49-F238E27FC236}">
                <a16:creationId xmlns:a16="http://schemas.microsoft.com/office/drawing/2014/main" id="{713D1B6E-1F70-5612-F7C9-38A5E83FBD88}"/>
              </a:ext>
            </a:extLst>
          </p:cNvPr>
          <p:cNvSpPr>
            <a:spLocks noGrp="1"/>
          </p:cNvSpPr>
          <p:nvPr>
            <p:ph sz="quarter" idx="4"/>
          </p:nvPr>
        </p:nvSpPr>
        <p:spPr>
          <a:xfrm>
            <a:off x="6888971" y="1767411"/>
            <a:ext cx="4541029" cy="2011780"/>
          </a:xfrm>
        </p:spPr>
        <p:txBody>
          <a:bodyPr/>
          <a:lstStyle/>
          <a:p>
            <a:pPr algn="l"/>
            <a:r>
              <a:rPr lang="en-US" b="1" i="0" dirty="0">
                <a:solidFill>
                  <a:srgbClr val="0D0D0D"/>
                </a:solidFill>
                <a:effectLst/>
              </a:rPr>
              <a:t>3. Camera Rendering and Navigation Options:</a:t>
            </a:r>
            <a:endParaRPr lang="en-US" b="0" i="0" dirty="0">
              <a:solidFill>
                <a:srgbClr val="0D0D0D"/>
              </a:solidFill>
              <a:effectLst/>
            </a:endParaRPr>
          </a:p>
          <a:p>
            <a:pPr marL="742950" lvl="1" indent="-285750" algn="l">
              <a:buFont typeface="+mj-lt"/>
              <a:buAutoNum type="arabicPeriod"/>
            </a:pPr>
            <a:r>
              <a:rPr lang="en-US" b="0" i="0" dirty="0">
                <a:solidFill>
                  <a:srgbClr val="0D0D0D"/>
                </a:solidFill>
                <a:effectLst/>
              </a:rPr>
              <a:t>Conditional rendering is implemented to display either the captured image or the camera view based on the cameras ‘on’ state.</a:t>
            </a:r>
          </a:p>
          <a:p>
            <a:pPr marL="742950" lvl="1" indent="-285750" algn="l">
              <a:buFont typeface="+mj-lt"/>
              <a:buAutoNum type="arabicPeriod"/>
            </a:pPr>
            <a:r>
              <a:rPr lang="en-US" b="0" i="0" dirty="0">
                <a:solidFill>
                  <a:srgbClr val="0D0D0D"/>
                </a:solidFill>
                <a:effectLst/>
              </a:rPr>
              <a:t>A layout hook is utilized to dynamically update navigation options, which hides the header when the camera is on.</a:t>
            </a:r>
          </a:p>
          <a:p>
            <a:endParaRPr lang="en-US" dirty="0"/>
          </a:p>
        </p:txBody>
      </p:sp>
      <p:sp>
        <p:nvSpPr>
          <p:cNvPr id="7" name="Footer Placeholder 6">
            <a:extLst>
              <a:ext uri="{FF2B5EF4-FFF2-40B4-BE49-F238E27FC236}">
                <a16:creationId xmlns:a16="http://schemas.microsoft.com/office/drawing/2014/main" id="{6E13C978-7E64-9D42-37FF-F92F1469BAA4}"/>
              </a:ext>
            </a:extLst>
          </p:cNvPr>
          <p:cNvSpPr>
            <a:spLocks noGrp="1"/>
          </p:cNvSpPr>
          <p:nvPr>
            <p:ph type="ftr" sz="quarter" idx="11"/>
          </p:nvPr>
        </p:nvSpPr>
        <p:spPr>
          <a:xfrm>
            <a:off x="4038600" y="6356350"/>
            <a:ext cx="3943627"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73ABFCAA-F545-9FA1-FE7E-67B31B3B16E6}"/>
              </a:ext>
            </a:extLst>
          </p:cNvPr>
          <p:cNvSpPr>
            <a:spLocks noGrp="1"/>
          </p:cNvSpPr>
          <p:nvPr>
            <p:ph type="sldNum" sz="quarter" idx="12"/>
          </p:nvPr>
        </p:nvSpPr>
        <p:spPr>
          <a:xfrm>
            <a:off x="10705380" y="6356350"/>
            <a:ext cx="648419" cy="365125"/>
          </a:xfrm>
        </p:spPr>
        <p:txBody>
          <a:bodyPr/>
          <a:lstStyle/>
          <a:p>
            <a:fld id="{A49DFD55-3C28-40EF-9E31-A92D2E4017FF}" type="slidenum">
              <a:rPr lang="en-US" smtClean="0"/>
              <a:pPr/>
              <a:t>40</a:t>
            </a:fld>
            <a:endParaRPr lang="en-US" dirty="0"/>
          </a:p>
        </p:txBody>
      </p:sp>
      <p:sp>
        <p:nvSpPr>
          <p:cNvPr id="3" name="Content Placeholder 5">
            <a:extLst>
              <a:ext uri="{FF2B5EF4-FFF2-40B4-BE49-F238E27FC236}">
                <a16:creationId xmlns:a16="http://schemas.microsoft.com/office/drawing/2014/main" id="{B5FFD963-F8D9-82AF-5ECB-919EE37F1F1E}"/>
              </a:ext>
            </a:extLst>
          </p:cNvPr>
          <p:cNvSpPr txBox="1">
            <a:spLocks/>
          </p:cNvSpPr>
          <p:nvPr/>
        </p:nvSpPr>
        <p:spPr>
          <a:xfrm>
            <a:off x="6888971" y="3779191"/>
            <a:ext cx="4541030" cy="2397874"/>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D0D0D"/>
                </a:solidFill>
              </a:rPr>
              <a:t>4. Focus Effect and Image Capture:</a:t>
            </a:r>
            <a:endParaRPr lang="en-US" dirty="0">
              <a:solidFill>
                <a:srgbClr val="0D0D0D"/>
              </a:solidFill>
            </a:endParaRPr>
          </a:p>
          <a:p>
            <a:pPr marL="742950" lvl="1" indent="-285750">
              <a:buFont typeface="+mj-lt"/>
              <a:buAutoNum type="arabicPeriod"/>
            </a:pPr>
            <a:r>
              <a:rPr lang="en-US" dirty="0">
                <a:solidFill>
                  <a:srgbClr val="0D0D0D"/>
                </a:solidFill>
              </a:rPr>
              <a:t>A focus effect hook is implemented to ensure the camera is active when the component gains focus, maintaining camera state during navigation.</a:t>
            </a:r>
          </a:p>
          <a:p>
            <a:pPr marL="742950" lvl="1" indent="-285750">
              <a:buFont typeface="+mj-lt"/>
              <a:buAutoNum type="arabicPeriod"/>
            </a:pPr>
            <a:r>
              <a:rPr lang="en-US" dirty="0">
                <a:solidFill>
                  <a:srgbClr val="0D0D0D"/>
                </a:solidFill>
              </a:rPr>
              <a:t>The take picture function is created for capturing images using the camera, which stores the image and switches the specific camera state to </a:t>
            </a:r>
            <a:r>
              <a:rPr lang="en-US" i="1" dirty="0">
                <a:solidFill>
                  <a:srgbClr val="0D0D0D"/>
                </a:solidFill>
              </a:rPr>
              <a:t>false</a:t>
            </a:r>
            <a:r>
              <a:rPr lang="en-US" dirty="0">
                <a:solidFill>
                  <a:srgbClr val="0D0D0D"/>
                </a:solidFill>
              </a:rPr>
              <a:t> for transitioning between camera and captured image views.</a:t>
            </a:r>
          </a:p>
          <a:p>
            <a:endParaRPr lang="en-US" dirty="0"/>
          </a:p>
        </p:txBody>
      </p:sp>
      <p:sp>
        <p:nvSpPr>
          <p:cNvPr id="5" name="Content Placeholder 3">
            <a:extLst>
              <a:ext uri="{FF2B5EF4-FFF2-40B4-BE49-F238E27FC236}">
                <a16:creationId xmlns:a16="http://schemas.microsoft.com/office/drawing/2014/main" id="{2FA2EACA-3D7B-5C06-B701-DC8AD670D38B}"/>
              </a:ext>
            </a:extLst>
          </p:cNvPr>
          <p:cNvSpPr txBox="1">
            <a:spLocks/>
          </p:cNvSpPr>
          <p:nvPr/>
        </p:nvSpPr>
        <p:spPr>
          <a:xfrm>
            <a:off x="1721797" y="3779191"/>
            <a:ext cx="5077837" cy="177589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0D0D0D"/>
              </a:solidFill>
            </a:endParaRPr>
          </a:p>
        </p:txBody>
      </p:sp>
      <p:sp>
        <p:nvSpPr>
          <p:cNvPr id="9" name="Content Placeholder 3">
            <a:extLst>
              <a:ext uri="{FF2B5EF4-FFF2-40B4-BE49-F238E27FC236}">
                <a16:creationId xmlns:a16="http://schemas.microsoft.com/office/drawing/2014/main" id="{E43DEE6F-BFE5-65EC-5391-5A0F2021AA32}"/>
              </a:ext>
            </a:extLst>
          </p:cNvPr>
          <p:cNvSpPr txBox="1">
            <a:spLocks/>
          </p:cNvSpPr>
          <p:nvPr/>
        </p:nvSpPr>
        <p:spPr>
          <a:xfrm>
            <a:off x="2097914" y="3779191"/>
            <a:ext cx="4701720" cy="177589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rPr>
              <a:t>2. Camera Permissions and Lifecycle Hooks:</a:t>
            </a:r>
            <a:endParaRPr lang="en-US" b="0" i="0" dirty="0">
              <a:solidFill>
                <a:srgbClr val="0D0D0D"/>
              </a:solidFill>
              <a:effectLst/>
            </a:endParaRPr>
          </a:p>
          <a:p>
            <a:pPr marL="800100" lvl="1" indent="-342900">
              <a:buFont typeface="+mj-lt"/>
              <a:buAutoNum type="arabicPeriod"/>
            </a:pPr>
            <a:r>
              <a:rPr lang="en-US" b="0" i="0" dirty="0">
                <a:solidFill>
                  <a:srgbClr val="0D0D0D"/>
                </a:solidFill>
                <a:effectLst/>
              </a:rPr>
              <a:t>A RN hook is used to manage the camera permissions.</a:t>
            </a:r>
          </a:p>
          <a:p>
            <a:pPr marL="800100" lvl="1" indent="-342900">
              <a:buFont typeface="+mj-lt"/>
              <a:buAutoNum type="arabicPeriod"/>
            </a:pPr>
            <a:r>
              <a:rPr lang="en-US" dirty="0">
                <a:solidFill>
                  <a:srgbClr val="0D0D0D"/>
                </a:solidFill>
              </a:rPr>
              <a:t>Another </a:t>
            </a:r>
            <a:r>
              <a:rPr lang="en-US" b="0" i="0" dirty="0">
                <a:solidFill>
                  <a:srgbClr val="0D0D0D"/>
                </a:solidFill>
                <a:effectLst/>
              </a:rPr>
              <a:t>hook is used to request camera permissions when the component mounts.</a:t>
            </a:r>
          </a:p>
          <a:p>
            <a:pPr marL="742950" lvl="1" indent="-285750">
              <a:buFont typeface="+mj-lt"/>
              <a:buAutoNum type="arabicPeriod"/>
            </a:pPr>
            <a:endParaRPr lang="en-US" dirty="0">
              <a:solidFill>
                <a:srgbClr val="0D0D0D"/>
              </a:solidFill>
            </a:endParaRPr>
          </a:p>
          <a:p>
            <a:pPr lvl="1"/>
            <a:endParaRPr lang="en-US" dirty="0">
              <a:solidFill>
                <a:srgbClr val="0D0D0D"/>
              </a:solidFill>
            </a:endParaRPr>
          </a:p>
        </p:txBody>
      </p:sp>
    </p:spTree>
    <p:extLst>
      <p:ext uri="{BB962C8B-B14F-4D97-AF65-F5344CB8AC3E}">
        <p14:creationId xmlns:p14="http://schemas.microsoft.com/office/powerpoint/2010/main" val="52396695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A848-038A-B795-761E-03E9B7E27E9C}"/>
              </a:ext>
            </a:extLst>
          </p:cNvPr>
          <p:cNvSpPr>
            <a:spLocks noGrp="1"/>
          </p:cNvSpPr>
          <p:nvPr>
            <p:ph type="title"/>
          </p:nvPr>
        </p:nvSpPr>
        <p:spPr>
          <a:xfrm>
            <a:off x="2769799" y="279618"/>
            <a:ext cx="3162300" cy="1084540"/>
          </a:xfrm>
        </p:spPr>
        <p:txBody>
          <a:bodyPr>
            <a:normAutofit/>
          </a:bodyPr>
          <a:lstStyle/>
          <a:p>
            <a:r>
              <a:rPr lang="en-US" sz="2000" dirty="0"/>
              <a:t>Status screen</a:t>
            </a:r>
          </a:p>
        </p:txBody>
      </p:sp>
      <p:sp>
        <p:nvSpPr>
          <p:cNvPr id="4" name="Content Placeholder 3">
            <a:extLst>
              <a:ext uri="{FF2B5EF4-FFF2-40B4-BE49-F238E27FC236}">
                <a16:creationId xmlns:a16="http://schemas.microsoft.com/office/drawing/2014/main" id="{83B8A641-2D07-0DA0-B3B1-2174F1B67A6B}"/>
              </a:ext>
            </a:extLst>
          </p:cNvPr>
          <p:cNvSpPr>
            <a:spLocks noGrp="1"/>
          </p:cNvSpPr>
          <p:nvPr>
            <p:ph sz="half" idx="2"/>
          </p:nvPr>
        </p:nvSpPr>
        <p:spPr>
          <a:xfrm>
            <a:off x="2327250" y="1979402"/>
            <a:ext cx="4564981" cy="3978135"/>
          </a:xfrm>
        </p:spPr>
        <p:txBody>
          <a:bodyPr/>
          <a:lstStyle/>
          <a:p>
            <a:r>
              <a:rPr lang="en-US" b="1" dirty="0">
                <a:latin typeface="+mj-lt"/>
              </a:rPr>
              <a:t>Initial Data Setup:</a:t>
            </a:r>
          </a:p>
          <a:p>
            <a:pPr marL="742950" lvl="1" indent="-285750">
              <a:buFont typeface="Arial" panose="020B0604020202020204" pitchFamily="34" charset="0"/>
              <a:buChar char="•"/>
            </a:pPr>
            <a:r>
              <a:rPr lang="en-US" dirty="0"/>
              <a:t>An array of initial statuses is initialized with users and their statuses.</a:t>
            </a:r>
          </a:p>
          <a:p>
            <a:endParaRPr lang="en-US" dirty="0"/>
          </a:p>
          <a:p>
            <a:endParaRPr lang="en-US" dirty="0"/>
          </a:p>
          <a:p>
            <a:r>
              <a:rPr lang="en-US" b="1" dirty="0">
                <a:latin typeface="+mj-lt"/>
              </a:rPr>
              <a:t>Creation of Status Item:</a:t>
            </a:r>
          </a:p>
          <a:p>
            <a:pPr marL="742950" lvl="1" indent="-285750">
              <a:buFont typeface="Arial" panose="020B0604020202020204" pitchFamily="34" charset="0"/>
              <a:buChar char="•"/>
            </a:pPr>
            <a:r>
              <a:rPr lang="en-US" dirty="0"/>
              <a:t>Individual status item are rendered.</a:t>
            </a:r>
          </a:p>
          <a:p>
            <a:pPr marL="742950" lvl="1" indent="-285750">
              <a:buFont typeface="Arial" panose="020B0604020202020204" pitchFamily="34" charset="0"/>
              <a:buChar char="•"/>
            </a:pPr>
            <a:r>
              <a:rPr lang="en-US" dirty="0"/>
              <a:t>User’s name and status text is displayed.</a:t>
            </a:r>
          </a:p>
        </p:txBody>
      </p:sp>
      <p:sp>
        <p:nvSpPr>
          <p:cNvPr id="6" name="Content Placeholder 5">
            <a:extLst>
              <a:ext uri="{FF2B5EF4-FFF2-40B4-BE49-F238E27FC236}">
                <a16:creationId xmlns:a16="http://schemas.microsoft.com/office/drawing/2014/main" id="{2BA54459-3927-33F5-4F7A-4F298C04C814}"/>
              </a:ext>
            </a:extLst>
          </p:cNvPr>
          <p:cNvSpPr>
            <a:spLocks noGrp="1"/>
          </p:cNvSpPr>
          <p:nvPr>
            <p:ph sz="quarter" idx="4"/>
          </p:nvPr>
        </p:nvSpPr>
        <p:spPr>
          <a:xfrm>
            <a:off x="7179332" y="1979402"/>
            <a:ext cx="3943627" cy="4313634"/>
          </a:xfrm>
        </p:spPr>
        <p:txBody>
          <a:bodyPr/>
          <a:lstStyle/>
          <a:p>
            <a:r>
              <a:rPr lang="en-US" b="1" dirty="0">
                <a:latin typeface="+mj-lt"/>
              </a:rPr>
              <a:t>How the list of statuses is created:</a:t>
            </a:r>
          </a:p>
          <a:p>
            <a:pPr marL="285750" indent="-285750">
              <a:buFont typeface="Arial" panose="020B0604020202020204" pitchFamily="34" charset="0"/>
              <a:buChar char="•"/>
            </a:pPr>
            <a:r>
              <a:rPr lang="en-US" dirty="0"/>
              <a:t>Maintain state for list of statuses and current user's new status.</a:t>
            </a:r>
          </a:p>
          <a:p>
            <a:pPr marL="285750" indent="-285750">
              <a:buFont typeface="Arial" panose="020B0604020202020204" pitchFamily="34" charset="0"/>
              <a:buChar char="•"/>
            </a:pPr>
            <a:r>
              <a:rPr lang="en-US" dirty="0"/>
              <a:t>Render ‘</a:t>
            </a:r>
            <a:r>
              <a:rPr lang="en-US" dirty="0" err="1"/>
              <a:t>FlatList</a:t>
            </a:r>
            <a:r>
              <a:rPr lang="en-US" dirty="0"/>
              <a:t>’ of status items using </a:t>
            </a:r>
            <a:r>
              <a:rPr lang="en-US" b="1" dirty="0"/>
              <a:t>Status Item.</a:t>
            </a:r>
          </a:p>
          <a:p>
            <a:endParaRPr lang="en-US" dirty="0"/>
          </a:p>
          <a:p>
            <a:r>
              <a:rPr lang="en-US" b="1" dirty="0">
                <a:latin typeface="+mj-lt"/>
              </a:rPr>
              <a:t>How do we update the status?</a:t>
            </a:r>
          </a:p>
          <a:p>
            <a:pPr marL="742950" lvl="1" indent="-285750">
              <a:buFont typeface="Arial" panose="020B0604020202020204" pitchFamily="34" charset="0"/>
              <a:buChar char="•"/>
            </a:pPr>
            <a:r>
              <a:rPr lang="en-US" dirty="0"/>
              <a:t>Map over existing statuses array.</a:t>
            </a:r>
          </a:p>
          <a:p>
            <a:pPr marL="742950" lvl="1" indent="-285750">
              <a:buFont typeface="Arial" panose="020B0604020202020204" pitchFamily="34" charset="0"/>
              <a:buChar char="•"/>
            </a:pPr>
            <a:r>
              <a:rPr lang="en-US" dirty="0"/>
              <a:t>If current user doesn't have a previous status, create a new entry.</a:t>
            </a:r>
          </a:p>
          <a:p>
            <a:pPr marL="742950" lvl="1" indent="-285750">
              <a:buFont typeface="Arial" panose="020B0604020202020204" pitchFamily="34" charset="0"/>
              <a:buChar char="•"/>
            </a:pPr>
            <a:r>
              <a:rPr lang="en-US" dirty="0"/>
              <a:t>Triggered when </a:t>
            </a:r>
            <a:r>
              <a:rPr lang="en-US" b="1" dirty="0"/>
              <a:t>"Update Status" </a:t>
            </a:r>
            <a:r>
              <a:rPr lang="en-US" dirty="0"/>
              <a:t>button is pressed.</a:t>
            </a:r>
          </a:p>
        </p:txBody>
      </p:sp>
      <p:sp>
        <p:nvSpPr>
          <p:cNvPr id="7" name="Footer Placeholder 6">
            <a:extLst>
              <a:ext uri="{FF2B5EF4-FFF2-40B4-BE49-F238E27FC236}">
                <a16:creationId xmlns:a16="http://schemas.microsoft.com/office/drawing/2014/main" id="{C2328502-5AF4-844D-D3EA-5472100BC0E2}"/>
              </a:ext>
            </a:extLst>
          </p:cNvPr>
          <p:cNvSpPr>
            <a:spLocks noGrp="1"/>
          </p:cNvSpPr>
          <p:nvPr>
            <p:ph type="ftr" sz="quarter" idx="11"/>
          </p:nvPr>
        </p:nvSpPr>
        <p:spPr>
          <a:xfrm>
            <a:off x="5067300" y="6356350"/>
            <a:ext cx="2057400"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762D2281-121A-669E-80CB-DB8C59F930C3}"/>
              </a:ext>
            </a:extLst>
          </p:cNvPr>
          <p:cNvSpPr>
            <a:spLocks noGrp="1"/>
          </p:cNvSpPr>
          <p:nvPr>
            <p:ph type="sldNum" sz="quarter" idx="12"/>
          </p:nvPr>
        </p:nvSpPr>
        <p:spPr>
          <a:xfrm>
            <a:off x="10892118" y="6356350"/>
            <a:ext cx="461682" cy="365125"/>
          </a:xfrm>
        </p:spPr>
        <p:txBody>
          <a:bodyPr/>
          <a:lstStyle/>
          <a:p>
            <a:fld id="{A49DFD55-3C28-40EF-9E31-A92D2E4017FF}" type="slidenum">
              <a:rPr lang="en-US" smtClean="0"/>
              <a:pPr/>
              <a:t>41</a:t>
            </a:fld>
            <a:endParaRPr lang="en-US" dirty="0"/>
          </a:p>
        </p:txBody>
      </p:sp>
    </p:spTree>
    <p:extLst>
      <p:ext uri="{BB962C8B-B14F-4D97-AF65-F5344CB8AC3E}">
        <p14:creationId xmlns:p14="http://schemas.microsoft.com/office/powerpoint/2010/main" val="385443590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DF4F-D0DC-2BFC-B768-F34756CACFC7}"/>
              </a:ext>
            </a:extLst>
          </p:cNvPr>
          <p:cNvSpPr>
            <a:spLocks noGrp="1"/>
          </p:cNvSpPr>
          <p:nvPr>
            <p:ph type="title"/>
          </p:nvPr>
        </p:nvSpPr>
        <p:spPr>
          <a:xfrm>
            <a:off x="901518" y="0"/>
            <a:ext cx="6653726" cy="1325563"/>
          </a:xfrm>
        </p:spPr>
        <p:txBody>
          <a:bodyPr>
            <a:normAutofit/>
          </a:bodyPr>
          <a:lstStyle/>
          <a:p>
            <a:pPr algn="ctr"/>
            <a:r>
              <a:rPr lang="en-US" sz="2000" dirty="0"/>
              <a:t>Status screen</a:t>
            </a:r>
          </a:p>
        </p:txBody>
      </p:sp>
      <p:sp>
        <p:nvSpPr>
          <p:cNvPr id="7" name="Footer Placeholder 6">
            <a:extLst>
              <a:ext uri="{FF2B5EF4-FFF2-40B4-BE49-F238E27FC236}">
                <a16:creationId xmlns:a16="http://schemas.microsoft.com/office/drawing/2014/main" id="{E6880483-A0A7-71A1-524D-22753A13306F}"/>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51DAA081-9EBA-6ED2-DACC-AEBD3557CA72}"/>
              </a:ext>
            </a:extLst>
          </p:cNvPr>
          <p:cNvSpPr>
            <a:spLocks noGrp="1"/>
          </p:cNvSpPr>
          <p:nvPr>
            <p:ph type="sldNum" sz="quarter" idx="12"/>
          </p:nvPr>
        </p:nvSpPr>
        <p:spPr/>
        <p:txBody>
          <a:bodyPr/>
          <a:lstStyle/>
          <a:p>
            <a:fld id="{A49DFD55-3C28-40EF-9E31-A92D2E4017FF}" type="slidenum">
              <a:rPr lang="en-US" smtClean="0"/>
              <a:pPr/>
              <a:t>42</a:t>
            </a:fld>
            <a:endParaRPr lang="en-US" dirty="0"/>
          </a:p>
        </p:txBody>
      </p:sp>
      <p:pic>
        <p:nvPicPr>
          <p:cNvPr id="9" name="Picture 8" descr="A screenshot of a computer&#10;&#10;Description automatically generated">
            <a:extLst>
              <a:ext uri="{FF2B5EF4-FFF2-40B4-BE49-F238E27FC236}">
                <a16:creationId xmlns:a16="http://schemas.microsoft.com/office/drawing/2014/main" id="{7DAB3B9B-A87E-829A-8016-80B0563D8D0F}"/>
              </a:ext>
            </a:extLst>
          </p:cNvPr>
          <p:cNvPicPr>
            <a:picLocks noChangeAspect="1"/>
          </p:cNvPicPr>
          <p:nvPr/>
        </p:nvPicPr>
        <p:blipFill>
          <a:blip r:embed="rId2"/>
          <a:stretch>
            <a:fillRect/>
          </a:stretch>
        </p:blipFill>
        <p:spPr>
          <a:xfrm>
            <a:off x="2787028" y="1493266"/>
            <a:ext cx="2311056" cy="4454618"/>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E06F15D0-024E-793C-F187-B4E9836E3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968" y="1493266"/>
            <a:ext cx="2974676" cy="3229581"/>
          </a:xfrm>
          <a:prstGeom prst="rect">
            <a:avLst/>
          </a:prstGeom>
        </p:spPr>
      </p:pic>
    </p:spTree>
    <p:extLst>
      <p:ext uri="{BB962C8B-B14F-4D97-AF65-F5344CB8AC3E}">
        <p14:creationId xmlns:p14="http://schemas.microsoft.com/office/powerpoint/2010/main" val="23248254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B3B5-BEED-94C8-22D0-1E2A26919054}"/>
              </a:ext>
            </a:extLst>
          </p:cNvPr>
          <p:cNvSpPr>
            <a:spLocks noGrp="1"/>
          </p:cNvSpPr>
          <p:nvPr>
            <p:ph type="title"/>
          </p:nvPr>
        </p:nvSpPr>
        <p:spPr>
          <a:xfrm>
            <a:off x="2649747" y="363264"/>
            <a:ext cx="3924300" cy="726643"/>
          </a:xfrm>
        </p:spPr>
        <p:txBody>
          <a:bodyPr>
            <a:normAutofit/>
          </a:bodyPr>
          <a:lstStyle/>
          <a:p>
            <a:pPr algn="ctr"/>
            <a:r>
              <a:rPr lang="en-US" sz="2400" dirty="0"/>
              <a:t>Remaining</a:t>
            </a:r>
            <a:r>
              <a:rPr lang="en-US" sz="2400" b="1" dirty="0"/>
              <a:t> </a:t>
            </a:r>
            <a:r>
              <a:rPr lang="en-US" sz="2400" dirty="0"/>
              <a:t>screens</a:t>
            </a:r>
          </a:p>
        </p:txBody>
      </p:sp>
      <p:sp>
        <p:nvSpPr>
          <p:cNvPr id="3" name="Text Placeholder 2">
            <a:extLst>
              <a:ext uri="{FF2B5EF4-FFF2-40B4-BE49-F238E27FC236}">
                <a16:creationId xmlns:a16="http://schemas.microsoft.com/office/drawing/2014/main" id="{5D01E96C-9BDF-5449-8BF7-5BFA2777823B}"/>
              </a:ext>
            </a:extLst>
          </p:cNvPr>
          <p:cNvSpPr>
            <a:spLocks noGrp="1"/>
          </p:cNvSpPr>
          <p:nvPr>
            <p:ph type="body" idx="1"/>
          </p:nvPr>
        </p:nvSpPr>
        <p:spPr>
          <a:xfrm>
            <a:off x="2274794" y="1346710"/>
            <a:ext cx="3924300" cy="823912"/>
          </a:xfrm>
        </p:spPr>
        <p:txBody>
          <a:bodyPr/>
          <a:lstStyle/>
          <a:p>
            <a:r>
              <a:rPr lang="en-US" b="1" dirty="0"/>
              <a:t>Call Log Screen</a:t>
            </a:r>
          </a:p>
        </p:txBody>
      </p:sp>
      <p:sp>
        <p:nvSpPr>
          <p:cNvPr id="4" name="Content Placeholder 3">
            <a:extLst>
              <a:ext uri="{FF2B5EF4-FFF2-40B4-BE49-F238E27FC236}">
                <a16:creationId xmlns:a16="http://schemas.microsoft.com/office/drawing/2014/main" id="{15DCC9AD-3736-0DC5-4334-26F76922969D}"/>
              </a:ext>
            </a:extLst>
          </p:cNvPr>
          <p:cNvSpPr>
            <a:spLocks noGrp="1"/>
          </p:cNvSpPr>
          <p:nvPr>
            <p:ph sz="half" idx="2"/>
          </p:nvPr>
        </p:nvSpPr>
        <p:spPr>
          <a:xfrm>
            <a:off x="2274794" y="2309580"/>
            <a:ext cx="3924300" cy="2463776"/>
          </a:xfrm>
        </p:spPr>
        <p:txBody>
          <a:bodyPr/>
          <a:lstStyle/>
          <a:p>
            <a:r>
              <a:rPr lang="en-US" b="1" dirty="0" err="1"/>
              <a:t>CallItem</a:t>
            </a:r>
            <a:r>
              <a:rPr lang="en-US" b="1" dirty="0"/>
              <a:t> Component:</a:t>
            </a:r>
            <a:endParaRPr lang="en-US" dirty="0"/>
          </a:p>
          <a:p>
            <a:pPr marL="742950" lvl="1" indent="-285750">
              <a:buFont typeface="Arial" panose="020B0604020202020204" pitchFamily="34" charset="0"/>
              <a:buChar char="•"/>
            </a:pPr>
            <a:r>
              <a:rPr lang="en-US" dirty="0"/>
              <a:t>Formats a call card.</a:t>
            </a:r>
          </a:p>
          <a:p>
            <a:pPr marL="742950" lvl="1" indent="-285750">
              <a:buFont typeface="Arial" panose="020B0604020202020204" pitchFamily="34" charset="0"/>
              <a:buChar char="•"/>
            </a:pPr>
            <a:r>
              <a:rPr lang="en-US" dirty="0"/>
              <a:t>Includes profile picture, name, call type, and time.</a:t>
            </a:r>
          </a:p>
          <a:p>
            <a:pPr marL="285750" indent="-285750">
              <a:buFont typeface="Arial" panose="020B0604020202020204" pitchFamily="34" charset="0"/>
              <a:buChar char="•"/>
            </a:pPr>
            <a:endParaRPr lang="en-US" dirty="0"/>
          </a:p>
          <a:p>
            <a:r>
              <a:rPr lang="en-US" b="1" dirty="0" err="1"/>
              <a:t>CallList</a:t>
            </a:r>
            <a:r>
              <a:rPr lang="en-US" b="1" dirty="0"/>
              <a:t> Component:</a:t>
            </a:r>
          </a:p>
          <a:p>
            <a:pPr marL="742950" lvl="1" indent="-285750">
              <a:buFont typeface="Arial" panose="020B0604020202020204" pitchFamily="34" charset="0"/>
              <a:buChar char="•"/>
            </a:pPr>
            <a:r>
              <a:rPr lang="en-US" dirty="0"/>
              <a:t>Utilizes </a:t>
            </a:r>
            <a:r>
              <a:rPr lang="en-US" b="1" dirty="0"/>
              <a:t>‘</a:t>
            </a:r>
            <a:r>
              <a:rPr lang="en-US" b="1" dirty="0" err="1"/>
              <a:t>CallItem</a:t>
            </a:r>
            <a:r>
              <a:rPr lang="en-US" b="1" dirty="0"/>
              <a:t>’</a:t>
            </a:r>
            <a:r>
              <a:rPr lang="en-US" dirty="0"/>
              <a:t> component.</a:t>
            </a:r>
          </a:p>
          <a:p>
            <a:pPr marL="742950" lvl="1" indent="-285750">
              <a:buFont typeface="Arial" panose="020B0604020202020204" pitchFamily="34" charset="0"/>
              <a:buChar char="•"/>
            </a:pPr>
            <a:r>
              <a:rPr lang="en-US" dirty="0"/>
              <a:t>Renders call items in a ‘</a:t>
            </a:r>
            <a:r>
              <a:rPr lang="en-US" dirty="0" err="1"/>
              <a:t>FlatList</a:t>
            </a:r>
            <a:r>
              <a:rPr lang="en-US" dirty="0"/>
              <a:t>’.</a:t>
            </a:r>
          </a:p>
        </p:txBody>
      </p:sp>
      <p:sp>
        <p:nvSpPr>
          <p:cNvPr id="5" name="Text Placeholder 4">
            <a:extLst>
              <a:ext uri="{FF2B5EF4-FFF2-40B4-BE49-F238E27FC236}">
                <a16:creationId xmlns:a16="http://schemas.microsoft.com/office/drawing/2014/main" id="{D9E96E27-048D-A9A5-2176-89848C2EB2C1}"/>
              </a:ext>
            </a:extLst>
          </p:cNvPr>
          <p:cNvSpPr>
            <a:spLocks noGrp="1"/>
          </p:cNvSpPr>
          <p:nvPr>
            <p:ph type="body" sz="quarter" idx="3"/>
          </p:nvPr>
        </p:nvSpPr>
        <p:spPr>
          <a:xfrm>
            <a:off x="7410169" y="1346710"/>
            <a:ext cx="3943627" cy="823912"/>
          </a:xfrm>
        </p:spPr>
        <p:txBody>
          <a:bodyPr/>
          <a:lstStyle/>
          <a:p>
            <a:r>
              <a:rPr lang="en-US" b="1" dirty="0"/>
              <a:t>Settings Screen</a:t>
            </a:r>
          </a:p>
        </p:txBody>
      </p:sp>
      <p:sp>
        <p:nvSpPr>
          <p:cNvPr id="6" name="Content Placeholder 5">
            <a:extLst>
              <a:ext uri="{FF2B5EF4-FFF2-40B4-BE49-F238E27FC236}">
                <a16:creationId xmlns:a16="http://schemas.microsoft.com/office/drawing/2014/main" id="{D2B96926-F11B-0A68-E344-6CA9CBBB3696}"/>
              </a:ext>
            </a:extLst>
          </p:cNvPr>
          <p:cNvSpPr>
            <a:spLocks noGrp="1"/>
          </p:cNvSpPr>
          <p:nvPr>
            <p:ph sz="quarter" idx="4"/>
          </p:nvPr>
        </p:nvSpPr>
        <p:spPr>
          <a:xfrm>
            <a:off x="7410170" y="2309579"/>
            <a:ext cx="3943627" cy="3122427"/>
          </a:xfrm>
        </p:spPr>
        <p:txBody>
          <a:bodyPr/>
          <a:lstStyle/>
          <a:p>
            <a:pPr algn="l"/>
            <a:r>
              <a:rPr lang="en-US" b="1" i="0" dirty="0">
                <a:solidFill>
                  <a:srgbClr val="0D0D0D"/>
                </a:solidFill>
                <a:effectLst/>
              </a:rPr>
              <a:t>Placeholder Screen:</a:t>
            </a:r>
            <a:endParaRPr lang="en-US" b="0" i="0" dirty="0">
              <a:solidFill>
                <a:srgbClr val="0D0D0D"/>
              </a:solidFill>
              <a:effectLst/>
            </a:endParaRPr>
          </a:p>
          <a:p>
            <a:pPr marL="742950" lvl="1" indent="-285750" algn="l">
              <a:buFont typeface="Arial" panose="020B0604020202020204" pitchFamily="34" charset="0"/>
              <a:buChar char="•"/>
            </a:pPr>
            <a:r>
              <a:rPr lang="en-US" b="0" i="0" dirty="0">
                <a:solidFill>
                  <a:srgbClr val="0D0D0D"/>
                </a:solidFill>
                <a:effectLst/>
              </a:rPr>
              <a:t>Serves as a temporary interface.</a:t>
            </a:r>
          </a:p>
          <a:p>
            <a:pPr marL="742950" lvl="1" indent="-285750" algn="l">
              <a:buFont typeface="Arial" panose="020B0604020202020204" pitchFamily="34" charset="0"/>
              <a:buChar char="•"/>
            </a:pPr>
            <a:r>
              <a:rPr lang="en-US" b="0" i="0" dirty="0">
                <a:solidFill>
                  <a:srgbClr val="0D0D0D"/>
                </a:solidFill>
                <a:effectLst/>
              </a:rPr>
              <a:t>Represents distinct parts of settings.</a:t>
            </a:r>
          </a:p>
          <a:p>
            <a:pPr algn="l"/>
            <a:r>
              <a:rPr lang="en-US" b="1" i="0" dirty="0">
                <a:solidFill>
                  <a:srgbClr val="0D0D0D"/>
                </a:solidFill>
                <a:effectLst/>
              </a:rPr>
              <a:t>Information Display:</a:t>
            </a:r>
            <a:endParaRPr lang="en-US" b="0" i="0" dirty="0">
              <a:solidFill>
                <a:srgbClr val="0D0D0D"/>
              </a:solidFill>
              <a:effectLst/>
            </a:endParaRPr>
          </a:p>
          <a:p>
            <a:pPr marL="742950" lvl="1" indent="-285750" algn="l">
              <a:buFont typeface="Arial" panose="020B0604020202020204" pitchFamily="34" charset="0"/>
              <a:buChar char="•"/>
            </a:pPr>
            <a:r>
              <a:rPr lang="en-US" b="0" i="0" dirty="0">
                <a:solidFill>
                  <a:srgbClr val="0D0D0D"/>
                </a:solidFill>
                <a:effectLst/>
              </a:rPr>
              <a:t>Each part has a name and an accompanying description.</a:t>
            </a:r>
          </a:p>
          <a:p>
            <a:pPr algn="l"/>
            <a:r>
              <a:rPr lang="en-US" b="1" i="0" dirty="0">
                <a:solidFill>
                  <a:srgbClr val="0D0D0D"/>
                </a:solidFill>
                <a:effectLst/>
              </a:rPr>
              <a:t>Backend API Integration:</a:t>
            </a:r>
            <a:endParaRPr lang="en-US" b="0" i="0" dirty="0">
              <a:solidFill>
                <a:srgbClr val="0D0D0D"/>
              </a:solidFill>
              <a:effectLst/>
            </a:endParaRPr>
          </a:p>
          <a:p>
            <a:pPr marL="742950" lvl="1" indent="-285750" algn="l">
              <a:buFont typeface="Arial" panose="020B0604020202020204" pitchFamily="34" charset="0"/>
              <a:buChar char="•"/>
            </a:pPr>
            <a:r>
              <a:rPr lang="en-US" b="0" i="0" dirty="0">
                <a:solidFill>
                  <a:srgbClr val="0D0D0D"/>
                </a:solidFill>
                <a:effectLst/>
              </a:rPr>
              <a:t>Placeholder to be replaced with actual settings content once the backend API is connected and configured.</a:t>
            </a:r>
          </a:p>
          <a:p>
            <a:endParaRPr lang="en-US" dirty="0"/>
          </a:p>
        </p:txBody>
      </p:sp>
      <p:sp>
        <p:nvSpPr>
          <p:cNvPr id="7" name="Footer Placeholder 6">
            <a:extLst>
              <a:ext uri="{FF2B5EF4-FFF2-40B4-BE49-F238E27FC236}">
                <a16:creationId xmlns:a16="http://schemas.microsoft.com/office/drawing/2014/main" id="{878F8FE0-496B-A1B8-148A-F95D7188C103}"/>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B6ACCF35-7BCA-9426-EA5C-014128235AEE}"/>
              </a:ext>
            </a:extLst>
          </p:cNvPr>
          <p:cNvSpPr>
            <a:spLocks noGrp="1"/>
          </p:cNvSpPr>
          <p:nvPr>
            <p:ph type="sldNum" sz="quarter" idx="12"/>
          </p:nvPr>
        </p:nvSpPr>
        <p:spPr/>
        <p:txBody>
          <a:bodyPr/>
          <a:lstStyle/>
          <a:p>
            <a:fld id="{A49DFD55-3C28-40EF-9E31-A92D2E4017FF}" type="slidenum">
              <a:rPr lang="en-US" smtClean="0"/>
              <a:pPr/>
              <a:t>43</a:t>
            </a:fld>
            <a:endParaRPr lang="en-US" dirty="0"/>
          </a:p>
        </p:txBody>
      </p:sp>
      <p:sp>
        <p:nvSpPr>
          <p:cNvPr id="9" name="Content Placeholder 5">
            <a:extLst>
              <a:ext uri="{FF2B5EF4-FFF2-40B4-BE49-F238E27FC236}">
                <a16:creationId xmlns:a16="http://schemas.microsoft.com/office/drawing/2014/main" id="{A769A2CC-E777-AB61-ECCC-E897B34409BF}"/>
              </a:ext>
            </a:extLst>
          </p:cNvPr>
          <p:cNvSpPr txBox="1">
            <a:spLocks/>
          </p:cNvSpPr>
          <p:nvPr/>
        </p:nvSpPr>
        <p:spPr>
          <a:xfrm>
            <a:off x="7410169" y="5432007"/>
            <a:ext cx="3943627" cy="82391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0" i="0" dirty="0">
                <a:solidFill>
                  <a:srgbClr val="0D0D0D"/>
                </a:solidFill>
                <a:effectLst/>
              </a:rPr>
              <a:t>The Settings Screen currently provides a preview of potential settings sections, each with identifiable names and descriptions, pending backend integration.</a:t>
            </a:r>
            <a:endParaRPr lang="en-US" sz="1200" dirty="0"/>
          </a:p>
        </p:txBody>
      </p:sp>
    </p:spTree>
    <p:extLst>
      <p:ext uri="{BB962C8B-B14F-4D97-AF65-F5344CB8AC3E}">
        <p14:creationId xmlns:p14="http://schemas.microsoft.com/office/powerpoint/2010/main" val="46483031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41E2-31E1-4720-FDC0-E95DF88BCC3A}"/>
              </a:ext>
            </a:extLst>
          </p:cNvPr>
          <p:cNvSpPr>
            <a:spLocks noGrp="1"/>
          </p:cNvSpPr>
          <p:nvPr>
            <p:ph type="title"/>
          </p:nvPr>
        </p:nvSpPr>
        <p:spPr>
          <a:xfrm>
            <a:off x="3219090" y="136525"/>
            <a:ext cx="4114800" cy="1117594"/>
          </a:xfrm>
        </p:spPr>
        <p:txBody>
          <a:bodyPr>
            <a:normAutofit/>
          </a:bodyPr>
          <a:lstStyle/>
          <a:p>
            <a:r>
              <a:rPr lang="en-US" sz="2400" dirty="0"/>
              <a:t>Remaining screens</a:t>
            </a:r>
          </a:p>
        </p:txBody>
      </p:sp>
      <p:sp>
        <p:nvSpPr>
          <p:cNvPr id="7" name="Footer Placeholder 6">
            <a:extLst>
              <a:ext uri="{FF2B5EF4-FFF2-40B4-BE49-F238E27FC236}">
                <a16:creationId xmlns:a16="http://schemas.microsoft.com/office/drawing/2014/main" id="{0DADE628-3A52-6E8A-98D9-CD4436F3B93D}"/>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0B443F6D-80F8-CC36-9D96-47994A532950}"/>
              </a:ext>
            </a:extLst>
          </p:cNvPr>
          <p:cNvSpPr>
            <a:spLocks noGrp="1"/>
          </p:cNvSpPr>
          <p:nvPr>
            <p:ph type="sldNum" sz="quarter" idx="12"/>
          </p:nvPr>
        </p:nvSpPr>
        <p:spPr/>
        <p:txBody>
          <a:bodyPr/>
          <a:lstStyle/>
          <a:p>
            <a:fld id="{A49DFD55-3C28-40EF-9E31-A92D2E4017FF}" type="slidenum">
              <a:rPr lang="en-US" smtClean="0"/>
              <a:pPr/>
              <a:t>44</a:t>
            </a:fld>
            <a:endParaRPr lang="en-US" dirty="0"/>
          </a:p>
        </p:txBody>
      </p:sp>
      <p:pic>
        <p:nvPicPr>
          <p:cNvPr id="9" name="Picture 8" descr="A screenshot of a phone&#10;&#10;Description automatically generated">
            <a:extLst>
              <a:ext uri="{FF2B5EF4-FFF2-40B4-BE49-F238E27FC236}">
                <a16:creationId xmlns:a16="http://schemas.microsoft.com/office/drawing/2014/main" id="{649C349B-1FE5-EB09-D44E-8089C423910C}"/>
              </a:ext>
            </a:extLst>
          </p:cNvPr>
          <p:cNvPicPr>
            <a:picLocks noChangeAspect="1"/>
          </p:cNvPicPr>
          <p:nvPr/>
        </p:nvPicPr>
        <p:blipFill>
          <a:blip r:embed="rId2"/>
          <a:stretch>
            <a:fillRect/>
          </a:stretch>
        </p:blipFill>
        <p:spPr>
          <a:xfrm>
            <a:off x="2619077" y="1103869"/>
            <a:ext cx="2383229" cy="4649551"/>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91C955E6-0721-C0E1-F99C-AEE016E948F2}"/>
              </a:ext>
            </a:extLst>
          </p:cNvPr>
          <p:cNvPicPr>
            <a:picLocks noChangeAspect="1"/>
          </p:cNvPicPr>
          <p:nvPr/>
        </p:nvPicPr>
        <p:blipFill>
          <a:blip r:embed="rId3"/>
          <a:stretch>
            <a:fillRect/>
          </a:stretch>
        </p:blipFill>
        <p:spPr>
          <a:xfrm>
            <a:off x="7655363" y="1142146"/>
            <a:ext cx="2265269" cy="4611274"/>
          </a:xfrm>
          <a:prstGeom prst="rect">
            <a:avLst/>
          </a:prstGeom>
        </p:spPr>
      </p:pic>
    </p:spTree>
    <p:extLst>
      <p:ext uri="{BB962C8B-B14F-4D97-AF65-F5344CB8AC3E}">
        <p14:creationId xmlns:p14="http://schemas.microsoft.com/office/powerpoint/2010/main" val="131763092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1A92-C07B-874B-85F4-ED8514C0C91B}"/>
              </a:ext>
            </a:extLst>
          </p:cNvPr>
          <p:cNvSpPr>
            <a:spLocks noGrp="1"/>
          </p:cNvSpPr>
          <p:nvPr>
            <p:ph type="title"/>
          </p:nvPr>
        </p:nvSpPr>
        <p:spPr>
          <a:xfrm>
            <a:off x="2554854" y="219180"/>
            <a:ext cx="4892765" cy="807538"/>
          </a:xfrm>
        </p:spPr>
        <p:txBody>
          <a:bodyPr>
            <a:normAutofit/>
          </a:bodyPr>
          <a:lstStyle/>
          <a:p>
            <a:pPr algn="ctr"/>
            <a:r>
              <a:rPr lang="en-US" sz="2000" dirty="0"/>
              <a:t>Testing and evaluation</a:t>
            </a:r>
          </a:p>
        </p:txBody>
      </p:sp>
      <p:sp>
        <p:nvSpPr>
          <p:cNvPr id="4" name="Content Placeholder 3">
            <a:extLst>
              <a:ext uri="{FF2B5EF4-FFF2-40B4-BE49-F238E27FC236}">
                <a16:creationId xmlns:a16="http://schemas.microsoft.com/office/drawing/2014/main" id="{649C08B0-86DC-3EEF-03A2-D3A77343E505}"/>
              </a:ext>
            </a:extLst>
          </p:cNvPr>
          <p:cNvSpPr>
            <a:spLocks noGrp="1"/>
          </p:cNvSpPr>
          <p:nvPr>
            <p:ph sz="half" idx="2"/>
          </p:nvPr>
        </p:nvSpPr>
        <p:spPr>
          <a:xfrm>
            <a:off x="2199735" y="1587260"/>
            <a:ext cx="4392719" cy="4527550"/>
          </a:xfrm>
        </p:spPr>
        <p:txBody>
          <a:bodyPr/>
          <a:lstStyle/>
          <a:p>
            <a:pPr marL="285750" indent="-285750" algn="l">
              <a:buFont typeface="Wingdings" panose="05000000000000000000" pitchFamily="2" charset="2"/>
              <a:buChar char="v"/>
            </a:pPr>
            <a:r>
              <a:rPr lang="en-US" sz="1600" b="1" i="0" dirty="0">
                <a:solidFill>
                  <a:srgbClr val="0D0D0D"/>
                </a:solidFill>
                <a:effectLst/>
                <a:latin typeface="+mj-lt"/>
              </a:rPr>
              <a:t>Goal Alignment</a:t>
            </a:r>
            <a:endParaRPr lang="en-US" sz="1600"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Methodology and literature review facilitated thorough testing.</a:t>
            </a:r>
          </a:p>
          <a:p>
            <a:pPr marL="742950" lvl="1" indent="-285750" algn="l">
              <a:buFont typeface="Arial" panose="020B0604020202020204" pitchFamily="34" charset="0"/>
              <a:buChar char="•"/>
            </a:pPr>
            <a:r>
              <a:rPr lang="en-US" b="0" i="0" dirty="0">
                <a:solidFill>
                  <a:srgbClr val="0D0D0D"/>
                </a:solidFill>
                <a:effectLst/>
              </a:rPr>
              <a:t>Front-end development completed before handoff to back-end team</a:t>
            </a:r>
          </a:p>
          <a:p>
            <a:pPr lvl="1" algn="l"/>
            <a:endParaRPr lang="en-US" dirty="0">
              <a:solidFill>
                <a:srgbClr val="0D0D0D"/>
              </a:solidFill>
            </a:endParaRPr>
          </a:p>
          <a:p>
            <a:pPr lvl="1" algn="l"/>
            <a:endParaRPr lang="en-US" b="0" i="0" dirty="0">
              <a:solidFill>
                <a:srgbClr val="0D0D0D"/>
              </a:solidFill>
              <a:effectLst/>
            </a:endParaRPr>
          </a:p>
          <a:p>
            <a:pPr marL="285750" indent="-285750" algn="l">
              <a:buFont typeface="Wingdings" panose="05000000000000000000" pitchFamily="2" charset="2"/>
              <a:buChar char="v"/>
            </a:pPr>
            <a:r>
              <a:rPr lang="en-US" sz="1600" b="1" i="0" dirty="0">
                <a:solidFill>
                  <a:srgbClr val="0D0D0D"/>
                </a:solidFill>
                <a:effectLst/>
                <a:latin typeface="+mj-lt"/>
              </a:rPr>
              <a:t>Testing Success</a:t>
            </a:r>
            <a:endParaRPr lang="en-US" sz="1600"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Comprehensive testing of features.</a:t>
            </a:r>
          </a:p>
          <a:p>
            <a:pPr marL="742950" lvl="1" indent="-285750" algn="l">
              <a:buFont typeface="Arial" panose="020B0604020202020204" pitchFamily="34" charset="0"/>
              <a:buChar char="•"/>
            </a:pPr>
            <a:r>
              <a:rPr lang="en-US" b="0" i="0" dirty="0">
                <a:solidFill>
                  <a:srgbClr val="0D0D0D"/>
                </a:solidFill>
                <a:effectLst/>
              </a:rPr>
              <a:t>Successful testing of sending messages, importing contacts, and camera screen functionality.</a:t>
            </a:r>
          </a:p>
          <a:p>
            <a:endParaRPr lang="en-US" dirty="0"/>
          </a:p>
        </p:txBody>
      </p:sp>
      <p:sp>
        <p:nvSpPr>
          <p:cNvPr id="6" name="Content Placeholder 5">
            <a:extLst>
              <a:ext uri="{FF2B5EF4-FFF2-40B4-BE49-F238E27FC236}">
                <a16:creationId xmlns:a16="http://schemas.microsoft.com/office/drawing/2014/main" id="{F459A6EC-274F-C807-D186-1A3AEC88EADD}"/>
              </a:ext>
            </a:extLst>
          </p:cNvPr>
          <p:cNvSpPr>
            <a:spLocks noGrp="1"/>
          </p:cNvSpPr>
          <p:nvPr>
            <p:ph sz="quarter" idx="4"/>
          </p:nvPr>
        </p:nvSpPr>
        <p:spPr>
          <a:xfrm>
            <a:off x="7239000" y="1587260"/>
            <a:ext cx="4114800" cy="3441691"/>
          </a:xfrm>
        </p:spPr>
        <p:txBody>
          <a:bodyPr/>
          <a:lstStyle/>
          <a:p>
            <a:pPr marL="285750" indent="-285750" algn="l">
              <a:buFont typeface="Wingdings" panose="05000000000000000000" pitchFamily="2" charset="2"/>
              <a:buChar char="v"/>
            </a:pPr>
            <a:r>
              <a:rPr lang="en-US" sz="1600" b="1" i="0" dirty="0">
                <a:solidFill>
                  <a:srgbClr val="0D0D0D"/>
                </a:solidFill>
                <a:effectLst/>
                <a:latin typeface="+mj-lt"/>
              </a:rPr>
              <a:t>Resolved Issues</a:t>
            </a:r>
            <a:endParaRPr lang="en-US" sz="1600"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Camera screen issue resolved by switching to Expo's camera.</a:t>
            </a:r>
          </a:p>
          <a:p>
            <a:pPr marL="742950" lvl="1" indent="-285750" algn="l">
              <a:buFont typeface="Arial" panose="020B0604020202020204" pitchFamily="34" charset="0"/>
              <a:buChar char="•"/>
            </a:pPr>
            <a:r>
              <a:rPr lang="en-US" b="0" i="0" dirty="0">
                <a:solidFill>
                  <a:srgbClr val="0D0D0D"/>
                </a:solidFill>
                <a:effectLst/>
              </a:rPr>
              <a:t>Imported contacts tested on real device (Samsung Galaxy Tab A8) due to limitations in Android Studio.</a:t>
            </a:r>
          </a:p>
          <a:p>
            <a:pPr lvl="1" algn="l"/>
            <a:endParaRPr lang="en-US" b="0" i="0" dirty="0">
              <a:solidFill>
                <a:srgbClr val="0D0D0D"/>
              </a:solidFill>
              <a:effectLst/>
            </a:endParaRPr>
          </a:p>
          <a:p>
            <a:pPr marL="285750" indent="-285750" algn="l">
              <a:buFont typeface="Wingdings" panose="05000000000000000000" pitchFamily="2" charset="2"/>
              <a:buChar char="v"/>
            </a:pPr>
            <a:r>
              <a:rPr lang="en-US" sz="1600" b="1" i="0" dirty="0">
                <a:solidFill>
                  <a:srgbClr val="0D0D0D"/>
                </a:solidFill>
                <a:effectLst/>
                <a:latin typeface="+mj-lt"/>
              </a:rPr>
              <a:t>Missed Feature</a:t>
            </a:r>
            <a:endParaRPr lang="en-US" sz="1600"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Initially missed the ability to start a new chat with imported contacts.</a:t>
            </a:r>
          </a:p>
          <a:p>
            <a:pPr marL="742950" lvl="1" indent="-285750" algn="l">
              <a:buFont typeface="Arial" panose="020B0604020202020204" pitchFamily="34" charset="0"/>
              <a:buChar char="•"/>
            </a:pPr>
            <a:r>
              <a:rPr lang="en-US" b="0" i="0" dirty="0">
                <a:solidFill>
                  <a:srgbClr val="0D0D0D"/>
                </a:solidFill>
                <a:effectLst/>
              </a:rPr>
              <a:t>Resolved a few days later, enabling users to start a new chat with any imported contact.</a:t>
            </a:r>
          </a:p>
          <a:p>
            <a:endParaRPr lang="en-US" dirty="0"/>
          </a:p>
        </p:txBody>
      </p:sp>
      <p:sp>
        <p:nvSpPr>
          <p:cNvPr id="7" name="Footer Placeholder 6">
            <a:extLst>
              <a:ext uri="{FF2B5EF4-FFF2-40B4-BE49-F238E27FC236}">
                <a16:creationId xmlns:a16="http://schemas.microsoft.com/office/drawing/2014/main" id="{533A6280-A743-D5FC-F86B-395D1C4C429F}"/>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F0E38ABB-5CD8-9F90-6969-B68C8F637CE8}"/>
              </a:ext>
            </a:extLst>
          </p:cNvPr>
          <p:cNvSpPr>
            <a:spLocks noGrp="1"/>
          </p:cNvSpPr>
          <p:nvPr>
            <p:ph type="sldNum" sz="quarter" idx="12"/>
          </p:nvPr>
        </p:nvSpPr>
        <p:spPr/>
        <p:txBody>
          <a:bodyPr/>
          <a:lstStyle/>
          <a:p>
            <a:fld id="{A49DFD55-3C28-40EF-9E31-A92D2E4017FF}" type="slidenum">
              <a:rPr lang="en-US" smtClean="0"/>
              <a:pPr/>
              <a:t>45</a:t>
            </a:fld>
            <a:endParaRPr lang="en-US" dirty="0"/>
          </a:p>
        </p:txBody>
      </p:sp>
    </p:spTree>
    <p:extLst>
      <p:ext uri="{BB962C8B-B14F-4D97-AF65-F5344CB8AC3E}">
        <p14:creationId xmlns:p14="http://schemas.microsoft.com/office/powerpoint/2010/main" val="2692099176"/>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6AD3-D5F1-12CB-96C4-9968F9B04637}"/>
              </a:ext>
            </a:extLst>
          </p:cNvPr>
          <p:cNvSpPr>
            <a:spLocks noGrp="1"/>
          </p:cNvSpPr>
          <p:nvPr>
            <p:ph type="title"/>
          </p:nvPr>
        </p:nvSpPr>
        <p:spPr>
          <a:xfrm>
            <a:off x="3559833" y="71247"/>
            <a:ext cx="4593567" cy="752394"/>
          </a:xfrm>
        </p:spPr>
        <p:txBody>
          <a:bodyPr>
            <a:noAutofit/>
          </a:bodyPr>
          <a:lstStyle/>
          <a:p>
            <a:r>
              <a:rPr lang="en-US" sz="2000" dirty="0"/>
              <a:t>Conclusion and future work</a:t>
            </a:r>
          </a:p>
        </p:txBody>
      </p:sp>
      <p:sp>
        <p:nvSpPr>
          <p:cNvPr id="4" name="Content Placeholder 3">
            <a:extLst>
              <a:ext uri="{FF2B5EF4-FFF2-40B4-BE49-F238E27FC236}">
                <a16:creationId xmlns:a16="http://schemas.microsoft.com/office/drawing/2014/main" id="{625E5F8D-82F2-FDCE-C8C6-A9B9DE167B81}"/>
              </a:ext>
            </a:extLst>
          </p:cNvPr>
          <p:cNvSpPr>
            <a:spLocks noGrp="1"/>
          </p:cNvSpPr>
          <p:nvPr>
            <p:ph sz="half" idx="2"/>
          </p:nvPr>
        </p:nvSpPr>
        <p:spPr>
          <a:xfrm>
            <a:off x="2243668" y="823641"/>
            <a:ext cx="4372874" cy="5715271"/>
          </a:xfrm>
        </p:spPr>
        <p:txBody>
          <a:bodyPr/>
          <a:lstStyle/>
          <a:p>
            <a:pPr marL="285750" indent="-285750" algn="l">
              <a:buFont typeface="Wingdings" panose="05000000000000000000" pitchFamily="2" charset="2"/>
              <a:buChar char="v"/>
            </a:pPr>
            <a:r>
              <a:rPr lang="en-US" b="1" i="0" dirty="0">
                <a:solidFill>
                  <a:srgbClr val="0D0D0D"/>
                </a:solidFill>
                <a:effectLst/>
                <a:latin typeface="+mj-lt"/>
              </a:rPr>
              <a:t>Insights into UI/UX Design</a:t>
            </a:r>
            <a:endParaRPr lang="en-US"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Relationship between effective UI/UX design and advanced front-end development practices.</a:t>
            </a:r>
          </a:p>
          <a:p>
            <a:pPr marL="742950" lvl="1" indent="-285750" algn="l">
              <a:buFont typeface="Arial" panose="020B0604020202020204" pitchFamily="34" charset="0"/>
              <a:buChar char="•"/>
            </a:pPr>
            <a:r>
              <a:rPr lang="en-US" b="0" i="0" dirty="0">
                <a:solidFill>
                  <a:srgbClr val="0D0D0D"/>
                </a:solidFill>
                <a:effectLst/>
              </a:rPr>
              <a:t>Emphasis on the need for further research in this area.</a:t>
            </a:r>
          </a:p>
          <a:p>
            <a:pPr lvl="1" algn="l"/>
            <a:endParaRPr lang="en-US" b="0" i="0" dirty="0">
              <a:solidFill>
                <a:srgbClr val="0D0D0D"/>
              </a:solidFill>
              <a:effectLst/>
            </a:endParaRPr>
          </a:p>
          <a:p>
            <a:pPr marL="285750" indent="-285750" algn="l">
              <a:buFont typeface="Wingdings" panose="05000000000000000000" pitchFamily="2" charset="2"/>
              <a:buChar char="v"/>
            </a:pPr>
            <a:r>
              <a:rPr lang="en-US" b="1" i="0" dirty="0">
                <a:solidFill>
                  <a:srgbClr val="0D0D0D"/>
                </a:solidFill>
                <a:effectLst/>
                <a:latin typeface="+mj-lt"/>
              </a:rPr>
              <a:t>Pushing Innovation in Development</a:t>
            </a:r>
            <a:endParaRPr lang="en-US"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Striving to establish a new benchmark for user experience and performance in social messaging applications.</a:t>
            </a:r>
          </a:p>
          <a:p>
            <a:pPr marL="742950" lvl="1" indent="-285750" algn="l">
              <a:buFont typeface="Arial" panose="020B0604020202020204" pitchFamily="34" charset="0"/>
              <a:buChar char="•"/>
            </a:pPr>
            <a:r>
              <a:rPr lang="en-US" b="0" i="0" dirty="0">
                <a:solidFill>
                  <a:srgbClr val="0D0D0D"/>
                </a:solidFill>
                <a:effectLst/>
              </a:rPr>
              <a:t>Implementation of sophisticated front-end methodologies.</a:t>
            </a:r>
          </a:p>
          <a:p>
            <a:pPr lvl="1" algn="l"/>
            <a:endParaRPr lang="en-US" b="0" i="0" dirty="0">
              <a:solidFill>
                <a:srgbClr val="0D0D0D"/>
              </a:solidFill>
              <a:effectLst/>
            </a:endParaRPr>
          </a:p>
          <a:p>
            <a:pPr marL="285750" indent="-285750" algn="l">
              <a:buFont typeface="Wingdings" panose="05000000000000000000" pitchFamily="2" charset="2"/>
              <a:buChar char="v"/>
            </a:pPr>
            <a:r>
              <a:rPr lang="en-US" b="1" i="0" dirty="0">
                <a:solidFill>
                  <a:srgbClr val="0D0D0D"/>
                </a:solidFill>
                <a:effectLst/>
                <a:latin typeface="+mj-lt"/>
              </a:rPr>
              <a:t>Development Process Overview</a:t>
            </a:r>
            <a:endParaRPr lang="en-US"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Started with a chat list component.</a:t>
            </a:r>
          </a:p>
          <a:p>
            <a:pPr marL="742950" lvl="1" indent="-285750" algn="l">
              <a:buFont typeface="Arial" panose="020B0604020202020204" pitchFamily="34" charset="0"/>
              <a:buChar char="•"/>
            </a:pPr>
            <a:r>
              <a:rPr lang="en-US" b="0" i="0" dirty="0">
                <a:solidFill>
                  <a:srgbClr val="0D0D0D"/>
                </a:solidFill>
                <a:effectLst/>
              </a:rPr>
              <a:t>Expanded to a complete chat list screen, chats screen, input box, contacts screen, camera screen, and status screen.</a:t>
            </a:r>
          </a:p>
          <a:p>
            <a:pPr marL="742950" lvl="1" indent="-285750" algn="l">
              <a:buFont typeface="Arial" panose="020B0604020202020204" pitchFamily="34" charset="0"/>
              <a:buChar char="•"/>
            </a:pPr>
            <a:r>
              <a:rPr lang="en-US" b="1" i="0" dirty="0">
                <a:solidFill>
                  <a:srgbClr val="0D0D0D"/>
                </a:solidFill>
                <a:effectLst/>
              </a:rPr>
              <a:t>Goal:</a:t>
            </a:r>
            <a:r>
              <a:rPr lang="en-US" b="0" i="0" dirty="0">
                <a:solidFill>
                  <a:srgbClr val="0D0D0D"/>
                </a:solidFill>
                <a:effectLst/>
              </a:rPr>
              <a:t> Deliver a fully fleshed out front end for a social messaging application prototype.</a:t>
            </a:r>
          </a:p>
          <a:p>
            <a:endParaRPr lang="en-US" dirty="0"/>
          </a:p>
        </p:txBody>
      </p:sp>
      <p:sp>
        <p:nvSpPr>
          <p:cNvPr id="6" name="Content Placeholder 5">
            <a:extLst>
              <a:ext uri="{FF2B5EF4-FFF2-40B4-BE49-F238E27FC236}">
                <a16:creationId xmlns:a16="http://schemas.microsoft.com/office/drawing/2014/main" id="{80343686-F98C-8255-67EE-3014700D8398}"/>
              </a:ext>
            </a:extLst>
          </p:cNvPr>
          <p:cNvSpPr>
            <a:spLocks noGrp="1"/>
          </p:cNvSpPr>
          <p:nvPr>
            <p:ph sz="quarter" idx="4"/>
          </p:nvPr>
        </p:nvSpPr>
        <p:spPr>
          <a:xfrm>
            <a:off x="7083807" y="1634431"/>
            <a:ext cx="4269993" cy="3911128"/>
          </a:xfrm>
        </p:spPr>
        <p:txBody>
          <a:bodyPr/>
          <a:lstStyle/>
          <a:p>
            <a:pPr marL="285750" indent="-285750" algn="l">
              <a:buFont typeface="Wingdings" panose="05000000000000000000" pitchFamily="2" charset="2"/>
              <a:buChar char="v"/>
            </a:pPr>
            <a:r>
              <a:rPr lang="en-US" b="1" i="0" dirty="0">
                <a:solidFill>
                  <a:srgbClr val="0D0D0D"/>
                </a:solidFill>
                <a:effectLst/>
                <a:latin typeface="+mj-lt"/>
              </a:rPr>
              <a:t>Contribution to Mobile App Development</a:t>
            </a:r>
            <a:endParaRPr lang="en-US"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Valuable contribution to the existing body of research.</a:t>
            </a:r>
          </a:p>
          <a:p>
            <a:pPr marL="742950" lvl="1" indent="-285750" algn="l">
              <a:buFont typeface="Arial" panose="020B0604020202020204" pitchFamily="34" charset="0"/>
              <a:buChar char="•"/>
            </a:pPr>
            <a:r>
              <a:rPr lang="en-US" b="0" i="0" dirty="0">
                <a:solidFill>
                  <a:srgbClr val="0D0D0D"/>
                </a:solidFill>
                <a:effectLst/>
              </a:rPr>
              <a:t>Advocacy for ongoing exploration and advancements in mobile application development.</a:t>
            </a:r>
          </a:p>
          <a:p>
            <a:pPr lvl="1" algn="l"/>
            <a:endParaRPr lang="en-US" b="0" i="0" dirty="0">
              <a:solidFill>
                <a:srgbClr val="0D0D0D"/>
              </a:solidFill>
              <a:effectLst/>
            </a:endParaRPr>
          </a:p>
          <a:p>
            <a:pPr marL="285750" indent="-285750" algn="l">
              <a:buFont typeface="Wingdings" panose="05000000000000000000" pitchFamily="2" charset="2"/>
              <a:buChar char="v"/>
            </a:pPr>
            <a:r>
              <a:rPr lang="en-US" b="1" i="0" dirty="0">
                <a:solidFill>
                  <a:srgbClr val="0D0D0D"/>
                </a:solidFill>
                <a:effectLst/>
                <a:latin typeface="+mj-lt"/>
              </a:rPr>
              <a:t>Future Work</a:t>
            </a:r>
            <a:endParaRPr lang="en-US" b="0" i="0" dirty="0">
              <a:solidFill>
                <a:srgbClr val="0D0D0D"/>
              </a:solidFill>
              <a:effectLst/>
              <a:latin typeface="+mj-lt"/>
            </a:endParaRPr>
          </a:p>
          <a:p>
            <a:pPr marL="742950" lvl="1" indent="-285750" algn="l">
              <a:buFont typeface="Arial" panose="020B0604020202020204" pitchFamily="34" charset="0"/>
              <a:buChar char="•"/>
            </a:pPr>
            <a:r>
              <a:rPr lang="en-US" b="0" i="0" dirty="0">
                <a:solidFill>
                  <a:srgbClr val="0D0D0D"/>
                </a:solidFill>
                <a:effectLst/>
              </a:rPr>
              <a:t>Connect back-end databases and APIs to the front-end UI.</a:t>
            </a:r>
          </a:p>
          <a:p>
            <a:pPr marL="742950" lvl="1" indent="-285750" algn="l">
              <a:buFont typeface="Arial" panose="020B0604020202020204" pitchFamily="34" charset="0"/>
              <a:buChar char="•"/>
            </a:pPr>
            <a:r>
              <a:rPr lang="en-US" b="0" i="0" dirty="0">
                <a:solidFill>
                  <a:srgbClr val="0D0D0D"/>
                </a:solidFill>
                <a:effectLst/>
              </a:rPr>
              <a:t>Utilize Firebase for database management and Node.js for scalable back-end services.</a:t>
            </a:r>
          </a:p>
          <a:p>
            <a:pPr marL="742950" lvl="1" indent="-285750" algn="l">
              <a:buFont typeface="Arial" panose="020B0604020202020204" pitchFamily="34" charset="0"/>
              <a:buChar char="•"/>
            </a:pPr>
            <a:r>
              <a:rPr lang="en-US" b="0" i="0" dirty="0">
                <a:solidFill>
                  <a:srgbClr val="0D0D0D"/>
                </a:solidFill>
                <a:effectLst/>
              </a:rPr>
              <a:t>Aim for a fully functional application with global usability.</a:t>
            </a:r>
          </a:p>
          <a:p>
            <a:endParaRPr lang="en-US" dirty="0"/>
          </a:p>
        </p:txBody>
      </p:sp>
      <p:sp>
        <p:nvSpPr>
          <p:cNvPr id="7" name="Footer Placeholder 6">
            <a:extLst>
              <a:ext uri="{FF2B5EF4-FFF2-40B4-BE49-F238E27FC236}">
                <a16:creationId xmlns:a16="http://schemas.microsoft.com/office/drawing/2014/main" id="{19FA90EA-372D-E536-7890-8562848097F0}"/>
              </a:ext>
            </a:extLst>
          </p:cNvPr>
          <p:cNvSpPr>
            <a:spLocks noGrp="1"/>
          </p:cNvSpPr>
          <p:nvPr>
            <p:ph type="ftr" sz="quarter" idx="11"/>
          </p:nvPr>
        </p:nvSpPr>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9549E8D9-8E4C-8016-83FA-0100E9A3CD13}"/>
              </a:ext>
            </a:extLst>
          </p:cNvPr>
          <p:cNvSpPr>
            <a:spLocks noGrp="1"/>
          </p:cNvSpPr>
          <p:nvPr>
            <p:ph type="sldNum" sz="quarter" idx="12"/>
          </p:nvPr>
        </p:nvSpPr>
        <p:spPr>
          <a:xfrm>
            <a:off x="10429336" y="6356350"/>
            <a:ext cx="924464" cy="365125"/>
          </a:xfrm>
        </p:spPr>
        <p:txBody>
          <a:bodyPr/>
          <a:lstStyle/>
          <a:p>
            <a:fld id="{A49DFD55-3C28-40EF-9E31-A92D2E4017FF}" type="slidenum">
              <a:rPr lang="en-US" smtClean="0"/>
              <a:pPr/>
              <a:t>46</a:t>
            </a:fld>
            <a:endParaRPr lang="en-US" dirty="0"/>
          </a:p>
        </p:txBody>
      </p:sp>
    </p:spTree>
    <p:extLst>
      <p:ext uri="{BB962C8B-B14F-4D97-AF65-F5344CB8AC3E}">
        <p14:creationId xmlns:p14="http://schemas.microsoft.com/office/powerpoint/2010/main" val="1980754427"/>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189561" y="1563977"/>
            <a:ext cx="6343291" cy="1524735"/>
          </a:xfrm>
        </p:spPr>
        <p:txBody>
          <a:bodyPr/>
          <a:lstStyle/>
          <a:p>
            <a:r>
              <a:rPr lang="en-US" dirty="0"/>
              <a:t>THANK YOU for listening</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4290526"/>
            <a:ext cx="4179570" cy="1371997"/>
          </a:xfrm>
        </p:spPr>
        <p:txBody>
          <a:bodyPr>
            <a:normAutofit/>
          </a:bodyPr>
          <a:lstStyle/>
          <a:p>
            <a:r>
              <a:rPr lang="en-US" dirty="0"/>
              <a:t>Fawzi Nastas</a:t>
            </a:r>
          </a:p>
          <a:p>
            <a:r>
              <a:rPr lang="en-US" dirty="0"/>
              <a:t>fawzi.nastas@gmail.com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47</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curtains"/>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B45D-57C4-B489-DB21-5455A7D29E5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E399E3-8303-8E58-DA1F-6161988E6E35}"/>
              </a:ext>
            </a:extLst>
          </p:cNvPr>
          <p:cNvSpPr>
            <a:spLocks noGrp="1"/>
          </p:cNvSpPr>
          <p:nvPr>
            <p:ph type="title"/>
          </p:nvPr>
        </p:nvSpPr>
        <p:spPr>
          <a:xfrm>
            <a:off x="838200" y="365125"/>
            <a:ext cx="10515600" cy="1325563"/>
          </a:xfrm>
        </p:spPr>
        <p:txBody>
          <a:bodyPr/>
          <a:lstStyle/>
          <a:p>
            <a:r>
              <a:rPr lang="en-US" dirty="0"/>
              <a:t>sources</a:t>
            </a:r>
          </a:p>
        </p:txBody>
      </p:sp>
      <p:sp>
        <p:nvSpPr>
          <p:cNvPr id="8" name="Footer Placeholder 7">
            <a:extLst>
              <a:ext uri="{FF2B5EF4-FFF2-40B4-BE49-F238E27FC236}">
                <a16:creationId xmlns:a16="http://schemas.microsoft.com/office/drawing/2014/main" id="{B09E29AC-C743-C123-6A10-4668560D0E62}"/>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47753E2D-138D-115B-E9A0-493322A6F53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sp>
        <p:nvSpPr>
          <p:cNvPr id="5" name="Table Placeholder 4">
            <a:extLst>
              <a:ext uri="{FF2B5EF4-FFF2-40B4-BE49-F238E27FC236}">
                <a16:creationId xmlns:a16="http://schemas.microsoft.com/office/drawing/2014/main" id="{8363CF16-942E-51E0-256C-B65704E21AAE}"/>
              </a:ext>
            </a:extLst>
          </p:cNvPr>
          <p:cNvSpPr>
            <a:spLocks noGrp="1"/>
          </p:cNvSpPr>
          <p:nvPr>
            <p:ph type="tbl" sz="quarter" idx="14"/>
          </p:nvPr>
        </p:nvSpPr>
        <p:spPr/>
        <p:txBody>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Yu Mincho" panose="02020400000000000000" pitchFamily="18" charset="-128"/>
              </a:rPr>
              <a:t>The future of </a:t>
            </a:r>
            <a:r>
              <a:rPr lang="en-US" sz="1800" dirty="0">
                <a:latin typeface="Times New Roman" panose="02020603050405020304" pitchFamily="18" charset="0"/>
                <a:ea typeface="Yu Mincho" panose="02020400000000000000" pitchFamily="18" charset="-128"/>
              </a:rPr>
              <a:t>AI</a:t>
            </a:r>
            <a:r>
              <a:rPr lang="en-US" sz="1800" dirty="0">
                <a:effectLst/>
                <a:latin typeface="Times New Roman" panose="02020603050405020304" pitchFamily="18" charset="0"/>
                <a:ea typeface="Yu Mincho" panose="02020400000000000000" pitchFamily="18" charset="-128"/>
              </a:rPr>
              <a:t>-driven AR and VR: Transforming digital experiences – </a:t>
            </a:r>
            <a:r>
              <a:rPr lang="en-US" sz="1800" i="1" dirty="0">
                <a:effectLst/>
                <a:latin typeface="Times New Roman" panose="02020603050405020304" pitchFamily="18" charset="0"/>
                <a:ea typeface="Yu Mincho" panose="02020400000000000000" pitchFamily="18" charset="-128"/>
              </a:rPr>
              <a:t>Dartmouth Digital</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Yu Mincho" panose="02020400000000000000" pitchFamily="18" charset="-128"/>
              </a:rPr>
              <a:t>Mobile messaging and social media - </a:t>
            </a:r>
            <a:r>
              <a:rPr lang="en-US" sz="1800" i="1" dirty="0">
                <a:effectLst/>
                <a:latin typeface="Times New Roman" panose="02020603050405020304" pitchFamily="18" charset="0"/>
                <a:ea typeface="Yu Mincho" panose="02020400000000000000" pitchFamily="18" charset="-128"/>
              </a:rPr>
              <a:t>Pew Research Center</a:t>
            </a:r>
            <a:endParaRPr lang="en-GB" sz="1800" i="1" kern="100" dirty="0">
              <a:effectLst/>
              <a:latin typeface="Söhne"/>
              <a:ea typeface="Yu Mincho" panose="02020400000000000000" pitchFamily="18" charset="-128"/>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Yu Mincho" panose="02020400000000000000" pitchFamily="18" charset="-128"/>
              </a:rPr>
              <a:t>A brief history of instant messaging – </a:t>
            </a:r>
            <a:r>
              <a:rPr lang="en-US" sz="1800" i="1" dirty="0">
                <a:effectLst/>
                <a:latin typeface="Times New Roman" panose="02020603050405020304" pitchFamily="18" charset="0"/>
                <a:ea typeface="Yu Mincho" panose="02020400000000000000" pitchFamily="18" charset="-128"/>
              </a:rPr>
              <a:t>Loop Email </a:t>
            </a:r>
            <a:endParaRPr lang="en-GB" sz="1800" i="1" kern="100" dirty="0">
              <a:latin typeface="Söhne"/>
              <a:ea typeface="Yu Mincho" panose="02020400000000000000" pitchFamily="18" charset="-128"/>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Yu Mincho" panose="02020400000000000000" pitchFamily="18" charset="-128"/>
              </a:rPr>
              <a:t>Understanding the Strategic Consequences of Customer Privacy Concerns: A meta-analytic review - </a:t>
            </a:r>
            <a:r>
              <a:rPr lang="en-US" sz="1800" i="1" dirty="0">
                <a:effectLst/>
                <a:latin typeface="Times New Roman" panose="02020603050405020304" pitchFamily="18" charset="0"/>
                <a:ea typeface="Yu Mincho" panose="02020400000000000000" pitchFamily="18" charset="-128"/>
              </a:rPr>
              <a:t>Okazaki, S., et al</a:t>
            </a:r>
            <a:endParaRPr lang="en-GB" sz="1800" i="1" kern="100" dirty="0">
              <a:effectLst/>
              <a:latin typeface="Söhne"/>
              <a:ea typeface="Yu Mincho" panose="02020400000000000000" pitchFamily="18" charset="-128"/>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Yu Mincho" panose="02020400000000000000" pitchFamily="18" charset="-128"/>
              </a:rPr>
              <a:t>Smartphones Worldwide - </a:t>
            </a:r>
            <a:r>
              <a:rPr lang="en-US" sz="1800" i="1" dirty="0">
                <a:effectLst/>
                <a:latin typeface="Times New Roman" panose="02020603050405020304" pitchFamily="18" charset="0"/>
                <a:ea typeface="Yu Mincho" panose="02020400000000000000" pitchFamily="18" charset="-128"/>
              </a:rPr>
              <a:t>Statista</a:t>
            </a:r>
            <a:endParaRPr lang="en-US" sz="1800" i="1" kern="100" dirty="0">
              <a:effectLst/>
              <a:latin typeface="Söhne"/>
              <a:ea typeface="Yu Mincho" panose="02020400000000000000" pitchFamily="18" charset="-128"/>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63908539"/>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5718A-4277-EEDF-8C70-470AA5742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53378-3320-93E1-86BA-2A2BE3406D3C}"/>
              </a:ext>
            </a:extLst>
          </p:cNvPr>
          <p:cNvSpPr>
            <a:spLocks noGrp="1"/>
          </p:cNvSpPr>
          <p:nvPr>
            <p:ph type="ctrTitle"/>
          </p:nvPr>
        </p:nvSpPr>
        <p:spPr>
          <a:xfrm>
            <a:off x="4123322" y="2406770"/>
            <a:ext cx="2544897" cy="1022230"/>
          </a:xfrm>
        </p:spPr>
        <p:txBody>
          <a:bodyPr/>
          <a:lstStyle/>
          <a:p>
            <a:r>
              <a:rPr lang="en-US" dirty="0"/>
              <a:t>Appendix</a:t>
            </a:r>
          </a:p>
        </p:txBody>
      </p:sp>
      <p:sp>
        <p:nvSpPr>
          <p:cNvPr id="5" name="Footer Placeholder 4">
            <a:extLst>
              <a:ext uri="{FF2B5EF4-FFF2-40B4-BE49-F238E27FC236}">
                <a16:creationId xmlns:a16="http://schemas.microsoft.com/office/drawing/2014/main" id="{5ECE8B4C-22F4-BD16-4204-1E619EA0F14B}"/>
              </a:ext>
            </a:extLst>
          </p:cNvPr>
          <p:cNvSpPr>
            <a:spLocks noGrp="1"/>
          </p:cNvSpPr>
          <p:nvPr>
            <p:ph type="ftr" sz="quarter" idx="11"/>
          </p:nvPr>
        </p:nvSpPr>
        <p:spPr>
          <a:xfrm>
            <a:off x="6479721" y="6356350"/>
            <a:ext cx="2661557"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0AAD5C8F-C212-F2FA-07C9-99D357E8C061}"/>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49</a:t>
            </a:fld>
            <a:endParaRPr lang="en-US" dirty="0"/>
          </a:p>
        </p:txBody>
      </p:sp>
    </p:spTree>
    <p:extLst>
      <p:ext uri="{BB962C8B-B14F-4D97-AF65-F5344CB8AC3E}">
        <p14:creationId xmlns:p14="http://schemas.microsoft.com/office/powerpoint/2010/main" val="219353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869205" y="1536953"/>
            <a:ext cx="7024418" cy="4183901"/>
          </a:xfrm>
        </p:spPr>
        <p:txBody>
          <a:bodyPr>
            <a:noAutofit/>
          </a:bodyPr>
          <a:lstStyle/>
          <a:p>
            <a:r>
              <a:rPr lang="en-US" sz="1800" cap="none" dirty="0">
                <a:latin typeface="+mn-lt"/>
              </a:rPr>
              <a:t>Can the front end of an android application be created by a development team with minimal experience?</a:t>
            </a:r>
            <a:br>
              <a:rPr lang="en-US" sz="1800" cap="none" dirty="0">
                <a:latin typeface="+mn-lt"/>
              </a:rPr>
            </a:br>
            <a:br>
              <a:rPr lang="en-US" sz="1800" cap="none" dirty="0">
                <a:latin typeface="+mn-lt"/>
              </a:rPr>
            </a:br>
            <a:br>
              <a:rPr lang="en-US" sz="1800" cap="none" dirty="0">
                <a:latin typeface="+mn-lt"/>
              </a:rPr>
            </a:br>
            <a:br>
              <a:rPr lang="en-US" sz="1800" cap="none" dirty="0">
                <a:latin typeface="+mn-lt"/>
              </a:rPr>
            </a:br>
            <a:r>
              <a:rPr lang="en-US" sz="1800" cap="none" dirty="0">
                <a:latin typeface="+mn-lt"/>
              </a:rPr>
              <a:t>How are android mobile applications developed and tested?</a:t>
            </a:r>
            <a:br>
              <a:rPr lang="en-US" sz="1800" cap="none" dirty="0">
                <a:latin typeface="+mn-lt"/>
              </a:rPr>
            </a:br>
            <a:br>
              <a:rPr lang="en-US" sz="1800" cap="none" dirty="0">
                <a:latin typeface="+mn-lt"/>
              </a:rPr>
            </a:br>
            <a:br>
              <a:rPr lang="en-US" sz="1800" cap="none" dirty="0">
                <a:latin typeface="+mn-lt"/>
              </a:rPr>
            </a:br>
            <a:br>
              <a:rPr lang="en-US" sz="1800" cap="none" dirty="0">
                <a:latin typeface="+mn-lt"/>
              </a:rPr>
            </a:br>
            <a:r>
              <a:rPr lang="en-US" sz="1800" cap="none" dirty="0">
                <a:latin typeface="+mn-lt"/>
              </a:rPr>
              <a:t>Can the design practices be optimal and efficient and lead to a clear and functional UI/UX?</a:t>
            </a:r>
            <a:br>
              <a:rPr lang="en-US" sz="1800" cap="none" dirty="0">
                <a:latin typeface="+mn-lt"/>
              </a:rPr>
            </a:br>
            <a:br>
              <a:rPr lang="en-US" sz="1800" cap="none" dirty="0">
                <a:latin typeface="+mn-lt"/>
              </a:rPr>
            </a:br>
            <a:br>
              <a:rPr lang="en-US" sz="1800" cap="none" dirty="0">
                <a:latin typeface="+mn-lt"/>
              </a:rPr>
            </a:br>
            <a:endParaRPr lang="en-US" sz="1800"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6743698" y="526937"/>
            <a:ext cx="3275431" cy="461512"/>
          </a:xfrm>
        </p:spPr>
        <p:txBody>
          <a:bodyPr>
            <a:noAutofit/>
          </a:bodyPr>
          <a:lstStyle/>
          <a:p>
            <a:r>
              <a:rPr lang="en-US" sz="2800" dirty="0">
                <a:latin typeface="+mj-lt"/>
              </a:rPr>
              <a:t>Research Questions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Front End Development and Design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7691C-6587-78F0-A4C6-E5477C3E5F9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2F6A4E1-9AEB-B627-DEF3-8629E0BC472F}"/>
              </a:ext>
            </a:extLst>
          </p:cNvPr>
          <p:cNvSpPr>
            <a:spLocks noGrp="1"/>
          </p:cNvSpPr>
          <p:nvPr>
            <p:ph type="title"/>
          </p:nvPr>
        </p:nvSpPr>
        <p:spPr>
          <a:xfrm>
            <a:off x="838200" y="365125"/>
            <a:ext cx="10515600" cy="738461"/>
          </a:xfrm>
        </p:spPr>
        <p:txBody>
          <a:bodyPr/>
          <a:lstStyle/>
          <a:p>
            <a:r>
              <a:rPr lang="en-US" sz="2800" dirty="0"/>
              <a:t>Application architecture</a:t>
            </a:r>
            <a:endParaRPr lang="en-US" dirty="0"/>
          </a:p>
        </p:txBody>
      </p:sp>
      <p:graphicFrame>
        <p:nvGraphicFramePr>
          <p:cNvPr id="33" name="Content Placeholder 3" descr="Timeline Placeholder ">
            <a:extLst>
              <a:ext uri="{FF2B5EF4-FFF2-40B4-BE49-F238E27FC236}">
                <a16:creationId xmlns:a16="http://schemas.microsoft.com/office/drawing/2014/main" id="{6C611A4F-4DC3-FC3D-B467-50903DD7465E}"/>
              </a:ext>
            </a:extLst>
          </p:cNvPr>
          <p:cNvGraphicFramePr>
            <a:graphicFrameLocks noGrp="1"/>
          </p:cNvGraphicFramePr>
          <p:nvPr>
            <p:ph type="dgm" sz="quarter" idx="15"/>
            <p:extLst>
              <p:ext uri="{D42A27DB-BD31-4B8C-83A1-F6EECF244321}">
                <p14:modId xmlns:p14="http://schemas.microsoft.com/office/powerpoint/2010/main" val="3831479911"/>
              </p:ext>
            </p:extLst>
          </p:nvPr>
        </p:nvGraphicFramePr>
        <p:xfrm>
          <a:off x="838200" y="1650122"/>
          <a:ext cx="10515600" cy="4665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1A108052-A66F-46F7-4676-3FF34EA62373}"/>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63290714-6686-DB89-ECB5-A96CCBCEB441}"/>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2" name="TextBox 1">
            <a:extLst>
              <a:ext uri="{FF2B5EF4-FFF2-40B4-BE49-F238E27FC236}">
                <a16:creationId xmlns:a16="http://schemas.microsoft.com/office/drawing/2014/main" id="{98DD0F49-3402-C097-4057-C9F1F017BE19}"/>
              </a:ext>
            </a:extLst>
          </p:cNvPr>
          <p:cNvSpPr txBox="1"/>
          <p:nvPr/>
        </p:nvSpPr>
        <p:spPr>
          <a:xfrm>
            <a:off x="2450000" y="1038300"/>
            <a:ext cx="7292000" cy="338554"/>
          </a:xfrm>
          <a:prstGeom prst="rect">
            <a:avLst/>
          </a:prstGeom>
          <a:noFill/>
        </p:spPr>
        <p:txBody>
          <a:bodyPr wrap="square" rtlCol="0">
            <a:spAutoFit/>
          </a:bodyPr>
          <a:lstStyle/>
          <a:p>
            <a:pPr algn="ctr"/>
            <a:r>
              <a:rPr lang="en-US" sz="1600" b="0" i="0" dirty="0">
                <a:solidFill>
                  <a:srgbClr val="0D0D0D"/>
                </a:solidFill>
                <a:effectLst/>
                <a:latin typeface="+mj-lt"/>
              </a:rPr>
              <a:t>Modular Architecture With Three Key Components</a:t>
            </a:r>
          </a:p>
        </p:txBody>
      </p:sp>
    </p:spTree>
    <p:extLst>
      <p:ext uri="{BB962C8B-B14F-4D97-AF65-F5344CB8AC3E}">
        <p14:creationId xmlns:p14="http://schemas.microsoft.com/office/powerpoint/2010/main" val="3883514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objectives</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sp>
        <p:nvSpPr>
          <p:cNvPr id="5" name="Table Placeholder 4">
            <a:extLst>
              <a:ext uri="{FF2B5EF4-FFF2-40B4-BE49-F238E27FC236}">
                <a16:creationId xmlns:a16="http://schemas.microsoft.com/office/drawing/2014/main" id="{9D719CD9-E0ED-E03B-E64F-7FB282316CE4}"/>
              </a:ext>
            </a:extLst>
          </p:cNvPr>
          <p:cNvSpPr>
            <a:spLocks noGrp="1"/>
          </p:cNvSpPr>
          <p:nvPr>
            <p:ph type="tbl" sz="quarter" idx="14"/>
          </p:nvPr>
        </p:nvSpPr>
        <p:spPr/>
        <p:txBody>
          <a:bodyPr/>
          <a:lstStyle/>
          <a:p>
            <a:pPr marL="342900" marR="0" lvl="0" indent="-342900" algn="just">
              <a:lnSpc>
                <a:spcPct val="200000"/>
              </a:lnSpc>
              <a:spcBef>
                <a:spcPts val="0"/>
              </a:spcBef>
              <a:spcAft>
                <a:spcPts val="0"/>
              </a:spcAft>
              <a:buFont typeface="Symbol" panose="05050102010706020507" pitchFamily="18" charset="2"/>
              <a:buChar char=""/>
            </a:pPr>
            <a:r>
              <a:rPr lang="en-GB" sz="1800" kern="100" dirty="0">
                <a:effectLst/>
                <a:latin typeface="Söhne"/>
                <a:ea typeface="Yu Mincho" panose="02020400000000000000" pitchFamily="18" charset="-128"/>
                <a:cs typeface="Times New Roman" panose="02020603050405020304" pitchFamily="18" charset="0"/>
              </a:rPr>
              <a:t>Familiarize ourselves with React Native, Android Studio, and other tools.</a:t>
            </a:r>
            <a:endParaRPr lang="en-US" sz="1800" kern="100" dirty="0">
              <a:effectLst/>
              <a:latin typeface="Söhne"/>
              <a:ea typeface="Yu Mincho" panose="02020400000000000000" pitchFamily="18" charset="-128"/>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GB" sz="1800" kern="100" dirty="0">
                <a:effectLst/>
                <a:latin typeface="Söhne"/>
                <a:ea typeface="Yu Mincho" panose="02020400000000000000" pitchFamily="18" charset="-128"/>
                <a:cs typeface="Times New Roman" panose="02020603050405020304" pitchFamily="18" charset="0"/>
              </a:rPr>
              <a:t>Research the best and most efficient practices and create a plan to implement them.</a:t>
            </a:r>
            <a:endParaRPr lang="en-US" sz="1800" kern="100" dirty="0">
              <a:effectLst/>
              <a:latin typeface="Söhne"/>
              <a:ea typeface="Yu Mincho" panose="02020400000000000000" pitchFamily="18" charset="-128"/>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GB" sz="1800" kern="100" dirty="0">
                <a:effectLst/>
                <a:latin typeface="Söhne"/>
                <a:ea typeface="Yu Mincho" panose="02020400000000000000" pitchFamily="18" charset="-128"/>
                <a:cs typeface="Times New Roman" panose="02020603050405020304" pitchFamily="18" charset="0"/>
              </a:rPr>
              <a:t>Create an intuitive front-end of a social messaging application with limited time.</a:t>
            </a:r>
            <a:endParaRPr lang="en-US" sz="1800" kern="100" dirty="0">
              <a:effectLst/>
              <a:latin typeface="Söhne"/>
              <a:ea typeface="Yu Mincho" panose="02020400000000000000" pitchFamily="18" charset="-128"/>
              <a:cs typeface="Times New Roman" panose="02020603050405020304" pitchFamily="18" charset="0"/>
            </a:endParaRPr>
          </a:p>
          <a:p>
            <a:pPr marL="342900" marR="0" lvl="0" indent="-342900" algn="just">
              <a:lnSpc>
                <a:spcPct val="200000"/>
              </a:lnSpc>
              <a:spcBef>
                <a:spcPts val="0"/>
              </a:spcBef>
              <a:spcAft>
                <a:spcPts val="800"/>
              </a:spcAft>
              <a:buFont typeface="Symbol" panose="05050102010706020507" pitchFamily="18" charset="2"/>
              <a:buChar char=""/>
            </a:pPr>
            <a:r>
              <a:rPr lang="en-GB" sz="1800" kern="100" dirty="0">
                <a:effectLst/>
                <a:latin typeface="Söhne"/>
                <a:ea typeface="Yu Mincho" panose="02020400000000000000" pitchFamily="18" charset="-128"/>
                <a:cs typeface="Times New Roman" panose="02020603050405020304" pitchFamily="18" charset="0"/>
              </a:rPr>
              <a:t>Overcome the difficulties and challenges especially considering solo development.</a:t>
            </a:r>
            <a:endParaRPr lang="en-US" sz="1800" kern="100" dirty="0">
              <a:effectLst/>
              <a:latin typeface="Söhne"/>
              <a:ea typeface="Yu Mincho" panose="02020400000000000000" pitchFamily="18" charset="-128"/>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99682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C84D-4FFA-9856-ABE2-A6BA8BF6939C}"/>
              </a:ext>
            </a:extLst>
          </p:cNvPr>
          <p:cNvSpPr>
            <a:spLocks noGrp="1"/>
          </p:cNvSpPr>
          <p:nvPr>
            <p:ph type="title"/>
          </p:nvPr>
        </p:nvSpPr>
        <p:spPr>
          <a:xfrm>
            <a:off x="3311645" y="283022"/>
            <a:ext cx="5111750" cy="583264"/>
          </a:xfrm>
        </p:spPr>
        <p:txBody>
          <a:bodyPr>
            <a:normAutofit/>
          </a:bodyPr>
          <a:lstStyle/>
          <a:p>
            <a:r>
              <a:rPr lang="en-US" sz="2000" dirty="0"/>
              <a:t>Feature analysis</a:t>
            </a:r>
          </a:p>
        </p:txBody>
      </p:sp>
      <p:sp>
        <p:nvSpPr>
          <p:cNvPr id="4" name="Footer Placeholder 3">
            <a:extLst>
              <a:ext uri="{FF2B5EF4-FFF2-40B4-BE49-F238E27FC236}">
                <a16:creationId xmlns:a16="http://schemas.microsoft.com/office/drawing/2014/main" id="{45EA6ACE-742B-C429-EB10-C738879FE68B}"/>
              </a:ext>
            </a:extLst>
          </p:cNvPr>
          <p:cNvSpPr>
            <a:spLocks noGrp="1"/>
          </p:cNvSpPr>
          <p:nvPr>
            <p:ph type="ftr" sz="quarter" idx="11"/>
          </p:nvPr>
        </p:nvSpPr>
        <p:spPr/>
        <p:txBody>
          <a:bodyPr/>
          <a:lstStyle/>
          <a:p>
            <a:r>
              <a:rPr lang="en-US" dirty="0"/>
              <a:t>Front End Development and Design</a:t>
            </a:r>
          </a:p>
        </p:txBody>
      </p:sp>
      <p:sp>
        <p:nvSpPr>
          <p:cNvPr id="5" name="Slide Number Placeholder 4">
            <a:extLst>
              <a:ext uri="{FF2B5EF4-FFF2-40B4-BE49-F238E27FC236}">
                <a16:creationId xmlns:a16="http://schemas.microsoft.com/office/drawing/2014/main" id="{41F03EA6-E2E0-DB4C-AA5B-3F2E2FC42FEA}"/>
              </a:ext>
            </a:extLst>
          </p:cNvPr>
          <p:cNvSpPr>
            <a:spLocks noGrp="1"/>
          </p:cNvSpPr>
          <p:nvPr>
            <p:ph type="sldNum" sz="quarter" idx="12"/>
          </p:nvPr>
        </p:nvSpPr>
        <p:spPr/>
        <p:txBody>
          <a:bodyPr/>
          <a:lstStyle/>
          <a:p>
            <a:fld id="{A49DFD55-3C28-40EF-9E31-A92D2E4017FF}" type="slidenum">
              <a:rPr lang="en-US" smtClean="0"/>
              <a:pPr/>
              <a:t>52</a:t>
            </a:fld>
            <a:endParaRPr lang="en-US" dirty="0"/>
          </a:p>
        </p:txBody>
      </p:sp>
      <p:sp>
        <p:nvSpPr>
          <p:cNvPr id="9" name="Text Placeholder 8">
            <a:extLst>
              <a:ext uri="{FF2B5EF4-FFF2-40B4-BE49-F238E27FC236}">
                <a16:creationId xmlns:a16="http://schemas.microsoft.com/office/drawing/2014/main" id="{4643C682-99AF-A5BD-DB17-D1BC1A76C570}"/>
              </a:ext>
            </a:extLst>
          </p:cNvPr>
          <p:cNvSpPr txBox="1">
            <a:spLocks noGrp="1"/>
          </p:cNvSpPr>
          <p:nvPr>
            <p:ph type="body" idx="1"/>
          </p:nvPr>
        </p:nvSpPr>
        <p:spPr>
          <a:xfrm>
            <a:off x="5692983" y="1601487"/>
            <a:ext cx="5332023" cy="3867725"/>
          </a:xfrm>
          <a:prstGeom prst="rect">
            <a:avLst/>
          </a:prstGeom>
          <a:noFill/>
        </p:spPr>
        <p:txBody>
          <a:bodyPr wrap="square" rtlCol="0">
            <a:spAutoFit/>
          </a:bodyPr>
          <a:lstStyle/>
          <a:p>
            <a:pPr marL="342900" marR="0" lvl="0" indent="-342900">
              <a:lnSpc>
                <a:spcPct val="200000"/>
              </a:lnSpc>
              <a:spcBef>
                <a:spcPts val="0"/>
              </a:spcBef>
              <a:spcAft>
                <a:spcPts val="0"/>
              </a:spcAft>
              <a:buFont typeface="Symbol" panose="05050102010706020507" pitchFamily="18" charset="2"/>
              <a:buChar char=""/>
            </a:pPr>
            <a:r>
              <a:rPr lang="en-US" b="1" kern="100" dirty="0">
                <a:effectLst/>
                <a:ea typeface="Yu Mincho" panose="02020400000000000000" pitchFamily="18" charset="-128"/>
                <a:cs typeface="Times New Roman" panose="02020603050405020304" pitchFamily="18" charset="0"/>
              </a:rPr>
              <a:t>Text messaging: </a:t>
            </a:r>
            <a:r>
              <a:rPr lang="en-US" kern="100" dirty="0">
                <a:effectLst/>
                <a:ea typeface="Yu Mincho" panose="02020400000000000000" pitchFamily="18" charset="-128"/>
                <a:cs typeface="Times New Roman" panose="02020603050405020304" pitchFamily="18" charset="0"/>
              </a:rPr>
              <a:t>Enables users to send and receive real-time text messages.</a:t>
            </a:r>
          </a:p>
          <a:p>
            <a:pPr marL="342900" marR="0" lvl="0" indent="-342900">
              <a:lnSpc>
                <a:spcPct val="200000"/>
              </a:lnSpc>
              <a:spcBef>
                <a:spcPts val="0"/>
              </a:spcBef>
              <a:spcAft>
                <a:spcPts val="0"/>
              </a:spcAft>
              <a:buFont typeface="Symbol" panose="05050102010706020507" pitchFamily="18" charset="2"/>
              <a:buChar char=""/>
            </a:pPr>
            <a:r>
              <a:rPr lang="en-US" b="1" kern="100" dirty="0">
                <a:effectLst/>
                <a:ea typeface="Yu Mincho" panose="02020400000000000000" pitchFamily="18" charset="-128"/>
                <a:cs typeface="Times New Roman" panose="02020603050405020304" pitchFamily="18" charset="0"/>
              </a:rPr>
              <a:t>Multimedia sharing: </a:t>
            </a:r>
            <a:r>
              <a:rPr lang="en-US" kern="100" dirty="0">
                <a:ea typeface="Yu Mincho" panose="02020400000000000000" pitchFamily="18" charset="-128"/>
                <a:cs typeface="Times New Roman" panose="02020603050405020304" pitchFamily="18" charset="0"/>
              </a:rPr>
              <a:t>A</a:t>
            </a:r>
            <a:r>
              <a:rPr lang="en-US" kern="100" dirty="0">
                <a:effectLst/>
                <a:ea typeface="Yu Mincho" panose="02020400000000000000" pitchFamily="18" charset="-128"/>
                <a:cs typeface="Times New Roman" panose="02020603050405020304" pitchFamily="18" charset="0"/>
              </a:rPr>
              <a:t>llows users to share images, videos, audio files, and documents.</a:t>
            </a:r>
          </a:p>
          <a:p>
            <a:pPr marL="342900" marR="0" lvl="0" indent="-342900">
              <a:lnSpc>
                <a:spcPct val="200000"/>
              </a:lnSpc>
              <a:spcBef>
                <a:spcPts val="0"/>
              </a:spcBef>
              <a:spcAft>
                <a:spcPts val="0"/>
              </a:spcAft>
              <a:buFont typeface="Symbol" panose="05050102010706020507" pitchFamily="18" charset="2"/>
              <a:buChar char=""/>
            </a:pPr>
            <a:r>
              <a:rPr lang="en-US" b="1" kern="100" dirty="0">
                <a:effectLst/>
                <a:ea typeface="Yu Mincho" panose="02020400000000000000" pitchFamily="18" charset="-128"/>
                <a:cs typeface="Times New Roman" panose="02020603050405020304" pitchFamily="18" charset="0"/>
              </a:rPr>
              <a:t>Integrated calling features: </a:t>
            </a:r>
            <a:r>
              <a:rPr lang="en-US" kern="100" dirty="0">
                <a:effectLst/>
                <a:ea typeface="Yu Mincho" panose="02020400000000000000" pitchFamily="18" charset="-128"/>
                <a:cs typeface="Times New Roman" panose="02020603050405020304" pitchFamily="18" charset="0"/>
              </a:rPr>
              <a:t>Voice and video calls</a:t>
            </a:r>
            <a:r>
              <a:rPr lang="en-US" kern="100" dirty="0">
                <a:ea typeface="Yu Mincho" panose="02020400000000000000" pitchFamily="18" charset="-128"/>
                <a:cs typeface="Times New Roman" panose="02020603050405020304" pitchFamily="18" charset="0"/>
              </a:rPr>
              <a:t> </a:t>
            </a:r>
            <a:r>
              <a:rPr lang="en-US" kern="100" dirty="0">
                <a:effectLst/>
                <a:ea typeface="Yu Mincho" panose="02020400000000000000" pitchFamily="18" charset="-128"/>
                <a:cs typeface="Times New Roman" panose="02020603050405020304" pitchFamily="18" charset="0"/>
              </a:rPr>
              <a:t>have become commonplace.</a:t>
            </a:r>
          </a:p>
          <a:p>
            <a:pPr marL="342900" marR="0" lvl="0" indent="-342900">
              <a:lnSpc>
                <a:spcPct val="200000"/>
              </a:lnSpc>
              <a:spcBef>
                <a:spcPts val="0"/>
              </a:spcBef>
              <a:spcAft>
                <a:spcPts val="0"/>
              </a:spcAft>
              <a:buFont typeface="Symbol" panose="05050102010706020507" pitchFamily="18" charset="2"/>
              <a:buChar char=""/>
            </a:pPr>
            <a:r>
              <a:rPr lang="en-US" b="1" kern="100" dirty="0">
                <a:effectLst/>
                <a:ea typeface="Yu Mincho" panose="02020400000000000000" pitchFamily="18" charset="-128"/>
                <a:cs typeface="Times New Roman" panose="02020603050405020304" pitchFamily="18" charset="0"/>
              </a:rPr>
              <a:t>Status Updates: </a:t>
            </a:r>
            <a:r>
              <a:rPr lang="en-US" kern="100" dirty="0">
                <a:ea typeface="Yu Mincho" panose="02020400000000000000" pitchFamily="18" charset="-128"/>
                <a:cs typeface="Times New Roman" panose="02020603050405020304" pitchFamily="18" charset="0"/>
              </a:rPr>
              <a:t>Offers</a:t>
            </a:r>
            <a:r>
              <a:rPr lang="en-US" kern="100" dirty="0">
                <a:effectLst/>
                <a:ea typeface="Yu Mincho" panose="02020400000000000000" pitchFamily="18" charset="-128"/>
                <a:cs typeface="Times New Roman" panose="02020603050405020304" pitchFamily="18" charset="0"/>
              </a:rPr>
              <a:t> users the ability to share status updates or stories with their contacts for a limited time.</a:t>
            </a:r>
          </a:p>
          <a:p>
            <a:endParaRPr lang="en-US" sz="1300" dirty="0"/>
          </a:p>
        </p:txBody>
      </p:sp>
    </p:spTree>
    <p:extLst>
      <p:ext uri="{BB962C8B-B14F-4D97-AF65-F5344CB8AC3E}">
        <p14:creationId xmlns:p14="http://schemas.microsoft.com/office/powerpoint/2010/main" val="3508702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444F76E-F7C8-0469-1B7B-829201160ADE}"/>
              </a:ext>
            </a:extLst>
          </p:cNvPr>
          <p:cNvSpPr>
            <a:spLocks noGrp="1"/>
          </p:cNvSpPr>
          <p:nvPr>
            <p:ph type="ftr" sz="quarter" idx="11"/>
          </p:nvPr>
        </p:nvSpPr>
        <p:spPr/>
        <p:txBody>
          <a:bodyPr/>
          <a:lstStyle/>
          <a:p>
            <a:r>
              <a:rPr lang="en-US" dirty="0"/>
              <a:t>Front End Development and Design</a:t>
            </a:r>
          </a:p>
        </p:txBody>
      </p:sp>
      <p:sp>
        <p:nvSpPr>
          <p:cNvPr id="4" name="Slide Number Placeholder 3">
            <a:extLst>
              <a:ext uri="{FF2B5EF4-FFF2-40B4-BE49-F238E27FC236}">
                <a16:creationId xmlns:a16="http://schemas.microsoft.com/office/drawing/2014/main" id="{5064D85C-3B18-0504-5376-215168A7E798}"/>
              </a:ext>
            </a:extLst>
          </p:cNvPr>
          <p:cNvSpPr>
            <a:spLocks noGrp="1"/>
          </p:cNvSpPr>
          <p:nvPr>
            <p:ph type="sldNum" sz="quarter" idx="12"/>
          </p:nvPr>
        </p:nvSpPr>
        <p:spPr/>
        <p:txBody>
          <a:bodyPr/>
          <a:lstStyle/>
          <a:p>
            <a:fld id="{A49DFD55-3C28-40EF-9E31-A92D2E4017FF}" type="slidenum">
              <a:rPr lang="en-US" smtClean="0"/>
              <a:pPr/>
              <a:t>53</a:t>
            </a:fld>
            <a:endParaRPr lang="en-US" dirty="0"/>
          </a:p>
        </p:txBody>
      </p:sp>
      <p:pic>
        <p:nvPicPr>
          <p:cNvPr id="6" name="Picture 5" descr="A diagram of a user experience&#10;&#10;Description automatically generated with medium confidence">
            <a:extLst>
              <a:ext uri="{FF2B5EF4-FFF2-40B4-BE49-F238E27FC236}">
                <a16:creationId xmlns:a16="http://schemas.microsoft.com/office/drawing/2014/main" id="{C5A60342-1C31-71CB-7392-EB1D8CF1B8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4041" y="2691442"/>
            <a:ext cx="6863917" cy="3664908"/>
          </a:xfrm>
          <a:prstGeom prst="rect">
            <a:avLst/>
          </a:prstGeom>
        </p:spPr>
        <p:style>
          <a:lnRef idx="2">
            <a:schemeClr val="dk1"/>
          </a:lnRef>
          <a:fillRef idx="1">
            <a:schemeClr val="lt1"/>
          </a:fillRef>
          <a:effectRef idx="0">
            <a:schemeClr val="dk1"/>
          </a:effectRef>
          <a:fontRef idx="minor">
            <a:schemeClr val="dk1"/>
          </a:fontRef>
        </p:style>
      </p:pic>
      <p:sp>
        <p:nvSpPr>
          <p:cNvPr id="7" name="Title 1">
            <a:extLst>
              <a:ext uri="{FF2B5EF4-FFF2-40B4-BE49-F238E27FC236}">
                <a16:creationId xmlns:a16="http://schemas.microsoft.com/office/drawing/2014/main" id="{61EF04E4-C910-2C7C-2D64-1D8D93925BE8}"/>
              </a:ext>
            </a:extLst>
          </p:cNvPr>
          <p:cNvSpPr txBox="1">
            <a:spLocks/>
          </p:cNvSpPr>
          <p:nvPr/>
        </p:nvSpPr>
        <p:spPr>
          <a:xfrm>
            <a:off x="4547499" y="160984"/>
            <a:ext cx="3097000" cy="6065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Methodology</a:t>
            </a:r>
          </a:p>
        </p:txBody>
      </p:sp>
      <p:sp>
        <p:nvSpPr>
          <p:cNvPr id="8" name="Text Placeholder 2">
            <a:extLst>
              <a:ext uri="{FF2B5EF4-FFF2-40B4-BE49-F238E27FC236}">
                <a16:creationId xmlns:a16="http://schemas.microsoft.com/office/drawing/2014/main" id="{8D186A7F-8C31-BFA5-0893-ABF3CDDD7B1E}"/>
              </a:ext>
            </a:extLst>
          </p:cNvPr>
          <p:cNvSpPr txBox="1">
            <a:spLocks/>
          </p:cNvSpPr>
          <p:nvPr/>
        </p:nvSpPr>
        <p:spPr>
          <a:xfrm>
            <a:off x="3602536" y="644799"/>
            <a:ext cx="5282672" cy="37925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User Experience and Interface Design</a:t>
            </a:r>
          </a:p>
        </p:txBody>
      </p:sp>
      <p:sp>
        <p:nvSpPr>
          <p:cNvPr id="2" name="TextBox 1">
            <a:extLst>
              <a:ext uri="{FF2B5EF4-FFF2-40B4-BE49-F238E27FC236}">
                <a16:creationId xmlns:a16="http://schemas.microsoft.com/office/drawing/2014/main" id="{9FD629F3-E1E9-DA6D-ECDA-D23017838D54}"/>
              </a:ext>
            </a:extLst>
          </p:cNvPr>
          <p:cNvSpPr txBox="1"/>
          <p:nvPr/>
        </p:nvSpPr>
        <p:spPr>
          <a:xfrm>
            <a:off x="3223970" y="1319140"/>
            <a:ext cx="5744058" cy="1077218"/>
          </a:xfrm>
          <a:prstGeom prst="rect">
            <a:avLst/>
          </a:prstGeom>
          <a:noFill/>
        </p:spPr>
        <p:txBody>
          <a:bodyPr wrap="square" rtlCol="0">
            <a:spAutoFit/>
          </a:bodyPr>
          <a:lstStyle/>
          <a:p>
            <a:pPr algn="ctr"/>
            <a:r>
              <a:rPr lang="en-US" sz="1600" b="1" i="0" dirty="0">
                <a:solidFill>
                  <a:srgbClr val="040C28"/>
                </a:solidFill>
                <a:effectLst/>
              </a:rPr>
              <a:t>Agile</a:t>
            </a:r>
            <a:r>
              <a:rPr lang="en-US" sz="1600" b="0" i="0" dirty="0">
                <a:solidFill>
                  <a:srgbClr val="040C28"/>
                </a:solidFill>
                <a:effectLst/>
              </a:rPr>
              <a:t> is focused on users, managing uncertainty, and delivering working software.</a:t>
            </a:r>
            <a:r>
              <a:rPr lang="en-US" sz="1600" b="0" i="0" dirty="0">
                <a:solidFill>
                  <a:srgbClr val="202124"/>
                </a:solidFill>
                <a:effectLst/>
              </a:rPr>
              <a:t> </a:t>
            </a:r>
          </a:p>
          <a:p>
            <a:pPr algn="ctr"/>
            <a:r>
              <a:rPr lang="en-US" sz="1600" b="1" i="0" dirty="0">
                <a:solidFill>
                  <a:srgbClr val="202124"/>
                </a:solidFill>
                <a:effectLst/>
              </a:rPr>
              <a:t>Lean</a:t>
            </a:r>
            <a:r>
              <a:rPr lang="en-US" sz="1600" b="0" i="0" dirty="0">
                <a:solidFill>
                  <a:srgbClr val="202124"/>
                </a:solidFill>
                <a:effectLst/>
              </a:rPr>
              <a:t> is focused on eliminating waste, managing processes, and delivering value.</a:t>
            </a:r>
            <a:endParaRPr lang="en-US" sz="1600" dirty="0"/>
          </a:p>
        </p:txBody>
      </p:sp>
    </p:spTree>
    <p:extLst>
      <p:ext uri="{BB962C8B-B14F-4D97-AF65-F5344CB8AC3E}">
        <p14:creationId xmlns:p14="http://schemas.microsoft.com/office/powerpoint/2010/main" val="188746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4AE88AF-D6DA-8B90-84C7-6504224F8FA0}"/>
              </a:ext>
            </a:extLst>
          </p:cNvPr>
          <p:cNvSpPr>
            <a:spLocks noGrp="1"/>
          </p:cNvSpPr>
          <p:nvPr>
            <p:ph sz="half" idx="2"/>
          </p:nvPr>
        </p:nvSpPr>
        <p:spPr>
          <a:xfrm>
            <a:off x="792555" y="2286910"/>
            <a:ext cx="6054843" cy="3108092"/>
          </a:xfrm>
        </p:spPr>
        <p:txBody>
          <a:bodyPr anchor="t">
            <a:normAutofit/>
          </a:bodyPr>
          <a:lstStyle/>
          <a:p>
            <a:pPr algn="ctr"/>
            <a:r>
              <a:rPr lang="en-US" sz="1800" kern="100" dirty="0">
                <a:effectLst/>
                <a:latin typeface="+mn-lt"/>
                <a:ea typeface="Yu Mincho" panose="02020400000000000000" pitchFamily="18" charset="-128"/>
                <a:cs typeface="Times New Roman" panose="02020603050405020304" pitchFamily="18" charset="0"/>
              </a:rPr>
              <a:t>Mobile application architecture patterns, </a:t>
            </a:r>
            <a:r>
              <a:rPr lang="en-US" sz="1800" i="1" kern="100" dirty="0">
                <a:effectLst/>
                <a:latin typeface="+mn-lt"/>
                <a:ea typeface="Yu Mincho" panose="02020400000000000000" pitchFamily="18" charset="-128"/>
                <a:cs typeface="Times New Roman" panose="02020603050405020304" pitchFamily="18" charset="0"/>
              </a:rPr>
              <a:t>the way in which an app is structured</a:t>
            </a:r>
            <a:r>
              <a:rPr lang="en-US" sz="1800" kern="100" dirty="0">
                <a:effectLst/>
                <a:latin typeface="+mn-lt"/>
                <a:ea typeface="Yu Mincho" panose="02020400000000000000" pitchFamily="18" charset="-128"/>
                <a:cs typeface="Times New Roman" panose="02020603050405020304" pitchFamily="18" charset="0"/>
              </a:rPr>
              <a:t>, is typically one of three pattern models. </a:t>
            </a:r>
          </a:p>
          <a:p>
            <a:pPr algn="ctr"/>
            <a:endParaRPr lang="en-US" sz="1600" kern="100" dirty="0">
              <a:ea typeface="Yu Mincho" panose="02020400000000000000" pitchFamily="18" charset="-128"/>
              <a:cs typeface="Times New Roman" panose="02020603050405020304" pitchFamily="18" charset="0"/>
            </a:endParaRPr>
          </a:p>
          <a:p>
            <a:pPr algn="ctr"/>
            <a:br>
              <a:rPr lang="en-US" sz="1600" kern="100" dirty="0">
                <a:effectLst/>
                <a:latin typeface="+mn-lt"/>
                <a:ea typeface="Yu Mincho" panose="02020400000000000000" pitchFamily="18" charset="-128"/>
                <a:cs typeface="Times New Roman" panose="02020603050405020304" pitchFamily="18" charset="0"/>
              </a:rPr>
            </a:br>
            <a:r>
              <a:rPr lang="en-US" sz="1600" kern="100" dirty="0">
                <a:effectLst/>
                <a:latin typeface="+mn-lt"/>
                <a:ea typeface="Yu Mincho" panose="02020400000000000000" pitchFamily="18" charset="-128"/>
                <a:cs typeface="Times New Roman" panose="02020603050405020304" pitchFamily="18" charset="0"/>
              </a:rPr>
              <a:t>Typically, it will be:</a:t>
            </a:r>
          </a:p>
          <a:p>
            <a:pPr marL="285750" indent="-285750" algn="ctr">
              <a:buFont typeface="Wingdings" panose="05000000000000000000" pitchFamily="2" charset="2"/>
              <a:buChar char="Ø"/>
            </a:pPr>
            <a:r>
              <a:rPr lang="en-US" sz="1600" kern="100" dirty="0">
                <a:effectLst/>
                <a:latin typeface="+mn-lt"/>
                <a:ea typeface="Yu Mincho" panose="02020400000000000000" pitchFamily="18" charset="-128"/>
                <a:cs typeface="Times New Roman" panose="02020603050405020304" pitchFamily="18" charset="0"/>
              </a:rPr>
              <a:t>MVC (Model-View-Controller) </a:t>
            </a:r>
          </a:p>
          <a:p>
            <a:pPr marL="285750" indent="-285750" algn="ctr">
              <a:buFont typeface="Wingdings" panose="05000000000000000000" pitchFamily="2" charset="2"/>
              <a:buChar char="Ø"/>
            </a:pPr>
            <a:r>
              <a:rPr lang="en-US" sz="1600" kern="100" dirty="0">
                <a:effectLst/>
                <a:latin typeface="+mn-lt"/>
                <a:ea typeface="Yu Mincho" panose="02020400000000000000" pitchFamily="18" charset="-128"/>
                <a:cs typeface="Times New Roman" panose="02020603050405020304" pitchFamily="18" charset="0"/>
              </a:rPr>
              <a:t>MVP (Model-View-Presenter)</a:t>
            </a:r>
          </a:p>
          <a:p>
            <a:pPr marL="285750" indent="-285750" algn="ctr">
              <a:buFont typeface="Wingdings" panose="05000000000000000000" pitchFamily="2" charset="2"/>
              <a:buChar char="Ø"/>
            </a:pPr>
            <a:r>
              <a:rPr lang="en-US" sz="1600" kern="100" dirty="0">
                <a:effectLst/>
                <a:latin typeface="+mn-lt"/>
                <a:ea typeface="Yu Mincho" panose="02020400000000000000" pitchFamily="18" charset="-128"/>
                <a:cs typeface="Times New Roman" panose="02020603050405020304" pitchFamily="18" charset="0"/>
              </a:rPr>
              <a:t>MVVM (Model-View-</a:t>
            </a:r>
            <a:r>
              <a:rPr lang="en-US" sz="1600" kern="100" dirty="0" err="1">
                <a:effectLst/>
                <a:latin typeface="+mn-lt"/>
                <a:ea typeface="Yu Mincho" panose="02020400000000000000" pitchFamily="18" charset="-128"/>
                <a:cs typeface="Times New Roman" panose="02020603050405020304" pitchFamily="18" charset="0"/>
              </a:rPr>
              <a:t>ViewModel</a:t>
            </a:r>
            <a:r>
              <a:rPr lang="en-US" sz="1600" kern="100" dirty="0">
                <a:effectLst/>
                <a:latin typeface="+mn-lt"/>
                <a:ea typeface="Yu Mincho" panose="02020400000000000000" pitchFamily="18" charset="-128"/>
                <a:cs typeface="Times New Roman" panose="02020603050405020304" pitchFamily="18" charset="0"/>
              </a:rPr>
              <a:t>)</a:t>
            </a:r>
            <a:endParaRPr lang="en-US" sz="1600" dirty="0"/>
          </a:p>
        </p:txBody>
      </p:sp>
      <p:sp>
        <p:nvSpPr>
          <p:cNvPr id="8" name="Content Placeholder 7">
            <a:extLst>
              <a:ext uri="{FF2B5EF4-FFF2-40B4-BE49-F238E27FC236}">
                <a16:creationId xmlns:a16="http://schemas.microsoft.com/office/drawing/2014/main" id="{E5BEEEEC-DB74-D863-BFCF-5CAC310E34D3}"/>
              </a:ext>
            </a:extLst>
          </p:cNvPr>
          <p:cNvSpPr>
            <a:spLocks noGrp="1"/>
          </p:cNvSpPr>
          <p:nvPr>
            <p:ph sz="half" idx="14"/>
          </p:nvPr>
        </p:nvSpPr>
        <p:spPr>
          <a:xfrm>
            <a:off x="7533021" y="2286910"/>
            <a:ext cx="3820779" cy="3168477"/>
          </a:xfrm>
        </p:spPr>
        <p:txBody>
          <a:bodyPr/>
          <a:lstStyle/>
          <a:p>
            <a:pPr algn="ctr"/>
            <a:r>
              <a:rPr lang="en-US" sz="1800" kern="100" dirty="0">
                <a:effectLst/>
                <a:latin typeface="+mn-lt"/>
                <a:ea typeface="Yu Mincho" panose="02020400000000000000" pitchFamily="18" charset="-128"/>
                <a:cs typeface="Times New Roman" panose="02020603050405020304" pitchFamily="18" charset="0"/>
              </a:rPr>
              <a:t>This project’s pattern is most closely resembling the </a:t>
            </a:r>
            <a:r>
              <a:rPr lang="en-US" sz="1800" b="1" kern="100" dirty="0">
                <a:effectLst/>
                <a:latin typeface="+mn-lt"/>
                <a:ea typeface="Yu Mincho" panose="02020400000000000000" pitchFamily="18" charset="-128"/>
                <a:cs typeface="Times New Roman" panose="02020603050405020304" pitchFamily="18" charset="0"/>
              </a:rPr>
              <a:t>MVP</a:t>
            </a:r>
            <a:r>
              <a:rPr lang="en-US" sz="1800" kern="100" dirty="0">
                <a:effectLst/>
                <a:latin typeface="+mn-lt"/>
                <a:ea typeface="Yu Mincho" panose="02020400000000000000" pitchFamily="18" charset="-128"/>
                <a:cs typeface="Times New Roman" panose="02020603050405020304" pitchFamily="18" charset="0"/>
              </a:rPr>
              <a:t> </a:t>
            </a:r>
            <a:r>
              <a:rPr lang="en-US" sz="1800" i="1" kern="100" dirty="0">
                <a:effectLst/>
                <a:latin typeface="+mn-lt"/>
                <a:ea typeface="Yu Mincho" panose="02020400000000000000" pitchFamily="18" charset="-128"/>
                <a:cs typeface="Times New Roman" panose="02020603050405020304" pitchFamily="18" charset="0"/>
              </a:rPr>
              <a:t>(Model-View-Presenter) </a:t>
            </a:r>
            <a:r>
              <a:rPr lang="en-US" sz="1800" kern="100" dirty="0">
                <a:effectLst/>
                <a:latin typeface="+mn-lt"/>
                <a:ea typeface="Yu Mincho" panose="02020400000000000000" pitchFamily="18" charset="-128"/>
                <a:cs typeface="Times New Roman" panose="02020603050405020304" pitchFamily="18" charset="0"/>
              </a:rPr>
              <a:t>architecture.</a:t>
            </a:r>
          </a:p>
          <a:p>
            <a:pPr algn="ctr"/>
            <a:endParaRPr lang="en-US" sz="1800" kern="100" dirty="0">
              <a:effectLst/>
              <a:latin typeface="+mn-lt"/>
              <a:ea typeface="Yu Mincho" panose="02020400000000000000" pitchFamily="18" charset="-128"/>
              <a:cs typeface="Times New Roman" panose="02020603050405020304" pitchFamily="18" charset="0"/>
            </a:endParaRPr>
          </a:p>
          <a:p>
            <a:pPr algn="ctr"/>
            <a:r>
              <a:rPr lang="en-US" sz="1800" kern="100" dirty="0">
                <a:ea typeface="Yu Mincho" panose="02020400000000000000" pitchFamily="18" charset="-128"/>
                <a:cs typeface="Times New Roman" panose="02020603050405020304" pitchFamily="18" charset="0"/>
              </a:rPr>
              <a:t>A </a:t>
            </a:r>
            <a:r>
              <a:rPr lang="en-US" sz="1800" kern="100" dirty="0">
                <a:effectLst/>
                <a:latin typeface="+mn-lt"/>
                <a:ea typeface="Yu Mincho" panose="02020400000000000000" pitchFamily="18" charset="-128"/>
                <a:cs typeface="Times New Roman" panose="02020603050405020304" pitchFamily="18" charset="0"/>
              </a:rPr>
              <a:t>software development design pattern that promotes </a:t>
            </a:r>
            <a:r>
              <a:rPr lang="en-US" sz="1800" b="1" i="1" kern="100" dirty="0">
                <a:effectLst/>
                <a:latin typeface="+mn-lt"/>
                <a:ea typeface="Yu Mincho" panose="02020400000000000000" pitchFamily="18" charset="-128"/>
                <a:cs typeface="Times New Roman" panose="02020603050405020304" pitchFamily="18" charset="0"/>
              </a:rPr>
              <a:t>maintainability</a:t>
            </a:r>
            <a:r>
              <a:rPr lang="en-US" sz="1800" kern="100" dirty="0">
                <a:effectLst/>
                <a:latin typeface="+mn-lt"/>
                <a:ea typeface="Yu Mincho" panose="02020400000000000000" pitchFamily="18" charset="-128"/>
                <a:cs typeface="Times New Roman" panose="02020603050405020304" pitchFamily="18" charset="0"/>
              </a:rPr>
              <a:t> and </a:t>
            </a:r>
            <a:r>
              <a:rPr lang="en-US" sz="1800" b="1" i="1" kern="100" dirty="0">
                <a:effectLst/>
                <a:latin typeface="+mn-lt"/>
                <a:ea typeface="Yu Mincho" panose="02020400000000000000" pitchFamily="18" charset="-128"/>
                <a:cs typeface="Times New Roman" panose="02020603050405020304" pitchFamily="18" charset="0"/>
              </a:rPr>
              <a:t>scalability</a:t>
            </a:r>
            <a:r>
              <a:rPr lang="en-US" sz="1800" kern="100" dirty="0">
                <a:effectLst/>
                <a:latin typeface="+mn-lt"/>
                <a:ea typeface="Yu Mincho" panose="02020400000000000000" pitchFamily="18" charset="-128"/>
                <a:cs typeface="Times New Roman" panose="02020603050405020304" pitchFamily="18" charset="0"/>
              </a:rPr>
              <a:t> by organizing code into three main components.</a:t>
            </a:r>
          </a:p>
          <a:p>
            <a:endParaRPr lang="en-US" dirty="0"/>
          </a:p>
        </p:txBody>
      </p:sp>
      <p:sp>
        <p:nvSpPr>
          <p:cNvPr id="9" name="Footer Placeholder 8">
            <a:extLst>
              <a:ext uri="{FF2B5EF4-FFF2-40B4-BE49-F238E27FC236}">
                <a16:creationId xmlns:a16="http://schemas.microsoft.com/office/drawing/2014/main" id="{FD085B8F-0D0D-2270-0901-B8B1B1033611}"/>
              </a:ext>
            </a:extLst>
          </p:cNvPr>
          <p:cNvSpPr>
            <a:spLocks noGrp="1"/>
          </p:cNvSpPr>
          <p:nvPr>
            <p:ph type="ftr" sz="quarter" idx="11"/>
          </p:nvPr>
        </p:nvSpPr>
        <p:spPr/>
        <p:txBody>
          <a:bodyPr/>
          <a:lstStyle/>
          <a:p>
            <a:r>
              <a:rPr lang="en-US" dirty="0"/>
              <a:t>Front End Development and Design</a:t>
            </a:r>
          </a:p>
        </p:txBody>
      </p:sp>
      <p:sp>
        <p:nvSpPr>
          <p:cNvPr id="10" name="Slide Number Placeholder 9">
            <a:extLst>
              <a:ext uri="{FF2B5EF4-FFF2-40B4-BE49-F238E27FC236}">
                <a16:creationId xmlns:a16="http://schemas.microsoft.com/office/drawing/2014/main" id="{AB3971CB-7B0F-D093-0B95-6E54CABA7804}"/>
              </a:ext>
            </a:extLst>
          </p:cNvPr>
          <p:cNvSpPr>
            <a:spLocks noGrp="1"/>
          </p:cNvSpPr>
          <p:nvPr>
            <p:ph type="sldNum" sz="quarter" idx="12"/>
          </p:nvPr>
        </p:nvSpPr>
        <p:spPr/>
        <p:txBody>
          <a:bodyPr/>
          <a:lstStyle/>
          <a:p>
            <a:fld id="{A49DFD55-3C28-40EF-9E31-A92D2E4017FF}" type="slidenum">
              <a:rPr lang="en-US" smtClean="0"/>
              <a:pPr/>
              <a:t>54</a:t>
            </a:fld>
            <a:endParaRPr lang="en-US" dirty="0"/>
          </a:p>
        </p:txBody>
      </p:sp>
      <p:sp>
        <p:nvSpPr>
          <p:cNvPr id="12" name="Title 11">
            <a:extLst>
              <a:ext uri="{FF2B5EF4-FFF2-40B4-BE49-F238E27FC236}">
                <a16:creationId xmlns:a16="http://schemas.microsoft.com/office/drawing/2014/main" id="{D9736597-695A-3923-9540-1AAB34AE207F}"/>
              </a:ext>
            </a:extLst>
          </p:cNvPr>
          <p:cNvSpPr>
            <a:spLocks noGrp="1"/>
          </p:cNvSpPr>
          <p:nvPr>
            <p:ph type="title"/>
          </p:nvPr>
        </p:nvSpPr>
        <p:spPr>
          <a:xfrm>
            <a:off x="1885156" y="229420"/>
            <a:ext cx="8421688" cy="1096142"/>
          </a:xfrm>
        </p:spPr>
        <p:txBody>
          <a:bodyPr>
            <a:normAutofit/>
          </a:bodyPr>
          <a:lstStyle/>
          <a:p>
            <a:r>
              <a:rPr lang="en-US" sz="2400" dirty="0"/>
              <a:t>Mobile architecture pattern</a:t>
            </a:r>
          </a:p>
        </p:txBody>
      </p:sp>
    </p:spTree>
    <p:extLst>
      <p:ext uri="{BB962C8B-B14F-4D97-AF65-F5344CB8AC3E}">
        <p14:creationId xmlns:p14="http://schemas.microsoft.com/office/powerpoint/2010/main" val="1501301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217970-193C-E9F6-6472-DB086CF8BDE5}"/>
              </a:ext>
            </a:extLst>
          </p:cNvPr>
          <p:cNvSpPr>
            <a:spLocks noGrp="1"/>
          </p:cNvSpPr>
          <p:nvPr>
            <p:ph type="body" idx="1"/>
          </p:nvPr>
        </p:nvSpPr>
        <p:spPr>
          <a:xfrm>
            <a:off x="1277240" y="1712141"/>
            <a:ext cx="2882475" cy="823912"/>
          </a:xfrm>
        </p:spPr>
        <p:txBody>
          <a:bodyPr/>
          <a:lstStyle/>
          <a:p>
            <a:pPr algn="ctr"/>
            <a:r>
              <a:rPr lang="en-US" sz="2800" b="1" dirty="0"/>
              <a:t>Model</a:t>
            </a:r>
          </a:p>
        </p:txBody>
      </p:sp>
      <p:sp>
        <p:nvSpPr>
          <p:cNvPr id="5" name="Text Placeholder 4">
            <a:extLst>
              <a:ext uri="{FF2B5EF4-FFF2-40B4-BE49-F238E27FC236}">
                <a16:creationId xmlns:a16="http://schemas.microsoft.com/office/drawing/2014/main" id="{EB34A32E-A33A-5EE2-BE37-933CC2A1A2A2}"/>
              </a:ext>
            </a:extLst>
          </p:cNvPr>
          <p:cNvSpPr>
            <a:spLocks noGrp="1"/>
          </p:cNvSpPr>
          <p:nvPr>
            <p:ph type="body" sz="quarter" idx="3"/>
          </p:nvPr>
        </p:nvSpPr>
        <p:spPr>
          <a:xfrm>
            <a:off x="4865042" y="1712141"/>
            <a:ext cx="2896671" cy="823912"/>
          </a:xfrm>
        </p:spPr>
        <p:txBody>
          <a:bodyPr/>
          <a:lstStyle/>
          <a:p>
            <a:pPr algn="ctr"/>
            <a:r>
              <a:rPr lang="en-US" sz="2800" b="1" dirty="0"/>
              <a:t>View</a:t>
            </a:r>
          </a:p>
        </p:txBody>
      </p:sp>
      <p:sp>
        <p:nvSpPr>
          <p:cNvPr id="6" name="Content Placeholder 5">
            <a:extLst>
              <a:ext uri="{FF2B5EF4-FFF2-40B4-BE49-F238E27FC236}">
                <a16:creationId xmlns:a16="http://schemas.microsoft.com/office/drawing/2014/main" id="{9162B42E-3049-7B9C-0C67-5A6C1DF062FE}"/>
              </a:ext>
            </a:extLst>
          </p:cNvPr>
          <p:cNvSpPr>
            <a:spLocks noGrp="1"/>
          </p:cNvSpPr>
          <p:nvPr>
            <p:ph sz="quarter" idx="4"/>
          </p:nvPr>
        </p:nvSpPr>
        <p:spPr>
          <a:xfrm>
            <a:off x="4865042" y="3013456"/>
            <a:ext cx="2896671" cy="2541955"/>
          </a:xfrm>
        </p:spPr>
        <p:txBody>
          <a:bodyPr>
            <a:noAutofit/>
          </a:bodyPr>
          <a:lstStyle/>
          <a:p>
            <a:pPr marL="285750" indent="-285750">
              <a:buFont typeface="Arial" panose="020B0604020202020204" pitchFamily="34" charset="0"/>
              <a:buChar char="•"/>
            </a:pPr>
            <a:r>
              <a:rPr lang="en-US" dirty="0">
                <a:ea typeface="Yu Mincho" panose="02020400000000000000" pitchFamily="18" charset="-128"/>
              </a:rPr>
              <a:t>R</a:t>
            </a:r>
            <a:r>
              <a:rPr lang="en-US" dirty="0">
                <a:effectLst/>
                <a:ea typeface="Yu Mincho" panose="02020400000000000000" pitchFamily="18" charset="-128"/>
              </a:rPr>
              <a:t>esponsible for presenting data to the user and receiving user actions.</a:t>
            </a:r>
          </a:p>
          <a:p>
            <a:r>
              <a:rPr lang="en-US" dirty="0">
                <a:effectLst/>
                <a:ea typeface="Yu Mincho" panose="02020400000000000000" pitchFamily="18" charset="-128"/>
              </a:rPr>
              <a:t> </a:t>
            </a:r>
          </a:p>
          <a:p>
            <a:pPr marL="285750" indent="-285750">
              <a:buFont typeface="Arial" panose="020B0604020202020204" pitchFamily="34" charset="0"/>
              <a:buChar char="•"/>
            </a:pPr>
            <a:r>
              <a:rPr lang="en-US" dirty="0">
                <a:effectLst/>
                <a:ea typeface="Yu Mincho" panose="02020400000000000000" pitchFamily="18" charset="-128"/>
              </a:rPr>
              <a:t>It displays data provided by the Model and sends user actions, such as button clicks, to the Presenter to handle.</a:t>
            </a:r>
            <a:endParaRPr lang="en-US" sz="1100" dirty="0"/>
          </a:p>
        </p:txBody>
      </p:sp>
      <p:sp>
        <p:nvSpPr>
          <p:cNvPr id="7" name="Text Placeholder 6">
            <a:extLst>
              <a:ext uri="{FF2B5EF4-FFF2-40B4-BE49-F238E27FC236}">
                <a16:creationId xmlns:a16="http://schemas.microsoft.com/office/drawing/2014/main" id="{C819DA70-348C-FE3B-D339-AF7D231B18BA}"/>
              </a:ext>
            </a:extLst>
          </p:cNvPr>
          <p:cNvSpPr>
            <a:spLocks noGrp="1"/>
          </p:cNvSpPr>
          <p:nvPr>
            <p:ph type="body" idx="13"/>
          </p:nvPr>
        </p:nvSpPr>
        <p:spPr>
          <a:xfrm>
            <a:off x="8467040" y="1712141"/>
            <a:ext cx="2882475" cy="823912"/>
          </a:xfrm>
        </p:spPr>
        <p:txBody>
          <a:bodyPr/>
          <a:lstStyle/>
          <a:p>
            <a:pPr algn="ctr"/>
            <a:r>
              <a:rPr lang="en-US" sz="2800" b="1" dirty="0"/>
              <a:t>Presenter</a:t>
            </a:r>
          </a:p>
        </p:txBody>
      </p:sp>
      <p:sp>
        <p:nvSpPr>
          <p:cNvPr id="8" name="Content Placeholder 7">
            <a:extLst>
              <a:ext uri="{FF2B5EF4-FFF2-40B4-BE49-F238E27FC236}">
                <a16:creationId xmlns:a16="http://schemas.microsoft.com/office/drawing/2014/main" id="{AC7F02E9-31AD-180D-9C85-2426C231BF08}"/>
              </a:ext>
            </a:extLst>
          </p:cNvPr>
          <p:cNvSpPr>
            <a:spLocks noGrp="1"/>
          </p:cNvSpPr>
          <p:nvPr>
            <p:ph sz="half" idx="14"/>
          </p:nvPr>
        </p:nvSpPr>
        <p:spPr>
          <a:xfrm>
            <a:off x="8267753" y="3013456"/>
            <a:ext cx="3428893" cy="2452388"/>
          </a:xfrm>
        </p:spPr>
        <p:txBody>
          <a:bodyPr>
            <a:noAutofit/>
          </a:bodyPr>
          <a:lstStyle/>
          <a:p>
            <a:pPr marL="285750" indent="-285750">
              <a:buFont typeface="Arial" panose="020B0604020202020204" pitchFamily="34" charset="0"/>
              <a:buChar char="•"/>
            </a:pPr>
            <a:r>
              <a:rPr lang="en-US" dirty="0">
                <a:ea typeface="Yu Mincho" panose="02020400000000000000" pitchFamily="18" charset="-128"/>
              </a:rPr>
              <a:t>M</a:t>
            </a:r>
            <a:r>
              <a:rPr lang="en-US" dirty="0">
                <a:effectLst/>
                <a:ea typeface="Yu Mincho" panose="02020400000000000000" pitchFamily="18" charset="-128"/>
              </a:rPr>
              <a:t>ediator between the Model and the View. It retrieves data from the Model and formats it for display in the View. </a:t>
            </a:r>
          </a:p>
          <a:p>
            <a:endParaRPr lang="en-US" dirty="0">
              <a:effectLst/>
              <a:ea typeface="Yu Mincho" panose="02020400000000000000" pitchFamily="18" charset="-128"/>
            </a:endParaRPr>
          </a:p>
          <a:p>
            <a:pPr marL="285750" indent="-285750">
              <a:buFont typeface="Arial" panose="020B0604020202020204" pitchFamily="34" charset="0"/>
              <a:buChar char="•"/>
            </a:pPr>
            <a:r>
              <a:rPr lang="en-US" dirty="0">
                <a:effectLst/>
                <a:ea typeface="Yu Mincho" panose="02020400000000000000" pitchFamily="18" charset="-128"/>
              </a:rPr>
              <a:t>It reacts to user input, updating the Model as necessary and determining how the data should be presented.</a:t>
            </a:r>
            <a:endParaRPr lang="en-US" sz="1100" dirty="0"/>
          </a:p>
        </p:txBody>
      </p:sp>
      <p:sp>
        <p:nvSpPr>
          <p:cNvPr id="9" name="Footer Placeholder 8">
            <a:extLst>
              <a:ext uri="{FF2B5EF4-FFF2-40B4-BE49-F238E27FC236}">
                <a16:creationId xmlns:a16="http://schemas.microsoft.com/office/drawing/2014/main" id="{C6C724E6-2D79-9B4F-9B50-615724CF9DE2}"/>
              </a:ext>
            </a:extLst>
          </p:cNvPr>
          <p:cNvSpPr>
            <a:spLocks noGrp="1"/>
          </p:cNvSpPr>
          <p:nvPr>
            <p:ph type="ftr" sz="quarter" idx="11"/>
          </p:nvPr>
        </p:nvSpPr>
        <p:spPr/>
        <p:txBody>
          <a:bodyPr/>
          <a:lstStyle/>
          <a:p>
            <a:r>
              <a:rPr lang="en-US" dirty="0"/>
              <a:t>Front End Development and Design</a:t>
            </a:r>
          </a:p>
        </p:txBody>
      </p:sp>
      <p:sp>
        <p:nvSpPr>
          <p:cNvPr id="10" name="Slide Number Placeholder 9">
            <a:extLst>
              <a:ext uri="{FF2B5EF4-FFF2-40B4-BE49-F238E27FC236}">
                <a16:creationId xmlns:a16="http://schemas.microsoft.com/office/drawing/2014/main" id="{CFBC813D-0232-76B1-C1DA-69A3D68EF1A9}"/>
              </a:ext>
            </a:extLst>
          </p:cNvPr>
          <p:cNvSpPr>
            <a:spLocks noGrp="1"/>
          </p:cNvSpPr>
          <p:nvPr>
            <p:ph type="sldNum" sz="quarter" idx="12"/>
          </p:nvPr>
        </p:nvSpPr>
        <p:spPr/>
        <p:txBody>
          <a:bodyPr/>
          <a:lstStyle/>
          <a:p>
            <a:fld id="{A49DFD55-3C28-40EF-9E31-A92D2E4017FF}" type="slidenum">
              <a:rPr lang="en-US" smtClean="0"/>
              <a:pPr/>
              <a:t>55</a:t>
            </a:fld>
            <a:endParaRPr lang="en-US" dirty="0"/>
          </a:p>
        </p:txBody>
      </p:sp>
      <p:sp>
        <p:nvSpPr>
          <p:cNvPr id="12" name="Content Placeholder 11">
            <a:extLst>
              <a:ext uri="{FF2B5EF4-FFF2-40B4-BE49-F238E27FC236}">
                <a16:creationId xmlns:a16="http://schemas.microsoft.com/office/drawing/2014/main" id="{1B874FE7-4197-8591-759A-55E33D66AB89}"/>
              </a:ext>
            </a:extLst>
          </p:cNvPr>
          <p:cNvSpPr>
            <a:spLocks noGrp="1"/>
          </p:cNvSpPr>
          <p:nvPr>
            <p:ph sz="half" idx="2"/>
          </p:nvPr>
        </p:nvSpPr>
        <p:spPr>
          <a:xfrm>
            <a:off x="1119343" y="3071355"/>
            <a:ext cx="3198267" cy="2484056"/>
          </a:xfrm>
        </p:spPr>
        <p:txBody>
          <a:bodyPr/>
          <a:lstStyle/>
          <a:p>
            <a:pPr marL="285750" indent="-285750">
              <a:buFont typeface="Arial" panose="020B0604020202020204" pitchFamily="34" charset="0"/>
              <a:buChar char="•"/>
            </a:pPr>
            <a:r>
              <a:rPr lang="en-US" kern="100" dirty="0">
                <a:ea typeface="Yu Mincho" panose="02020400000000000000" pitchFamily="18" charset="-128"/>
                <a:cs typeface="Times New Roman" panose="02020603050405020304" pitchFamily="18" charset="0"/>
              </a:rPr>
              <a:t>D</a:t>
            </a:r>
            <a:r>
              <a:rPr lang="en-US" kern="100" dirty="0">
                <a:effectLst/>
                <a:ea typeface="Yu Mincho" panose="02020400000000000000" pitchFamily="18" charset="-128"/>
                <a:cs typeface="Times New Roman" panose="02020603050405020304" pitchFamily="18" charset="0"/>
              </a:rPr>
              <a:t>escribes the data layer of the application, which is responsible for managing data, business logic, and rules. </a:t>
            </a:r>
          </a:p>
          <a:p>
            <a:endParaRPr lang="en-US" kern="100" dirty="0">
              <a:effectLst/>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kern="100" dirty="0">
                <a:effectLst/>
                <a:ea typeface="Yu Mincho" panose="02020400000000000000" pitchFamily="18" charset="-128"/>
                <a:cs typeface="Times New Roman" panose="02020603050405020304" pitchFamily="18" charset="0"/>
              </a:rPr>
              <a:t>The Model retrieves, stores, and processes data according to the logic and rules of the application.</a:t>
            </a:r>
          </a:p>
          <a:p>
            <a:endParaRPr lang="en-US" dirty="0"/>
          </a:p>
        </p:txBody>
      </p:sp>
      <p:sp>
        <p:nvSpPr>
          <p:cNvPr id="2" name="Title 11">
            <a:extLst>
              <a:ext uri="{FF2B5EF4-FFF2-40B4-BE49-F238E27FC236}">
                <a16:creationId xmlns:a16="http://schemas.microsoft.com/office/drawing/2014/main" id="{73CC2650-797A-6D57-4184-3FD47930C4CA}"/>
              </a:ext>
            </a:extLst>
          </p:cNvPr>
          <p:cNvSpPr>
            <a:spLocks noGrp="1"/>
          </p:cNvSpPr>
          <p:nvPr>
            <p:ph type="title"/>
          </p:nvPr>
        </p:nvSpPr>
        <p:spPr>
          <a:xfrm>
            <a:off x="2102533" y="296014"/>
            <a:ext cx="8421688" cy="1096142"/>
          </a:xfrm>
        </p:spPr>
        <p:txBody>
          <a:bodyPr>
            <a:normAutofit/>
          </a:bodyPr>
          <a:lstStyle/>
          <a:p>
            <a:r>
              <a:rPr lang="en-US" sz="2400" dirty="0"/>
              <a:t>Mobile architecture pattern</a:t>
            </a:r>
          </a:p>
        </p:txBody>
      </p:sp>
    </p:spTree>
    <p:extLst>
      <p:ext uri="{BB962C8B-B14F-4D97-AF65-F5344CB8AC3E}">
        <p14:creationId xmlns:p14="http://schemas.microsoft.com/office/powerpoint/2010/main" val="264132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738461"/>
          </a:xfrm>
        </p:spPr>
        <p:txBody>
          <a:bodyPr/>
          <a:lstStyle/>
          <a:p>
            <a:r>
              <a:rPr lang="en-US" dirty="0"/>
              <a:t>Scope</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985228652"/>
              </p:ext>
            </p:extLst>
          </p:nvPr>
        </p:nvGraphicFramePr>
        <p:xfrm>
          <a:off x="838200" y="1650122"/>
          <a:ext cx="10515600" cy="4665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2" name="TextBox 1">
            <a:extLst>
              <a:ext uri="{FF2B5EF4-FFF2-40B4-BE49-F238E27FC236}">
                <a16:creationId xmlns:a16="http://schemas.microsoft.com/office/drawing/2014/main" id="{9021D896-DB79-E531-AC06-19228CA3B471}"/>
              </a:ext>
            </a:extLst>
          </p:cNvPr>
          <p:cNvSpPr txBox="1"/>
          <p:nvPr/>
        </p:nvSpPr>
        <p:spPr>
          <a:xfrm>
            <a:off x="2450000" y="1026382"/>
            <a:ext cx="7292000" cy="830997"/>
          </a:xfrm>
          <a:prstGeom prst="rect">
            <a:avLst/>
          </a:prstGeom>
          <a:noFill/>
        </p:spPr>
        <p:txBody>
          <a:bodyPr wrap="square" rtlCol="0">
            <a:spAutoFit/>
          </a:bodyPr>
          <a:lstStyle/>
          <a:p>
            <a:pPr algn="ctr"/>
            <a:r>
              <a:rPr lang="en-US" sz="1600" dirty="0">
                <a:latin typeface="Söhne"/>
                <a:ea typeface="Yu Mincho" panose="02020400000000000000" pitchFamily="18" charset="-128"/>
              </a:rPr>
              <a:t>The scope consisted of d</a:t>
            </a:r>
            <a:r>
              <a:rPr lang="en-US" sz="1600" dirty="0">
                <a:effectLst/>
                <a:latin typeface="Söhne"/>
                <a:ea typeface="Yu Mincho" panose="02020400000000000000" pitchFamily="18" charset="-128"/>
              </a:rPr>
              <a:t>esigning and implementing the application user interface (UI) and user experience (UX) using the latest Android development tools and methodologies</a:t>
            </a:r>
            <a:endParaRPr lang="en-US" sz="1600" dirty="0">
              <a:latin typeface="Söhne"/>
            </a:endParaRPr>
          </a:p>
        </p:txBody>
      </p:sp>
    </p:spTree>
    <p:extLst>
      <p:ext uri="{BB962C8B-B14F-4D97-AF65-F5344CB8AC3E}">
        <p14:creationId xmlns:p14="http://schemas.microsoft.com/office/powerpoint/2010/main" val="289638549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616517" y="5867243"/>
            <a:ext cx="4082142" cy="585788"/>
          </a:xfrm>
        </p:spPr>
        <p:txBody>
          <a:bodyPr/>
          <a:lstStyle/>
          <a:p>
            <a:r>
              <a:rPr lang="en-US" dirty="0"/>
              <a:t>Limitations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53028" y="1531584"/>
            <a:ext cx="2356410" cy="514350"/>
          </a:xfrm>
        </p:spPr>
        <p:txBody>
          <a:bodyPr>
            <a:noAutofit/>
          </a:bodyPr>
          <a:lstStyle/>
          <a:p>
            <a:pPr algn="ctr"/>
            <a:r>
              <a:rPr lang="en-US" dirty="0">
                <a:effectLst/>
                <a:latin typeface="+mj-lt"/>
                <a:ea typeface="Yu Mincho" panose="02020400000000000000" pitchFamily="18" charset="-128"/>
              </a:rPr>
              <a:t>Back-End Development</a:t>
            </a:r>
            <a:endParaRPr lang="en-US" dirty="0">
              <a:latin typeface="+mj-lt"/>
            </a:endParaRP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noAutofit/>
          </a:bodyPr>
          <a:lstStyle/>
          <a:p>
            <a:pPr algn="ctr"/>
            <a:r>
              <a:rPr lang="en-US" dirty="0">
                <a:effectLst/>
                <a:latin typeface="+mj-lt"/>
                <a:ea typeface="Yu Mincho" panose="02020400000000000000" pitchFamily="18" charset="-128"/>
              </a:rPr>
              <a:t>Limited User Testing</a:t>
            </a:r>
            <a:endParaRPr lang="en-US" dirty="0">
              <a:latin typeface="+mj-lt"/>
            </a:endParaRP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803013" y="4763832"/>
            <a:ext cx="2141764" cy="514350"/>
          </a:xfrm>
        </p:spPr>
        <p:txBody>
          <a:bodyPr>
            <a:noAutofit/>
          </a:bodyPr>
          <a:lstStyle/>
          <a:p>
            <a:pPr algn="ctr"/>
            <a:r>
              <a:rPr lang="en-US" dirty="0">
                <a:effectLst/>
                <a:latin typeface="+mj-lt"/>
                <a:ea typeface="Yu Mincho" panose="02020400000000000000" pitchFamily="18" charset="-128"/>
              </a:rPr>
              <a:t>Resource Constraints</a:t>
            </a:r>
            <a:endParaRPr lang="en-US" dirty="0">
              <a:latin typeface="+mj-lt"/>
            </a:endParaRP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327963" y="1339319"/>
            <a:ext cx="6045747" cy="1010842"/>
          </a:xfrm>
        </p:spPr>
        <p:txBody>
          <a:bodyPr>
            <a:normAutofit/>
          </a:bodyPr>
          <a:lstStyle/>
          <a:p>
            <a:pPr algn="ctr"/>
            <a:r>
              <a:rPr lang="en-US" sz="1600" dirty="0">
                <a:effectLst/>
                <a:ea typeface="Yu Mincho" panose="02020400000000000000" pitchFamily="18" charset="-128"/>
              </a:rPr>
              <a:t>The research does not go in-depth in back-end development aspects, such as server-side operations, database management, and network security.</a:t>
            </a:r>
            <a:endParaRPr lang="en-US" sz="1200"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519366"/>
            <a:ext cx="5824845" cy="1010842"/>
          </a:xfrm>
        </p:spPr>
        <p:txBody>
          <a:bodyPr>
            <a:normAutofit/>
          </a:bodyPr>
          <a:lstStyle/>
          <a:p>
            <a:pPr algn="ctr"/>
            <a:r>
              <a:rPr lang="en-US" sz="1600" dirty="0">
                <a:effectLst/>
                <a:ea typeface="Yu Mincho" panose="02020400000000000000" pitchFamily="18" charset="-128"/>
              </a:rPr>
              <a:t>The focus is specifically on Android; thus, </a:t>
            </a:r>
            <a:r>
              <a:rPr lang="en-US" sz="1600" b="1" dirty="0">
                <a:effectLst/>
                <a:ea typeface="Yu Mincho" panose="02020400000000000000" pitchFamily="18" charset="-128"/>
              </a:rPr>
              <a:t>full, </a:t>
            </a:r>
            <a:r>
              <a:rPr lang="en-US" sz="1600" i="1" dirty="0">
                <a:effectLst/>
                <a:ea typeface="Yu Mincho" panose="02020400000000000000" pitchFamily="18" charset="-128"/>
              </a:rPr>
              <a:t>and </a:t>
            </a:r>
            <a:r>
              <a:rPr lang="en-US" sz="1600" b="1" dirty="0">
                <a:effectLst/>
                <a:ea typeface="Yu Mincho" panose="02020400000000000000" pitchFamily="18" charset="-128"/>
              </a:rPr>
              <a:t>extensive</a:t>
            </a:r>
            <a:r>
              <a:rPr lang="en-US" sz="1600" dirty="0">
                <a:effectLst/>
                <a:ea typeface="Yu Mincho" panose="02020400000000000000" pitchFamily="18" charset="-128"/>
              </a:rPr>
              <a:t> cross-platform compatibility with other operating systems like iOS is not within the scope.</a:t>
            </a:r>
            <a:endParaRPr lang="en-US" sz="1200"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620070" y="3603281"/>
            <a:ext cx="5102680" cy="1010842"/>
          </a:xfrm>
        </p:spPr>
        <p:txBody>
          <a:bodyPr>
            <a:normAutofit/>
          </a:bodyPr>
          <a:lstStyle/>
          <a:p>
            <a:pPr algn="ctr"/>
            <a:r>
              <a:rPr lang="en-US" sz="1600" dirty="0">
                <a:effectLst/>
                <a:ea typeface="Yu Mincho" panose="02020400000000000000" pitchFamily="18" charset="-128"/>
              </a:rPr>
              <a:t>Given the project scale and resources, user testing may be limited in scope, affecting the diversity and depth of user feedback.</a:t>
            </a:r>
            <a:endParaRPr lang="en-US" sz="1200"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767014"/>
            <a:ext cx="5102680" cy="1010842"/>
          </a:xfrm>
        </p:spPr>
        <p:txBody>
          <a:bodyPr>
            <a:normAutofit/>
          </a:bodyPr>
          <a:lstStyle/>
          <a:p>
            <a:pPr algn="ctr"/>
            <a:r>
              <a:rPr lang="en-US" sz="1600" dirty="0">
                <a:effectLst/>
                <a:ea typeface="Yu Mincho" panose="02020400000000000000" pitchFamily="18" charset="-128"/>
              </a:rPr>
              <a:t>As a solo project, there are inherent limitations in terms of manpower and time, which might impact the extent of feature implementation and testing.</a:t>
            </a:r>
            <a:endParaRPr lang="en-US" sz="1200" dirty="0"/>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Front End Development and Design</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
        <p:nvSpPr>
          <p:cNvPr id="8" name="Text Placeholder 7">
            <a:extLst>
              <a:ext uri="{FF2B5EF4-FFF2-40B4-BE49-F238E27FC236}">
                <a16:creationId xmlns:a16="http://schemas.microsoft.com/office/drawing/2014/main" id="{EEA1C861-2724-884A-AC39-64246075B9F5}"/>
              </a:ext>
            </a:extLst>
          </p:cNvPr>
          <p:cNvSpPr>
            <a:spLocks noGrp="1"/>
          </p:cNvSpPr>
          <p:nvPr>
            <p:ph type="body" sz="quarter" idx="14"/>
          </p:nvPr>
        </p:nvSpPr>
        <p:spPr/>
        <p:txBody>
          <a:bodyPr>
            <a:normAutofit/>
          </a:bodyPr>
          <a:lstStyle/>
          <a:p>
            <a:r>
              <a:rPr lang="en-US" dirty="0">
                <a:latin typeface="+mj-lt"/>
              </a:rPr>
              <a:t>iOS Compatibility</a:t>
            </a:r>
          </a:p>
        </p:txBody>
      </p:sp>
    </p:spTree>
    <p:extLst>
      <p:ext uri="{BB962C8B-B14F-4D97-AF65-F5344CB8AC3E}">
        <p14:creationId xmlns:p14="http://schemas.microsoft.com/office/powerpoint/2010/main" val="3321043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9A41F-1887-D3A1-2BF7-9D927A5109C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FB8DDF6-E7C4-406E-39CD-5EF9F4F96472}"/>
              </a:ext>
            </a:extLst>
          </p:cNvPr>
          <p:cNvSpPr>
            <a:spLocks noGrp="1"/>
          </p:cNvSpPr>
          <p:nvPr>
            <p:ph type="title"/>
          </p:nvPr>
        </p:nvSpPr>
        <p:spPr>
          <a:xfrm>
            <a:off x="838200" y="542216"/>
            <a:ext cx="10515600" cy="738461"/>
          </a:xfrm>
        </p:spPr>
        <p:txBody>
          <a:bodyPr/>
          <a:lstStyle/>
          <a:p>
            <a:r>
              <a:rPr lang="en-US" dirty="0"/>
              <a:t>Significance of the study</a:t>
            </a:r>
          </a:p>
        </p:txBody>
      </p:sp>
      <p:graphicFrame>
        <p:nvGraphicFramePr>
          <p:cNvPr id="33" name="Content Placeholder 3" descr="Timeline Placeholder ">
            <a:extLst>
              <a:ext uri="{FF2B5EF4-FFF2-40B4-BE49-F238E27FC236}">
                <a16:creationId xmlns:a16="http://schemas.microsoft.com/office/drawing/2014/main" id="{578E3209-255E-E986-99EF-EEBBBC09F4D0}"/>
              </a:ext>
            </a:extLst>
          </p:cNvPr>
          <p:cNvGraphicFramePr>
            <a:graphicFrameLocks noGrp="1"/>
          </p:cNvGraphicFramePr>
          <p:nvPr>
            <p:ph type="dgm" sz="quarter" idx="15"/>
            <p:extLst>
              <p:ext uri="{D42A27DB-BD31-4B8C-83A1-F6EECF244321}">
                <p14:modId xmlns:p14="http://schemas.microsoft.com/office/powerpoint/2010/main" val="971366965"/>
              </p:ext>
            </p:extLst>
          </p:nvPr>
        </p:nvGraphicFramePr>
        <p:xfrm>
          <a:off x="838200" y="1650122"/>
          <a:ext cx="10515600" cy="4665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02802627-F9CD-D7C9-A231-E4BC24163F51}"/>
              </a:ext>
            </a:extLst>
          </p:cNvPr>
          <p:cNvSpPr>
            <a:spLocks noGrp="1"/>
          </p:cNvSpPr>
          <p:nvPr>
            <p:ph type="ftr" sz="quarter" idx="11"/>
          </p:nvPr>
        </p:nvSpPr>
        <p:spPr>
          <a:xfrm>
            <a:off x="4038600" y="6356350"/>
            <a:ext cx="4114800" cy="365125"/>
          </a:xfrm>
        </p:spPr>
        <p:txBody>
          <a:bodyPr/>
          <a:lstStyle/>
          <a:p>
            <a:r>
              <a:rPr lang="en-US" dirty="0"/>
              <a:t>Front End Development and Design</a:t>
            </a:r>
          </a:p>
        </p:txBody>
      </p:sp>
      <p:sp>
        <p:nvSpPr>
          <p:cNvPr id="8" name="Slide Number Placeholder 7">
            <a:extLst>
              <a:ext uri="{FF2B5EF4-FFF2-40B4-BE49-F238E27FC236}">
                <a16:creationId xmlns:a16="http://schemas.microsoft.com/office/drawing/2014/main" id="{8F9DE7D1-FE31-C641-D4DB-EEC2CD432D19}"/>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559118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1DB2A-4A4A-E74B-1CD6-85EC4F7D7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5A8C7-3828-AFA7-9D11-0A3102C08B37}"/>
              </a:ext>
            </a:extLst>
          </p:cNvPr>
          <p:cNvSpPr>
            <a:spLocks noGrp="1"/>
          </p:cNvSpPr>
          <p:nvPr>
            <p:ph type="ctrTitle"/>
          </p:nvPr>
        </p:nvSpPr>
        <p:spPr>
          <a:xfrm>
            <a:off x="6698052" y="2157466"/>
            <a:ext cx="3127435" cy="1715531"/>
          </a:xfrm>
        </p:spPr>
        <p:txBody>
          <a:bodyPr/>
          <a:lstStyle/>
          <a:p>
            <a:pPr algn="ctr"/>
            <a:r>
              <a:rPr lang="en-US" sz="4000" dirty="0"/>
              <a:t>Literature review</a:t>
            </a:r>
          </a:p>
        </p:txBody>
      </p:sp>
    </p:spTree>
    <p:extLst>
      <p:ext uri="{BB962C8B-B14F-4D97-AF65-F5344CB8AC3E}">
        <p14:creationId xmlns:p14="http://schemas.microsoft.com/office/powerpoint/2010/main" val="1639095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{5D67916C-8793-4857-867A-F01331C6C999}tf67328976_win32</Template>
  <TotalTime>2893</TotalTime>
  <Words>4323</Words>
  <Application>Microsoft Office PowerPoint</Application>
  <PresentationFormat>Widescreen</PresentationFormat>
  <Paragraphs>596</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Söhne</vt:lpstr>
      <vt:lpstr>Yu Mincho</vt:lpstr>
      <vt:lpstr>Aharoni</vt:lpstr>
      <vt:lpstr>Arial</vt:lpstr>
      <vt:lpstr>Calibri</vt:lpstr>
      <vt:lpstr>Symbol</vt:lpstr>
      <vt:lpstr>Tenorite</vt:lpstr>
      <vt:lpstr>Times New Roman</vt:lpstr>
      <vt:lpstr>Wingdings</vt:lpstr>
      <vt:lpstr>Office Theme</vt:lpstr>
      <vt:lpstr>Front-end development and design</vt:lpstr>
      <vt:lpstr>Social messaging application</vt:lpstr>
      <vt:lpstr>INTRODUCTION</vt:lpstr>
      <vt:lpstr>Research GOALS</vt:lpstr>
      <vt:lpstr>Can the front end of an android application be created by a development team with minimal experience?    How are android mobile applications developed and tested?    Can the design practices be optimal and efficient and lead to a clear and functional UI/UX?   </vt:lpstr>
      <vt:lpstr>Scope</vt:lpstr>
      <vt:lpstr>Limitations</vt:lpstr>
      <vt:lpstr>Significance of the study</vt:lpstr>
      <vt:lpstr>Literature review</vt:lpstr>
      <vt:lpstr>Historical context</vt:lpstr>
      <vt:lpstr>Market analysis</vt:lpstr>
      <vt:lpstr>Front-end development</vt:lpstr>
      <vt:lpstr>Front-end development: key principles</vt:lpstr>
      <vt:lpstr>Development trends and benefits</vt:lpstr>
      <vt:lpstr>The future of messaging apps</vt:lpstr>
      <vt:lpstr>Methodology</vt:lpstr>
      <vt:lpstr>Methodology</vt:lpstr>
      <vt:lpstr>Methodology</vt:lpstr>
      <vt:lpstr>Methodology</vt:lpstr>
      <vt:lpstr>Methodology</vt:lpstr>
      <vt:lpstr>Methodology</vt:lpstr>
      <vt:lpstr>Pre-implementation</vt:lpstr>
      <vt:lpstr>React Native architecture</vt:lpstr>
      <vt:lpstr>React Native architecture</vt:lpstr>
      <vt:lpstr>Project implementation</vt:lpstr>
      <vt:lpstr>initialization</vt:lpstr>
      <vt:lpstr>Chatlist item component</vt:lpstr>
      <vt:lpstr>Working with props</vt:lpstr>
      <vt:lpstr>Chats list screen</vt:lpstr>
      <vt:lpstr>Chat screen</vt:lpstr>
      <vt:lpstr>Input box part 1</vt:lpstr>
      <vt:lpstr>Input box part 2</vt:lpstr>
      <vt:lpstr>Navigation Implementation: part 1</vt:lpstr>
      <vt:lpstr>Navigation Implementation: part 2</vt:lpstr>
      <vt:lpstr>Contacts screen</vt:lpstr>
      <vt:lpstr>Contacts screen</vt:lpstr>
      <vt:lpstr>Chat Screen expansion part 1</vt:lpstr>
      <vt:lpstr>Chat Screen expansion part 2</vt:lpstr>
      <vt:lpstr>Chat Screen expansion part 3</vt:lpstr>
      <vt:lpstr>Camera implementation</vt:lpstr>
      <vt:lpstr>Status screen</vt:lpstr>
      <vt:lpstr>Status screen</vt:lpstr>
      <vt:lpstr>Remaining screens</vt:lpstr>
      <vt:lpstr>Remaining screens</vt:lpstr>
      <vt:lpstr>Testing and evaluation</vt:lpstr>
      <vt:lpstr>Conclusion and future work</vt:lpstr>
      <vt:lpstr>THANK YOU for listening</vt:lpstr>
      <vt:lpstr>sources</vt:lpstr>
      <vt:lpstr>Appendix</vt:lpstr>
      <vt:lpstr>Application architecture</vt:lpstr>
      <vt:lpstr>objectives</vt:lpstr>
      <vt:lpstr>Feature analysis</vt:lpstr>
      <vt:lpstr>PowerPoint Presentation</vt:lpstr>
      <vt:lpstr>Mobile architecture pattern</vt:lpstr>
      <vt:lpstr>Mobile architecture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Fawzi Nastas</dc:creator>
  <cp:lastModifiedBy>Fawzi Nastas</cp:lastModifiedBy>
  <cp:revision>7</cp:revision>
  <dcterms:created xsi:type="dcterms:W3CDTF">2024-02-08T17:06:29Z</dcterms:created>
  <dcterms:modified xsi:type="dcterms:W3CDTF">2024-02-19T19:52:18Z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