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9f5734ff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9f5734ff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9f5734ff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9f5734ff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9f5734ff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9f5734ff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9f5734ff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9f5734ff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9f5734ff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9f5734ff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9f5734ff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9f5734ff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9f5734ff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9f5734ff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9f5734ff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9f5734ff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f5734ff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f5734ff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9f5734ff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9f5734ff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f5734ff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9f5734ff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9f5734ff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9f5734ff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9f5734ff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9f5734ff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9f5734ff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9f5734ff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9f5734ff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9f5734ff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9f5734ff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9f5734ff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tawanda.nigel@gmail.com" TargetMode="External"/><Relationship Id="rId4" Type="http://schemas.openxmlformats.org/officeDocument/2006/relationships/hyperlink" Target="mailto:malipalema@gmail.com" TargetMode="External"/><Relationship Id="rId5" Type="http://schemas.openxmlformats.org/officeDocument/2006/relationships/hyperlink" Target="mailto:artmupf@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80650"/>
            <a:ext cx="5017500" cy="15789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rgbClr val="000000"/>
              </a:buClr>
              <a:buSzPct val="66666"/>
              <a:buFont typeface="Calibri"/>
              <a:buNone/>
            </a:pPr>
            <a:r>
              <a:rPr lang="en">
                <a:latin typeface="Times New Roman"/>
                <a:ea typeface="Times New Roman"/>
                <a:cs typeface="Times New Roman"/>
                <a:sym typeface="Times New Roman"/>
              </a:rPr>
              <a:t>Bank Marketing Campaign-  Presentation  </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4243500" y="3931075"/>
            <a:ext cx="36048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15-May- 2021</a:t>
            </a:r>
            <a:endParaRPr b="1" sz="2000">
              <a:latin typeface="Times New Roman"/>
              <a:ea typeface="Times New Roman"/>
              <a:cs typeface="Times New Roman"/>
              <a:sym typeface="Times New Roman"/>
            </a:endParaRPr>
          </a:p>
        </p:txBody>
      </p:sp>
      <p:pic>
        <p:nvPicPr>
          <p:cNvPr id="136" name="Google Shape;136;p13"/>
          <p:cNvPicPr preferRelativeResize="0"/>
          <p:nvPr/>
        </p:nvPicPr>
        <p:blipFill>
          <a:blip r:embed="rId3">
            <a:alphaModFix/>
          </a:blip>
          <a:stretch>
            <a:fillRect/>
          </a:stretch>
        </p:blipFill>
        <p:spPr>
          <a:xfrm>
            <a:off x="4819800" y="1449875"/>
            <a:ext cx="2452200" cy="2452200"/>
          </a:xfrm>
          <a:prstGeom prst="rect">
            <a:avLst/>
          </a:prstGeom>
          <a:noFill/>
          <a:ln cap="flat" cmpd="sng" w="25400">
            <a:solidFill>
              <a:srgbClr val="666666"/>
            </a:solidFill>
            <a:prstDash val="solid"/>
            <a:miter lim="8000"/>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(2) </a:t>
            </a:r>
            <a:r>
              <a:rPr lang="en" sz="2800">
                <a:highlight>
                  <a:schemeClr val="dk1"/>
                </a:highlight>
                <a:latin typeface="Times New Roman"/>
                <a:ea typeface="Times New Roman"/>
                <a:cs typeface="Times New Roman"/>
                <a:sym typeface="Times New Roman"/>
              </a:rPr>
              <a:t>Data insight analysis (Marital Feature Analysis).</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 name="Google Shape;194;p22"/>
          <p:cNvSpPr txBox="1"/>
          <p:nvPr>
            <p:ph idx="1" type="body"/>
          </p:nvPr>
        </p:nvSpPr>
        <p:spPr>
          <a:xfrm>
            <a:off x="378900" y="4386150"/>
            <a:ext cx="7957500" cy="685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a:t>
            </a:r>
            <a:r>
              <a:rPr lang="en"/>
              <a:t>analysis</a:t>
            </a:r>
            <a:r>
              <a:rPr lang="en"/>
              <a:t> showed that the highest ratio of those who agreed were single at 22% followed by divorced at 16%. This perfectly aligns  with the assumption that these social groups are likely to be interested in the term deposit product as they may not have several </a:t>
            </a:r>
            <a:r>
              <a:rPr lang="en"/>
              <a:t>responsibilities</a:t>
            </a:r>
            <a:r>
              <a:rPr lang="en"/>
              <a:t> such as children, school fees, joint loans or </a:t>
            </a:r>
            <a:r>
              <a:rPr lang="en"/>
              <a:t>mortgages</a:t>
            </a:r>
            <a:r>
              <a:rPr lang="en"/>
              <a:t>, etc. Hence these groups  would be a </a:t>
            </a:r>
            <a:r>
              <a:rPr lang="en"/>
              <a:t>perfect</a:t>
            </a:r>
            <a:r>
              <a:rPr lang="en"/>
              <a:t> target for </a:t>
            </a:r>
            <a:r>
              <a:rPr lang="en"/>
              <a:t>marketing</a:t>
            </a:r>
            <a:r>
              <a:rPr lang="en"/>
              <a:t> campaigns.</a:t>
            </a:r>
            <a:endParaRPr/>
          </a:p>
        </p:txBody>
      </p:sp>
      <p:pic>
        <p:nvPicPr>
          <p:cNvPr id="195" name="Google Shape;195;p22"/>
          <p:cNvPicPr preferRelativeResize="0"/>
          <p:nvPr/>
        </p:nvPicPr>
        <p:blipFill>
          <a:blip r:embed="rId3">
            <a:alphaModFix/>
          </a:blip>
          <a:stretch>
            <a:fillRect/>
          </a:stretch>
        </p:blipFill>
        <p:spPr>
          <a:xfrm>
            <a:off x="1313738" y="1544925"/>
            <a:ext cx="6516522" cy="274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(2) </a:t>
            </a:r>
            <a:r>
              <a:rPr lang="en" sz="2800">
                <a:highlight>
                  <a:schemeClr val="dk1"/>
                </a:highlight>
                <a:latin typeface="Times New Roman"/>
                <a:ea typeface="Times New Roman"/>
                <a:cs typeface="Times New Roman"/>
                <a:sym typeface="Times New Roman"/>
              </a:rPr>
              <a:t>Data insight analysis (Default Feature example).</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23"/>
          <p:cNvSpPr txBox="1"/>
          <p:nvPr>
            <p:ph idx="1" type="body"/>
          </p:nvPr>
        </p:nvSpPr>
        <p:spPr>
          <a:xfrm>
            <a:off x="780663" y="4218900"/>
            <a:ext cx="7786500" cy="773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latin typeface="Times New Roman"/>
                <a:ea typeface="Times New Roman"/>
                <a:cs typeface="Times New Roman"/>
                <a:sym typeface="Times New Roman"/>
              </a:rPr>
              <a:t>The graphical image shows the two categories of clients interest on the term deposit from those who </a:t>
            </a:r>
            <a:r>
              <a:rPr lang="en">
                <a:latin typeface="Times New Roman"/>
                <a:ea typeface="Times New Roman"/>
                <a:cs typeface="Times New Roman"/>
                <a:sym typeface="Times New Roman"/>
              </a:rPr>
              <a:t>defaulted</a:t>
            </a:r>
            <a:r>
              <a:rPr lang="en">
                <a:latin typeface="Times New Roman"/>
                <a:ea typeface="Times New Roman"/>
                <a:cs typeface="Times New Roman"/>
                <a:sym typeface="Times New Roman"/>
              </a:rPr>
              <a:t> and </a:t>
            </a:r>
            <a:r>
              <a:rPr lang="en">
                <a:latin typeface="Times New Roman"/>
                <a:ea typeface="Times New Roman"/>
                <a:cs typeface="Times New Roman"/>
                <a:sym typeface="Times New Roman"/>
              </a:rPr>
              <a:t>did not</a:t>
            </a:r>
            <a:r>
              <a:rPr lang="en">
                <a:latin typeface="Times New Roman"/>
                <a:ea typeface="Times New Roman"/>
                <a:cs typeface="Times New Roman"/>
                <a:sym typeface="Times New Roman"/>
              </a:rPr>
              <a:t> default. 19% from those who </a:t>
            </a:r>
            <a:r>
              <a:rPr lang="en">
                <a:latin typeface="Times New Roman"/>
                <a:ea typeface="Times New Roman"/>
                <a:cs typeface="Times New Roman"/>
                <a:sym typeface="Times New Roman"/>
              </a:rPr>
              <a:t>have not</a:t>
            </a:r>
            <a:r>
              <a:rPr lang="en">
                <a:latin typeface="Times New Roman"/>
                <a:ea typeface="Times New Roman"/>
                <a:cs typeface="Times New Roman"/>
                <a:sym typeface="Times New Roman"/>
              </a:rPr>
              <a:t> defaulted on previous bank commitments agreements agreed where as only 8% of those who have defaulted said yes. This will allow us to focus on those who have </a:t>
            </a:r>
            <a:r>
              <a:rPr b="1" lang="en">
                <a:latin typeface="Times New Roman"/>
                <a:ea typeface="Times New Roman"/>
                <a:cs typeface="Times New Roman"/>
                <a:sym typeface="Times New Roman"/>
              </a:rPr>
              <a:t>not defaulted</a:t>
            </a:r>
            <a:r>
              <a:rPr lang="en">
                <a:latin typeface="Times New Roman"/>
                <a:ea typeface="Times New Roman"/>
                <a:cs typeface="Times New Roman"/>
                <a:sym typeface="Times New Roman"/>
              </a:rPr>
              <a:t> as their </a:t>
            </a:r>
            <a:r>
              <a:rPr lang="en">
                <a:latin typeface="Times New Roman"/>
                <a:ea typeface="Times New Roman"/>
                <a:cs typeface="Times New Roman"/>
                <a:sym typeface="Times New Roman"/>
              </a:rPr>
              <a:t>previous</a:t>
            </a:r>
            <a:r>
              <a:rPr lang="en">
                <a:latin typeface="Times New Roman"/>
                <a:ea typeface="Times New Roman"/>
                <a:cs typeface="Times New Roman"/>
                <a:sym typeface="Times New Roman"/>
              </a:rPr>
              <a:t> commitment history counts in their favour.</a:t>
            </a:r>
            <a:endParaRPr>
              <a:latin typeface="Times New Roman"/>
              <a:ea typeface="Times New Roman"/>
              <a:cs typeface="Times New Roman"/>
              <a:sym typeface="Times New Roman"/>
            </a:endParaRPr>
          </a:p>
        </p:txBody>
      </p:sp>
      <p:pic>
        <p:nvPicPr>
          <p:cNvPr id="202" name="Google Shape;202;p23"/>
          <p:cNvPicPr preferRelativeResize="0"/>
          <p:nvPr/>
        </p:nvPicPr>
        <p:blipFill>
          <a:blip r:embed="rId3">
            <a:alphaModFix/>
          </a:blip>
          <a:stretch>
            <a:fillRect/>
          </a:stretch>
        </p:blipFill>
        <p:spPr>
          <a:xfrm>
            <a:off x="1603100" y="1460250"/>
            <a:ext cx="6306576" cy="260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(2) </a:t>
            </a:r>
            <a:r>
              <a:rPr lang="en" sz="2800">
                <a:highlight>
                  <a:schemeClr val="dk1"/>
                </a:highlight>
                <a:latin typeface="Times New Roman"/>
                <a:ea typeface="Times New Roman"/>
                <a:cs typeface="Times New Roman"/>
                <a:sym typeface="Times New Roman"/>
              </a:rPr>
              <a:t>Data insight analysis ( Loan Feature example).</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08" name="Google Shape;208;p24"/>
          <p:cNvPicPr preferRelativeResize="0"/>
          <p:nvPr/>
        </p:nvPicPr>
        <p:blipFill>
          <a:blip r:embed="rId3">
            <a:alphaModFix/>
          </a:blip>
          <a:stretch>
            <a:fillRect/>
          </a:stretch>
        </p:blipFill>
        <p:spPr>
          <a:xfrm>
            <a:off x="1345923" y="1351225"/>
            <a:ext cx="6942074" cy="2868875"/>
          </a:xfrm>
          <a:prstGeom prst="rect">
            <a:avLst/>
          </a:prstGeom>
          <a:noFill/>
          <a:ln>
            <a:noFill/>
          </a:ln>
        </p:spPr>
      </p:pic>
      <p:sp>
        <p:nvSpPr>
          <p:cNvPr id="209" name="Google Shape;209;p24"/>
          <p:cNvSpPr txBox="1"/>
          <p:nvPr/>
        </p:nvSpPr>
        <p:spPr>
          <a:xfrm>
            <a:off x="675738" y="4263475"/>
            <a:ext cx="7792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 A point of interest from this visualization is that the majority of those interested in the term deposit were clients who currently </a:t>
            </a:r>
            <a:r>
              <a:rPr lang="en" sz="1200">
                <a:solidFill>
                  <a:schemeClr val="lt1"/>
                </a:solidFill>
                <a:latin typeface="Times New Roman"/>
                <a:ea typeface="Times New Roman"/>
                <a:cs typeface="Times New Roman"/>
                <a:sym typeface="Times New Roman"/>
              </a:rPr>
              <a:t>don't</a:t>
            </a:r>
            <a:r>
              <a:rPr lang="en" sz="1200">
                <a:solidFill>
                  <a:schemeClr val="lt1"/>
                </a:solidFill>
                <a:latin typeface="Times New Roman"/>
                <a:ea typeface="Times New Roman"/>
                <a:cs typeface="Times New Roman"/>
                <a:sym typeface="Times New Roman"/>
              </a:rPr>
              <a:t> have any loan </a:t>
            </a:r>
            <a:r>
              <a:rPr lang="en" sz="1200">
                <a:solidFill>
                  <a:schemeClr val="lt1"/>
                </a:solidFill>
                <a:latin typeface="Times New Roman"/>
                <a:ea typeface="Times New Roman"/>
                <a:cs typeface="Times New Roman"/>
                <a:sym typeface="Times New Roman"/>
              </a:rPr>
              <a:t>commitments</a:t>
            </a:r>
            <a:r>
              <a:rPr lang="en" sz="1200">
                <a:solidFill>
                  <a:schemeClr val="lt1"/>
                </a:solidFill>
                <a:latin typeface="Times New Roman"/>
                <a:ea typeface="Times New Roman"/>
                <a:cs typeface="Times New Roman"/>
                <a:sym typeface="Times New Roman"/>
              </a:rPr>
              <a:t>. From a </a:t>
            </a:r>
            <a:r>
              <a:rPr lang="en" sz="1200">
                <a:solidFill>
                  <a:schemeClr val="lt1"/>
                </a:solidFill>
                <a:latin typeface="Times New Roman"/>
                <a:ea typeface="Times New Roman"/>
                <a:cs typeface="Times New Roman"/>
                <a:sym typeface="Times New Roman"/>
              </a:rPr>
              <a:t>business</a:t>
            </a:r>
            <a:r>
              <a:rPr lang="en" sz="1200">
                <a:solidFill>
                  <a:schemeClr val="lt1"/>
                </a:solidFill>
                <a:latin typeface="Times New Roman"/>
                <a:ea typeface="Times New Roman"/>
                <a:cs typeface="Times New Roman"/>
                <a:sym typeface="Times New Roman"/>
              </a:rPr>
              <a:t> perspective this is a positive insight as such individuals are likely not to be affected by bad </a:t>
            </a:r>
            <a:r>
              <a:rPr lang="en" sz="1200">
                <a:solidFill>
                  <a:schemeClr val="lt1"/>
                </a:solidFill>
                <a:latin typeface="Times New Roman"/>
                <a:ea typeface="Times New Roman"/>
                <a:cs typeface="Times New Roman"/>
                <a:sym typeface="Times New Roman"/>
              </a:rPr>
              <a:t>previous</a:t>
            </a:r>
            <a:r>
              <a:rPr lang="en" sz="1200">
                <a:solidFill>
                  <a:schemeClr val="lt1"/>
                </a:solidFill>
                <a:latin typeface="Times New Roman"/>
                <a:ea typeface="Times New Roman"/>
                <a:cs typeface="Times New Roman"/>
                <a:sym typeface="Times New Roman"/>
              </a:rPr>
              <a:t> credit score and are less like likely to </a:t>
            </a:r>
            <a:r>
              <a:rPr lang="en" sz="1200">
                <a:solidFill>
                  <a:schemeClr val="lt1"/>
                </a:solidFill>
                <a:latin typeface="Times New Roman"/>
                <a:ea typeface="Times New Roman"/>
                <a:cs typeface="Times New Roman"/>
                <a:sym typeface="Times New Roman"/>
              </a:rPr>
              <a:t>default</a:t>
            </a:r>
            <a:r>
              <a:rPr lang="en" sz="1200">
                <a:solidFill>
                  <a:schemeClr val="lt1"/>
                </a:solidFill>
                <a:latin typeface="Times New Roman"/>
                <a:ea typeface="Times New Roman"/>
                <a:cs typeface="Times New Roman"/>
                <a:sym typeface="Times New Roman"/>
              </a:rPr>
              <a:t> and have more money for </a:t>
            </a:r>
            <a:r>
              <a:rPr lang="en" sz="1200">
                <a:solidFill>
                  <a:schemeClr val="lt1"/>
                </a:solidFill>
                <a:latin typeface="Times New Roman"/>
                <a:ea typeface="Times New Roman"/>
                <a:cs typeface="Times New Roman"/>
                <a:sym typeface="Times New Roman"/>
              </a:rPr>
              <a:t>savings</a:t>
            </a:r>
            <a:r>
              <a:rPr lang="en" sz="1200">
                <a:solidFill>
                  <a:schemeClr val="lt1"/>
                </a:solidFill>
                <a:latin typeface="Times New Roman"/>
                <a:ea typeface="Times New Roman"/>
                <a:cs typeface="Times New Roman"/>
                <a:sym typeface="Times New Roman"/>
              </a:rPr>
              <a:t> as they dont have any current financial </a:t>
            </a:r>
            <a:r>
              <a:rPr lang="en" sz="1200">
                <a:solidFill>
                  <a:schemeClr val="lt1"/>
                </a:solidFill>
                <a:latin typeface="Times New Roman"/>
                <a:ea typeface="Times New Roman"/>
                <a:cs typeface="Times New Roman"/>
                <a:sym typeface="Times New Roman"/>
              </a:rPr>
              <a:t>commitments</a:t>
            </a:r>
            <a:r>
              <a:rPr lang="en" sz="1200">
                <a:solidFill>
                  <a:schemeClr val="lt1"/>
                </a:solidFill>
                <a:latin typeface="Times New Roman"/>
                <a:ea typeface="Times New Roman"/>
                <a:cs typeface="Times New Roman"/>
                <a:sym typeface="Times New Roman"/>
              </a:rPr>
              <a:t> with the ank.</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(2) </a:t>
            </a:r>
            <a:r>
              <a:rPr lang="en" sz="2800">
                <a:highlight>
                  <a:schemeClr val="dk1"/>
                </a:highlight>
                <a:latin typeface="Times New Roman"/>
                <a:ea typeface="Times New Roman"/>
                <a:cs typeface="Times New Roman"/>
                <a:sym typeface="Times New Roman"/>
              </a:rPr>
              <a:t>Data insight analysis ( Previous Campaign Feature example).</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 name="Google Shape;215;p25"/>
          <p:cNvSpPr txBox="1"/>
          <p:nvPr>
            <p:ph idx="1" type="body"/>
          </p:nvPr>
        </p:nvSpPr>
        <p:spPr>
          <a:xfrm>
            <a:off x="387150" y="4437575"/>
            <a:ext cx="8369700" cy="63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00">
                <a:latin typeface="Times New Roman"/>
                <a:ea typeface="Times New Roman"/>
                <a:cs typeface="Times New Roman"/>
                <a:sym typeface="Times New Roman"/>
              </a:rPr>
              <a:t>From the illustration, the largest ratio 65% of those interested in the new term fixed deposit, are clients who  were successfully targeted in the previous campaigns. This </a:t>
            </a:r>
            <a:r>
              <a:rPr lang="en" sz="1100">
                <a:latin typeface="Times New Roman"/>
                <a:ea typeface="Times New Roman"/>
                <a:cs typeface="Times New Roman"/>
                <a:sym typeface="Times New Roman"/>
              </a:rPr>
              <a:t>could</a:t>
            </a:r>
            <a:r>
              <a:rPr lang="en" sz="1100">
                <a:latin typeface="Times New Roman"/>
                <a:ea typeface="Times New Roman"/>
                <a:cs typeface="Times New Roman"/>
                <a:sym typeface="Times New Roman"/>
              </a:rPr>
              <a:t> be to a variety of factors e.g. good customer retention, </a:t>
            </a:r>
            <a:r>
              <a:rPr lang="en" sz="1100">
                <a:latin typeface="Times New Roman"/>
                <a:ea typeface="Times New Roman"/>
                <a:cs typeface="Times New Roman"/>
                <a:sym typeface="Times New Roman"/>
              </a:rPr>
              <a:t>satisfactory</a:t>
            </a:r>
            <a:r>
              <a:rPr lang="en" sz="1100">
                <a:latin typeface="Times New Roman"/>
                <a:ea typeface="Times New Roman"/>
                <a:cs typeface="Times New Roman"/>
                <a:sym typeface="Times New Roman"/>
              </a:rPr>
              <a:t> terms and conditions etc, but more importantly it allow the </a:t>
            </a:r>
            <a:r>
              <a:rPr lang="en" sz="1100">
                <a:latin typeface="Times New Roman"/>
                <a:ea typeface="Times New Roman"/>
                <a:cs typeface="Times New Roman"/>
                <a:sym typeface="Times New Roman"/>
              </a:rPr>
              <a:t>marketing</a:t>
            </a:r>
            <a:r>
              <a:rPr lang="en" sz="1100">
                <a:latin typeface="Times New Roman"/>
                <a:ea typeface="Times New Roman"/>
                <a:cs typeface="Times New Roman"/>
                <a:sym typeface="Times New Roman"/>
              </a:rPr>
              <a:t> team to work with clients who are already keen to try new products and have a history with the bank of </a:t>
            </a:r>
            <a:r>
              <a:rPr lang="en" sz="1100">
                <a:latin typeface="Times New Roman"/>
                <a:ea typeface="Times New Roman"/>
                <a:cs typeface="Times New Roman"/>
                <a:sym typeface="Times New Roman"/>
              </a:rPr>
              <a:t>previously</a:t>
            </a:r>
            <a:r>
              <a:rPr lang="en" sz="1100">
                <a:latin typeface="Times New Roman"/>
                <a:ea typeface="Times New Roman"/>
                <a:cs typeface="Times New Roman"/>
                <a:sym typeface="Times New Roman"/>
              </a:rPr>
              <a:t> successful campaigns</a:t>
            </a:r>
            <a:endParaRPr sz="1100">
              <a:latin typeface="Times New Roman"/>
              <a:ea typeface="Times New Roman"/>
              <a:cs typeface="Times New Roman"/>
              <a:sym typeface="Times New Roman"/>
            </a:endParaRPr>
          </a:p>
        </p:txBody>
      </p:sp>
      <p:pic>
        <p:nvPicPr>
          <p:cNvPr id="216" name="Google Shape;216;p25"/>
          <p:cNvPicPr preferRelativeResize="0"/>
          <p:nvPr/>
        </p:nvPicPr>
        <p:blipFill>
          <a:blip r:embed="rId3">
            <a:alphaModFix/>
          </a:blip>
          <a:stretch>
            <a:fillRect/>
          </a:stretch>
        </p:blipFill>
        <p:spPr>
          <a:xfrm>
            <a:off x="1003725" y="1460250"/>
            <a:ext cx="7626448" cy="282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Data Insight Recommendations</a:t>
            </a:r>
            <a:endParaRPr sz="2800">
              <a:latin typeface="Times New Roman"/>
              <a:ea typeface="Times New Roman"/>
              <a:cs typeface="Times New Roman"/>
              <a:sym typeface="Times New Roman"/>
            </a:endParaRPr>
          </a:p>
        </p:txBody>
      </p:sp>
      <p:sp>
        <p:nvSpPr>
          <p:cNvPr id="222" name="Google Shape;222;p26"/>
          <p:cNvSpPr txBox="1"/>
          <p:nvPr>
            <p:ph idx="1" type="body"/>
          </p:nvPr>
        </p:nvSpPr>
        <p:spPr>
          <a:xfrm>
            <a:off x="596825" y="1361400"/>
            <a:ext cx="8070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b="1" lang="en" sz="1100">
                <a:latin typeface="Times New Roman"/>
                <a:ea typeface="Times New Roman"/>
                <a:cs typeface="Times New Roman"/>
                <a:sym typeface="Times New Roman"/>
              </a:rPr>
              <a:t>After having </a:t>
            </a:r>
            <a:r>
              <a:rPr b="1" lang="en" sz="1100">
                <a:latin typeface="Times New Roman"/>
                <a:ea typeface="Times New Roman"/>
                <a:cs typeface="Times New Roman"/>
                <a:sym typeface="Times New Roman"/>
              </a:rPr>
              <a:t>analyzed</a:t>
            </a:r>
            <a:r>
              <a:rPr b="1" lang="en" sz="1100">
                <a:latin typeface="Times New Roman"/>
                <a:ea typeface="Times New Roman"/>
                <a:cs typeface="Times New Roman"/>
                <a:sym typeface="Times New Roman"/>
              </a:rPr>
              <a:t> the data above, the following </a:t>
            </a:r>
            <a:r>
              <a:rPr b="1" lang="en" sz="1100">
                <a:latin typeface="Times New Roman"/>
                <a:ea typeface="Times New Roman"/>
                <a:cs typeface="Times New Roman"/>
                <a:sym typeface="Times New Roman"/>
              </a:rPr>
              <a:t>recommendations were deduced:</a:t>
            </a:r>
            <a:endParaRPr b="1" sz="1100">
              <a:latin typeface="Times New Roman"/>
              <a:ea typeface="Times New Roman"/>
              <a:cs typeface="Times New Roman"/>
              <a:sym typeface="Times New Roman"/>
            </a:endParaRPr>
          </a:p>
          <a:p>
            <a:pPr indent="-298450" lvl="0" marL="457200" rtl="0" algn="l">
              <a:lnSpc>
                <a:spcPct val="115000"/>
              </a:lnSpc>
              <a:spcBef>
                <a:spcPts val="1200"/>
              </a:spcBef>
              <a:spcAft>
                <a:spcPts val="0"/>
              </a:spcAft>
              <a:buSzPts val="1100"/>
              <a:buFont typeface="Times New Roman"/>
              <a:buAutoNum type="arabicPeriod"/>
            </a:pPr>
            <a:r>
              <a:rPr lang="en" sz="1100">
                <a:latin typeface="Times New Roman"/>
                <a:ea typeface="Times New Roman"/>
                <a:cs typeface="Times New Roman"/>
                <a:sym typeface="Times New Roman"/>
              </a:rPr>
              <a:t>The </a:t>
            </a:r>
            <a:r>
              <a:rPr lang="en" sz="1100">
                <a:latin typeface="Times New Roman"/>
                <a:ea typeface="Times New Roman"/>
                <a:cs typeface="Times New Roman"/>
                <a:sym typeface="Times New Roman"/>
              </a:rPr>
              <a:t>marketing</a:t>
            </a:r>
            <a:r>
              <a:rPr lang="en" sz="1100">
                <a:latin typeface="Times New Roman"/>
                <a:ea typeface="Times New Roman"/>
                <a:cs typeface="Times New Roman"/>
                <a:sym typeface="Times New Roman"/>
              </a:rPr>
              <a:t> campaign has to target </a:t>
            </a:r>
            <a:r>
              <a:rPr lang="en" sz="1100">
                <a:latin typeface="Times New Roman"/>
                <a:ea typeface="Times New Roman"/>
                <a:cs typeface="Times New Roman"/>
                <a:sym typeface="Times New Roman"/>
              </a:rPr>
              <a:t>retired</a:t>
            </a:r>
            <a:r>
              <a:rPr lang="en" sz="1100">
                <a:latin typeface="Times New Roman"/>
                <a:ea typeface="Times New Roman"/>
                <a:cs typeface="Times New Roman"/>
                <a:sym typeface="Times New Roman"/>
              </a:rPr>
              <a:t> people as 43% of them </a:t>
            </a:r>
            <a:r>
              <a:rPr lang="en" sz="1100">
                <a:latin typeface="Times New Roman"/>
                <a:ea typeface="Times New Roman"/>
                <a:cs typeface="Times New Roman"/>
                <a:sym typeface="Times New Roman"/>
              </a:rPr>
              <a:t>advised</a:t>
            </a:r>
            <a:r>
              <a:rPr lang="en" sz="1100">
                <a:latin typeface="Times New Roman"/>
                <a:ea typeface="Times New Roman"/>
                <a:cs typeface="Times New Roman"/>
                <a:sym typeface="Times New Roman"/>
              </a:rPr>
              <a:t> they would be interested in the new product.</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latin typeface="Times New Roman"/>
              <a:ea typeface="Times New Roman"/>
              <a:cs typeface="Times New Roman"/>
              <a:sym typeface="Times New Roman"/>
            </a:endParaRPr>
          </a:p>
          <a:p>
            <a:pPr indent="-298450" lvl="0" marL="457200" rtl="0" algn="l">
              <a:lnSpc>
                <a:spcPct val="115000"/>
              </a:lnSpc>
              <a:spcBef>
                <a:spcPts val="1200"/>
              </a:spcBef>
              <a:spcAft>
                <a:spcPts val="0"/>
              </a:spcAft>
              <a:buSzPts val="1100"/>
              <a:buFont typeface="Times New Roman"/>
              <a:buAutoNum type="arabicPeriod"/>
            </a:pPr>
            <a:r>
              <a:rPr lang="en" sz="1100">
                <a:latin typeface="Times New Roman"/>
                <a:ea typeface="Times New Roman"/>
                <a:cs typeface="Times New Roman"/>
                <a:sym typeface="Times New Roman"/>
              </a:rPr>
              <a:t>From a marital status point, over 30% of those interested were the single and divorced hence these two bins would make </a:t>
            </a:r>
            <a:r>
              <a:rPr lang="en" sz="1100">
                <a:latin typeface="Times New Roman"/>
                <a:ea typeface="Times New Roman"/>
                <a:cs typeface="Times New Roman"/>
                <a:sym typeface="Times New Roman"/>
              </a:rPr>
              <a:t>attractive</a:t>
            </a:r>
            <a:r>
              <a:rPr lang="en" sz="1100">
                <a:latin typeface="Times New Roman"/>
                <a:ea typeface="Times New Roman"/>
                <a:cs typeface="Times New Roman"/>
                <a:sym typeface="Times New Roman"/>
              </a:rPr>
              <a:t> target market points.</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latin typeface="Times New Roman"/>
              <a:ea typeface="Times New Roman"/>
              <a:cs typeface="Times New Roman"/>
              <a:sym typeface="Times New Roman"/>
            </a:endParaRPr>
          </a:p>
          <a:p>
            <a:pPr indent="-298450" lvl="0" marL="457200" rtl="0" algn="l">
              <a:lnSpc>
                <a:spcPct val="115000"/>
              </a:lnSpc>
              <a:spcBef>
                <a:spcPts val="1200"/>
              </a:spcBef>
              <a:spcAft>
                <a:spcPts val="0"/>
              </a:spcAft>
              <a:buSzPts val="1100"/>
              <a:buFont typeface="Times New Roman"/>
              <a:buAutoNum type="arabicPeriod"/>
            </a:pPr>
            <a:r>
              <a:rPr lang="en" sz="1100">
                <a:latin typeface="Times New Roman"/>
                <a:ea typeface="Times New Roman"/>
                <a:cs typeface="Times New Roman"/>
                <a:sym typeface="Times New Roman"/>
              </a:rPr>
              <a:t>The students, retired and admin groups in the employed attribute were more keen to try out the feature therefore narrowing down the clients to focus on based on employment status.</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latin typeface="Times New Roman"/>
              <a:ea typeface="Times New Roman"/>
              <a:cs typeface="Times New Roman"/>
              <a:sym typeface="Times New Roman"/>
            </a:endParaRPr>
          </a:p>
          <a:p>
            <a:pPr indent="-298450" lvl="0" marL="457200" rtl="0" algn="l">
              <a:lnSpc>
                <a:spcPct val="115000"/>
              </a:lnSpc>
              <a:spcBef>
                <a:spcPts val="1200"/>
              </a:spcBef>
              <a:spcAft>
                <a:spcPts val="0"/>
              </a:spcAft>
              <a:buSzPts val="1100"/>
              <a:buFont typeface="Times New Roman"/>
              <a:buAutoNum type="arabicPeriod"/>
            </a:pPr>
            <a:r>
              <a:rPr lang="en" sz="1100">
                <a:latin typeface="Times New Roman"/>
                <a:ea typeface="Times New Roman"/>
                <a:cs typeface="Times New Roman"/>
                <a:sym typeface="Times New Roman"/>
              </a:rPr>
              <a:t>Lastly with regards to previous client history consideration, it came as no brainer that clients who had not previously defaulted, did not have an current loan commitments and also those who were successfully subscribed for the previous campaigns made the majority of those interested in the new term deposit feature. Consequent backed by a good hostical </a:t>
            </a:r>
            <a:r>
              <a:rPr lang="en" sz="1100">
                <a:latin typeface="Times New Roman"/>
                <a:ea typeface="Times New Roman"/>
                <a:cs typeface="Times New Roman"/>
                <a:sym typeface="Times New Roman"/>
              </a:rPr>
              <a:t>standing</a:t>
            </a:r>
            <a:r>
              <a:rPr lang="en" sz="1100">
                <a:latin typeface="Times New Roman"/>
                <a:ea typeface="Times New Roman"/>
                <a:cs typeface="Times New Roman"/>
                <a:sym typeface="Times New Roman"/>
              </a:rPr>
              <a:t> such clients should be </a:t>
            </a:r>
            <a:r>
              <a:rPr lang="en" sz="1100">
                <a:latin typeface="Times New Roman"/>
                <a:ea typeface="Times New Roman"/>
                <a:cs typeface="Times New Roman"/>
                <a:sym typeface="Times New Roman"/>
              </a:rPr>
              <a:t>first for</a:t>
            </a:r>
            <a:r>
              <a:rPr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marketing</a:t>
            </a:r>
            <a:r>
              <a:rPr lang="en" sz="1100">
                <a:latin typeface="Times New Roman"/>
                <a:ea typeface="Times New Roman"/>
                <a:cs typeface="Times New Roman"/>
                <a:sym typeface="Times New Roman"/>
              </a:rPr>
              <a:t> </a:t>
            </a:r>
            <a:r>
              <a:rPr lang="en" sz="1100">
                <a:latin typeface="Times New Roman"/>
                <a:ea typeface="Times New Roman"/>
                <a:cs typeface="Times New Roman"/>
                <a:sym typeface="Times New Roman"/>
              </a:rPr>
              <a:t>consideration in this project.</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lnSpc>
                <a:spcPct val="105000"/>
              </a:lnSpc>
              <a:spcBef>
                <a:spcPts val="1200"/>
              </a:spcBef>
              <a:spcAft>
                <a:spcPts val="1200"/>
              </a:spcAft>
              <a:buSzPts val="1018"/>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Modelling Technique</a:t>
            </a:r>
            <a:endParaRPr sz="3000">
              <a:latin typeface="Times New Roman"/>
              <a:ea typeface="Times New Roman"/>
              <a:cs typeface="Times New Roman"/>
              <a:sym typeface="Times New Roman"/>
            </a:endParaRPr>
          </a:p>
        </p:txBody>
      </p:sp>
      <p:sp>
        <p:nvSpPr>
          <p:cNvPr id="228" name="Google Shape;228;p27"/>
          <p:cNvSpPr txBox="1"/>
          <p:nvPr>
            <p:ph idx="1" type="body"/>
          </p:nvPr>
        </p:nvSpPr>
        <p:spPr>
          <a:xfrm>
            <a:off x="504050" y="1567550"/>
            <a:ext cx="8307900" cy="32307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We will be working on the Bank-Full data set.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298767"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 We will be </a:t>
            </a:r>
            <a:r>
              <a:rPr lang="en">
                <a:latin typeface="Times New Roman"/>
                <a:ea typeface="Times New Roman"/>
                <a:cs typeface="Times New Roman"/>
                <a:sym typeface="Times New Roman"/>
              </a:rPr>
              <a:t>implementing three </a:t>
            </a:r>
            <a:r>
              <a:rPr b="1" lang="en">
                <a:latin typeface="Times New Roman"/>
                <a:ea typeface="Times New Roman"/>
                <a:cs typeface="Times New Roman"/>
                <a:sym typeface="Times New Roman"/>
              </a:rPr>
              <a:t>logistic regression models</a:t>
            </a:r>
            <a:r>
              <a:rPr lang="en">
                <a:latin typeface="Times New Roman"/>
                <a:ea typeface="Times New Roman"/>
                <a:cs typeface="Times New Roman"/>
                <a:sym typeface="Times New Roman"/>
              </a:rPr>
              <a:t> , all with dummies for categorical nominal features.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298767"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In the data set, we will drop the </a:t>
            </a:r>
            <a:r>
              <a:rPr b="1" lang="en">
                <a:latin typeface="Times New Roman"/>
                <a:ea typeface="Times New Roman"/>
                <a:cs typeface="Times New Roman"/>
                <a:sym typeface="Times New Roman"/>
              </a:rPr>
              <a:t>attribute ‘pdays’</a:t>
            </a:r>
            <a:r>
              <a:rPr lang="en">
                <a:latin typeface="Times New Roman"/>
                <a:ea typeface="Times New Roman"/>
                <a:cs typeface="Times New Roman"/>
                <a:sym typeface="Times New Roman"/>
              </a:rPr>
              <a:t> as it didn't not bear much impact on the model prediction.</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298767"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Of the logistical regression models, 2 of them were s</a:t>
            </a:r>
            <a:r>
              <a:rPr b="1" lang="en">
                <a:latin typeface="Times New Roman"/>
                <a:ea typeface="Times New Roman"/>
                <a:cs typeface="Times New Roman"/>
                <a:sym typeface="Times New Roman"/>
              </a:rPr>
              <a:t>tandardized for the numerical regression features</a:t>
            </a:r>
            <a:r>
              <a:rPr lang="en">
                <a:latin typeface="Times New Roman"/>
                <a:ea typeface="Times New Roman"/>
                <a:cs typeface="Times New Roman"/>
                <a:sym typeface="Times New Roman"/>
              </a:rPr>
              <a:t>. The last model will be built without standardization and duration feature so as to test the general accuracy.</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298767"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We will also make one </a:t>
            </a:r>
            <a:r>
              <a:rPr b="1" lang="en">
                <a:latin typeface="Times New Roman"/>
                <a:ea typeface="Times New Roman"/>
                <a:cs typeface="Times New Roman"/>
                <a:sym typeface="Times New Roman"/>
              </a:rPr>
              <a:t>random forest model</a:t>
            </a:r>
            <a:r>
              <a:rPr lang="en">
                <a:latin typeface="Times New Roman"/>
                <a:ea typeface="Times New Roman"/>
                <a:cs typeface="Times New Roman"/>
                <a:sym typeface="Times New Roman"/>
              </a:rPr>
              <a:t>, but without dropping the first dummy features as this model is not affected by multicollinearity.</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 type="body"/>
          </p:nvPr>
        </p:nvSpPr>
        <p:spPr>
          <a:xfrm>
            <a:off x="1052550" y="1503900"/>
            <a:ext cx="7038900" cy="2135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t/>
            </a:r>
            <a:endParaRPr b="1" sz="3000">
              <a:latin typeface="Comfortaa"/>
              <a:ea typeface="Comfortaa"/>
              <a:cs typeface="Comfortaa"/>
              <a:sym typeface="Comfortaa"/>
            </a:endParaRPr>
          </a:p>
          <a:p>
            <a:pPr indent="0" lvl="0" marL="0" rtl="0" algn="ctr">
              <a:lnSpc>
                <a:spcPct val="100000"/>
              </a:lnSpc>
              <a:spcBef>
                <a:spcPts val="0"/>
              </a:spcBef>
              <a:spcAft>
                <a:spcPts val="0"/>
              </a:spcAft>
              <a:buNone/>
            </a:pPr>
            <a:r>
              <a:rPr lang="en" sz="3000">
                <a:latin typeface="Times New Roman"/>
                <a:ea typeface="Times New Roman"/>
                <a:cs typeface="Times New Roman"/>
                <a:sym typeface="Times New Roman"/>
              </a:rPr>
              <a:t>Special </a:t>
            </a:r>
            <a:r>
              <a:rPr lang="en" sz="3000">
                <a:latin typeface="Times New Roman"/>
                <a:ea typeface="Times New Roman"/>
                <a:cs typeface="Times New Roman"/>
                <a:sym typeface="Times New Roman"/>
              </a:rPr>
              <a:t>appreciation</a:t>
            </a:r>
            <a:r>
              <a:rPr lang="en" sz="3000">
                <a:latin typeface="Times New Roman"/>
                <a:ea typeface="Times New Roman"/>
                <a:cs typeface="Times New Roman"/>
                <a:sym typeface="Times New Roman"/>
              </a:rPr>
              <a:t> to </a:t>
            </a:r>
            <a:endParaRPr sz="30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3000">
                <a:latin typeface="Times New Roman"/>
                <a:ea typeface="Times New Roman"/>
                <a:cs typeface="Times New Roman"/>
                <a:sym typeface="Times New Roman"/>
              </a:rPr>
              <a:t>Fawzi and Nigel for this presentation.</a:t>
            </a:r>
            <a:endParaRPr sz="3000">
              <a:latin typeface="Times New Roman"/>
              <a:ea typeface="Times New Roman"/>
              <a:cs typeface="Times New Roman"/>
              <a:sym typeface="Times New Roman"/>
            </a:endParaRPr>
          </a:p>
        </p:txBody>
      </p:sp>
      <p:sp>
        <p:nvSpPr>
          <p:cNvPr id="234" name="Google Shape;234;p28"/>
          <p:cNvSpPr txBox="1"/>
          <p:nvPr/>
        </p:nvSpPr>
        <p:spPr>
          <a:xfrm>
            <a:off x="1266600" y="489750"/>
            <a:ext cx="6610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Times New Roman"/>
                <a:ea typeface="Times New Roman"/>
                <a:cs typeface="Times New Roman"/>
                <a:sym typeface="Times New Roman"/>
              </a:rPr>
              <a:t>Acknowledgements</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1" type="body"/>
          </p:nvPr>
        </p:nvSpPr>
        <p:spPr>
          <a:xfrm>
            <a:off x="1052550" y="1116150"/>
            <a:ext cx="7038900" cy="29112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3600">
                <a:latin typeface="Comfortaa"/>
                <a:ea typeface="Comfortaa"/>
                <a:cs typeface="Comfortaa"/>
                <a:sym typeface="Comfortaa"/>
              </a:rPr>
              <a:t>The end..Thank you!</a:t>
            </a:r>
            <a:endParaRPr sz="3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3000">
                <a:latin typeface="Times New Roman"/>
                <a:ea typeface="Times New Roman"/>
                <a:cs typeface="Times New Roman"/>
                <a:sym typeface="Times New Roman"/>
              </a:rPr>
              <a:t>Who are we?</a:t>
            </a:r>
            <a:endParaRPr sz="3000">
              <a:latin typeface="Times New Roman"/>
              <a:ea typeface="Times New Roman"/>
              <a:cs typeface="Times New Roman"/>
              <a:sym typeface="Times New Roman"/>
            </a:endParaRPr>
          </a:p>
        </p:txBody>
      </p:sp>
      <p:sp>
        <p:nvSpPr>
          <p:cNvPr id="142" name="Google Shape;142;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lnSpc>
                <a:spcPct val="9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5600">
                <a:latin typeface="Times New Roman"/>
                <a:ea typeface="Times New Roman"/>
                <a:cs typeface="Times New Roman"/>
                <a:sym typeface="Times New Roman"/>
              </a:rPr>
              <a:t>This project was done by the </a:t>
            </a:r>
            <a:r>
              <a:rPr b="1" lang="en" sz="5600">
                <a:latin typeface="Times New Roman"/>
                <a:ea typeface="Times New Roman"/>
                <a:cs typeface="Times New Roman"/>
                <a:sym typeface="Times New Roman"/>
              </a:rPr>
              <a:t>Data Team</a:t>
            </a:r>
            <a:r>
              <a:rPr lang="en" sz="5600">
                <a:latin typeface="Times New Roman"/>
                <a:ea typeface="Times New Roman"/>
                <a:cs typeface="Times New Roman"/>
                <a:sym typeface="Times New Roman"/>
              </a:rPr>
              <a:t> which comprised of the following team peers:</a:t>
            </a:r>
            <a:endParaRPr sz="5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3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5600">
              <a:latin typeface="Times New Roman"/>
              <a:ea typeface="Times New Roman"/>
              <a:cs typeface="Times New Roman"/>
              <a:sym typeface="Times New Roman"/>
            </a:endParaRPr>
          </a:p>
          <a:p>
            <a:pPr indent="-279400" lvl="0" marL="285750" rtl="0" algn="l">
              <a:lnSpc>
                <a:spcPct val="200000"/>
              </a:lnSpc>
              <a:spcBef>
                <a:spcPts val="0"/>
              </a:spcBef>
              <a:spcAft>
                <a:spcPts val="0"/>
              </a:spcAft>
              <a:buClr>
                <a:schemeClr val="lt1"/>
              </a:buClr>
              <a:buSzPct val="100000"/>
              <a:buFont typeface="Times New Roman"/>
              <a:buChar char="•"/>
            </a:pPr>
            <a:r>
              <a:rPr lang="en" sz="5600">
                <a:latin typeface="Times New Roman"/>
                <a:ea typeface="Times New Roman"/>
                <a:cs typeface="Times New Roman"/>
                <a:sym typeface="Times New Roman"/>
              </a:rPr>
              <a:t>Fawzi El Khatib, fawzi_khatib@hotmail.com, Lebanon, Data Glacier, Data Science.</a:t>
            </a:r>
            <a:endParaRPr sz="5600">
              <a:latin typeface="Times New Roman"/>
              <a:ea typeface="Times New Roman"/>
              <a:cs typeface="Times New Roman"/>
              <a:sym typeface="Times New Roman"/>
            </a:endParaRPr>
          </a:p>
          <a:p>
            <a:pPr indent="-279400" lvl="0" marL="285750" rtl="0" algn="l">
              <a:lnSpc>
                <a:spcPct val="200000"/>
              </a:lnSpc>
              <a:spcBef>
                <a:spcPts val="0"/>
              </a:spcBef>
              <a:spcAft>
                <a:spcPts val="0"/>
              </a:spcAft>
              <a:buClr>
                <a:schemeClr val="lt1"/>
              </a:buClr>
              <a:buSzPct val="100000"/>
              <a:buFont typeface="Times New Roman"/>
              <a:buChar char="•"/>
            </a:pPr>
            <a:r>
              <a:rPr lang="en" sz="5600">
                <a:latin typeface="Times New Roman"/>
                <a:ea typeface="Times New Roman"/>
                <a:cs typeface="Times New Roman"/>
                <a:sym typeface="Times New Roman"/>
              </a:rPr>
              <a:t>Nigel Chitere, </a:t>
            </a:r>
            <a:r>
              <a:rPr lang="en" sz="5600" u="sng">
                <a:latin typeface="Times New Roman"/>
                <a:ea typeface="Times New Roman"/>
                <a:cs typeface="Times New Roman"/>
                <a:sym typeface="Times New Roman"/>
                <a:hlinkClick r:id="rId3"/>
              </a:rPr>
              <a:t>tawanda.nigel@gmail.com</a:t>
            </a:r>
            <a:r>
              <a:rPr lang="en" sz="5600">
                <a:latin typeface="Times New Roman"/>
                <a:ea typeface="Times New Roman"/>
                <a:cs typeface="Times New Roman"/>
                <a:sym typeface="Times New Roman"/>
              </a:rPr>
              <a:t>, Zimbabwe, Rocapply, Data Analysis.</a:t>
            </a:r>
            <a:endParaRPr sz="5600">
              <a:latin typeface="Times New Roman"/>
              <a:ea typeface="Times New Roman"/>
              <a:cs typeface="Times New Roman"/>
              <a:sym typeface="Times New Roman"/>
            </a:endParaRPr>
          </a:p>
          <a:p>
            <a:pPr indent="-279400" lvl="0" marL="285750" rtl="0" algn="l">
              <a:lnSpc>
                <a:spcPct val="200000"/>
              </a:lnSpc>
              <a:spcBef>
                <a:spcPts val="0"/>
              </a:spcBef>
              <a:spcAft>
                <a:spcPts val="0"/>
              </a:spcAft>
              <a:buClr>
                <a:schemeClr val="lt1"/>
              </a:buClr>
              <a:buSzPct val="100000"/>
              <a:buFont typeface="Times New Roman"/>
              <a:buChar char="•"/>
            </a:pPr>
            <a:r>
              <a:rPr lang="en" sz="5600">
                <a:latin typeface="Times New Roman"/>
                <a:ea typeface="Times New Roman"/>
                <a:cs typeface="Times New Roman"/>
                <a:sym typeface="Times New Roman"/>
              </a:rPr>
              <a:t>Malipalema Khang, </a:t>
            </a:r>
            <a:r>
              <a:rPr lang="en" sz="5600" u="sng">
                <a:latin typeface="Times New Roman"/>
                <a:ea typeface="Times New Roman"/>
                <a:cs typeface="Times New Roman"/>
                <a:sym typeface="Times New Roman"/>
                <a:hlinkClick r:id="rId4"/>
              </a:rPr>
              <a:t>malipalema@gmail.com</a:t>
            </a:r>
            <a:r>
              <a:rPr lang="en" sz="5600">
                <a:latin typeface="Times New Roman"/>
                <a:ea typeface="Times New Roman"/>
                <a:cs typeface="Times New Roman"/>
                <a:sym typeface="Times New Roman"/>
              </a:rPr>
              <a:t>, South Africa, University of the Witwatersrand, Data Science.</a:t>
            </a:r>
            <a:endParaRPr sz="5600">
              <a:latin typeface="Times New Roman"/>
              <a:ea typeface="Times New Roman"/>
              <a:cs typeface="Times New Roman"/>
              <a:sym typeface="Times New Roman"/>
            </a:endParaRPr>
          </a:p>
          <a:p>
            <a:pPr indent="-279400" lvl="0" marL="285750" rtl="0" algn="l">
              <a:lnSpc>
                <a:spcPct val="200000"/>
              </a:lnSpc>
              <a:spcBef>
                <a:spcPts val="0"/>
              </a:spcBef>
              <a:spcAft>
                <a:spcPts val="0"/>
              </a:spcAft>
              <a:buClr>
                <a:schemeClr val="lt1"/>
              </a:buClr>
              <a:buSzPct val="100000"/>
              <a:buFont typeface="Times New Roman"/>
              <a:buChar char="•"/>
            </a:pPr>
            <a:r>
              <a:rPr lang="en" sz="5600">
                <a:latin typeface="Times New Roman"/>
                <a:ea typeface="Times New Roman"/>
                <a:cs typeface="Times New Roman"/>
                <a:sym typeface="Times New Roman"/>
              </a:rPr>
              <a:t>Arthur Mupfumira, </a:t>
            </a:r>
            <a:r>
              <a:rPr lang="en" sz="5600" u="sng">
                <a:latin typeface="Times New Roman"/>
                <a:ea typeface="Times New Roman"/>
                <a:cs typeface="Times New Roman"/>
                <a:sym typeface="Times New Roman"/>
                <a:hlinkClick r:id="rId5"/>
              </a:rPr>
              <a:t>artmupf@gmail.com</a:t>
            </a:r>
            <a:r>
              <a:rPr lang="en" sz="5600">
                <a:latin typeface="Times New Roman"/>
                <a:ea typeface="Times New Roman"/>
                <a:cs typeface="Times New Roman"/>
                <a:sym typeface="Times New Roman"/>
              </a:rPr>
              <a:t>, Zimbabwe, Data Glacier, Data Science.</a:t>
            </a:r>
            <a:endParaRPr sz="5600">
              <a:latin typeface="Times New Roman"/>
              <a:ea typeface="Times New Roman"/>
              <a:cs typeface="Times New Roman"/>
              <a:sym typeface="Times New Roman"/>
            </a:endParaRPr>
          </a:p>
          <a:p>
            <a:pPr indent="0" lvl="0" marL="0" rtl="0" algn="l">
              <a:lnSpc>
                <a:spcPct val="200000"/>
              </a:lnSpc>
              <a:spcBef>
                <a:spcPts val="1000"/>
              </a:spcBef>
              <a:spcAft>
                <a:spcPts val="0"/>
              </a:spcAft>
              <a:buNone/>
            </a:pPr>
            <a:r>
              <a:t/>
            </a:r>
            <a:endParaRPr sz="5600">
              <a:latin typeface="Times New Roman"/>
              <a:ea typeface="Times New Roman"/>
              <a:cs typeface="Times New Roman"/>
              <a:sym typeface="Times New Roman"/>
            </a:endParaRPr>
          </a:p>
          <a:p>
            <a:pPr indent="0" lvl="0" marL="0" rtl="0" algn="l">
              <a:lnSpc>
                <a:spcPct val="200000"/>
              </a:lnSpc>
              <a:spcBef>
                <a:spcPts val="1000"/>
              </a:spcBef>
              <a:spcAft>
                <a:spcPts val="0"/>
              </a:spcAft>
              <a:buNone/>
            </a:pPr>
            <a:r>
              <a:t/>
            </a:r>
            <a:endParaRPr sz="5600">
              <a:latin typeface="Times New Roman"/>
              <a:ea typeface="Times New Roman"/>
              <a:cs typeface="Times New Roman"/>
              <a:sym typeface="Times New Roman"/>
            </a:endParaRPr>
          </a:p>
          <a:p>
            <a:pPr indent="0" lvl="0" marL="0" rtl="0" algn="l">
              <a:lnSpc>
                <a:spcPct val="200000"/>
              </a:lnSpc>
              <a:spcBef>
                <a:spcPts val="1000"/>
              </a:spcBef>
              <a:spcAft>
                <a:spcPts val="0"/>
              </a:spcAft>
              <a:buNone/>
            </a:pPr>
            <a:r>
              <a:t/>
            </a:r>
            <a:endParaRPr sz="5600">
              <a:latin typeface="Times New Roman"/>
              <a:ea typeface="Times New Roman"/>
              <a:cs typeface="Times New Roman"/>
              <a:sym typeface="Times New Roman"/>
            </a:endParaRPr>
          </a:p>
          <a:p>
            <a:pPr indent="0" lvl="0" marL="0" rtl="0" algn="l">
              <a:lnSpc>
                <a:spcPct val="200000"/>
              </a:lnSpc>
              <a:spcBef>
                <a:spcPts val="1000"/>
              </a:spcBef>
              <a:spcAft>
                <a:spcPts val="0"/>
              </a:spcAft>
              <a:buNone/>
            </a:pPr>
            <a:r>
              <a:t/>
            </a:r>
            <a:endParaRPr sz="56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1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1200">
                <a:latin typeface="Times New Roman"/>
                <a:ea typeface="Times New Roman"/>
                <a:cs typeface="Times New Roman"/>
                <a:sym typeface="Times New Roman"/>
              </a:rPr>
              <a:t>Date: 13-May-2021</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43" name="Google Shape;143;p14"/>
          <p:cNvSpPr txBox="1"/>
          <p:nvPr/>
        </p:nvSpPr>
        <p:spPr>
          <a:xfrm>
            <a:off x="1263300" y="3971675"/>
            <a:ext cx="6617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Times New Roman"/>
                <a:ea typeface="Times New Roman"/>
                <a:cs typeface="Times New Roman"/>
                <a:sym typeface="Times New Roman"/>
              </a:rPr>
              <a:t>Github repository link:  </a:t>
            </a:r>
            <a:endParaRPr b="1"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https://github.com/Fawzikh/DG-BankMarketing-Campaign.git</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latin typeface="Times New Roman"/>
                <a:ea typeface="Times New Roman"/>
                <a:cs typeface="Times New Roman"/>
                <a:sym typeface="Times New Roman"/>
              </a:rPr>
              <a:t>Project Problem Description:</a:t>
            </a:r>
            <a:endParaRPr b="1" sz="2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In this case, from the given company proposition, the problem identified and to be addressed was:</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900"/>
              </a:spcBef>
              <a:spcAft>
                <a:spcPts val="0"/>
              </a:spcAft>
              <a:buNone/>
            </a:pPr>
            <a:r>
              <a:rPr lang="en" sz="1400">
                <a:latin typeface="Times New Roman"/>
                <a:ea typeface="Times New Roman"/>
                <a:cs typeface="Times New Roman"/>
                <a:sym typeface="Times New Roman"/>
              </a:rPr>
              <a:t>The goal of the project is to develop a model that will aid our client ABC Bank </a:t>
            </a:r>
            <a:r>
              <a:rPr b="1" lang="en" sz="1400">
                <a:latin typeface="Times New Roman"/>
                <a:ea typeface="Times New Roman"/>
                <a:cs typeface="Times New Roman"/>
                <a:sym typeface="Times New Roman"/>
              </a:rPr>
              <a:t>identify</a:t>
            </a:r>
            <a:r>
              <a:rPr lang="en" sz="1400">
                <a:latin typeface="Times New Roman"/>
                <a:ea typeface="Times New Roman"/>
                <a:cs typeface="Times New Roman"/>
                <a:sym typeface="Times New Roman"/>
              </a:rPr>
              <a:t> which clients are </a:t>
            </a:r>
            <a:r>
              <a:rPr b="1" lang="en" sz="1400">
                <a:latin typeface="Times New Roman"/>
                <a:ea typeface="Times New Roman"/>
                <a:cs typeface="Times New Roman"/>
                <a:sym typeface="Times New Roman"/>
              </a:rPr>
              <a:t>likely to be interested</a:t>
            </a:r>
            <a:r>
              <a:rPr lang="en" sz="1400">
                <a:latin typeface="Times New Roman"/>
                <a:ea typeface="Times New Roman"/>
                <a:cs typeface="Times New Roman"/>
                <a:sym typeface="Times New Roman"/>
              </a:rPr>
              <a:t> in their</a:t>
            </a:r>
            <a:r>
              <a:rPr lang="en" sz="1400">
                <a:highlight>
                  <a:schemeClr val="dk1"/>
                </a:highlight>
                <a:latin typeface="Times New Roman"/>
                <a:ea typeface="Times New Roman"/>
                <a:cs typeface="Times New Roman"/>
                <a:sym typeface="Times New Roman"/>
              </a:rPr>
              <a:t> </a:t>
            </a:r>
            <a:r>
              <a:rPr b="1" lang="en" sz="1400">
                <a:highlight>
                  <a:schemeClr val="dk1"/>
                </a:highlight>
                <a:latin typeface="Times New Roman"/>
                <a:ea typeface="Times New Roman"/>
                <a:cs typeface="Times New Roman"/>
                <a:sym typeface="Times New Roman"/>
              </a:rPr>
              <a:t>term deposit product</a:t>
            </a:r>
            <a:r>
              <a:rPr lang="en" sz="1400">
                <a:highlight>
                  <a:schemeClr val="dk1"/>
                </a:highlight>
                <a:latin typeface="Times New Roman"/>
                <a:ea typeface="Times New Roman"/>
                <a:cs typeface="Times New Roman"/>
                <a:sym typeface="Times New Roman"/>
              </a:rPr>
              <a:t> before actually introducing this product into their customer base without prior research and client targeting.</a:t>
            </a:r>
            <a:endParaRPr sz="1400">
              <a:highlight>
                <a:schemeClr val="dk1"/>
              </a:highlight>
              <a:latin typeface="Times New Roman"/>
              <a:ea typeface="Times New Roman"/>
              <a:cs typeface="Times New Roman"/>
              <a:sym typeface="Times New Roman"/>
            </a:endParaRPr>
          </a:p>
          <a:p>
            <a:pPr indent="0" lvl="0" marL="0" rtl="0" algn="l">
              <a:spcBef>
                <a:spcPts val="9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6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a:t>
            </a:r>
            <a:endParaRPr>
              <a:latin typeface="Times New Roman"/>
              <a:ea typeface="Times New Roman"/>
              <a:cs typeface="Times New Roman"/>
              <a:sym typeface="Times New Roman"/>
            </a:endParaRPr>
          </a:p>
        </p:txBody>
      </p:sp>
      <p:sp>
        <p:nvSpPr>
          <p:cNvPr id="155" name="Google Shape;155;p16"/>
          <p:cNvSpPr txBox="1"/>
          <p:nvPr>
            <p:ph idx="1" type="body"/>
          </p:nvPr>
        </p:nvSpPr>
        <p:spPr>
          <a:xfrm>
            <a:off x="1297500" y="1567550"/>
            <a:ext cx="7554300" cy="33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chemeClr val="dk1"/>
                </a:highlight>
                <a:latin typeface="Times New Roman"/>
                <a:ea typeface="Times New Roman"/>
                <a:cs typeface="Times New Roman"/>
                <a:sym typeface="Times New Roman"/>
              </a:rPr>
              <a:t>In response to tackling the problem brought forward the following four step strategy was used:</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317500" lvl="0" marL="457200" rtl="0" algn="l">
              <a:spcBef>
                <a:spcPts val="1200"/>
              </a:spcBef>
              <a:spcAft>
                <a:spcPts val="0"/>
              </a:spcAft>
              <a:buClr>
                <a:schemeClr val="lt1"/>
              </a:buClr>
              <a:buSzPts val="1400"/>
              <a:buFont typeface="Times New Roman"/>
              <a:buAutoNum type="arabicPeriod"/>
            </a:pPr>
            <a:r>
              <a:rPr lang="en" sz="1400">
                <a:highlight>
                  <a:schemeClr val="dk1"/>
                </a:highlight>
                <a:latin typeface="Times New Roman"/>
                <a:ea typeface="Times New Roman"/>
                <a:cs typeface="Times New Roman"/>
                <a:sym typeface="Times New Roman"/>
              </a:rPr>
              <a:t>Data understanding.</a:t>
            </a:r>
            <a:endParaRPr sz="1400">
              <a:highlight>
                <a:schemeClr val="dk1"/>
              </a:highlight>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en" sz="1400">
                <a:highlight>
                  <a:schemeClr val="dk1"/>
                </a:highlight>
                <a:latin typeface="Times New Roman"/>
                <a:ea typeface="Times New Roman"/>
                <a:cs typeface="Times New Roman"/>
                <a:sym typeface="Times New Roman"/>
              </a:rPr>
              <a:t>Data </a:t>
            </a:r>
            <a:r>
              <a:rPr lang="en" sz="1400">
                <a:highlight>
                  <a:schemeClr val="dk1"/>
                </a:highlight>
                <a:latin typeface="Times New Roman"/>
                <a:ea typeface="Times New Roman"/>
                <a:cs typeface="Times New Roman"/>
                <a:sym typeface="Times New Roman"/>
              </a:rPr>
              <a:t>insight</a:t>
            </a:r>
            <a:r>
              <a:rPr lang="en" sz="1400">
                <a:highlight>
                  <a:schemeClr val="dk1"/>
                </a:highlight>
                <a:latin typeface="Times New Roman"/>
                <a:ea typeface="Times New Roman"/>
                <a:cs typeface="Times New Roman"/>
                <a:sym typeface="Times New Roman"/>
              </a:rPr>
              <a:t> analysis.</a:t>
            </a:r>
            <a:endParaRPr sz="1400">
              <a:highlight>
                <a:schemeClr val="dk1"/>
              </a:highlight>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en" sz="1400">
                <a:highlight>
                  <a:schemeClr val="dk1"/>
                </a:highlight>
                <a:latin typeface="Times New Roman"/>
                <a:ea typeface="Times New Roman"/>
                <a:cs typeface="Times New Roman"/>
                <a:sym typeface="Times New Roman"/>
              </a:rPr>
              <a:t>Recommendations </a:t>
            </a:r>
            <a:endParaRPr sz="1400">
              <a:highlight>
                <a:schemeClr val="dk1"/>
              </a:highlight>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en" sz="1400">
                <a:highlight>
                  <a:schemeClr val="dk1"/>
                </a:highlight>
                <a:latin typeface="Times New Roman"/>
                <a:ea typeface="Times New Roman"/>
                <a:cs typeface="Times New Roman"/>
                <a:sym typeface="Times New Roman"/>
              </a:rPr>
              <a:t>Modelling Technique</a:t>
            </a:r>
            <a:r>
              <a:rPr lang="en" sz="1400">
                <a:highlight>
                  <a:schemeClr val="dk1"/>
                </a:highlight>
                <a:latin typeface="Times New Roman"/>
                <a:ea typeface="Times New Roman"/>
                <a:cs typeface="Times New Roman"/>
                <a:sym typeface="Times New Roman"/>
              </a:rPr>
              <a:t>.</a:t>
            </a:r>
            <a:endParaRPr sz="1400">
              <a:highlight>
                <a:schemeClr val="dk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highlight>
                <a:schemeClr val="dk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highlight>
                <a:schemeClr val="dk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35650" y="393750"/>
            <a:ext cx="7535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(1) Data Understanding.</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1" name="Google Shape;161;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The given data involved namely two data sets</a:t>
            </a:r>
            <a:endParaRPr sz="1400">
              <a:latin typeface="Times New Roman"/>
              <a:ea typeface="Times New Roman"/>
              <a:cs typeface="Times New Roman"/>
              <a:sym typeface="Times New Roman"/>
            </a:endParaRPr>
          </a:p>
          <a:p>
            <a:pPr indent="-317500" lvl="0" marL="457200" rtl="0" algn="l">
              <a:spcBef>
                <a:spcPts val="1200"/>
              </a:spcBef>
              <a:spcAft>
                <a:spcPts val="0"/>
              </a:spcAft>
              <a:buClr>
                <a:schemeClr val="lt1"/>
              </a:buClr>
              <a:buSzPts val="1400"/>
              <a:buFont typeface="Times New Roman"/>
              <a:buAutoNum type="arabicPeriod"/>
            </a:pPr>
            <a:r>
              <a:rPr lang="en" sz="1400">
                <a:latin typeface="Times New Roman"/>
                <a:ea typeface="Times New Roman"/>
                <a:cs typeface="Times New Roman"/>
                <a:sym typeface="Times New Roman"/>
              </a:rPr>
              <a:t>Bank-full.csv- mapped out all the information regarding the age, marital status, education as well as job type of the clients just to mention a few. </a:t>
            </a:r>
            <a:r>
              <a:rPr b="1" lang="en" sz="1400">
                <a:latin typeface="Times New Roman"/>
                <a:ea typeface="Times New Roman"/>
                <a:cs typeface="Times New Roman"/>
                <a:sym typeface="Times New Roman"/>
              </a:rPr>
              <a:t> The dataset had 45211 rows of data and over 16 attributes.</a:t>
            </a:r>
            <a:endParaRPr b="1" sz="1400">
              <a:latin typeface="Times New Roman"/>
              <a:ea typeface="Times New Roman"/>
              <a:cs typeface="Times New Roman"/>
              <a:sym typeface="Times New Roman"/>
            </a:endParaRPr>
          </a:p>
          <a:p>
            <a:pPr indent="0" lvl="0" marL="457200" rtl="0" algn="l">
              <a:spcBef>
                <a:spcPts val="900"/>
              </a:spcBef>
              <a:spcAft>
                <a:spcPts val="0"/>
              </a:spcAft>
              <a:buNone/>
            </a:pPr>
            <a:r>
              <a:t/>
            </a:r>
            <a:endParaRPr b="1" sz="1400">
              <a:latin typeface="Times New Roman"/>
              <a:ea typeface="Times New Roman"/>
              <a:cs typeface="Times New Roman"/>
              <a:sym typeface="Times New Roman"/>
            </a:endParaRPr>
          </a:p>
          <a:p>
            <a:pPr indent="-317500" lvl="0" marL="457200" rtl="0" algn="l">
              <a:lnSpc>
                <a:spcPct val="180000"/>
              </a:lnSpc>
              <a:spcBef>
                <a:spcPts val="900"/>
              </a:spcBef>
              <a:spcAft>
                <a:spcPts val="0"/>
              </a:spcAft>
              <a:buClr>
                <a:schemeClr val="lt1"/>
              </a:buClr>
              <a:buSzPts val="1400"/>
              <a:buFont typeface="Times New Roman"/>
              <a:buAutoNum type="arabicPeriod"/>
            </a:pPr>
            <a:r>
              <a:rPr lang="en" sz="1400">
                <a:latin typeface="Times New Roman"/>
                <a:ea typeface="Times New Roman"/>
                <a:cs typeface="Times New Roman"/>
                <a:sym typeface="Times New Roman"/>
              </a:rPr>
              <a:t>Bank-additional.csv-  mapped a list of additional information regarding the duration, campaigns, month, housing, defaults, loans ,etc  that were related to the clients. </a:t>
            </a:r>
            <a:r>
              <a:rPr b="1" lang="en" sz="1400">
                <a:latin typeface="Times New Roman"/>
                <a:ea typeface="Times New Roman"/>
                <a:cs typeface="Times New Roman"/>
                <a:sym typeface="Times New Roman"/>
              </a:rPr>
              <a:t>The dataset had 41188 rows of data and over 20 attributes.</a:t>
            </a:r>
            <a:endParaRPr b="1" sz="1400">
              <a:latin typeface="Times New Roman"/>
              <a:ea typeface="Times New Roman"/>
              <a:cs typeface="Times New Roman"/>
              <a:sym typeface="Times New Roman"/>
            </a:endParaRPr>
          </a:p>
          <a:p>
            <a:pPr indent="0" lvl="0" marL="0" rtl="0" algn="l">
              <a:lnSpc>
                <a:spcPct val="180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80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80000"/>
              </a:lnSpc>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124400" y="280350"/>
            <a:ext cx="8019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(1) Data understanding</a:t>
            </a:r>
            <a:endParaRPr sz="2800">
              <a:latin typeface="Times New Roman"/>
              <a:ea typeface="Times New Roman"/>
              <a:cs typeface="Times New Roman"/>
              <a:sym typeface="Times New Roman"/>
            </a:endParaRPr>
          </a:p>
          <a:p>
            <a:pPr indent="0" lvl="0" marL="0" rtl="0" algn="l">
              <a:spcBef>
                <a:spcPts val="0"/>
              </a:spcBef>
              <a:spcAft>
                <a:spcPts val="0"/>
              </a:spcAft>
              <a:buNone/>
            </a:pPr>
            <a:r>
              <a:rPr lang="en" sz="2800">
                <a:latin typeface="Times New Roman"/>
                <a:ea typeface="Times New Roman"/>
                <a:cs typeface="Times New Roman"/>
                <a:sym typeface="Times New Roman"/>
              </a:rPr>
              <a:t>(cont)</a:t>
            </a:r>
            <a:endParaRPr sz="2800">
              <a:latin typeface="Times New Roman"/>
              <a:ea typeface="Times New Roman"/>
              <a:cs typeface="Times New Roman"/>
              <a:sym typeface="Times New Roman"/>
            </a:endParaRPr>
          </a:p>
        </p:txBody>
      </p:sp>
      <p:sp>
        <p:nvSpPr>
          <p:cNvPr id="167" name="Google Shape;167;p18"/>
          <p:cNvSpPr txBox="1"/>
          <p:nvPr>
            <p:ph idx="1" type="body"/>
          </p:nvPr>
        </p:nvSpPr>
        <p:spPr>
          <a:xfrm>
            <a:off x="299550" y="1493400"/>
            <a:ext cx="8544900" cy="345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Quick pointers regarding the data:</a:t>
            </a:r>
            <a:endParaRPr sz="1200">
              <a:latin typeface="Times New Roman"/>
              <a:ea typeface="Times New Roman"/>
              <a:cs typeface="Times New Roman"/>
              <a:sym typeface="Times New Roman"/>
            </a:endParaRPr>
          </a:p>
          <a:p>
            <a:pPr indent="-304800" lvl="0" marL="457200" rtl="0" algn="l">
              <a:lnSpc>
                <a:spcPct val="100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Total of 31 data features  from the overall data sets</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Timeframe of the data: from May 2008 to November 2010</a:t>
            </a:r>
            <a:endParaRPr sz="1200">
              <a:latin typeface="Times New Roman"/>
              <a:ea typeface="Times New Roman"/>
              <a:cs typeface="Times New Roman"/>
              <a:sym typeface="Times New Roman"/>
            </a:endParaRPr>
          </a:p>
          <a:p>
            <a:pPr indent="-304800" lvl="0" marL="457200" rtl="0" algn="l">
              <a:lnSpc>
                <a:spcPct val="18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data had a significant number of missing values, and was taken from a random sample of 10% of the actual real life bank data. </a:t>
            </a:r>
            <a:endParaRPr sz="1200">
              <a:latin typeface="Times New Roman"/>
              <a:ea typeface="Times New Roman"/>
              <a:cs typeface="Times New Roman"/>
              <a:sym typeface="Times New Roman"/>
            </a:endParaRPr>
          </a:p>
          <a:p>
            <a:pPr indent="-304800" lvl="0" marL="457200" rtl="0" algn="l">
              <a:lnSpc>
                <a:spcPct val="18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 Spite of the data sets having a combined  number of 31 attributes if considered together, they were a couple of features which our team examined and determined these as being key inputs for the building of a predictive model.</a:t>
            </a:r>
            <a:endParaRPr sz="1200">
              <a:latin typeface="Times New Roman"/>
              <a:ea typeface="Times New Roman"/>
              <a:cs typeface="Times New Roman"/>
              <a:sym typeface="Times New Roman"/>
            </a:endParaRPr>
          </a:p>
          <a:p>
            <a:pPr indent="-304800" lvl="0" marL="457200" rtl="0" algn="l">
              <a:lnSpc>
                <a:spcPct val="18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These include:</a:t>
            </a:r>
            <a:endParaRPr sz="1200">
              <a:latin typeface="Times New Roman"/>
              <a:ea typeface="Times New Roman"/>
              <a:cs typeface="Times New Roman"/>
              <a:sym typeface="Times New Roman"/>
            </a:endParaRPr>
          </a:p>
          <a:p>
            <a:pPr indent="-304800" lvl="0" marL="457200" rtl="0" algn="l">
              <a:lnSpc>
                <a:spcPct val="18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‘age, default, marital status, balance, loans, education, job.’</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a:t>
            </a:r>
            <a:r>
              <a:rPr lang="en" sz="2800">
                <a:latin typeface="Times New Roman"/>
                <a:ea typeface="Times New Roman"/>
                <a:cs typeface="Times New Roman"/>
                <a:sym typeface="Times New Roman"/>
              </a:rPr>
              <a:t>(2) </a:t>
            </a:r>
            <a:r>
              <a:rPr lang="en" sz="2800">
                <a:highlight>
                  <a:schemeClr val="dk1"/>
                </a:highlight>
                <a:latin typeface="Times New Roman"/>
                <a:ea typeface="Times New Roman"/>
                <a:cs typeface="Times New Roman"/>
                <a:sym typeface="Times New Roman"/>
              </a:rPr>
              <a:t>Data insight analysis.</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p:txBody>
      </p:sp>
      <p:sp>
        <p:nvSpPr>
          <p:cNvPr id="173" name="Google Shape;173;p19"/>
          <p:cNvSpPr txBox="1"/>
          <p:nvPr>
            <p:ph idx="1" type="body"/>
          </p:nvPr>
        </p:nvSpPr>
        <p:spPr>
          <a:xfrm>
            <a:off x="1297500" y="20873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In understanding each given dataset it was imperative to also establish the relations between the data features and how these were actually of any use in helping to answer or solve the problem at hand.</a:t>
            </a:r>
            <a:endParaRPr sz="1400">
              <a:latin typeface="Times New Roman"/>
              <a:ea typeface="Times New Roman"/>
              <a:cs typeface="Times New Roman"/>
              <a:sym typeface="Times New Roman"/>
            </a:endParaRPr>
          </a:p>
          <a:p>
            <a:pPr indent="0" lvl="0" marL="0" rtl="0" algn="l">
              <a:spcBef>
                <a:spcPts val="1600"/>
              </a:spcBef>
              <a:spcAft>
                <a:spcPts val="1600"/>
              </a:spcAft>
              <a:buNone/>
            </a:pPr>
            <a:r>
              <a:rPr lang="en" sz="1400">
                <a:latin typeface="Times New Roman"/>
                <a:ea typeface="Times New Roman"/>
                <a:cs typeface="Times New Roman"/>
                <a:sym typeface="Times New Roman"/>
              </a:rPr>
              <a:t>Hence this resulted in a number of visual graphics being deduced (as will be shown in the following slides) in order to </a:t>
            </a:r>
            <a:r>
              <a:rPr lang="en" sz="1400">
                <a:latin typeface="Times New Roman"/>
                <a:ea typeface="Times New Roman"/>
                <a:cs typeface="Times New Roman"/>
                <a:sym typeface="Times New Roman"/>
              </a:rPr>
              <a:t>highlight</a:t>
            </a:r>
            <a:r>
              <a:rPr lang="en" sz="1400">
                <a:latin typeface="Times New Roman"/>
                <a:ea typeface="Times New Roman"/>
                <a:cs typeface="Times New Roman"/>
                <a:sym typeface="Times New Roman"/>
              </a:rPr>
              <a:t> the </a:t>
            </a:r>
            <a:r>
              <a:rPr lang="en" sz="1400">
                <a:latin typeface="Times New Roman"/>
                <a:ea typeface="Times New Roman"/>
                <a:cs typeface="Times New Roman"/>
                <a:sym typeface="Times New Roman"/>
              </a:rPr>
              <a:t>significance</a:t>
            </a:r>
            <a:r>
              <a:rPr lang="en" sz="1400">
                <a:latin typeface="Times New Roman"/>
                <a:ea typeface="Times New Roman"/>
                <a:cs typeface="Times New Roman"/>
                <a:sym typeface="Times New Roman"/>
              </a:rPr>
              <a:t> of some of the features within the given data sets.</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(2) </a:t>
            </a:r>
            <a:r>
              <a:rPr lang="en" sz="2800">
                <a:highlight>
                  <a:schemeClr val="dk1"/>
                </a:highlight>
                <a:latin typeface="Times New Roman"/>
                <a:ea typeface="Times New Roman"/>
                <a:cs typeface="Times New Roman"/>
                <a:sym typeface="Times New Roman"/>
              </a:rPr>
              <a:t>Data insight analysis (Age Feature Analysis).</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0"/>
          <p:cNvSpPr txBox="1"/>
          <p:nvPr>
            <p:ph idx="1" type="body"/>
          </p:nvPr>
        </p:nvSpPr>
        <p:spPr>
          <a:xfrm>
            <a:off x="326175" y="4218300"/>
            <a:ext cx="8352000" cy="87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150">
                <a:latin typeface="Times New Roman"/>
                <a:ea typeface="Times New Roman"/>
                <a:cs typeface="Times New Roman"/>
                <a:sym typeface="Times New Roman"/>
              </a:rPr>
              <a:t>The age feature actually presented interesting insights as to which age range could afford the product. Given that the term deposit is for people with extra savings and willing to put their money away for a prolonged period of time the first group to be considered was the </a:t>
            </a:r>
            <a:r>
              <a:rPr b="1" lang="en" sz="1150">
                <a:latin typeface="Times New Roman"/>
                <a:ea typeface="Times New Roman"/>
                <a:cs typeface="Times New Roman"/>
                <a:sym typeface="Times New Roman"/>
              </a:rPr>
              <a:t>‘retired and working class’ population</a:t>
            </a:r>
            <a:r>
              <a:rPr lang="en" sz="1150">
                <a:latin typeface="Times New Roman"/>
                <a:ea typeface="Times New Roman"/>
                <a:cs typeface="Times New Roman"/>
                <a:sym typeface="Times New Roman"/>
              </a:rPr>
              <a:t>. 43% over 64 agreed to the new product, while only 13% of the working age population said yes. Hence this allows us to narrow in our target group to the retired age group.</a:t>
            </a:r>
            <a:endParaRPr sz="1150">
              <a:latin typeface="Times New Roman"/>
              <a:ea typeface="Times New Roman"/>
              <a:cs typeface="Times New Roman"/>
              <a:sym typeface="Times New Roman"/>
            </a:endParaRPr>
          </a:p>
        </p:txBody>
      </p:sp>
      <p:pic>
        <p:nvPicPr>
          <p:cNvPr id="180" name="Google Shape;180;p20"/>
          <p:cNvPicPr preferRelativeResize="0"/>
          <p:nvPr/>
        </p:nvPicPr>
        <p:blipFill>
          <a:blip r:embed="rId3">
            <a:alphaModFix/>
          </a:blip>
          <a:stretch>
            <a:fillRect/>
          </a:stretch>
        </p:blipFill>
        <p:spPr>
          <a:xfrm>
            <a:off x="573550" y="1439287"/>
            <a:ext cx="3661901" cy="2779025"/>
          </a:xfrm>
          <a:prstGeom prst="rect">
            <a:avLst/>
          </a:prstGeom>
          <a:noFill/>
          <a:ln>
            <a:noFill/>
          </a:ln>
        </p:spPr>
      </p:pic>
      <p:pic>
        <p:nvPicPr>
          <p:cNvPr id="181" name="Google Shape;181;p20"/>
          <p:cNvPicPr preferRelativeResize="0"/>
          <p:nvPr/>
        </p:nvPicPr>
        <p:blipFill>
          <a:blip r:embed="rId4">
            <a:alphaModFix/>
          </a:blip>
          <a:stretch>
            <a:fillRect/>
          </a:stretch>
        </p:blipFill>
        <p:spPr>
          <a:xfrm>
            <a:off x="4367250" y="1422663"/>
            <a:ext cx="4218000" cy="281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latin typeface="Times New Roman"/>
                <a:ea typeface="Times New Roman"/>
                <a:cs typeface="Times New Roman"/>
                <a:sym typeface="Times New Roman"/>
              </a:rPr>
              <a:t>Project Breakdown Approach: (2) </a:t>
            </a:r>
            <a:r>
              <a:rPr lang="en" sz="2800">
                <a:highlight>
                  <a:schemeClr val="dk1"/>
                </a:highlight>
                <a:latin typeface="Times New Roman"/>
                <a:ea typeface="Times New Roman"/>
                <a:cs typeface="Times New Roman"/>
                <a:sym typeface="Times New Roman"/>
              </a:rPr>
              <a:t>Data insight analysis (Job Feature Analysis).</a:t>
            </a:r>
            <a:endParaRPr sz="2800">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87" name="Google Shape;187;p21"/>
          <p:cNvPicPr preferRelativeResize="0"/>
          <p:nvPr/>
        </p:nvPicPr>
        <p:blipFill>
          <a:blip r:embed="rId3">
            <a:alphaModFix/>
          </a:blip>
          <a:stretch>
            <a:fillRect/>
          </a:stretch>
        </p:blipFill>
        <p:spPr>
          <a:xfrm>
            <a:off x="1758450" y="1476712"/>
            <a:ext cx="6289624" cy="2519875"/>
          </a:xfrm>
          <a:prstGeom prst="rect">
            <a:avLst/>
          </a:prstGeom>
          <a:noFill/>
          <a:ln cap="flat" cmpd="sng" w="9525">
            <a:solidFill>
              <a:schemeClr val="dk2"/>
            </a:solidFill>
            <a:prstDash val="solid"/>
            <a:round/>
            <a:headEnd len="sm" w="sm" type="none"/>
            <a:tailEnd len="sm" w="sm" type="none"/>
          </a:ln>
        </p:spPr>
      </p:pic>
      <p:sp>
        <p:nvSpPr>
          <p:cNvPr id="188" name="Google Shape;188;p21"/>
          <p:cNvSpPr txBox="1"/>
          <p:nvPr/>
        </p:nvSpPr>
        <p:spPr>
          <a:xfrm>
            <a:off x="511500" y="4045875"/>
            <a:ext cx="8121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As is visible from this graph over 80% of the working </a:t>
            </a:r>
            <a:r>
              <a:rPr lang="en">
                <a:solidFill>
                  <a:schemeClr val="lt1"/>
                </a:solidFill>
                <a:latin typeface="Times New Roman"/>
                <a:ea typeface="Times New Roman"/>
                <a:cs typeface="Times New Roman"/>
                <a:sym typeface="Times New Roman"/>
              </a:rPr>
              <a:t>population</a:t>
            </a:r>
            <a:r>
              <a:rPr lang="en">
                <a:solidFill>
                  <a:schemeClr val="lt1"/>
                </a:solidFill>
                <a:latin typeface="Times New Roman"/>
                <a:ea typeface="Times New Roman"/>
                <a:cs typeface="Times New Roman"/>
                <a:sym typeface="Times New Roman"/>
              </a:rPr>
              <a:t> said No however what is </a:t>
            </a:r>
            <a:r>
              <a:rPr lang="en">
                <a:solidFill>
                  <a:schemeClr val="lt1"/>
                </a:solidFill>
                <a:latin typeface="Times New Roman"/>
                <a:ea typeface="Times New Roman"/>
                <a:cs typeface="Times New Roman"/>
                <a:sym typeface="Times New Roman"/>
              </a:rPr>
              <a:t>interesting</a:t>
            </a:r>
            <a:r>
              <a:rPr lang="en">
                <a:solidFill>
                  <a:schemeClr val="lt1"/>
                </a:solidFill>
                <a:latin typeface="Times New Roman"/>
                <a:ea typeface="Times New Roman"/>
                <a:cs typeface="Times New Roman"/>
                <a:sym typeface="Times New Roman"/>
              </a:rPr>
              <a:t> is the ratio of yes to no for students as 34% of the students asked agreed try out for this new campaign meaning they are a great </a:t>
            </a:r>
            <a:r>
              <a:rPr lang="en">
                <a:solidFill>
                  <a:schemeClr val="lt1"/>
                </a:solidFill>
                <a:latin typeface="Times New Roman"/>
                <a:ea typeface="Times New Roman"/>
                <a:cs typeface="Times New Roman"/>
                <a:sym typeface="Times New Roman"/>
              </a:rPr>
              <a:t>target. Followed closely by the retired at 28% and lastly admin at 16%. This supports the previous slide that the age group over 64 years have a higher propensity to be interested in this product.</a:t>
            </a: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