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66"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wzi khatib" initials="fk" lastIdx="1" clrIdx="0">
    <p:extLst>
      <p:ext uri="{19B8F6BF-5375-455C-9EA6-DF929625EA0E}">
        <p15:presenceInfo xmlns:p15="http://schemas.microsoft.com/office/powerpoint/2012/main" userId="292bd9a6149f5a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6374" autoAdjust="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489E37-FA71-4C5B-9E39-17BE3810D17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CD3A117C-627C-4402-9401-576B497C29C1}">
      <dgm:prSet custT="1"/>
      <dgm:spPr/>
      <dgm:t>
        <a:bodyPr/>
        <a:lstStyle/>
        <a:p>
          <a:r>
            <a:rPr lang="en-US" sz="1200" dirty="0"/>
            <a:t>Trips descriptions</a:t>
          </a:r>
        </a:p>
      </dgm:t>
    </dgm:pt>
    <dgm:pt modelId="{B4648551-6480-4979-B757-057641A02BDA}" type="parTrans" cxnId="{E0EE15C9-286F-43FE-BD31-E3D1328E2253}">
      <dgm:prSet/>
      <dgm:spPr/>
      <dgm:t>
        <a:bodyPr/>
        <a:lstStyle/>
        <a:p>
          <a:endParaRPr lang="en-US"/>
        </a:p>
      </dgm:t>
    </dgm:pt>
    <dgm:pt modelId="{44370BA5-8B18-48AE-B95A-7BF656DF8369}" type="sibTrans" cxnId="{E0EE15C9-286F-43FE-BD31-E3D1328E2253}">
      <dgm:prSet/>
      <dgm:spPr/>
      <dgm:t>
        <a:bodyPr/>
        <a:lstStyle/>
        <a:p>
          <a:endParaRPr lang="en-US"/>
        </a:p>
      </dgm:t>
    </dgm:pt>
    <dgm:pt modelId="{31C2BBDA-E9B4-4D11-BE21-1867D1E73BE9}">
      <dgm:prSet custT="1"/>
      <dgm:spPr/>
      <dgm:t>
        <a:bodyPr/>
        <a:lstStyle/>
        <a:p>
          <a:r>
            <a:rPr lang="en-US" sz="1200" dirty="0"/>
            <a:t>359392 Rides</a:t>
          </a:r>
        </a:p>
      </dgm:t>
    </dgm:pt>
    <dgm:pt modelId="{58EB66AF-E6EB-487D-8267-73554B8174B0}" type="parTrans" cxnId="{5A349685-ECCC-408E-A9D9-6A955456F1C5}">
      <dgm:prSet/>
      <dgm:spPr/>
      <dgm:t>
        <a:bodyPr/>
        <a:lstStyle/>
        <a:p>
          <a:endParaRPr lang="en-US"/>
        </a:p>
      </dgm:t>
    </dgm:pt>
    <dgm:pt modelId="{A4DB9871-92DB-4217-BBE3-DB8C8F35F7F1}" type="sibTrans" cxnId="{5A349685-ECCC-408E-A9D9-6A955456F1C5}">
      <dgm:prSet/>
      <dgm:spPr/>
      <dgm:t>
        <a:bodyPr/>
        <a:lstStyle/>
        <a:p>
          <a:endParaRPr lang="en-US"/>
        </a:p>
      </dgm:t>
    </dgm:pt>
    <dgm:pt modelId="{8389820D-77BD-4387-80D6-1BA18EEE305F}">
      <dgm:prSet/>
      <dgm:spPr/>
      <dgm:t>
        <a:bodyPr/>
        <a:lstStyle/>
        <a:p>
          <a:r>
            <a:rPr lang="en-US" dirty="0"/>
            <a:t>46148 Customers</a:t>
          </a:r>
        </a:p>
      </dgm:t>
    </dgm:pt>
    <dgm:pt modelId="{044A9243-C6B5-4559-BFA3-B62B5CE301F5}" type="parTrans" cxnId="{24EFC58B-29D8-47DE-9AA4-AE46BED4B4DD}">
      <dgm:prSet/>
      <dgm:spPr/>
      <dgm:t>
        <a:bodyPr/>
        <a:lstStyle/>
        <a:p>
          <a:endParaRPr lang="en-US"/>
        </a:p>
      </dgm:t>
    </dgm:pt>
    <dgm:pt modelId="{9103E629-584F-4114-ACD2-83E43267DE9E}" type="sibTrans" cxnId="{24EFC58B-29D8-47DE-9AA4-AE46BED4B4DD}">
      <dgm:prSet/>
      <dgm:spPr/>
      <dgm:t>
        <a:bodyPr/>
        <a:lstStyle/>
        <a:p>
          <a:endParaRPr lang="en-US"/>
        </a:p>
      </dgm:t>
    </dgm:pt>
    <dgm:pt modelId="{89F65586-C9DC-4208-A879-4F76A4317E0E}" type="pres">
      <dgm:prSet presAssocID="{8E489E37-FA71-4C5B-9E39-17BE3810D17F}" presName="Name0" presStyleCnt="0">
        <dgm:presLayoutVars>
          <dgm:dir/>
          <dgm:animLvl val="lvl"/>
          <dgm:resizeHandles val="exact"/>
        </dgm:presLayoutVars>
      </dgm:prSet>
      <dgm:spPr/>
    </dgm:pt>
    <dgm:pt modelId="{E4531738-563C-44C9-A1A0-13498503F951}" type="pres">
      <dgm:prSet presAssocID="{CD3A117C-627C-4402-9401-576B497C29C1}" presName="linNode" presStyleCnt="0"/>
      <dgm:spPr/>
    </dgm:pt>
    <dgm:pt modelId="{4230EAC6-AB57-4470-AD3B-4156054B93C1}" type="pres">
      <dgm:prSet presAssocID="{CD3A117C-627C-4402-9401-576B497C29C1}" presName="parentText" presStyleLbl="node1" presStyleIdx="0" presStyleCnt="3" custScaleX="123933">
        <dgm:presLayoutVars>
          <dgm:chMax val="1"/>
          <dgm:bulletEnabled val="1"/>
        </dgm:presLayoutVars>
      </dgm:prSet>
      <dgm:spPr/>
    </dgm:pt>
    <dgm:pt modelId="{38083BA4-721E-465D-8394-AA9B73B83088}" type="pres">
      <dgm:prSet presAssocID="{44370BA5-8B18-48AE-B95A-7BF656DF8369}" presName="sp" presStyleCnt="0"/>
      <dgm:spPr/>
    </dgm:pt>
    <dgm:pt modelId="{4F62A7F5-D01A-44C7-BA70-151CDD6D89DD}" type="pres">
      <dgm:prSet presAssocID="{31C2BBDA-E9B4-4D11-BE21-1867D1E73BE9}" presName="linNode" presStyleCnt="0"/>
      <dgm:spPr/>
    </dgm:pt>
    <dgm:pt modelId="{9186937D-5FD0-425F-B2B9-FF45DFD42F5C}" type="pres">
      <dgm:prSet presAssocID="{31C2BBDA-E9B4-4D11-BE21-1867D1E73BE9}" presName="parentText" presStyleLbl="node1" presStyleIdx="1" presStyleCnt="3" custLinFactNeighborX="11967" custLinFactNeighborY="-6084">
        <dgm:presLayoutVars>
          <dgm:chMax val="1"/>
          <dgm:bulletEnabled val="1"/>
        </dgm:presLayoutVars>
      </dgm:prSet>
      <dgm:spPr/>
    </dgm:pt>
    <dgm:pt modelId="{C2A84BFE-6348-4477-A1E1-95A6BA8005E0}" type="pres">
      <dgm:prSet presAssocID="{A4DB9871-92DB-4217-BBE3-DB8C8F35F7F1}" presName="sp" presStyleCnt="0"/>
      <dgm:spPr/>
    </dgm:pt>
    <dgm:pt modelId="{3EDF0E06-B14C-4598-9AEB-C82C7D45D22B}" type="pres">
      <dgm:prSet presAssocID="{8389820D-77BD-4387-80D6-1BA18EEE305F}" presName="linNode" presStyleCnt="0"/>
      <dgm:spPr/>
    </dgm:pt>
    <dgm:pt modelId="{0255CD9E-4DF1-4ADC-98E1-F255F5FA9D53}" type="pres">
      <dgm:prSet presAssocID="{8389820D-77BD-4387-80D6-1BA18EEE305F}" presName="parentText" presStyleLbl="node1" presStyleIdx="2" presStyleCnt="3" custLinFactNeighborX="11967" custLinFactNeighborY="-5933">
        <dgm:presLayoutVars>
          <dgm:chMax val="1"/>
          <dgm:bulletEnabled val="1"/>
        </dgm:presLayoutVars>
      </dgm:prSet>
      <dgm:spPr/>
    </dgm:pt>
  </dgm:ptLst>
  <dgm:cxnLst>
    <dgm:cxn modelId="{351FBE58-F220-40A4-B435-A5400EB02F2D}" type="presOf" srcId="{8389820D-77BD-4387-80D6-1BA18EEE305F}" destId="{0255CD9E-4DF1-4ADC-98E1-F255F5FA9D53}" srcOrd="0" destOrd="0" presId="urn:microsoft.com/office/officeart/2005/8/layout/vList5"/>
    <dgm:cxn modelId="{5A349685-ECCC-408E-A9D9-6A955456F1C5}" srcId="{8E489E37-FA71-4C5B-9E39-17BE3810D17F}" destId="{31C2BBDA-E9B4-4D11-BE21-1867D1E73BE9}" srcOrd="1" destOrd="0" parTransId="{58EB66AF-E6EB-487D-8267-73554B8174B0}" sibTransId="{A4DB9871-92DB-4217-BBE3-DB8C8F35F7F1}"/>
    <dgm:cxn modelId="{24EFC58B-29D8-47DE-9AA4-AE46BED4B4DD}" srcId="{8E489E37-FA71-4C5B-9E39-17BE3810D17F}" destId="{8389820D-77BD-4387-80D6-1BA18EEE305F}" srcOrd="2" destOrd="0" parTransId="{044A9243-C6B5-4559-BFA3-B62B5CE301F5}" sibTransId="{9103E629-584F-4114-ACD2-83E43267DE9E}"/>
    <dgm:cxn modelId="{C5E9F59C-D6FC-4FFB-895D-268B9C4FEC17}" type="presOf" srcId="{31C2BBDA-E9B4-4D11-BE21-1867D1E73BE9}" destId="{9186937D-5FD0-425F-B2B9-FF45DFD42F5C}" srcOrd="0" destOrd="0" presId="urn:microsoft.com/office/officeart/2005/8/layout/vList5"/>
    <dgm:cxn modelId="{E0EE15C9-286F-43FE-BD31-E3D1328E2253}" srcId="{8E489E37-FA71-4C5B-9E39-17BE3810D17F}" destId="{CD3A117C-627C-4402-9401-576B497C29C1}" srcOrd="0" destOrd="0" parTransId="{B4648551-6480-4979-B757-057641A02BDA}" sibTransId="{44370BA5-8B18-48AE-B95A-7BF656DF8369}"/>
    <dgm:cxn modelId="{D1ECB7CD-C911-466C-B19D-78179EDBEBED}" type="presOf" srcId="{CD3A117C-627C-4402-9401-576B497C29C1}" destId="{4230EAC6-AB57-4470-AD3B-4156054B93C1}" srcOrd="0" destOrd="0" presId="urn:microsoft.com/office/officeart/2005/8/layout/vList5"/>
    <dgm:cxn modelId="{2D170DF3-C8A8-46F8-8A5D-11D5E01B0355}" type="presOf" srcId="{8E489E37-FA71-4C5B-9E39-17BE3810D17F}" destId="{89F65586-C9DC-4208-A879-4F76A4317E0E}" srcOrd="0" destOrd="0" presId="urn:microsoft.com/office/officeart/2005/8/layout/vList5"/>
    <dgm:cxn modelId="{A9F31A71-918F-49B9-B356-91ADB33720C4}" type="presParOf" srcId="{89F65586-C9DC-4208-A879-4F76A4317E0E}" destId="{E4531738-563C-44C9-A1A0-13498503F951}" srcOrd="0" destOrd="0" presId="urn:microsoft.com/office/officeart/2005/8/layout/vList5"/>
    <dgm:cxn modelId="{049DD3C9-BCD2-4128-9347-46281EFA8005}" type="presParOf" srcId="{E4531738-563C-44C9-A1A0-13498503F951}" destId="{4230EAC6-AB57-4470-AD3B-4156054B93C1}" srcOrd="0" destOrd="0" presId="urn:microsoft.com/office/officeart/2005/8/layout/vList5"/>
    <dgm:cxn modelId="{6D233919-19E6-4972-BD7E-C0E033002867}" type="presParOf" srcId="{89F65586-C9DC-4208-A879-4F76A4317E0E}" destId="{38083BA4-721E-465D-8394-AA9B73B83088}" srcOrd="1" destOrd="0" presId="urn:microsoft.com/office/officeart/2005/8/layout/vList5"/>
    <dgm:cxn modelId="{62815715-69AC-4ACC-B575-6B66D1F05B71}" type="presParOf" srcId="{89F65586-C9DC-4208-A879-4F76A4317E0E}" destId="{4F62A7F5-D01A-44C7-BA70-151CDD6D89DD}" srcOrd="2" destOrd="0" presId="urn:microsoft.com/office/officeart/2005/8/layout/vList5"/>
    <dgm:cxn modelId="{BDF53A3A-0C70-41C8-A4E1-E2A43CB624BA}" type="presParOf" srcId="{4F62A7F5-D01A-44C7-BA70-151CDD6D89DD}" destId="{9186937D-5FD0-425F-B2B9-FF45DFD42F5C}" srcOrd="0" destOrd="0" presId="urn:microsoft.com/office/officeart/2005/8/layout/vList5"/>
    <dgm:cxn modelId="{09215B99-BC06-4FC1-896F-85571AF56570}" type="presParOf" srcId="{89F65586-C9DC-4208-A879-4F76A4317E0E}" destId="{C2A84BFE-6348-4477-A1E1-95A6BA8005E0}" srcOrd="3" destOrd="0" presId="urn:microsoft.com/office/officeart/2005/8/layout/vList5"/>
    <dgm:cxn modelId="{FCF73F92-CE9F-4619-9503-89A67A0B1459}" type="presParOf" srcId="{89F65586-C9DC-4208-A879-4F76A4317E0E}" destId="{3EDF0E06-B14C-4598-9AEB-C82C7D45D22B}" srcOrd="4" destOrd="0" presId="urn:microsoft.com/office/officeart/2005/8/layout/vList5"/>
    <dgm:cxn modelId="{05A2A4DC-0E70-42FF-B1FF-0213A3F3701C}" type="presParOf" srcId="{3EDF0E06-B14C-4598-9AEB-C82C7D45D22B}" destId="{0255CD9E-4DF1-4ADC-98E1-F255F5FA9D5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489E37-FA71-4C5B-9E39-17BE3810D17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CD3A117C-627C-4402-9401-576B497C29C1}">
      <dgm:prSet custT="1"/>
      <dgm:spPr/>
      <dgm:t>
        <a:bodyPr/>
        <a:lstStyle/>
        <a:p>
          <a:r>
            <a:rPr lang="en-US" sz="1200" dirty="0"/>
            <a:t>Transactions descriptions</a:t>
          </a:r>
        </a:p>
      </dgm:t>
    </dgm:pt>
    <dgm:pt modelId="{B4648551-6480-4979-B757-057641A02BDA}" type="parTrans" cxnId="{E0EE15C9-286F-43FE-BD31-E3D1328E2253}">
      <dgm:prSet/>
      <dgm:spPr/>
      <dgm:t>
        <a:bodyPr/>
        <a:lstStyle/>
        <a:p>
          <a:endParaRPr lang="en-US"/>
        </a:p>
      </dgm:t>
    </dgm:pt>
    <dgm:pt modelId="{44370BA5-8B18-48AE-B95A-7BF656DF8369}" type="sibTrans" cxnId="{E0EE15C9-286F-43FE-BD31-E3D1328E2253}">
      <dgm:prSet/>
      <dgm:spPr/>
      <dgm:t>
        <a:bodyPr/>
        <a:lstStyle/>
        <a:p>
          <a:endParaRPr lang="en-US"/>
        </a:p>
      </dgm:t>
    </dgm:pt>
    <dgm:pt modelId="{31C2BBDA-E9B4-4D11-BE21-1867D1E73BE9}">
      <dgm:prSet custT="1"/>
      <dgm:spPr/>
      <dgm:t>
        <a:bodyPr/>
        <a:lstStyle/>
        <a:p>
          <a:r>
            <a:rPr lang="en-US" sz="1200" dirty="0"/>
            <a:t>440098</a:t>
          </a:r>
        </a:p>
        <a:p>
          <a:r>
            <a:rPr lang="en-US" sz="1200" dirty="0"/>
            <a:t> Rides</a:t>
          </a:r>
        </a:p>
      </dgm:t>
    </dgm:pt>
    <dgm:pt modelId="{58EB66AF-E6EB-487D-8267-73554B8174B0}" type="parTrans" cxnId="{5A349685-ECCC-408E-A9D9-6A955456F1C5}">
      <dgm:prSet/>
      <dgm:spPr/>
      <dgm:t>
        <a:bodyPr/>
        <a:lstStyle/>
        <a:p>
          <a:endParaRPr lang="en-US"/>
        </a:p>
      </dgm:t>
    </dgm:pt>
    <dgm:pt modelId="{A4DB9871-92DB-4217-BBE3-DB8C8F35F7F1}" type="sibTrans" cxnId="{5A349685-ECCC-408E-A9D9-6A955456F1C5}">
      <dgm:prSet/>
      <dgm:spPr/>
      <dgm:t>
        <a:bodyPr/>
        <a:lstStyle/>
        <a:p>
          <a:endParaRPr lang="en-US"/>
        </a:p>
      </dgm:t>
    </dgm:pt>
    <dgm:pt modelId="{8389820D-77BD-4387-80D6-1BA18EEE305F}">
      <dgm:prSet/>
      <dgm:spPr/>
      <dgm:t>
        <a:bodyPr/>
        <a:lstStyle/>
        <a:p>
          <a:r>
            <a:rPr lang="en-US" dirty="0"/>
            <a:t>49171 Customers</a:t>
          </a:r>
        </a:p>
      </dgm:t>
    </dgm:pt>
    <dgm:pt modelId="{044A9243-C6B5-4559-BFA3-B62B5CE301F5}" type="parTrans" cxnId="{24EFC58B-29D8-47DE-9AA4-AE46BED4B4DD}">
      <dgm:prSet/>
      <dgm:spPr/>
      <dgm:t>
        <a:bodyPr/>
        <a:lstStyle/>
        <a:p>
          <a:endParaRPr lang="en-US"/>
        </a:p>
      </dgm:t>
    </dgm:pt>
    <dgm:pt modelId="{9103E629-584F-4114-ACD2-83E43267DE9E}" type="sibTrans" cxnId="{24EFC58B-29D8-47DE-9AA4-AE46BED4B4DD}">
      <dgm:prSet/>
      <dgm:spPr/>
      <dgm:t>
        <a:bodyPr/>
        <a:lstStyle/>
        <a:p>
          <a:endParaRPr lang="en-US"/>
        </a:p>
      </dgm:t>
    </dgm:pt>
    <dgm:pt modelId="{89F65586-C9DC-4208-A879-4F76A4317E0E}" type="pres">
      <dgm:prSet presAssocID="{8E489E37-FA71-4C5B-9E39-17BE3810D17F}" presName="Name0" presStyleCnt="0">
        <dgm:presLayoutVars>
          <dgm:dir/>
          <dgm:animLvl val="lvl"/>
          <dgm:resizeHandles val="exact"/>
        </dgm:presLayoutVars>
      </dgm:prSet>
      <dgm:spPr/>
    </dgm:pt>
    <dgm:pt modelId="{E4531738-563C-44C9-A1A0-13498503F951}" type="pres">
      <dgm:prSet presAssocID="{CD3A117C-627C-4402-9401-576B497C29C1}" presName="linNode" presStyleCnt="0"/>
      <dgm:spPr/>
    </dgm:pt>
    <dgm:pt modelId="{4230EAC6-AB57-4470-AD3B-4156054B93C1}" type="pres">
      <dgm:prSet presAssocID="{CD3A117C-627C-4402-9401-576B497C29C1}" presName="parentText" presStyleLbl="node1" presStyleIdx="0" presStyleCnt="3" custScaleX="132476">
        <dgm:presLayoutVars>
          <dgm:chMax val="1"/>
          <dgm:bulletEnabled val="1"/>
        </dgm:presLayoutVars>
      </dgm:prSet>
      <dgm:spPr/>
    </dgm:pt>
    <dgm:pt modelId="{38083BA4-721E-465D-8394-AA9B73B83088}" type="pres">
      <dgm:prSet presAssocID="{44370BA5-8B18-48AE-B95A-7BF656DF8369}" presName="sp" presStyleCnt="0"/>
      <dgm:spPr/>
    </dgm:pt>
    <dgm:pt modelId="{4F62A7F5-D01A-44C7-BA70-151CDD6D89DD}" type="pres">
      <dgm:prSet presAssocID="{31C2BBDA-E9B4-4D11-BE21-1867D1E73BE9}" presName="linNode" presStyleCnt="0"/>
      <dgm:spPr/>
    </dgm:pt>
    <dgm:pt modelId="{9186937D-5FD0-425F-B2B9-FF45DFD42F5C}" type="pres">
      <dgm:prSet presAssocID="{31C2BBDA-E9B4-4D11-BE21-1867D1E73BE9}" presName="parentText" presStyleLbl="node1" presStyleIdx="1" presStyleCnt="3" custLinFactNeighborX="18373" custLinFactNeighborY="0">
        <dgm:presLayoutVars>
          <dgm:chMax val="1"/>
          <dgm:bulletEnabled val="1"/>
        </dgm:presLayoutVars>
      </dgm:prSet>
      <dgm:spPr/>
    </dgm:pt>
    <dgm:pt modelId="{C2A84BFE-6348-4477-A1E1-95A6BA8005E0}" type="pres">
      <dgm:prSet presAssocID="{A4DB9871-92DB-4217-BBE3-DB8C8F35F7F1}" presName="sp" presStyleCnt="0"/>
      <dgm:spPr/>
    </dgm:pt>
    <dgm:pt modelId="{3EDF0E06-B14C-4598-9AEB-C82C7D45D22B}" type="pres">
      <dgm:prSet presAssocID="{8389820D-77BD-4387-80D6-1BA18EEE305F}" presName="linNode" presStyleCnt="0"/>
      <dgm:spPr/>
    </dgm:pt>
    <dgm:pt modelId="{0255CD9E-4DF1-4ADC-98E1-F255F5FA9D53}" type="pres">
      <dgm:prSet presAssocID="{8389820D-77BD-4387-80D6-1BA18EEE305F}" presName="parentText" presStyleLbl="node1" presStyleIdx="2" presStyleCnt="3" custLinFactNeighborX="18373" custLinFactNeighborY="-5216">
        <dgm:presLayoutVars>
          <dgm:chMax val="1"/>
          <dgm:bulletEnabled val="1"/>
        </dgm:presLayoutVars>
      </dgm:prSet>
      <dgm:spPr/>
    </dgm:pt>
  </dgm:ptLst>
  <dgm:cxnLst>
    <dgm:cxn modelId="{351FBE58-F220-40A4-B435-A5400EB02F2D}" type="presOf" srcId="{8389820D-77BD-4387-80D6-1BA18EEE305F}" destId="{0255CD9E-4DF1-4ADC-98E1-F255F5FA9D53}" srcOrd="0" destOrd="0" presId="urn:microsoft.com/office/officeart/2005/8/layout/vList5"/>
    <dgm:cxn modelId="{5A349685-ECCC-408E-A9D9-6A955456F1C5}" srcId="{8E489E37-FA71-4C5B-9E39-17BE3810D17F}" destId="{31C2BBDA-E9B4-4D11-BE21-1867D1E73BE9}" srcOrd="1" destOrd="0" parTransId="{58EB66AF-E6EB-487D-8267-73554B8174B0}" sibTransId="{A4DB9871-92DB-4217-BBE3-DB8C8F35F7F1}"/>
    <dgm:cxn modelId="{24EFC58B-29D8-47DE-9AA4-AE46BED4B4DD}" srcId="{8E489E37-FA71-4C5B-9E39-17BE3810D17F}" destId="{8389820D-77BD-4387-80D6-1BA18EEE305F}" srcOrd="2" destOrd="0" parTransId="{044A9243-C6B5-4559-BFA3-B62B5CE301F5}" sibTransId="{9103E629-584F-4114-ACD2-83E43267DE9E}"/>
    <dgm:cxn modelId="{C5E9F59C-D6FC-4FFB-895D-268B9C4FEC17}" type="presOf" srcId="{31C2BBDA-E9B4-4D11-BE21-1867D1E73BE9}" destId="{9186937D-5FD0-425F-B2B9-FF45DFD42F5C}" srcOrd="0" destOrd="0" presId="urn:microsoft.com/office/officeart/2005/8/layout/vList5"/>
    <dgm:cxn modelId="{E0EE15C9-286F-43FE-BD31-E3D1328E2253}" srcId="{8E489E37-FA71-4C5B-9E39-17BE3810D17F}" destId="{CD3A117C-627C-4402-9401-576B497C29C1}" srcOrd="0" destOrd="0" parTransId="{B4648551-6480-4979-B757-057641A02BDA}" sibTransId="{44370BA5-8B18-48AE-B95A-7BF656DF8369}"/>
    <dgm:cxn modelId="{D1ECB7CD-C911-466C-B19D-78179EDBEBED}" type="presOf" srcId="{CD3A117C-627C-4402-9401-576B497C29C1}" destId="{4230EAC6-AB57-4470-AD3B-4156054B93C1}" srcOrd="0" destOrd="0" presId="urn:microsoft.com/office/officeart/2005/8/layout/vList5"/>
    <dgm:cxn modelId="{2D170DF3-C8A8-46F8-8A5D-11D5E01B0355}" type="presOf" srcId="{8E489E37-FA71-4C5B-9E39-17BE3810D17F}" destId="{89F65586-C9DC-4208-A879-4F76A4317E0E}" srcOrd="0" destOrd="0" presId="urn:microsoft.com/office/officeart/2005/8/layout/vList5"/>
    <dgm:cxn modelId="{A9F31A71-918F-49B9-B356-91ADB33720C4}" type="presParOf" srcId="{89F65586-C9DC-4208-A879-4F76A4317E0E}" destId="{E4531738-563C-44C9-A1A0-13498503F951}" srcOrd="0" destOrd="0" presId="urn:microsoft.com/office/officeart/2005/8/layout/vList5"/>
    <dgm:cxn modelId="{049DD3C9-BCD2-4128-9347-46281EFA8005}" type="presParOf" srcId="{E4531738-563C-44C9-A1A0-13498503F951}" destId="{4230EAC6-AB57-4470-AD3B-4156054B93C1}" srcOrd="0" destOrd="0" presId="urn:microsoft.com/office/officeart/2005/8/layout/vList5"/>
    <dgm:cxn modelId="{6D233919-19E6-4972-BD7E-C0E033002867}" type="presParOf" srcId="{89F65586-C9DC-4208-A879-4F76A4317E0E}" destId="{38083BA4-721E-465D-8394-AA9B73B83088}" srcOrd="1" destOrd="0" presId="urn:microsoft.com/office/officeart/2005/8/layout/vList5"/>
    <dgm:cxn modelId="{62815715-69AC-4ACC-B575-6B66D1F05B71}" type="presParOf" srcId="{89F65586-C9DC-4208-A879-4F76A4317E0E}" destId="{4F62A7F5-D01A-44C7-BA70-151CDD6D89DD}" srcOrd="2" destOrd="0" presId="urn:microsoft.com/office/officeart/2005/8/layout/vList5"/>
    <dgm:cxn modelId="{BDF53A3A-0C70-41C8-A4E1-E2A43CB624BA}" type="presParOf" srcId="{4F62A7F5-D01A-44C7-BA70-151CDD6D89DD}" destId="{9186937D-5FD0-425F-B2B9-FF45DFD42F5C}" srcOrd="0" destOrd="0" presId="urn:microsoft.com/office/officeart/2005/8/layout/vList5"/>
    <dgm:cxn modelId="{09215B99-BC06-4FC1-896F-85571AF56570}" type="presParOf" srcId="{89F65586-C9DC-4208-A879-4F76A4317E0E}" destId="{C2A84BFE-6348-4477-A1E1-95A6BA8005E0}" srcOrd="3" destOrd="0" presId="urn:microsoft.com/office/officeart/2005/8/layout/vList5"/>
    <dgm:cxn modelId="{FCF73F92-CE9F-4619-9503-89A67A0B1459}" type="presParOf" srcId="{89F65586-C9DC-4208-A879-4F76A4317E0E}" destId="{3EDF0E06-B14C-4598-9AEB-C82C7D45D22B}" srcOrd="4" destOrd="0" presId="urn:microsoft.com/office/officeart/2005/8/layout/vList5"/>
    <dgm:cxn modelId="{05A2A4DC-0E70-42FF-B1FF-0213A3F3701C}" type="presParOf" srcId="{3EDF0E06-B14C-4598-9AEB-C82C7D45D22B}" destId="{0255CD9E-4DF1-4ADC-98E1-F255F5FA9D53}"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489E37-FA71-4C5B-9E39-17BE3810D17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CD3A117C-627C-4402-9401-576B497C29C1}">
      <dgm:prSet custT="1"/>
      <dgm:spPr/>
      <dgm:t>
        <a:bodyPr/>
        <a:lstStyle/>
        <a:p>
          <a:r>
            <a:rPr lang="en-US" sz="1200" dirty="0"/>
            <a:t>Customer descriptions</a:t>
          </a:r>
        </a:p>
      </dgm:t>
    </dgm:pt>
    <dgm:pt modelId="{B4648551-6480-4979-B757-057641A02BDA}" type="parTrans" cxnId="{E0EE15C9-286F-43FE-BD31-E3D1328E2253}">
      <dgm:prSet/>
      <dgm:spPr/>
      <dgm:t>
        <a:bodyPr/>
        <a:lstStyle/>
        <a:p>
          <a:endParaRPr lang="en-US"/>
        </a:p>
      </dgm:t>
    </dgm:pt>
    <dgm:pt modelId="{44370BA5-8B18-48AE-B95A-7BF656DF8369}" type="sibTrans" cxnId="{E0EE15C9-286F-43FE-BD31-E3D1328E2253}">
      <dgm:prSet/>
      <dgm:spPr/>
      <dgm:t>
        <a:bodyPr/>
        <a:lstStyle/>
        <a:p>
          <a:endParaRPr lang="en-US"/>
        </a:p>
      </dgm:t>
    </dgm:pt>
    <dgm:pt modelId="{89F65586-C9DC-4208-A879-4F76A4317E0E}" type="pres">
      <dgm:prSet presAssocID="{8E489E37-FA71-4C5B-9E39-17BE3810D17F}" presName="Name0" presStyleCnt="0">
        <dgm:presLayoutVars>
          <dgm:dir/>
          <dgm:animLvl val="lvl"/>
          <dgm:resizeHandles val="exact"/>
        </dgm:presLayoutVars>
      </dgm:prSet>
      <dgm:spPr/>
    </dgm:pt>
    <dgm:pt modelId="{E4531738-563C-44C9-A1A0-13498503F951}" type="pres">
      <dgm:prSet presAssocID="{CD3A117C-627C-4402-9401-576B497C29C1}" presName="linNode" presStyleCnt="0"/>
      <dgm:spPr/>
    </dgm:pt>
    <dgm:pt modelId="{4230EAC6-AB57-4470-AD3B-4156054B93C1}" type="pres">
      <dgm:prSet presAssocID="{CD3A117C-627C-4402-9401-576B497C29C1}" presName="parentText" presStyleLbl="node1" presStyleIdx="0" presStyleCnt="1" custScaleX="277778" custLinFactX="-34190" custLinFactNeighborX="-100000" custLinFactNeighborY="-3028">
        <dgm:presLayoutVars>
          <dgm:chMax val="1"/>
          <dgm:bulletEnabled val="1"/>
        </dgm:presLayoutVars>
      </dgm:prSet>
      <dgm:spPr/>
    </dgm:pt>
  </dgm:ptLst>
  <dgm:cxnLst>
    <dgm:cxn modelId="{E0EE15C9-286F-43FE-BD31-E3D1328E2253}" srcId="{8E489E37-FA71-4C5B-9E39-17BE3810D17F}" destId="{CD3A117C-627C-4402-9401-576B497C29C1}" srcOrd="0" destOrd="0" parTransId="{B4648551-6480-4979-B757-057641A02BDA}" sibTransId="{44370BA5-8B18-48AE-B95A-7BF656DF8369}"/>
    <dgm:cxn modelId="{D1ECB7CD-C911-466C-B19D-78179EDBEBED}" type="presOf" srcId="{CD3A117C-627C-4402-9401-576B497C29C1}" destId="{4230EAC6-AB57-4470-AD3B-4156054B93C1}" srcOrd="0" destOrd="0" presId="urn:microsoft.com/office/officeart/2005/8/layout/vList5"/>
    <dgm:cxn modelId="{2D170DF3-C8A8-46F8-8A5D-11D5E01B0355}" type="presOf" srcId="{8E489E37-FA71-4C5B-9E39-17BE3810D17F}" destId="{89F65586-C9DC-4208-A879-4F76A4317E0E}" srcOrd="0" destOrd="0" presId="urn:microsoft.com/office/officeart/2005/8/layout/vList5"/>
    <dgm:cxn modelId="{A9F31A71-918F-49B9-B356-91ADB33720C4}" type="presParOf" srcId="{89F65586-C9DC-4208-A879-4F76A4317E0E}" destId="{E4531738-563C-44C9-A1A0-13498503F951}" srcOrd="0" destOrd="0" presId="urn:microsoft.com/office/officeart/2005/8/layout/vList5"/>
    <dgm:cxn modelId="{049DD3C9-BCD2-4128-9347-46281EFA8005}" type="presParOf" srcId="{E4531738-563C-44C9-A1A0-13498503F951}" destId="{4230EAC6-AB57-4470-AD3B-4156054B93C1}" srcOrd="0"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489E37-FA71-4C5B-9E39-17BE3810D17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CD3A117C-627C-4402-9401-576B497C29C1}">
      <dgm:prSet custT="1"/>
      <dgm:spPr/>
      <dgm:t>
        <a:bodyPr/>
        <a:lstStyle/>
        <a:p>
          <a:r>
            <a:rPr lang="en-US" sz="1200" dirty="0"/>
            <a:t>359392 Rides</a:t>
          </a:r>
        </a:p>
      </dgm:t>
    </dgm:pt>
    <dgm:pt modelId="{B4648551-6480-4979-B757-057641A02BDA}" type="parTrans" cxnId="{E0EE15C9-286F-43FE-BD31-E3D1328E2253}">
      <dgm:prSet/>
      <dgm:spPr/>
      <dgm:t>
        <a:bodyPr/>
        <a:lstStyle/>
        <a:p>
          <a:endParaRPr lang="en-US"/>
        </a:p>
      </dgm:t>
    </dgm:pt>
    <dgm:pt modelId="{44370BA5-8B18-48AE-B95A-7BF656DF8369}" type="sibTrans" cxnId="{E0EE15C9-286F-43FE-BD31-E3D1328E2253}">
      <dgm:prSet/>
      <dgm:spPr/>
      <dgm:t>
        <a:bodyPr/>
        <a:lstStyle/>
        <a:p>
          <a:endParaRPr lang="en-US"/>
        </a:p>
      </dgm:t>
    </dgm:pt>
    <dgm:pt modelId="{89F65586-C9DC-4208-A879-4F76A4317E0E}" type="pres">
      <dgm:prSet presAssocID="{8E489E37-FA71-4C5B-9E39-17BE3810D17F}" presName="Name0" presStyleCnt="0">
        <dgm:presLayoutVars>
          <dgm:dir/>
          <dgm:animLvl val="lvl"/>
          <dgm:resizeHandles val="exact"/>
        </dgm:presLayoutVars>
      </dgm:prSet>
      <dgm:spPr/>
    </dgm:pt>
    <dgm:pt modelId="{E4531738-563C-44C9-A1A0-13498503F951}" type="pres">
      <dgm:prSet presAssocID="{CD3A117C-627C-4402-9401-576B497C29C1}" presName="linNode" presStyleCnt="0"/>
      <dgm:spPr/>
    </dgm:pt>
    <dgm:pt modelId="{4230EAC6-AB57-4470-AD3B-4156054B93C1}" type="pres">
      <dgm:prSet presAssocID="{CD3A117C-627C-4402-9401-576B497C29C1}" presName="parentText" presStyleLbl="node1" presStyleIdx="0" presStyleCnt="1" custScaleX="277778" custLinFactX="39501" custLinFactNeighborX="100000" custLinFactNeighborY="4109">
        <dgm:presLayoutVars>
          <dgm:chMax val="1"/>
          <dgm:bulletEnabled val="1"/>
        </dgm:presLayoutVars>
      </dgm:prSet>
      <dgm:spPr/>
    </dgm:pt>
  </dgm:ptLst>
  <dgm:cxnLst>
    <dgm:cxn modelId="{E0EE15C9-286F-43FE-BD31-E3D1328E2253}" srcId="{8E489E37-FA71-4C5B-9E39-17BE3810D17F}" destId="{CD3A117C-627C-4402-9401-576B497C29C1}" srcOrd="0" destOrd="0" parTransId="{B4648551-6480-4979-B757-057641A02BDA}" sibTransId="{44370BA5-8B18-48AE-B95A-7BF656DF8369}"/>
    <dgm:cxn modelId="{D1ECB7CD-C911-466C-B19D-78179EDBEBED}" type="presOf" srcId="{CD3A117C-627C-4402-9401-576B497C29C1}" destId="{4230EAC6-AB57-4470-AD3B-4156054B93C1}" srcOrd="0" destOrd="0" presId="urn:microsoft.com/office/officeart/2005/8/layout/vList5"/>
    <dgm:cxn modelId="{2D170DF3-C8A8-46F8-8A5D-11D5E01B0355}" type="presOf" srcId="{8E489E37-FA71-4C5B-9E39-17BE3810D17F}" destId="{89F65586-C9DC-4208-A879-4F76A4317E0E}" srcOrd="0" destOrd="0" presId="urn:microsoft.com/office/officeart/2005/8/layout/vList5"/>
    <dgm:cxn modelId="{A9F31A71-918F-49B9-B356-91ADB33720C4}" type="presParOf" srcId="{89F65586-C9DC-4208-A879-4F76A4317E0E}" destId="{E4531738-563C-44C9-A1A0-13498503F951}" srcOrd="0" destOrd="0" presId="urn:microsoft.com/office/officeart/2005/8/layout/vList5"/>
    <dgm:cxn modelId="{049DD3C9-BCD2-4128-9347-46281EFA8005}" type="presParOf" srcId="{E4531738-563C-44C9-A1A0-13498503F951}" destId="{4230EAC6-AB57-4470-AD3B-4156054B93C1}" srcOrd="0" destOrd="0" presId="urn:microsoft.com/office/officeart/2005/8/layout/vList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489E37-FA71-4C5B-9E39-17BE3810D17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CD3A117C-627C-4402-9401-576B497C29C1}">
      <dgm:prSet custT="1"/>
      <dgm:spPr/>
      <dgm:t>
        <a:bodyPr/>
        <a:lstStyle/>
        <a:p>
          <a:r>
            <a:rPr lang="en-US" sz="1200" dirty="0"/>
            <a:t>46148 Customers</a:t>
          </a:r>
        </a:p>
      </dgm:t>
    </dgm:pt>
    <dgm:pt modelId="{B4648551-6480-4979-B757-057641A02BDA}" type="parTrans" cxnId="{E0EE15C9-286F-43FE-BD31-E3D1328E2253}">
      <dgm:prSet/>
      <dgm:spPr/>
      <dgm:t>
        <a:bodyPr/>
        <a:lstStyle/>
        <a:p>
          <a:endParaRPr lang="en-US"/>
        </a:p>
      </dgm:t>
    </dgm:pt>
    <dgm:pt modelId="{44370BA5-8B18-48AE-B95A-7BF656DF8369}" type="sibTrans" cxnId="{E0EE15C9-286F-43FE-BD31-E3D1328E2253}">
      <dgm:prSet/>
      <dgm:spPr/>
      <dgm:t>
        <a:bodyPr/>
        <a:lstStyle/>
        <a:p>
          <a:endParaRPr lang="en-US"/>
        </a:p>
      </dgm:t>
    </dgm:pt>
    <dgm:pt modelId="{89F65586-C9DC-4208-A879-4F76A4317E0E}" type="pres">
      <dgm:prSet presAssocID="{8E489E37-FA71-4C5B-9E39-17BE3810D17F}" presName="Name0" presStyleCnt="0">
        <dgm:presLayoutVars>
          <dgm:dir/>
          <dgm:animLvl val="lvl"/>
          <dgm:resizeHandles val="exact"/>
        </dgm:presLayoutVars>
      </dgm:prSet>
      <dgm:spPr/>
    </dgm:pt>
    <dgm:pt modelId="{E4531738-563C-44C9-A1A0-13498503F951}" type="pres">
      <dgm:prSet presAssocID="{CD3A117C-627C-4402-9401-576B497C29C1}" presName="linNode" presStyleCnt="0"/>
      <dgm:spPr/>
    </dgm:pt>
    <dgm:pt modelId="{4230EAC6-AB57-4470-AD3B-4156054B93C1}" type="pres">
      <dgm:prSet presAssocID="{CD3A117C-627C-4402-9401-576B497C29C1}" presName="parentText" presStyleLbl="node1" presStyleIdx="0" presStyleCnt="1" custScaleX="277778" custLinFactX="39501" custLinFactNeighborX="100000" custLinFactNeighborY="4109">
        <dgm:presLayoutVars>
          <dgm:chMax val="1"/>
          <dgm:bulletEnabled val="1"/>
        </dgm:presLayoutVars>
      </dgm:prSet>
      <dgm:spPr/>
    </dgm:pt>
  </dgm:ptLst>
  <dgm:cxnLst>
    <dgm:cxn modelId="{E0EE15C9-286F-43FE-BD31-E3D1328E2253}" srcId="{8E489E37-FA71-4C5B-9E39-17BE3810D17F}" destId="{CD3A117C-627C-4402-9401-576B497C29C1}" srcOrd="0" destOrd="0" parTransId="{B4648551-6480-4979-B757-057641A02BDA}" sibTransId="{44370BA5-8B18-48AE-B95A-7BF656DF8369}"/>
    <dgm:cxn modelId="{D1ECB7CD-C911-466C-B19D-78179EDBEBED}" type="presOf" srcId="{CD3A117C-627C-4402-9401-576B497C29C1}" destId="{4230EAC6-AB57-4470-AD3B-4156054B93C1}" srcOrd="0" destOrd="0" presId="urn:microsoft.com/office/officeart/2005/8/layout/vList5"/>
    <dgm:cxn modelId="{2D170DF3-C8A8-46F8-8A5D-11D5E01B0355}" type="presOf" srcId="{8E489E37-FA71-4C5B-9E39-17BE3810D17F}" destId="{89F65586-C9DC-4208-A879-4F76A4317E0E}" srcOrd="0" destOrd="0" presId="urn:microsoft.com/office/officeart/2005/8/layout/vList5"/>
    <dgm:cxn modelId="{A9F31A71-918F-49B9-B356-91ADB33720C4}" type="presParOf" srcId="{89F65586-C9DC-4208-A879-4F76A4317E0E}" destId="{E4531738-563C-44C9-A1A0-13498503F951}" srcOrd="0" destOrd="0" presId="urn:microsoft.com/office/officeart/2005/8/layout/vList5"/>
    <dgm:cxn modelId="{049DD3C9-BCD2-4128-9347-46281EFA8005}" type="presParOf" srcId="{E4531738-563C-44C9-A1A0-13498503F951}" destId="{4230EAC6-AB57-4470-AD3B-4156054B93C1}" srcOrd="0" destOrd="0" presId="urn:microsoft.com/office/officeart/2005/8/layout/vList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D84F87-ADE1-4AC6-90EB-9E122AE3305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B121620C-7B2C-4299-A040-084DAE57E498}">
      <dgm:prSet phldrT="[Text]"/>
      <dgm:spPr/>
      <dgm:t>
        <a:bodyPr/>
        <a:lstStyle/>
        <a:p>
          <a:r>
            <a:rPr lang="en-US" dirty="0"/>
            <a:t>Number of Rides:</a:t>
          </a:r>
        </a:p>
      </dgm:t>
    </dgm:pt>
    <dgm:pt modelId="{28F5CAFF-0E63-487E-8775-CBD7589E2877}" type="parTrans" cxnId="{A0C866AA-0A62-43E6-85C6-8A791F3E5922}">
      <dgm:prSet/>
      <dgm:spPr/>
      <dgm:t>
        <a:bodyPr/>
        <a:lstStyle/>
        <a:p>
          <a:endParaRPr lang="en-US"/>
        </a:p>
      </dgm:t>
    </dgm:pt>
    <dgm:pt modelId="{9A05DD80-ED2D-40D4-A1F3-A25767C890F4}" type="sibTrans" cxnId="{A0C866AA-0A62-43E6-85C6-8A791F3E5922}">
      <dgm:prSet/>
      <dgm:spPr/>
      <dgm:t>
        <a:bodyPr/>
        <a:lstStyle/>
        <a:p>
          <a:endParaRPr lang="en-US"/>
        </a:p>
      </dgm:t>
    </dgm:pt>
    <dgm:pt modelId="{AE350B04-D1B5-488B-8B8E-EF45D803F872}">
      <dgm:prSet phldrT="[Text]"/>
      <dgm:spPr/>
      <dgm:t>
        <a:bodyPr/>
        <a:lstStyle/>
        <a:p>
          <a:r>
            <a:rPr lang="en-US" dirty="0"/>
            <a:t>Total: 359392</a:t>
          </a:r>
        </a:p>
      </dgm:t>
    </dgm:pt>
    <dgm:pt modelId="{9C5A6F64-0EBC-4D44-B165-37E8F7C2BA6E}" type="parTrans" cxnId="{4AA136B7-E518-4BB6-B4B4-4E501F1690C0}">
      <dgm:prSet/>
      <dgm:spPr/>
      <dgm:t>
        <a:bodyPr/>
        <a:lstStyle/>
        <a:p>
          <a:endParaRPr lang="en-US"/>
        </a:p>
      </dgm:t>
    </dgm:pt>
    <dgm:pt modelId="{75B3CB49-C033-4650-887D-6D35AB7D95AA}" type="sibTrans" cxnId="{4AA136B7-E518-4BB6-B4B4-4E501F1690C0}">
      <dgm:prSet/>
      <dgm:spPr/>
      <dgm:t>
        <a:bodyPr/>
        <a:lstStyle/>
        <a:p>
          <a:endParaRPr lang="en-US"/>
        </a:p>
      </dgm:t>
    </dgm:pt>
    <dgm:pt modelId="{D3F29AD8-819E-4140-8BB2-4FA781BD84F4}">
      <dgm:prSet phldrT="[Text]" custT="1"/>
      <dgm:spPr>
        <a:solidFill>
          <a:srgbClr val="FFFF00"/>
        </a:solidFill>
      </dgm:spPr>
      <dgm:t>
        <a:bodyPr/>
        <a:lstStyle/>
        <a:p>
          <a:r>
            <a:rPr lang="en-US" sz="1800" dirty="0">
              <a:solidFill>
                <a:sysClr val="windowText" lastClr="000000"/>
              </a:solidFill>
            </a:rPr>
            <a:t>274681</a:t>
          </a:r>
        </a:p>
        <a:p>
          <a:r>
            <a:rPr lang="en-US" sz="1700" dirty="0">
              <a:solidFill>
                <a:sysClr val="windowText" lastClr="000000"/>
              </a:solidFill>
            </a:rPr>
            <a:t>76.4% of  trips</a:t>
          </a:r>
        </a:p>
      </dgm:t>
    </dgm:pt>
    <dgm:pt modelId="{899DD875-4D0D-446B-A0E1-20E5B649AF0D}" type="parTrans" cxnId="{AB3D4ACD-ADC4-435D-BA8A-578DB52D5FCF}">
      <dgm:prSet/>
      <dgm:spPr/>
      <dgm:t>
        <a:bodyPr/>
        <a:lstStyle/>
        <a:p>
          <a:endParaRPr lang="en-US"/>
        </a:p>
      </dgm:t>
    </dgm:pt>
    <dgm:pt modelId="{6D01CFDC-72BA-426C-89CB-3BB46B2FA3CF}" type="sibTrans" cxnId="{AB3D4ACD-ADC4-435D-BA8A-578DB52D5FCF}">
      <dgm:prSet/>
      <dgm:spPr/>
      <dgm:t>
        <a:bodyPr/>
        <a:lstStyle/>
        <a:p>
          <a:endParaRPr lang="en-US"/>
        </a:p>
      </dgm:t>
    </dgm:pt>
    <dgm:pt modelId="{9AE2552F-6A59-48CC-9B73-63571F8C7574}">
      <dgm:prSet phldrT="[Text]"/>
      <dgm:spPr>
        <a:solidFill>
          <a:srgbClr val="FF66FF"/>
        </a:solidFill>
      </dgm:spPr>
      <dgm:t>
        <a:bodyPr/>
        <a:lstStyle/>
        <a:p>
          <a:r>
            <a:rPr lang="en-US" dirty="0">
              <a:solidFill>
                <a:sysClr val="windowText" lastClr="000000"/>
              </a:solidFill>
            </a:rPr>
            <a:t>84711</a:t>
          </a:r>
        </a:p>
        <a:p>
          <a:r>
            <a:rPr lang="en-US" dirty="0">
              <a:solidFill>
                <a:sysClr val="windowText" lastClr="000000"/>
              </a:solidFill>
            </a:rPr>
            <a:t>23.6% of trips</a:t>
          </a:r>
        </a:p>
      </dgm:t>
    </dgm:pt>
    <dgm:pt modelId="{E867B82D-C6FE-431D-BED1-D579AD722D02}" type="parTrans" cxnId="{9762BA00-AD20-4740-B05B-3F5B4D5EE364}">
      <dgm:prSet/>
      <dgm:spPr/>
      <dgm:t>
        <a:bodyPr/>
        <a:lstStyle/>
        <a:p>
          <a:endParaRPr lang="en-US"/>
        </a:p>
      </dgm:t>
    </dgm:pt>
    <dgm:pt modelId="{20F56ED8-C776-4D37-AE09-BCBC51F7F398}" type="sibTrans" cxnId="{9762BA00-AD20-4740-B05B-3F5B4D5EE364}">
      <dgm:prSet/>
      <dgm:spPr/>
      <dgm:t>
        <a:bodyPr/>
        <a:lstStyle/>
        <a:p>
          <a:endParaRPr lang="en-US"/>
        </a:p>
      </dgm:t>
    </dgm:pt>
    <dgm:pt modelId="{C8CED35D-5672-4BDC-AA56-3CC2F5EE0BFA}" type="pres">
      <dgm:prSet presAssocID="{6AD84F87-ADE1-4AC6-90EB-9E122AE33055}" presName="composite" presStyleCnt="0">
        <dgm:presLayoutVars>
          <dgm:chMax val="1"/>
          <dgm:dir/>
          <dgm:resizeHandles val="exact"/>
        </dgm:presLayoutVars>
      </dgm:prSet>
      <dgm:spPr/>
    </dgm:pt>
    <dgm:pt modelId="{C0BBA887-FCA1-4937-9623-B59E94BC3288}" type="pres">
      <dgm:prSet presAssocID="{B121620C-7B2C-4299-A040-084DAE57E498}" presName="roof" presStyleLbl="dkBgShp" presStyleIdx="0" presStyleCnt="2" custLinFactNeighborX="16225" custLinFactNeighborY="4550"/>
      <dgm:spPr/>
    </dgm:pt>
    <dgm:pt modelId="{4A4EFB5A-114B-4E62-A726-7535169FE9E9}" type="pres">
      <dgm:prSet presAssocID="{B121620C-7B2C-4299-A040-084DAE57E498}" presName="pillars" presStyleCnt="0"/>
      <dgm:spPr/>
    </dgm:pt>
    <dgm:pt modelId="{A2694C43-7A8D-4F16-9E75-C3D769A04B43}" type="pres">
      <dgm:prSet presAssocID="{B121620C-7B2C-4299-A040-084DAE57E498}" presName="pillar1" presStyleLbl="node1" presStyleIdx="0" presStyleCnt="3">
        <dgm:presLayoutVars>
          <dgm:bulletEnabled val="1"/>
        </dgm:presLayoutVars>
      </dgm:prSet>
      <dgm:spPr/>
    </dgm:pt>
    <dgm:pt modelId="{BE4812F3-8AA7-41A7-B4B8-C33FB4C45F88}" type="pres">
      <dgm:prSet presAssocID="{D3F29AD8-819E-4140-8BB2-4FA781BD84F4}" presName="pillarX" presStyleLbl="node1" presStyleIdx="1" presStyleCnt="3">
        <dgm:presLayoutVars>
          <dgm:bulletEnabled val="1"/>
        </dgm:presLayoutVars>
      </dgm:prSet>
      <dgm:spPr/>
    </dgm:pt>
    <dgm:pt modelId="{70BEB519-675F-4D66-A2D1-91605F00EA4D}" type="pres">
      <dgm:prSet presAssocID="{9AE2552F-6A59-48CC-9B73-63571F8C7574}" presName="pillarX" presStyleLbl="node1" presStyleIdx="2" presStyleCnt="3">
        <dgm:presLayoutVars>
          <dgm:bulletEnabled val="1"/>
        </dgm:presLayoutVars>
      </dgm:prSet>
      <dgm:spPr/>
    </dgm:pt>
    <dgm:pt modelId="{8C35A7FF-FA26-473E-BBF2-E70A3A017CCB}" type="pres">
      <dgm:prSet presAssocID="{B121620C-7B2C-4299-A040-084DAE57E498}" presName="base" presStyleLbl="dkBgShp" presStyleIdx="1" presStyleCnt="2"/>
      <dgm:spPr/>
    </dgm:pt>
  </dgm:ptLst>
  <dgm:cxnLst>
    <dgm:cxn modelId="{9762BA00-AD20-4740-B05B-3F5B4D5EE364}" srcId="{B121620C-7B2C-4299-A040-084DAE57E498}" destId="{9AE2552F-6A59-48CC-9B73-63571F8C7574}" srcOrd="2" destOrd="0" parTransId="{E867B82D-C6FE-431D-BED1-D579AD722D02}" sibTransId="{20F56ED8-C776-4D37-AE09-BCBC51F7F398}"/>
    <dgm:cxn modelId="{E0475822-255C-4FF9-B1A5-23DB2A2D6B1C}" type="presOf" srcId="{B121620C-7B2C-4299-A040-084DAE57E498}" destId="{C0BBA887-FCA1-4937-9623-B59E94BC3288}" srcOrd="0" destOrd="0" presId="urn:microsoft.com/office/officeart/2005/8/layout/hList3"/>
    <dgm:cxn modelId="{93C51A2B-1AD8-4F0C-997A-F5A618FEF922}" type="presOf" srcId="{6AD84F87-ADE1-4AC6-90EB-9E122AE33055}" destId="{C8CED35D-5672-4BDC-AA56-3CC2F5EE0BFA}" srcOrd="0" destOrd="0" presId="urn:microsoft.com/office/officeart/2005/8/layout/hList3"/>
    <dgm:cxn modelId="{B8FCEC5E-C642-4B78-8AD7-A146DE1656C9}" type="presOf" srcId="{D3F29AD8-819E-4140-8BB2-4FA781BD84F4}" destId="{BE4812F3-8AA7-41A7-B4B8-C33FB4C45F88}" srcOrd="0" destOrd="0" presId="urn:microsoft.com/office/officeart/2005/8/layout/hList3"/>
    <dgm:cxn modelId="{A0C866AA-0A62-43E6-85C6-8A791F3E5922}" srcId="{6AD84F87-ADE1-4AC6-90EB-9E122AE33055}" destId="{B121620C-7B2C-4299-A040-084DAE57E498}" srcOrd="0" destOrd="0" parTransId="{28F5CAFF-0E63-487E-8775-CBD7589E2877}" sibTransId="{9A05DD80-ED2D-40D4-A1F3-A25767C890F4}"/>
    <dgm:cxn modelId="{4AA136B7-E518-4BB6-B4B4-4E501F1690C0}" srcId="{B121620C-7B2C-4299-A040-084DAE57E498}" destId="{AE350B04-D1B5-488B-8B8E-EF45D803F872}" srcOrd="0" destOrd="0" parTransId="{9C5A6F64-0EBC-4D44-B165-37E8F7C2BA6E}" sibTransId="{75B3CB49-C033-4650-887D-6D35AB7D95AA}"/>
    <dgm:cxn modelId="{5734A5C0-7A91-44D8-B101-D009A8B2EB6E}" type="presOf" srcId="{AE350B04-D1B5-488B-8B8E-EF45D803F872}" destId="{A2694C43-7A8D-4F16-9E75-C3D769A04B43}" srcOrd="0" destOrd="0" presId="urn:microsoft.com/office/officeart/2005/8/layout/hList3"/>
    <dgm:cxn modelId="{AB3D4ACD-ADC4-435D-BA8A-578DB52D5FCF}" srcId="{B121620C-7B2C-4299-A040-084DAE57E498}" destId="{D3F29AD8-819E-4140-8BB2-4FA781BD84F4}" srcOrd="1" destOrd="0" parTransId="{899DD875-4D0D-446B-A0E1-20E5B649AF0D}" sibTransId="{6D01CFDC-72BA-426C-89CB-3BB46B2FA3CF}"/>
    <dgm:cxn modelId="{D2CB6EE4-A376-4F1E-8275-F86E89107552}" type="presOf" srcId="{9AE2552F-6A59-48CC-9B73-63571F8C7574}" destId="{70BEB519-675F-4D66-A2D1-91605F00EA4D}" srcOrd="0" destOrd="0" presId="urn:microsoft.com/office/officeart/2005/8/layout/hList3"/>
    <dgm:cxn modelId="{676DFB08-4967-4F55-A599-84A213F23674}" type="presParOf" srcId="{C8CED35D-5672-4BDC-AA56-3CC2F5EE0BFA}" destId="{C0BBA887-FCA1-4937-9623-B59E94BC3288}" srcOrd="0" destOrd="0" presId="urn:microsoft.com/office/officeart/2005/8/layout/hList3"/>
    <dgm:cxn modelId="{6038EB68-A182-4DCA-AF2A-A26C2A7A2545}" type="presParOf" srcId="{C8CED35D-5672-4BDC-AA56-3CC2F5EE0BFA}" destId="{4A4EFB5A-114B-4E62-A726-7535169FE9E9}" srcOrd="1" destOrd="0" presId="urn:microsoft.com/office/officeart/2005/8/layout/hList3"/>
    <dgm:cxn modelId="{780ACAAF-65C0-4085-912F-017D95CD3AFA}" type="presParOf" srcId="{4A4EFB5A-114B-4E62-A726-7535169FE9E9}" destId="{A2694C43-7A8D-4F16-9E75-C3D769A04B43}" srcOrd="0" destOrd="0" presId="urn:microsoft.com/office/officeart/2005/8/layout/hList3"/>
    <dgm:cxn modelId="{F91F0716-322D-429C-B82D-22136318F55E}" type="presParOf" srcId="{4A4EFB5A-114B-4E62-A726-7535169FE9E9}" destId="{BE4812F3-8AA7-41A7-B4B8-C33FB4C45F88}" srcOrd="1" destOrd="0" presId="urn:microsoft.com/office/officeart/2005/8/layout/hList3"/>
    <dgm:cxn modelId="{95945DB7-C596-45E4-AF4B-AAFF766B27E8}" type="presParOf" srcId="{4A4EFB5A-114B-4E62-A726-7535169FE9E9}" destId="{70BEB519-675F-4D66-A2D1-91605F00EA4D}" srcOrd="2" destOrd="0" presId="urn:microsoft.com/office/officeart/2005/8/layout/hList3"/>
    <dgm:cxn modelId="{8AF41732-4022-4148-AB42-3726DA185DBC}" type="presParOf" srcId="{C8CED35D-5672-4BDC-AA56-3CC2F5EE0BFA}" destId="{8C35A7FF-FA26-473E-BBF2-E70A3A017CCB}"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D84F87-ADE1-4AC6-90EB-9E122AE3305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B121620C-7B2C-4299-A040-084DAE57E498}">
      <dgm:prSet phldrT="[Text]"/>
      <dgm:spPr/>
      <dgm:t>
        <a:bodyPr/>
        <a:lstStyle/>
        <a:p>
          <a:r>
            <a:rPr lang="en-US" dirty="0"/>
            <a:t>Total Profit:</a:t>
          </a:r>
        </a:p>
      </dgm:t>
    </dgm:pt>
    <dgm:pt modelId="{28F5CAFF-0E63-487E-8775-CBD7589E2877}" type="parTrans" cxnId="{A0C866AA-0A62-43E6-85C6-8A791F3E5922}">
      <dgm:prSet/>
      <dgm:spPr/>
      <dgm:t>
        <a:bodyPr/>
        <a:lstStyle/>
        <a:p>
          <a:endParaRPr lang="en-US"/>
        </a:p>
      </dgm:t>
    </dgm:pt>
    <dgm:pt modelId="{9A05DD80-ED2D-40D4-A1F3-A25767C890F4}" type="sibTrans" cxnId="{A0C866AA-0A62-43E6-85C6-8A791F3E5922}">
      <dgm:prSet/>
      <dgm:spPr/>
      <dgm:t>
        <a:bodyPr/>
        <a:lstStyle/>
        <a:p>
          <a:endParaRPr lang="en-US"/>
        </a:p>
      </dgm:t>
    </dgm:pt>
    <dgm:pt modelId="{D3F29AD8-819E-4140-8BB2-4FA781BD84F4}">
      <dgm:prSet phldrT="[Text]" custT="1"/>
      <dgm:spPr>
        <a:solidFill>
          <a:srgbClr val="FFFF00"/>
        </a:solidFill>
      </dgm:spPr>
      <dgm:t>
        <a:bodyPr/>
        <a:lstStyle/>
        <a:p>
          <a:r>
            <a:rPr lang="en-US" sz="1800" dirty="0">
              <a:solidFill>
                <a:sysClr val="windowText" lastClr="000000"/>
              </a:solidFill>
            </a:rPr>
            <a:t>44 020 370</a:t>
          </a:r>
          <a:endParaRPr lang="en-US" sz="1700" dirty="0">
            <a:solidFill>
              <a:sysClr val="windowText" lastClr="000000"/>
            </a:solidFill>
          </a:endParaRPr>
        </a:p>
      </dgm:t>
    </dgm:pt>
    <dgm:pt modelId="{899DD875-4D0D-446B-A0E1-20E5B649AF0D}" type="parTrans" cxnId="{AB3D4ACD-ADC4-435D-BA8A-578DB52D5FCF}">
      <dgm:prSet/>
      <dgm:spPr/>
      <dgm:t>
        <a:bodyPr/>
        <a:lstStyle/>
        <a:p>
          <a:endParaRPr lang="en-US"/>
        </a:p>
      </dgm:t>
    </dgm:pt>
    <dgm:pt modelId="{6D01CFDC-72BA-426C-89CB-3BB46B2FA3CF}" type="sibTrans" cxnId="{AB3D4ACD-ADC4-435D-BA8A-578DB52D5FCF}">
      <dgm:prSet/>
      <dgm:spPr/>
      <dgm:t>
        <a:bodyPr/>
        <a:lstStyle/>
        <a:p>
          <a:endParaRPr lang="en-US"/>
        </a:p>
      </dgm:t>
    </dgm:pt>
    <dgm:pt modelId="{9AE2552F-6A59-48CC-9B73-63571F8C7574}">
      <dgm:prSet phldrT="[Text]" custT="1"/>
      <dgm:spPr>
        <a:solidFill>
          <a:srgbClr val="FF66FF"/>
        </a:solidFill>
      </dgm:spPr>
      <dgm:t>
        <a:bodyPr/>
        <a:lstStyle/>
        <a:p>
          <a:r>
            <a:rPr lang="en-US" sz="1800" dirty="0">
              <a:solidFill>
                <a:sysClr val="windowText" lastClr="000000"/>
              </a:solidFill>
            </a:rPr>
            <a:t>5 307 328</a:t>
          </a:r>
        </a:p>
      </dgm:t>
    </dgm:pt>
    <dgm:pt modelId="{E867B82D-C6FE-431D-BED1-D579AD722D02}" type="parTrans" cxnId="{9762BA00-AD20-4740-B05B-3F5B4D5EE364}">
      <dgm:prSet/>
      <dgm:spPr/>
      <dgm:t>
        <a:bodyPr/>
        <a:lstStyle/>
        <a:p>
          <a:endParaRPr lang="en-US"/>
        </a:p>
      </dgm:t>
    </dgm:pt>
    <dgm:pt modelId="{20F56ED8-C776-4D37-AE09-BCBC51F7F398}" type="sibTrans" cxnId="{9762BA00-AD20-4740-B05B-3F5B4D5EE364}">
      <dgm:prSet/>
      <dgm:spPr/>
      <dgm:t>
        <a:bodyPr/>
        <a:lstStyle/>
        <a:p>
          <a:endParaRPr lang="en-US"/>
        </a:p>
      </dgm:t>
    </dgm:pt>
    <dgm:pt modelId="{C8CED35D-5672-4BDC-AA56-3CC2F5EE0BFA}" type="pres">
      <dgm:prSet presAssocID="{6AD84F87-ADE1-4AC6-90EB-9E122AE33055}" presName="composite" presStyleCnt="0">
        <dgm:presLayoutVars>
          <dgm:chMax val="1"/>
          <dgm:dir/>
          <dgm:resizeHandles val="exact"/>
        </dgm:presLayoutVars>
      </dgm:prSet>
      <dgm:spPr/>
    </dgm:pt>
    <dgm:pt modelId="{C0BBA887-FCA1-4937-9623-B59E94BC3288}" type="pres">
      <dgm:prSet presAssocID="{B121620C-7B2C-4299-A040-084DAE57E498}" presName="roof" presStyleLbl="dkBgShp" presStyleIdx="0" presStyleCnt="2" custLinFactNeighborX="16225" custLinFactNeighborY="4550"/>
      <dgm:spPr/>
    </dgm:pt>
    <dgm:pt modelId="{4A4EFB5A-114B-4E62-A726-7535169FE9E9}" type="pres">
      <dgm:prSet presAssocID="{B121620C-7B2C-4299-A040-084DAE57E498}" presName="pillars" presStyleCnt="0"/>
      <dgm:spPr/>
    </dgm:pt>
    <dgm:pt modelId="{A2694C43-7A8D-4F16-9E75-C3D769A04B43}" type="pres">
      <dgm:prSet presAssocID="{B121620C-7B2C-4299-A040-084DAE57E498}" presName="pillar1" presStyleLbl="node1" presStyleIdx="0" presStyleCnt="2">
        <dgm:presLayoutVars>
          <dgm:bulletEnabled val="1"/>
        </dgm:presLayoutVars>
      </dgm:prSet>
      <dgm:spPr/>
    </dgm:pt>
    <dgm:pt modelId="{70BEB519-675F-4D66-A2D1-91605F00EA4D}" type="pres">
      <dgm:prSet presAssocID="{9AE2552F-6A59-48CC-9B73-63571F8C7574}" presName="pillarX" presStyleLbl="node1" presStyleIdx="1" presStyleCnt="2">
        <dgm:presLayoutVars>
          <dgm:bulletEnabled val="1"/>
        </dgm:presLayoutVars>
      </dgm:prSet>
      <dgm:spPr/>
    </dgm:pt>
    <dgm:pt modelId="{8C35A7FF-FA26-473E-BBF2-E70A3A017CCB}" type="pres">
      <dgm:prSet presAssocID="{B121620C-7B2C-4299-A040-084DAE57E498}" presName="base" presStyleLbl="dkBgShp" presStyleIdx="1" presStyleCnt="2"/>
      <dgm:spPr/>
    </dgm:pt>
  </dgm:ptLst>
  <dgm:cxnLst>
    <dgm:cxn modelId="{9762BA00-AD20-4740-B05B-3F5B4D5EE364}" srcId="{B121620C-7B2C-4299-A040-084DAE57E498}" destId="{9AE2552F-6A59-48CC-9B73-63571F8C7574}" srcOrd="1" destOrd="0" parTransId="{E867B82D-C6FE-431D-BED1-D579AD722D02}" sibTransId="{20F56ED8-C776-4D37-AE09-BCBC51F7F398}"/>
    <dgm:cxn modelId="{1738FE07-8DB8-41C4-AD14-CD41A363444B}" type="presOf" srcId="{D3F29AD8-819E-4140-8BB2-4FA781BD84F4}" destId="{A2694C43-7A8D-4F16-9E75-C3D769A04B43}" srcOrd="0" destOrd="0" presId="urn:microsoft.com/office/officeart/2005/8/layout/hList3"/>
    <dgm:cxn modelId="{E0475822-255C-4FF9-B1A5-23DB2A2D6B1C}" type="presOf" srcId="{B121620C-7B2C-4299-A040-084DAE57E498}" destId="{C0BBA887-FCA1-4937-9623-B59E94BC3288}" srcOrd="0" destOrd="0" presId="urn:microsoft.com/office/officeart/2005/8/layout/hList3"/>
    <dgm:cxn modelId="{93C51A2B-1AD8-4F0C-997A-F5A618FEF922}" type="presOf" srcId="{6AD84F87-ADE1-4AC6-90EB-9E122AE33055}" destId="{C8CED35D-5672-4BDC-AA56-3CC2F5EE0BFA}" srcOrd="0" destOrd="0" presId="urn:microsoft.com/office/officeart/2005/8/layout/hList3"/>
    <dgm:cxn modelId="{A0C866AA-0A62-43E6-85C6-8A791F3E5922}" srcId="{6AD84F87-ADE1-4AC6-90EB-9E122AE33055}" destId="{B121620C-7B2C-4299-A040-084DAE57E498}" srcOrd="0" destOrd="0" parTransId="{28F5CAFF-0E63-487E-8775-CBD7589E2877}" sibTransId="{9A05DD80-ED2D-40D4-A1F3-A25767C890F4}"/>
    <dgm:cxn modelId="{AB3D4ACD-ADC4-435D-BA8A-578DB52D5FCF}" srcId="{B121620C-7B2C-4299-A040-084DAE57E498}" destId="{D3F29AD8-819E-4140-8BB2-4FA781BD84F4}" srcOrd="0" destOrd="0" parTransId="{899DD875-4D0D-446B-A0E1-20E5B649AF0D}" sibTransId="{6D01CFDC-72BA-426C-89CB-3BB46B2FA3CF}"/>
    <dgm:cxn modelId="{D2CB6EE4-A376-4F1E-8275-F86E89107552}" type="presOf" srcId="{9AE2552F-6A59-48CC-9B73-63571F8C7574}" destId="{70BEB519-675F-4D66-A2D1-91605F00EA4D}" srcOrd="0" destOrd="0" presId="urn:microsoft.com/office/officeart/2005/8/layout/hList3"/>
    <dgm:cxn modelId="{676DFB08-4967-4F55-A599-84A213F23674}" type="presParOf" srcId="{C8CED35D-5672-4BDC-AA56-3CC2F5EE0BFA}" destId="{C0BBA887-FCA1-4937-9623-B59E94BC3288}" srcOrd="0" destOrd="0" presId="urn:microsoft.com/office/officeart/2005/8/layout/hList3"/>
    <dgm:cxn modelId="{6038EB68-A182-4DCA-AF2A-A26C2A7A2545}" type="presParOf" srcId="{C8CED35D-5672-4BDC-AA56-3CC2F5EE0BFA}" destId="{4A4EFB5A-114B-4E62-A726-7535169FE9E9}" srcOrd="1" destOrd="0" presId="urn:microsoft.com/office/officeart/2005/8/layout/hList3"/>
    <dgm:cxn modelId="{780ACAAF-65C0-4085-912F-017D95CD3AFA}" type="presParOf" srcId="{4A4EFB5A-114B-4E62-A726-7535169FE9E9}" destId="{A2694C43-7A8D-4F16-9E75-C3D769A04B43}" srcOrd="0" destOrd="0" presId="urn:microsoft.com/office/officeart/2005/8/layout/hList3"/>
    <dgm:cxn modelId="{95945DB7-C596-45E4-AF4B-AAFF766B27E8}" type="presParOf" srcId="{4A4EFB5A-114B-4E62-A726-7535169FE9E9}" destId="{70BEB519-675F-4D66-A2D1-91605F00EA4D}" srcOrd="1" destOrd="0" presId="urn:microsoft.com/office/officeart/2005/8/layout/hList3"/>
    <dgm:cxn modelId="{8AF41732-4022-4148-AB42-3726DA185DBC}" type="presParOf" srcId="{C8CED35D-5672-4BDC-AA56-3CC2F5EE0BFA}" destId="{8C35A7FF-FA26-473E-BBF2-E70A3A017CCB}"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EC6FF7-207E-44E0-99E9-B2293954DE52}"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443330C3-4CA7-4AE9-8AA6-FC3B6B92A9F4}">
      <dgm:prSet phldrT="[Text]" custT="1"/>
      <dgm:spPr>
        <a:solidFill>
          <a:srgbClr val="FFFF00"/>
        </a:solidFill>
      </dgm:spPr>
      <dgm:t>
        <a:bodyPr/>
        <a:lstStyle/>
        <a:p>
          <a:r>
            <a:rPr lang="en-US" sz="2800" dirty="0"/>
            <a:t>Yellow Cab</a:t>
          </a:r>
        </a:p>
      </dgm:t>
    </dgm:pt>
    <dgm:pt modelId="{94A47AB2-3BB3-441D-851E-D3CB4EB4F953}" type="parTrans" cxnId="{8728C5FE-B7C5-43FF-B0A5-8D1702AF1C85}">
      <dgm:prSet/>
      <dgm:spPr/>
      <dgm:t>
        <a:bodyPr/>
        <a:lstStyle/>
        <a:p>
          <a:endParaRPr lang="en-US"/>
        </a:p>
      </dgm:t>
    </dgm:pt>
    <dgm:pt modelId="{EB23255B-224E-46EB-98F0-7FA7EF88333D}" type="sibTrans" cxnId="{8728C5FE-B7C5-43FF-B0A5-8D1702AF1C85}">
      <dgm:prSet/>
      <dgm:spPr/>
      <dgm:t>
        <a:bodyPr/>
        <a:lstStyle/>
        <a:p>
          <a:endParaRPr lang="en-US"/>
        </a:p>
      </dgm:t>
    </dgm:pt>
    <dgm:pt modelId="{5DF072E1-DA3F-48E7-AEA5-E442A96B563A}">
      <dgm:prSet phldrT="[Text]" custT="1"/>
      <dgm:spPr>
        <a:solidFill>
          <a:srgbClr val="FF66FF"/>
        </a:solidFill>
      </dgm:spPr>
      <dgm:t>
        <a:bodyPr/>
        <a:lstStyle/>
        <a:p>
          <a:r>
            <a:rPr lang="en-US" sz="2800" dirty="0"/>
            <a:t>Pink Cab</a:t>
          </a:r>
        </a:p>
      </dgm:t>
    </dgm:pt>
    <dgm:pt modelId="{66526A32-B105-46A6-BE94-92F0C456301D}" type="parTrans" cxnId="{97A0C356-7C09-4139-8406-D18AFE73AEB7}">
      <dgm:prSet/>
      <dgm:spPr/>
      <dgm:t>
        <a:bodyPr/>
        <a:lstStyle/>
        <a:p>
          <a:endParaRPr lang="en-US"/>
        </a:p>
      </dgm:t>
    </dgm:pt>
    <dgm:pt modelId="{A30B62FF-89CD-496C-9AC5-DE99C6314B78}" type="sibTrans" cxnId="{97A0C356-7C09-4139-8406-D18AFE73AEB7}">
      <dgm:prSet/>
      <dgm:spPr/>
      <dgm:t>
        <a:bodyPr/>
        <a:lstStyle/>
        <a:p>
          <a:endParaRPr lang="en-US"/>
        </a:p>
      </dgm:t>
    </dgm:pt>
    <dgm:pt modelId="{4E4F7202-C664-4E7D-AD78-43D02A307683}" type="pres">
      <dgm:prSet presAssocID="{A3EC6FF7-207E-44E0-99E9-B2293954DE52}" presName="theList" presStyleCnt="0">
        <dgm:presLayoutVars>
          <dgm:dir/>
          <dgm:animLvl val="lvl"/>
          <dgm:resizeHandles val="exact"/>
        </dgm:presLayoutVars>
      </dgm:prSet>
      <dgm:spPr/>
    </dgm:pt>
    <dgm:pt modelId="{72D6AC01-1A72-4DA3-BF5D-2FB1D0DEB064}" type="pres">
      <dgm:prSet presAssocID="{443330C3-4CA7-4AE9-8AA6-FC3B6B92A9F4}" presName="compNode" presStyleCnt="0"/>
      <dgm:spPr/>
    </dgm:pt>
    <dgm:pt modelId="{1521265F-2051-4DC5-ACCD-E4A9146FBEEF}" type="pres">
      <dgm:prSet presAssocID="{443330C3-4CA7-4AE9-8AA6-FC3B6B92A9F4}" presName="aNode" presStyleLbl="bgShp" presStyleIdx="0" presStyleCnt="2"/>
      <dgm:spPr/>
    </dgm:pt>
    <dgm:pt modelId="{32196718-9DCA-4F27-A2F6-CAA1039D32FF}" type="pres">
      <dgm:prSet presAssocID="{443330C3-4CA7-4AE9-8AA6-FC3B6B92A9F4}" presName="textNode" presStyleLbl="bgShp" presStyleIdx="0" presStyleCnt="2"/>
      <dgm:spPr/>
    </dgm:pt>
    <dgm:pt modelId="{0EF21A75-4BDE-4229-9DCC-B0C68CC05688}" type="pres">
      <dgm:prSet presAssocID="{443330C3-4CA7-4AE9-8AA6-FC3B6B92A9F4}" presName="compChildNode" presStyleCnt="0"/>
      <dgm:spPr/>
    </dgm:pt>
    <dgm:pt modelId="{1B11962C-C7FD-4E96-B8D5-8507596A58FC}" type="pres">
      <dgm:prSet presAssocID="{443330C3-4CA7-4AE9-8AA6-FC3B6B92A9F4}" presName="theInnerList" presStyleCnt="0"/>
      <dgm:spPr/>
    </dgm:pt>
    <dgm:pt modelId="{D603F2BE-F02C-4EA0-8C4B-E5FF643B5530}" type="pres">
      <dgm:prSet presAssocID="{443330C3-4CA7-4AE9-8AA6-FC3B6B92A9F4}" presName="aSpace" presStyleCnt="0"/>
      <dgm:spPr/>
    </dgm:pt>
    <dgm:pt modelId="{61D93BDD-7587-46DA-8A97-6A1A21779255}" type="pres">
      <dgm:prSet presAssocID="{5DF072E1-DA3F-48E7-AEA5-E442A96B563A}" presName="compNode" presStyleCnt="0"/>
      <dgm:spPr/>
    </dgm:pt>
    <dgm:pt modelId="{3092C12D-3CDE-4097-8B69-4539AB52B10C}" type="pres">
      <dgm:prSet presAssocID="{5DF072E1-DA3F-48E7-AEA5-E442A96B563A}" presName="aNode" presStyleLbl="bgShp" presStyleIdx="1" presStyleCnt="2"/>
      <dgm:spPr/>
    </dgm:pt>
    <dgm:pt modelId="{DE451CB5-1DB3-4E88-863E-FF475A6E1F1D}" type="pres">
      <dgm:prSet presAssocID="{5DF072E1-DA3F-48E7-AEA5-E442A96B563A}" presName="textNode" presStyleLbl="bgShp" presStyleIdx="1" presStyleCnt="2"/>
      <dgm:spPr/>
    </dgm:pt>
    <dgm:pt modelId="{14282DF6-BFD3-4599-8C72-E211C6FCD457}" type="pres">
      <dgm:prSet presAssocID="{5DF072E1-DA3F-48E7-AEA5-E442A96B563A}" presName="compChildNode" presStyleCnt="0"/>
      <dgm:spPr/>
    </dgm:pt>
    <dgm:pt modelId="{55764EB1-506E-4A26-84ED-F475FC61B437}" type="pres">
      <dgm:prSet presAssocID="{5DF072E1-DA3F-48E7-AEA5-E442A96B563A}" presName="theInnerList" presStyleCnt="0"/>
      <dgm:spPr/>
    </dgm:pt>
  </dgm:ptLst>
  <dgm:cxnLst>
    <dgm:cxn modelId="{4C4BCB00-4D9F-40A3-B600-D5728FBACE14}" type="presOf" srcId="{443330C3-4CA7-4AE9-8AA6-FC3B6B92A9F4}" destId="{32196718-9DCA-4F27-A2F6-CAA1039D32FF}" srcOrd="1" destOrd="0" presId="urn:microsoft.com/office/officeart/2005/8/layout/lProcess2"/>
    <dgm:cxn modelId="{79393401-A18D-4751-8FAB-3CD5E7CCBAD5}" type="presOf" srcId="{A3EC6FF7-207E-44E0-99E9-B2293954DE52}" destId="{4E4F7202-C664-4E7D-AD78-43D02A307683}" srcOrd="0" destOrd="0" presId="urn:microsoft.com/office/officeart/2005/8/layout/lProcess2"/>
    <dgm:cxn modelId="{0664EB1F-87F3-4A45-9CA8-058A098006C2}" type="presOf" srcId="{5DF072E1-DA3F-48E7-AEA5-E442A96B563A}" destId="{3092C12D-3CDE-4097-8B69-4539AB52B10C}" srcOrd="0" destOrd="0" presId="urn:microsoft.com/office/officeart/2005/8/layout/lProcess2"/>
    <dgm:cxn modelId="{5BD62A71-79DC-468B-BB0C-DA0106FF6F55}" type="presOf" srcId="{443330C3-4CA7-4AE9-8AA6-FC3B6B92A9F4}" destId="{1521265F-2051-4DC5-ACCD-E4A9146FBEEF}" srcOrd="0" destOrd="0" presId="urn:microsoft.com/office/officeart/2005/8/layout/lProcess2"/>
    <dgm:cxn modelId="{97A0C356-7C09-4139-8406-D18AFE73AEB7}" srcId="{A3EC6FF7-207E-44E0-99E9-B2293954DE52}" destId="{5DF072E1-DA3F-48E7-AEA5-E442A96B563A}" srcOrd="1" destOrd="0" parTransId="{66526A32-B105-46A6-BE94-92F0C456301D}" sibTransId="{A30B62FF-89CD-496C-9AC5-DE99C6314B78}"/>
    <dgm:cxn modelId="{34AF55B6-28A7-4553-B67D-4B69E3114AC0}" type="presOf" srcId="{5DF072E1-DA3F-48E7-AEA5-E442A96B563A}" destId="{DE451CB5-1DB3-4E88-863E-FF475A6E1F1D}" srcOrd="1" destOrd="0" presId="urn:microsoft.com/office/officeart/2005/8/layout/lProcess2"/>
    <dgm:cxn modelId="{8728C5FE-B7C5-43FF-B0A5-8D1702AF1C85}" srcId="{A3EC6FF7-207E-44E0-99E9-B2293954DE52}" destId="{443330C3-4CA7-4AE9-8AA6-FC3B6B92A9F4}" srcOrd="0" destOrd="0" parTransId="{94A47AB2-3BB3-441D-851E-D3CB4EB4F953}" sibTransId="{EB23255B-224E-46EB-98F0-7FA7EF88333D}"/>
    <dgm:cxn modelId="{08D6F2DB-D46B-4FC3-9B39-E2A4CFD90152}" type="presParOf" srcId="{4E4F7202-C664-4E7D-AD78-43D02A307683}" destId="{72D6AC01-1A72-4DA3-BF5D-2FB1D0DEB064}" srcOrd="0" destOrd="0" presId="urn:microsoft.com/office/officeart/2005/8/layout/lProcess2"/>
    <dgm:cxn modelId="{61091C20-F313-4290-B896-C43EBFA899A4}" type="presParOf" srcId="{72D6AC01-1A72-4DA3-BF5D-2FB1D0DEB064}" destId="{1521265F-2051-4DC5-ACCD-E4A9146FBEEF}" srcOrd="0" destOrd="0" presId="urn:microsoft.com/office/officeart/2005/8/layout/lProcess2"/>
    <dgm:cxn modelId="{714F6E52-C1F1-4D29-BF3B-4C60435291BF}" type="presParOf" srcId="{72D6AC01-1A72-4DA3-BF5D-2FB1D0DEB064}" destId="{32196718-9DCA-4F27-A2F6-CAA1039D32FF}" srcOrd="1" destOrd="0" presId="urn:microsoft.com/office/officeart/2005/8/layout/lProcess2"/>
    <dgm:cxn modelId="{657B0964-500D-436C-B3A8-770EFB2DD6C0}" type="presParOf" srcId="{72D6AC01-1A72-4DA3-BF5D-2FB1D0DEB064}" destId="{0EF21A75-4BDE-4229-9DCC-B0C68CC05688}" srcOrd="2" destOrd="0" presId="urn:microsoft.com/office/officeart/2005/8/layout/lProcess2"/>
    <dgm:cxn modelId="{A9178420-D04E-4D47-85C0-40CCA65C102F}" type="presParOf" srcId="{0EF21A75-4BDE-4229-9DCC-B0C68CC05688}" destId="{1B11962C-C7FD-4E96-B8D5-8507596A58FC}" srcOrd="0" destOrd="0" presId="urn:microsoft.com/office/officeart/2005/8/layout/lProcess2"/>
    <dgm:cxn modelId="{C36FDAAF-AD9D-41D3-B7FC-48026A5E71CC}" type="presParOf" srcId="{4E4F7202-C664-4E7D-AD78-43D02A307683}" destId="{D603F2BE-F02C-4EA0-8C4B-E5FF643B5530}" srcOrd="1" destOrd="0" presId="urn:microsoft.com/office/officeart/2005/8/layout/lProcess2"/>
    <dgm:cxn modelId="{F022D3D6-939A-48F1-95E0-5A06E994F15D}" type="presParOf" srcId="{4E4F7202-C664-4E7D-AD78-43D02A307683}" destId="{61D93BDD-7587-46DA-8A97-6A1A21779255}" srcOrd="2" destOrd="0" presId="urn:microsoft.com/office/officeart/2005/8/layout/lProcess2"/>
    <dgm:cxn modelId="{C3A2A4EE-B705-4559-BF12-2E3244CF810D}" type="presParOf" srcId="{61D93BDD-7587-46DA-8A97-6A1A21779255}" destId="{3092C12D-3CDE-4097-8B69-4539AB52B10C}" srcOrd="0" destOrd="0" presId="urn:microsoft.com/office/officeart/2005/8/layout/lProcess2"/>
    <dgm:cxn modelId="{45CE9813-143F-48E9-9CED-83C5A371F274}" type="presParOf" srcId="{61D93BDD-7587-46DA-8A97-6A1A21779255}" destId="{DE451CB5-1DB3-4E88-863E-FF475A6E1F1D}" srcOrd="1" destOrd="0" presId="urn:microsoft.com/office/officeart/2005/8/layout/lProcess2"/>
    <dgm:cxn modelId="{02AF634C-DC6A-4075-A56B-441370D5F649}" type="presParOf" srcId="{61D93BDD-7587-46DA-8A97-6A1A21779255}" destId="{14282DF6-BFD3-4599-8C72-E211C6FCD457}" srcOrd="2" destOrd="0" presId="urn:microsoft.com/office/officeart/2005/8/layout/lProcess2"/>
    <dgm:cxn modelId="{746CAF46-FA8F-49DE-9E3B-5878940CA38F}" type="presParOf" srcId="{14282DF6-BFD3-4599-8C72-E211C6FCD457}" destId="{55764EB1-506E-4A26-84ED-F475FC61B437}"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EAC6-AB57-4470-AD3B-4156054B93C1}">
      <dsp:nvSpPr>
        <dsp:cNvPr id="0" name=""/>
        <dsp:cNvSpPr/>
      </dsp:nvSpPr>
      <dsp:spPr>
        <a:xfrm>
          <a:off x="571490" y="790"/>
          <a:ext cx="920753" cy="52182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Trips descriptions</a:t>
          </a:r>
        </a:p>
      </dsp:txBody>
      <dsp:txXfrm>
        <a:off x="596964" y="26264"/>
        <a:ext cx="869805" cy="470880"/>
      </dsp:txXfrm>
    </dsp:sp>
    <dsp:sp modelId="{9186937D-5FD0-425F-B2B9-FF45DFD42F5C}">
      <dsp:nvSpPr>
        <dsp:cNvPr id="0" name=""/>
        <dsp:cNvSpPr/>
      </dsp:nvSpPr>
      <dsp:spPr>
        <a:xfrm>
          <a:off x="660398" y="516962"/>
          <a:ext cx="742944" cy="52182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359392 Rides</a:t>
          </a:r>
        </a:p>
      </dsp:txBody>
      <dsp:txXfrm>
        <a:off x="685872" y="542436"/>
        <a:ext cx="691996" cy="470880"/>
      </dsp:txXfrm>
    </dsp:sp>
    <dsp:sp modelId="{0255CD9E-4DF1-4ADC-98E1-F255F5FA9D53}">
      <dsp:nvSpPr>
        <dsp:cNvPr id="0" name=""/>
        <dsp:cNvSpPr/>
      </dsp:nvSpPr>
      <dsp:spPr>
        <a:xfrm>
          <a:off x="660398" y="1065670"/>
          <a:ext cx="742944" cy="52182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46148 Customers</a:t>
          </a:r>
        </a:p>
      </dsp:txBody>
      <dsp:txXfrm>
        <a:off x="685872" y="1091144"/>
        <a:ext cx="691996" cy="470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EAC6-AB57-4470-AD3B-4156054B93C1}">
      <dsp:nvSpPr>
        <dsp:cNvPr id="0" name=""/>
        <dsp:cNvSpPr/>
      </dsp:nvSpPr>
      <dsp:spPr>
        <a:xfrm>
          <a:off x="539755" y="790"/>
          <a:ext cx="984223" cy="52182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Transactions descriptions</a:t>
          </a:r>
        </a:p>
      </dsp:txBody>
      <dsp:txXfrm>
        <a:off x="565229" y="26264"/>
        <a:ext cx="933275" cy="470880"/>
      </dsp:txXfrm>
    </dsp:sp>
    <dsp:sp modelId="{9186937D-5FD0-425F-B2B9-FF45DFD42F5C}">
      <dsp:nvSpPr>
        <dsp:cNvPr id="0" name=""/>
        <dsp:cNvSpPr/>
      </dsp:nvSpPr>
      <dsp:spPr>
        <a:xfrm>
          <a:off x="676257" y="548710"/>
          <a:ext cx="742944" cy="52182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440098</a:t>
          </a:r>
        </a:p>
        <a:p>
          <a:pPr marL="0" lvl="0" indent="0" algn="ctr" defTabSz="533400">
            <a:lnSpc>
              <a:spcPct val="90000"/>
            </a:lnSpc>
            <a:spcBef>
              <a:spcPct val="0"/>
            </a:spcBef>
            <a:spcAft>
              <a:spcPct val="35000"/>
            </a:spcAft>
            <a:buNone/>
          </a:pPr>
          <a:r>
            <a:rPr lang="en-US" sz="1200" kern="1200" dirty="0"/>
            <a:t> Rides</a:t>
          </a:r>
        </a:p>
      </dsp:txBody>
      <dsp:txXfrm>
        <a:off x="701731" y="574184"/>
        <a:ext cx="691996" cy="470880"/>
      </dsp:txXfrm>
    </dsp:sp>
    <dsp:sp modelId="{0255CD9E-4DF1-4ADC-98E1-F255F5FA9D53}">
      <dsp:nvSpPr>
        <dsp:cNvPr id="0" name=""/>
        <dsp:cNvSpPr/>
      </dsp:nvSpPr>
      <dsp:spPr>
        <a:xfrm>
          <a:off x="676257" y="1069412"/>
          <a:ext cx="742944" cy="52182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49171 Customers</a:t>
          </a:r>
        </a:p>
      </dsp:txBody>
      <dsp:txXfrm>
        <a:off x="701731" y="1094886"/>
        <a:ext cx="691996" cy="470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EAC6-AB57-4470-AD3B-4156054B93C1}">
      <dsp:nvSpPr>
        <dsp:cNvPr id="0" name=""/>
        <dsp:cNvSpPr/>
      </dsp:nvSpPr>
      <dsp:spPr>
        <a:xfrm>
          <a:off x="0" y="0"/>
          <a:ext cx="1039535" cy="558801"/>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Customer descriptions</a:t>
          </a:r>
        </a:p>
      </dsp:txBody>
      <dsp:txXfrm>
        <a:off x="27278" y="27278"/>
        <a:ext cx="984979" cy="504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EAC6-AB57-4470-AD3B-4156054B93C1}">
      <dsp:nvSpPr>
        <dsp:cNvPr id="0" name=""/>
        <dsp:cNvSpPr/>
      </dsp:nvSpPr>
      <dsp:spPr>
        <a:xfrm>
          <a:off x="706" y="0"/>
          <a:ext cx="723193" cy="463551"/>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359392 Rides</a:t>
          </a:r>
        </a:p>
      </dsp:txBody>
      <dsp:txXfrm>
        <a:off x="23335" y="22629"/>
        <a:ext cx="677935" cy="4182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0EAC6-AB57-4470-AD3B-4156054B93C1}">
      <dsp:nvSpPr>
        <dsp:cNvPr id="0" name=""/>
        <dsp:cNvSpPr/>
      </dsp:nvSpPr>
      <dsp:spPr>
        <a:xfrm>
          <a:off x="842" y="0"/>
          <a:ext cx="862757" cy="463551"/>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46148 Customers</a:t>
          </a:r>
        </a:p>
      </dsp:txBody>
      <dsp:txXfrm>
        <a:off x="23471" y="22629"/>
        <a:ext cx="817499" cy="4182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BA887-FCA1-4937-9623-B59E94BC3288}">
      <dsp:nvSpPr>
        <dsp:cNvPr id="0" name=""/>
        <dsp:cNvSpPr/>
      </dsp:nvSpPr>
      <dsp:spPr>
        <a:xfrm>
          <a:off x="0" y="20975"/>
          <a:ext cx="3644900" cy="46101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Number of Rides:</a:t>
          </a:r>
        </a:p>
      </dsp:txBody>
      <dsp:txXfrm>
        <a:off x="0" y="20975"/>
        <a:ext cx="3644900" cy="461010"/>
      </dsp:txXfrm>
    </dsp:sp>
    <dsp:sp modelId="{A2694C43-7A8D-4F16-9E75-C3D769A04B43}">
      <dsp:nvSpPr>
        <dsp:cNvPr id="0" name=""/>
        <dsp:cNvSpPr/>
      </dsp:nvSpPr>
      <dsp:spPr>
        <a:xfrm>
          <a:off x="1779" y="461010"/>
          <a:ext cx="1213780" cy="9681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Total: 359392</a:t>
          </a:r>
        </a:p>
      </dsp:txBody>
      <dsp:txXfrm>
        <a:off x="1779" y="461010"/>
        <a:ext cx="1213780" cy="968121"/>
      </dsp:txXfrm>
    </dsp:sp>
    <dsp:sp modelId="{BE4812F3-8AA7-41A7-B4B8-C33FB4C45F88}">
      <dsp:nvSpPr>
        <dsp:cNvPr id="0" name=""/>
        <dsp:cNvSpPr/>
      </dsp:nvSpPr>
      <dsp:spPr>
        <a:xfrm>
          <a:off x="1215559" y="461010"/>
          <a:ext cx="1213780" cy="968121"/>
        </a:xfrm>
        <a:prstGeom prst="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274681</a:t>
          </a:r>
        </a:p>
        <a:p>
          <a:pPr marL="0" lvl="0" indent="0" algn="ctr" defTabSz="800100">
            <a:lnSpc>
              <a:spcPct val="90000"/>
            </a:lnSpc>
            <a:spcBef>
              <a:spcPct val="0"/>
            </a:spcBef>
            <a:spcAft>
              <a:spcPct val="35000"/>
            </a:spcAft>
            <a:buNone/>
          </a:pPr>
          <a:r>
            <a:rPr lang="en-US" sz="1700" kern="1200" dirty="0">
              <a:solidFill>
                <a:sysClr val="windowText" lastClr="000000"/>
              </a:solidFill>
            </a:rPr>
            <a:t>76.4% of  trips</a:t>
          </a:r>
        </a:p>
      </dsp:txBody>
      <dsp:txXfrm>
        <a:off x="1215559" y="461010"/>
        <a:ext cx="1213780" cy="968121"/>
      </dsp:txXfrm>
    </dsp:sp>
    <dsp:sp modelId="{70BEB519-675F-4D66-A2D1-91605F00EA4D}">
      <dsp:nvSpPr>
        <dsp:cNvPr id="0" name=""/>
        <dsp:cNvSpPr/>
      </dsp:nvSpPr>
      <dsp:spPr>
        <a:xfrm>
          <a:off x="2429340" y="461010"/>
          <a:ext cx="1213780" cy="968121"/>
        </a:xfrm>
        <a:prstGeom prst="rect">
          <a:avLst/>
        </a:prstGeom>
        <a:solidFill>
          <a:srgbClr val="FF66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Text" lastClr="000000"/>
              </a:solidFill>
            </a:rPr>
            <a:t>84711</a:t>
          </a:r>
        </a:p>
        <a:p>
          <a:pPr marL="0" lvl="0" indent="0" algn="ctr" defTabSz="755650">
            <a:lnSpc>
              <a:spcPct val="90000"/>
            </a:lnSpc>
            <a:spcBef>
              <a:spcPct val="0"/>
            </a:spcBef>
            <a:spcAft>
              <a:spcPct val="35000"/>
            </a:spcAft>
            <a:buNone/>
          </a:pPr>
          <a:r>
            <a:rPr lang="en-US" sz="1700" kern="1200" dirty="0">
              <a:solidFill>
                <a:sysClr val="windowText" lastClr="000000"/>
              </a:solidFill>
            </a:rPr>
            <a:t>23.6% of trips</a:t>
          </a:r>
        </a:p>
      </dsp:txBody>
      <dsp:txXfrm>
        <a:off x="2429340" y="461010"/>
        <a:ext cx="1213780" cy="968121"/>
      </dsp:txXfrm>
    </dsp:sp>
    <dsp:sp modelId="{8C35A7FF-FA26-473E-BBF2-E70A3A017CCB}">
      <dsp:nvSpPr>
        <dsp:cNvPr id="0" name=""/>
        <dsp:cNvSpPr/>
      </dsp:nvSpPr>
      <dsp:spPr>
        <a:xfrm>
          <a:off x="0" y="1429131"/>
          <a:ext cx="3644900" cy="10756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BA887-FCA1-4937-9623-B59E94BC3288}">
      <dsp:nvSpPr>
        <dsp:cNvPr id="0" name=""/>
        <dsp:cNvSpPr/>
      </dsp:nvSpPr>
      <dsp:spPr>
        <a:xfrm>
          <a:off x="0" y="20975"/>
          <a:ext cx="3644900" cy="46101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Total Profit:</a:t>
          </a:r>
        </a:p>
      </dsp:txBody>
      <dsp:txXfrm>
        <a:off x="0" y="20975"/>
        <a:ext cx="3644900" cy="461010"/>
      </dsp:txXfrm>
    </dsp:sp>
    <dsp:sp modelId="{A2694C43-7A8D-4F16-9E75-C3D769A04B43}">
      <dsp:nvSpPr>
        <dsp:cNvPr id="0" name=""/>
        <dsp:cNvSpPr/>
      </dsp:nvSpPr>
      <dsp:spPr>
        <a:xfrm>
          <a:off x="0" y="461010"/>
          <a:ext cx="1822449" cy="968121"/>
        </a:xfrm>
        <a:prstGeom prst="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44 020 370</a:t>
          </a:r>
          <a:endParaRPr lang="en-US" sz="1700" kern="1200" dirty="0">
            <a:solidFill>
              <a:sysClr val="windowText" lastClr="000000"/>
            </a:solidFill>
          </a:endParaRPr>
        </a:p>
      </dsp:txBody>
      <dsp:txXfrm>
        <a:off x="0" y="461010"/>
        <a:ext cx="1822449" cy="968121"/>
      </dsp:txXfrm>
    </dsp:sp>
    <dsp:sp modelId="{70BEB519-675F-4D66-A2D1-91605F00EA4D}">
      <dsp:nvSpPr>
        <dsp:cNvPr id="0" name=""/>
        <dsp:cNvSpPr/>
      </dsp:nvSpPr>
      <dsp:spPr>
        <a:xfrm>
          <a:off x="1822450" y="461010"/>
          <a:ext cx="1822449" cy="968121"/>
        </a:xfrm>
        <a:prstGeom prst="rect">
          <a:avLst/>
        </a:prstGeom>
        <a:solidFill>
          <a:srgbClr val="FF66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5 307 328</a:t>
          </a:r>
        </a:p>
      </dsp:txBody>
      <dsp:txXfrm>
        <a:off x="1822450" y="461010"/>
        <a:ext cx="1822449" cy="968121"/>
      </dsp:txXfrm>
    </dsp:sp>
    <dsp:sp modelId="{8C35A7FF-FA26-473E-BBF2-E70A3A017CCB}">
      <dsp:nvSpPr>
        <dsp:cNvPr id="0" name=""/>
        <dsp:cNvSpPr/>
      </dsp:nvSpPr>
      <dsp:spPr>
        <a:xfrm>
          <a:off x="0" y="1429131"/>
          <a:ext cx="3644900" cy="10756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1265F-2051-4DC5-ACCD-E4A9146FBEEF}">
      <dsp:nvSpPr>
        <dsp:cNvPr id="0" name=""/>
        <dsp:cNvSpPr/>
      </dsp:nvSpPr>
      <dsp:spPr>
        <a:xfrm>
          <a:off x="2434" y="0"/>
          <a:ext cx="2341798" cy="6492874"/>
        </a:xfrm>
        <a:prstGeom prst="roundRect">
          <a:avLst>
            <a:gd name="adj" fmla="val 10000"/>
          </a:avLst>
        </a:prstGeom>
        <a:solidFill>
          <a:srgbClr val="FFFF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Yellow Cab</a:t>
          </a:r>
        </a:p>
      </dsp:txBody>
      <dsp:txXfrm>
        <a:off x="2434" y="0"/>
        <a:ext cx="2341798" cy="1947862"/>
      </dsp:txXfrm>
    </dsp:sp>
    <dsp:sp modelId="{3092C12D-3CDE-4097-8B69-4539AB52B10C}">
      <dsp:nvSpPr>
        <dsp:cNvPr id="0" name=""/>
        <dsp:cNvSpPr/>
      </dsp:nvSpPr>
      <dsp:spPr>
        <a:xfrm>
          <a:off x="2519867" y="0"/>
          <a:ext cx="2341798" cy="6492874"/>
        </a:xfrm>
        <a:prstGeom prst="roundRect">
          <a:avLst>
            <a:gd name="adj" fmla="val 10000"/>
          </a:avLst>
        </a:prstGeom>
        <a:solidFill>
          <a:srgbClr val="FF66FF"/>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Pink Cab</a:t>
          </a:r>
        </a:p>
      </dsp:txBody>
      <dsp:txXfrm>
        <a:off x="2519867" y="0"/>
        <a:ext cx="2341798" cy="194786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F10D-D6A3-4065-ADC2-5CEEF5C30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E2977E-4555-41BE-915A-B827D4B72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808D0E-0DB7-4886-9437-786B55F5C7D5}"/>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5" name="Footer Placeholder 4">
            <a:extLst>
              <a:ext uri="{FF2B5EF4-FFF2-40B4-BE49-F238E27FC236}">
                <a16:creationId xmlns:a16="http://schemas.microsoft.com/office/drawing/2014/main" id="{D8DEE488-2007-466B-8910-0071C79BA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66D4-997D-4381-800C-42B1391E7342}"/>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53451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C3F7-0FE6-44ED-A0E7-B474414969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9068A1-01F3-4447-B1D8-7D86BAA51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64B6C-F350-48F1-9F41-429575B5CA75}"/>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5" name="Footer Placeholder 4">
            <a:extLst>
              <a:ext uri="{FF2B5EF4-FFF2-40B4-BE49-F238E27FC236}">
                <a16:creationId xmlns:a16="http://schemas.microsoft.com/office/drawing/2014/main" id="{2F9B6BE6-9F27-4005-854E-39E250052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F90DF-D828-4C4F-B834-76F6B1BD0EF9}"/>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326515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E44B4-2C07-4C3D-9994-5A62035FB7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0A9EE-C934-48F6-914E-BBD985378E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4F71A-B5F4-459C-BE2A-18DE86625071}"/>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5" name="Footer Placeholder 4">
            <a:extLst>
              <a:ext uri="{FF2B5EF4-FFF2-40B4-BE49-F238E27FC236}">
                <a16:creationId xmlns:a16="http://schemas.microsoft.com/office/drawing/2014/main" id="{58080999-50FE-4634-A129-E1AE561D8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5ACD4-FE83-4D47-AD77-DF46E5988E32}"/>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179935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CE4D-5D26-45CC-802E-BE96986B6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3CF70-3E9D-4944-92BF-755C46DA7F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94A41-760A-4055-980A-D501A13136B7}"/>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5" name="Footer Placeholder 4">
            <a:extLst>
              <a:ext uri="{FF2B5EF4-FFF2-40B4-BE49-F238E27FC236}">
                <a16:creationId xmlns:a16="http://schemas.microsoft.com/office/drawing/2014/main" id="{56ABE0C5-C193-4F3D-A94C-621F66FB7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6E9A6-6FB7-41E0-B55B-8D6A751B0552}"/>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100509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AC43-8BC2-4AD6-8D5C-D93B412C21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91A364-B317-4669-980A-39E6E3F1B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933EA-37B8-4184-B7FD-5110E93FE9C5}"/>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5" name="Footer Placeholder 4">
            <a:extLst>
              <a:ext uri="{FF2B5EF4-FFF2-40B4-BE49-F238E27FC236}">
                <a16:creationId xmlns:a16="http://schemas.microsoft.com/office/drawing/2014/main" id="{573D8F67-74EC-4D07-B911-372435FF6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8F061-85F3-4238-92F1-E8A3C847D9E8}"/>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110660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D28E-CEBF-465B-8D98-FEC7F60CB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8D396-A984-4DAD-867A-0AC15F3E3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221EB8-DB9A-4DBB-BD3C-29F779B13E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04091-524C-4D47-BA3E-AD5F78F5DED9}"/>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6" name="Footer Placeholder 5">
            <a:extLst>
              <a:ext uri="{FF2B5EF4-FFF2-40B4-BE49-F238E27FC236}">
                <a16:creationId xmlns:a16="http://schemas.microsoft.com/office/drawing/2014/main" id="{80CFF41B-F04F-4D09-B8B4-2AD66662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950DB-45D8-40BD-B297-36C0B648F034}"/>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218963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3185-52C6-4512-A05D-7C359ECBD8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4C52E-E401-4FC3-A503-D5AFE026B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52265-5C8E-4681-9A7B-14ED4AC3E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7C4332-26EA-49D0-A83F-8774FD43E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8475B-2277-4333-A907-11335B15C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3BF759-E4D8-4D2C-8701-62018ECC46D2}"/>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8" name="Footer Placeholder 7">
            <a:extLst>
              <a:ext uri="{FF2B5EF4-FFF2-40B4-BE49-F238E27FC236}">
                <a16:creationId xmlns:a16="http://schemas.microsoft.com/office/drawing/2014/main" id="{6AAA9E73-3DB3-4DCD-B1C9-7A725727BF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392DFB-ECA1-48EE-AAAA-123B5B1E6FE1}"/>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400866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EA40-305F-465C-9655-28A2CE9FA3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DD2F6-34A1-4424-BC44-B3301E2241B5}"/>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4" name="Footer Placeholder 3">
            <a:extLst>
              <a:ext uri="{FF2B5EF4-FFF2-40B4-BE49-F238E27FC236}">
                <a16:creationId xmlns:a16="http://schemas.microsoft.com/office/drawing/2014/main" id="{DECC1E90-00E7-4F26-85F0-15D845FF7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1E1903-6928-4C8F-B8DB-01F4223424D7}"/>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303043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31A50-9B7B-41AD-82F6-5092120F1521}"/>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3" name="Footer Placeholder 2">
            <a:extLst>
              <a:ext uri="{FF2B5EF4-FFF2-40B4-BE49-F238E27FC236}">
                <a16:creationId xmlns:a16="http://schemas.microsoft.com/office/drawing/2014/main" id="{86166819-BCC3-460C-B77D-F036C644C2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0C566-01F4-48F4-827D-C9FF6348BA8F}"/>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41251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198C-7501-4784-B794-F8D293244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A9100-00F9-4DCA-8081-8FC59F0F0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29230-B116-4784-A9CD-AFDE58D4F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46775-51E0-4BB1-BCF6-2F6528E8FE93}"/>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6" name="Footer Placeholder 5">
            <a:extLst>
              <a:ext uri="{FF2B5EF4-FFF2-40B4-BE49-F238E27FC236}">
                <a16:creationId xmlns:a16="http://schemas.microsoft.com/office/drawing/2014/main" id="{79271D69-4931-44C7-B995-F2AD80745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E3EB9-F542-42A9-9769-E468D3383DA8}"/>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18146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3E5F-8908-46F1-8F73-6E925AAC4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1D2E15-CA39-43C7-8603-6A66A6800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165A11-C1D1-4A68-8FCD-0E2E38B2B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AB4E7-1FA4-45F0-B2E8-A23F0AC28B36}"/>
              </a:ext>
            </a:extLst>
          </p:cNvPr>
          <p:cNvSpPr>
            <a:spLocks noGrp="1"/>
          </p:cNvSpPr>
          <p:nvPr>
            <p:ph type="dt" sz="half" idx="10"/>
          </p:nvPr>
        </p:nvSpPr>
        <p:spPr/>
        <p:txBody>
          <a:bodyPr/>
          <a:lstStyle/>
          <a:p>
            <a:fld id="{8647AED5-ADFD-4C66-A500-93A019E332F8}" type="datetimeFigureOut">
              <a:rPr lang="en-US" smtClean="0"/>
              <a:t>14/03/2021</a:t>
            </a:fld>
            <a:endParaRPr lang="en-US"/>
          </a:p>
        </p:txBody>
      </p:sp>
      <p:sp>
        <p:nvSpPr>
          <p:cNvPr id="6" name="Footer Placeholder 5">
            <a:extLst>
              <a:ext uri="{FF2B5EF4-FFF2-40B4-BE49-F238E27FC236}">
                <a16:creationId xmlns:a16="http://schemas.microsoft.com/office/drawing/2014/main" id="{77D9A474-0389-4D8C-B997-3751340D1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DD226-E120-4B48-A57C-31BC37EB770E}"/>
              </a:ext>
            </a:extLst>
          </p:cNvPr>
          <p:cNvSpPr>
            <a:spLocks noGrp="1"/>
          </p:cNvSpPr>
          <p:nvPr>
            <p:ph type="sldNum" sz="quarter" idx="12"/>
          </p:nvPr>
        </p:nvSpPr>
        <p:spPr/>
        <p:txBody>
          <a:bodyPr/>
          <a:lstStyle/>
          <a:p>
            <a:fld id="{ED52FBB8-3A6F-4971-A02A-73BFA782811C}" type="slidenum">
              <a:rPr lang="en-US" smtClean="0"/>
              <a:t>‹#›</a:t>
            </a:fld>
            <a:endParaRPr lang="en-US"/>
          </a:p>
        </p:txBody>
      </p:sp>
    </p:spTree>
    <p:extLst>
      <p:ext uri="{BB962C8B-B14F-4D97-AF65-F5344CB8AC3E}">
        <p14:creationId xmlns:p14="http://schemas.microsoft.com/office/powerpoint/2010/main" val="148798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752E-B1F7-45C6-A651-6C9D79167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3D32F5-4D8C-44FC-8219-5067E42E4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B5986-6E1E-4AB3-A95E-B3CA39E07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7AED5-ADFD-4C66-A500-93A019E332F8}" type="datetimeFigureOut">
              <a:rPr lang="en-US" smtClean="0"/>
              <a:t>14/03/2021</a:t>
            </a:fld>
            <a:endParaRPr lang="en-US"/>
          </a:p>
        </p:txBody>
      </p:sp>
      <p:sp>
        <p:nvSpPr>
          <p:cNvPr id="5" name="Footer Placeholder 4">
            <a:extLst>
              <a:ext uri="{FF2B5EF4-FFF2-40B4-BE49-F238E27FC236}">
                <a16:creationId xmlns:a16="http://schemas.microsoft.com/office/drawing/2014/main" id="{20FC4F84-9694-434A-92FD-8239BD5EB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C32B16-D1F4-42FE-AF90-71F9DDD01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2FBB8-3A6F-4971-A02A-73BFA782811C}" type="slidenum">
              <a:rPr lang="en-US" smtClean="0"/>
              <a:t>‹#›</a:t>
            </a:fld>
            <a:endParaRPr lang="en-US"/>
          </a:p>
        </p:txBody>
      </p:sp>
    </p:spTree>
    <p:extLst>
      <p:ext uri="{BB962C8B-B14F-4D97-AF65-F5344CB8AC3E}">
        <p14:creationId xmlns:p14="http://schemas.microsoft.com/office/powerpoint/2010/main" val="192874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tmp"/><Relationship Id="rId3" Type="http://schemas.openxmlformats.org/officeDocument/2006/relationships/diagramLayout" Target="../diagrams/layout8.xml"/><Relationship Id="rId7" Type="http://schemas.openxmlformats.org/officeDocument/2006/relationships/image" Target="../media/image3.tmp"/><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5.tmp"/></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126A-493B-4690-8A3E-C5A93A506EBF}"/>
              </a:ext>
            </a:extLst>
          </p:cNvPr>
          <p:cNvSpPr>
            <a:spLocks noGrp="1"/>
          </p:cNvSpPr>
          <p:nvPr>
            <p:ph type="ctrTitle"/>
          </p:nvPr>
        </p:nvSpPr>
        <p:spPr>
          <a:xfrm>
            <a:off x="1524000" y="318052"/>
            <a:ext cx="9144000" cy="1005302"/>
          </a:xfrm>
        </p:spPr>
        <p:txBody>
          <a:bodyPr>
            <a:normAutofit fontScale="90000"/>
          </a:bodyPr>
          <a:lstStyle/>
          <a:p>
            <a:r>
              <a:rPr lang="en-US" dirty="0"/>
              <a:t>G2M case study -Cab Industry-  </a:t>
            </a:r>
          </a:p>
        </p:txBody>
      </p:sp>
      <p:sp>
        <p:nvSpPr>
          <p:cNvPr id="3" name="Subtitle 2">
            <a:extLst>
              <a:ext uri="{FF2B5EF4-FFF2-40B4-BE49-F238E27FC236}">
                <a16:creationId xmlns:a16="http://schemas.microsoft.com/office/drawing/2014/main" id="{A88F79A5-A56E-428D-879F-8D1FD89394DF}"/>
              </a:ext>
            </a:extLst>
          </p:cNvPr>
          <p:cNvSpPr>
            <a:spLocks noGrp="1"/>
          </p:cNvSpPr>
          <p:nvPr>
            <p:ph type="subTitle" idx="1"/>
          </p:nvPr>
        </p:nvSpPr>
        <p:spPr>
          <a:xfrm>
            <a:off x="0" y="1497495"/>
            <a:ext cx="10668000" cy="5247861"/>
          </a:xfrm>
        </p:spPr>
        <p:txBody>
          <a:bodyPr/>
          <a:lstStyle/>
          <a:p>
            <a:pPr algn="l"/>
            <a:r>
              <a:rPr lang="en-US" dirty="0"/>
              <a:t>Name : Fawzi El Khatib</a:t>
            </a:r>
          </a:p>
          <a:p>
            <a:pPr algn="l"/>
            <a:endParaRPr lang="en-US" dirty="0"/>
          </a:p>
          <a:p>
            <a:pPr algn="l"/>
            <a:r>
              <a:rPr lang="en-US" dirty="0"/>
              <a:t>Location: Lebanon</a:t>
            </a:r>
          </a:p>
          <a:p>
            <a:pPr algn="l"/>
            <a:endParaRPr lang="en-US" dirty="0"/>
          </a:p>
          <a:p>
            <a:pPr algn="l"/>
            <a:r>
              <a:rPr lang="en-US" dirty="0"/>
              <a:t>Team: Data and Analytics</a:t>
            </a:r>
          </a:p>
          <a:p>
            <a:pPr algn="l"/>
            <a:endParaRPr lang="en-US" dirty="0"/>
          </a:p>
          <a:p>
            <a:pPr algn="l"/>
            <a:r>
              <a:rPr lang="en-US" dirty="0"/>
              <a:t>Date: 15-March-2021</a:t>
            </a:r>
          </a:p>
        </p:txBody>
      </p:sp>
    </p:spTree>
    <p:extLst>
      <p:ext uri="{BB962C8B-B14F-4D97-AF65-F5344CB8AC3E}">
        <p14:creationId xmlns:p14="http://schemas.microsoft.com/office/powerpoint/2010/main" val="19822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E714-D8EF-4208-9484-3CC02CFE747A}"/>
              </a:ext>
            </a:extLst>
          </p:cNvPr>
          <p:cNvSpPr>
            <a:spLocks noGrp="1"/>
          </p:cNvSpPr>
          <p:nvPr>
            <p:ph type="title"/>
          </p:nvPr>
        </p:nvSpPr>
        <p:spPr>
          <a:xfrm>
            <a:off x="838200" y="125368"/>
            <a:ext cx="10515600" cy="473774"/>
          </a:xfrm>
        </p:spPr>
        <p:txBody>
          <a:bodyPr>
            <a:normAutofit/>
          </a:bodyPr>
          <a:lstStyle/>
          <a:p>
            <a:pPr algn="ctr"/>
            <a:r>
              <a:rPr lang="en-US" sz="2500" dirty="0"/>
              <a:t>Number of rides analysis by weekdays</a:t>
            </a:r>
          </a:p>
        </p:txBody>
      </p:sp>
      <p:pic>
        <p:nvPicPr>
          <p:cNvPr id="5" name="Content Placeholder 4">
            <a:extLst>
              <a:ext uri="{FF2B5EF4-FFF2-40B4-BE49-F238E27FC236}">
                <a16:creationId xmlns:a16="http://schemas.microsoft.com/office/drawing/2014/main" id="{87FD884C-E2A7-40FD-B708-7E8C32ECE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86" y="599142"/>
            <a:ext cx="10189004" cy="4352925"/>
          </a:xfrm>
        </p:spPr>
      </p:pic>
      <p:sp>
        <p:nvSpPr>
          <p:cNvPr id="7" name="TextBox 6">
            <a:extLst>
              <a:ext uri="{FF2B5EF4-FFF2-40B4-BE49-F238E27FC236}">
                <a16:creationId xmlns:a16="http://schemas.microsoft.com/office/drawing/2014/main" id="{100E6CD3-C2E1-4668-8FBF-6499C0AD8167}"/>
              </a:ext>
            </a:extLst>
          </p:cNvPr>
          <p:cNvSpPr txBox="1"/>
          <p:nvPr/>
        </p:nvSpPr>
        <p:spPr>
          <a:xfrm>
            <a:off x="427839" y="5031342"/>
            <a:ext cx="965572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Demand on cabs increased in day offs (holidays and weekends)</a:t>
            </a:r>
          </a:p>
        </p:txBody>
      </p:sp>
    </p:spTree>
    <p:extLst>
      <p:ext uri="{BB962C8B-B14F-4D97-AF65-F5344CB8AC3E}">
        <p14:creationId xmlns:p14="http://schemas.microsoft.com/office/powerpoint/2010/main" val="298514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23F9-2B14-47EB-8FEE-C039EC1DC014}"/>
              </a:ext>
            </a:extLst>
          </p:cNvPr>
          <p:cNvSpPr>
            <a:spLocks noGrp="1"/>
          </p:cNvSpPr>
          <p:nvPr>
            <p:ph type="title"/>
          </p:nvPr>
        </p:nvSpPr>
        <p:spPr>
          <a:xfrm>
            <a:off x="779477" y="92279"/>
            <a:ext cx="10515600" cy="496480"/>
          </a:xfrm>
          <a:solidFill>
            <a:schemeClr val="tx2">
              <a:lumMod val="20000"/>
              <a:lumOff val="80000"/>
            </a:schemeClr>
          </a:solidFill>
        </p:spPr>
        <p:txBody>
          <a:bodyPr>
            <a:normAutofit/>
          </a:bodyPr>
          <a:lstStyle/>
          <a:p>
            <a:pPr algn="ctr"/>
            <a:r>
              <a:rPr lang="en-US" sz="2500" dirty="0">
                <a:solidFill>
                  <a:srgbClr val="FF0000"/>
                </a:solidFill>
              </a:rPr>
              <a:t>Unprofitable Trips</a:t>
            </a:r>
          </a:p>
        </p:txBody>
      </p:sp>
      <p:pic>
        <p:nvPicPr>
          <p:cNvPr id="5" name="Content Placeholder 4">
            <a:extLst>
              <a:ext uri="{FF2B5EF4-FFF2-40B4-BE49-F238E27FC236}">
                <a16:creationId xmlns:a16="http://schemas.microsoft.com/office/drawing/2014/main" id="{5DBCA03A-66F7-430A-AC4C-5AE55F77D2F5}"/>
              </a:ext>
            </a:extLst>
          </p:cNvPr>
          <p:cNvPicPr>
            <a:picLocks noGrp="1" noChangeAspect="1"/>
          </p:cNvPicPr>
          <p:nvPr>
            <p:ph idx="1"/>
          </p:nvPr>
        </p:nvPicPr>
        <p:blipFill>
          <a:blip r:embed="rId2"/>
          <a:stretch>
            <a:fillRect/>
          </a:stretch>
        </p:blipFill>
        <p:spPr>
          <a:xfrm>
            <a:off x="83889" y="761868"/>
            <a:ext cx="1845237" cy="712792"/>
          </a:xfrm>
        </p:spPr>
      </p:pic>
      <p:sp>
        <p:nvSpPr>
          <p:cNvPr id="6" name="TextBox 5">
            <a:extLst>
              <a:ext uri="{FF2B5EF4-FFF2-40B4-BE49-F238E27FC236}">
                <a16:creationId xmlns:a16="http://schemas.microsoft.com/office/drawing/2014/main" id="{023BE03B-B732-456B-807C-09FBF5AB74E1}"/>
              </a:ext>
            </a:extLst>
          </p:cNvPr>
          <p:cNvSpPr txBox="1"/>
          <p:nvPr/>
        </p:nvSpPr>
        <p:spPr>
          <a:xfrm>
            <a:off x="127214" y="494950"/>
            <a:ext cx="1619075" cy="369332"/>
          </a:xfrm>
          <a:prstGeom prst="rect">
            <a:avLst/>
          </a:prstGeom>
          <a:noFill/>
        </p:spPr>
        <p:txBody>
          <a:bodyPr wrap="square" rtlCol="0">
            <a:spAutoFit/>
          </a:bodyPr>
          <a:lstStyle/>
          <a:p>
            <a:r>
              <a:rPr lang="en-US" dirty="0"/>
              <a:t>Remember:</a:t>
            </a:r>
          </a:p>
        </p:txBody>
      </p:sp>
      <p:grpSp>
        <p:nvGrpSpPr>
          <p:cNvPr id="16" name="Group 15">
            <a:extLst>
              <a:ext uri="{FF2B5EF4-FFF2-40B4-BE49-F238E27FC236}">
                <a16:creationId xmlns:a16="http://schemas.microsoft.com/office/drawing/2014/main" id="{3A83C32F-1E17-4735-84C6-24AD45A886E7}"/>
              </a:ext>
            </a:extLst>
          </p:cNvPr>
          <p:cNvGrpSpPr/>
          <p:nvPr/>
        </p:nvGrpSpPr>
        <p:grpSpPr>
          <a:xfrm>
            <a:off x="83889" y="1456352"/>
            <a:ext cx="1845237" cy="276837"/>
            <a:chOff x="0" y="20975"/>
            <a:chExt cx="3644900" cy="461010"/>
          </a:xfrm>
        </p:grpSpPr>
        <p:sp>
          <p:nvSpPr>
            <p:cNvPr id="23" name="Rectangle 22">
              <a:extLst>
                <a:ext uri="{FF2B5EF4-FFF2-40B4-BE49-F238E27FC236}">
                  <a16:creationId xmlns:a16="http://schemas.microsoft.com/office/drawing/2014/main" id="{8F89BAA6-B3F1-451F-B58A-59F49571D103}"/>
                </a:ext>
              </a:extLst>
            </p:cNvPr>
            <p:cNvSpPr/>
            <p:nvPr/>
          </p:nvSpPr>
          <p:spPr>
            <a:xfrm>
              <a:off x="0" y="20975"/>
              <a:ext cx="3644900" cy="461010"/>
            </a:xfrm>
            <a:prstGeom prst="rect">
              <a:avLst/>
            </a:prstGeom>
          </p:spPr>
          <p:style>
            <a:lnRef idx="0">
              <a:schemeClr val="accen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hueOff val="0"/>
                <a:satOff val="0"/>
                <a:lumOff val="0"/>
                <a:alphaOff val="0"/>
              </a:schemeClr>
            </a:fontRef>
          </p:style>
        </p:sp>
        <p:sp>
          <p:nvSpPr>
            <p:cNvPr id="24" name="TextBox 23">
              <a:extLst>
                <a:ext uri="{FF2B5EF4-FFF2-40B4-BE49-F238E27FC236}">
                  <a16:creationId xmlns:a16="http://schemas.microsoft.com/office/drawing/2014/main" id="{BC297DE3-7AFE-4F91-BE1E-1C80B22E6294}"/>
                </a:ext>
              </a:extLst>
            </p:cNvPr>
            <p:cNvSpPr txBox="1"/>
            <p:nvPr/>
          </p:nvSpPr>
          <p:spPr>
            <a:xfrm>
              <a:off x="0" y="20975"/>
              <a:ext cx="3644900" cy="46101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Total Profit:</a:t>
              </a:r>
            </a:p>
          </p:txBody>
        </p:sp>
      </p:grpSp>
      <p:grpSp>
        <p:nvGrpSpPr>
          <p:cNvPr id="17" name="Group 16">
            <a:extLst>
              <a:ext uri="{FF2B5EF4-FFF2-40B4-BE49-F238E27FC236}">
                <a16:creationId xmlns:a16="http://schemas.microsoft.com/office/drawing/2014/main" id="{5B68E444-917D-4D3A-86B1-E954F23BCD83}"/>
              </a:ext>
            </a:extLst>
          </p:cNvPr>
          <p:cNvGrpSpPr/>
          <p:nvPr/>
        </p:nvGrpSpPr>
        <p:grpSpPr>
          <a:xfrm>
            <a:off x="83889" y="1733189"/>
            <a:ext cx="1282109" cy="238396"/>
            <a:chOff x="0" y="461010"/>
            <a:chExt cx="1856860" cy="1019053"/>
          </a:xfrm>
        </p:grpSpPr>
        <p:sp>
          <p:nvSpPr>
            <p:cNvPr id="21" name="Rectangle 20">
              <a:extLst>
                <a:ext uri="{FF2B5EF4-FFF2-40B4-BE49-F238E27FC236}">
                  <a16:creationId xmlns:a16="http://schemas.microsoft.com/office/drawing/2014/main" id="{7666AB89-6697-449F-897D-CCE48FB83117}"/>
                </a:ext>
              </a:extLst>
            </p:cNvPr>
            <p:cNvSpPr/>
            <p:nvPr/>
          </p:nvSpPr>
          <p:spPr>
            <a:xfrm>
              <a:off x="0" y="461010"/>
              <a:ext cx="1822449" cy="968121"/>
            </a:xfrm>
            <a:prstGeom prst="rect">
              <a:avLst/>
            </a:prstGeom>
            <a:solidFill>
              <a:srgbClr val="FFFF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TextBox 21">
              <a:extLst>
                <a:ext uri="{FF2B5EF4-FFF2-40B4-BE49-F238E27FC236}">
                  <a16:creationId xmlns:a16="http://schemas.microsoft.com/office/drawing/2014/main" id="{474DC336-3644-4A7F-9C3B-613C42E9815C}"/>
                </a:ext>
              </a:extLst>
            </p:cNvPr>
            <p:cNvSpPr txBox="1"/>
            <p:nvPr/>
          </p:nvSpPr>
          <p:spPr>
            <a:xfrm>
              <a:off x="143758" y="511942"/>
              <a:ext cx="1713102" cy="9681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defTabSz="800100">
                <a:lnSpc>
                  <a:spcPct val="90000"/>
                </a:lnSpc>
                <a:spcBef>
                  <a:spcPct val="0"/>
                </a:spcBef>
                <a:spcAft>
                  <a:spcPct val="35000"/>
                </a:spcAft>
                <a:buNone/>
              </a:pPr>
              <a:r>
                <a:rPr lang="en-US" sz="1800" kern="1200" dirty="0">
                  <a:solidFill>
                    <a:sysClr val="windowText" lastClr="000000"/>
                  </a:solidFill>
                </a:rPr>
                <a:t>44 M</a:t>
              </a:r>
              <a:endParaRPr lang="en-US" sz="1700" kern="1200" dirty="0">
                <a:solidFill>
                  <a:sysClr val="windowText" lastClr="000000"/>
                </a:solidFill>
              </a:endParaRPr>
            </a:p>
          </p:txBody>
        </p:sp>
      </p:grpSp>
      <p:grpSp>
        <p:nvGrpSpPr>
          <p:cNvPr id="18" name="Group 17">
            <a:extLst>
              <a:ext uri="{FF2B5EF4-FFF2-40B4-BE49-F238E27FC236}">
                <a16:creationId xmlns:a16="http://schemas.microsoft.com/office/drawing/2014/main" id="{CDC5C90C-4485-4568-B68D-4EB48D6CB391}"/>
              </a:ext>
            </a:extLst>
          </p:cNvPr>
          <p:cNvGrpSpPr/>
          <p:nvPr/>
        </p:nvGrpSpPr>
        <p:grpSpPr>
          <a:xfrm>
            <a:off x="947955" y="1733189"/>
            <a:ext cx="981171" cy="226481"/>
            <a:chOff x="1822450" y="461010"/>
            <a:chExt cx="1822449" cy="968121"/>
          </a:xfrm>
        </p:grpSpPr>
        <p:sp>
          <p:nvSpPr>
            <p:cNvPr id="19" name="Rectangle 18">
              <a:extLst>
                <a:ext uri="{FF2B5EF4-FFF2-40B4-BE49-F238E27FC236}">
                  <a16:creationId xmlns:a16="http://schemas.microsoft.com/office/drawing/2014/main" id="{88E7A73F-0D96-4F60-AB63-10AEF3705656}"/>
                </a:ext>
              </a:extLst>
            </p:cNvPr>
            <p:cNvSpPr/>
            <p:nvPr/>
          </p:nvSpPr>
          <p:spPr>
            <a:xfrm>
              <a:off x="1822450" y="461010"/>
              <a:ext cx="1822449" cy="968121"/>
            </a:xfrm>
            <a:prstGeom prst="rect">
              <a:avLst/>
            </a:prstGeom>
            <a:solidFill>
              <a:srgbClr val="FF66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60E9F64A-BF74-4F00-A22F-4743B7844002}"/>
                </a:ext>
              </a:extLst>
            </p:cNvPr>
            <p:cNvSpPr txBox="1"/>
            <p:nvPr/>
          </p:nvSpPr>
          <p:spPr>
            <a:xfrm>
              <a:off x="1822450" y="687975"/>
              <a:ext cx="1734186" cy="616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5.3 M</a:t>
              </a:r>
            </a:p>
          </p:txBody>
        </p:sp>
      </p:grpSp>
      <p:grpSp>
        <p:nvGrpSpPr>
          <p:cNvPr id="28" name="Group 27">
            <a:extLst>
              <a:ext uri="{FF2B5EF4-FFF2-40B4-BE49-F238E27FC236}">
                <a16:creationId xmlns:a16="http://schemas.microsoft.com/office/drawing/2014/main" id="{8EC6A8D7-7139-4930-B3D2-064D4E949DFF}"/>
              </a:ext>
            </a:extLst>
          </p:cNvPr>
          <p:cNvGrpSpPr/>
          <p:nvPr/>
        </p:nvGrpSpPr>
        <p:grpSpPr>
          <a:xfrm>
            <a:off x="2424418" y="758868"/>
            <a:ext cx="2944537" cy="402106"/>
            <a:chOff x="-86825" y="-126789"/>
            <a:chExt cx="3731725" cy="461010"/>
          </a:xfrm>
        </p:grpSpPr>
        <p:sp>
          <p:nvSpPr>
            <p:cNvPr id="29" name="Rectangle 28">
              <a:extLst>
                <a:ext uri="{FF2B5EF4-FFF2-40B4-BE49-F238E27FC236}">
                  <a16:creationId xmlns:a16="http://schemas.microsoft.com/office/drawing/2014/main" id="{78CD4A83-ADF7-4E39-8D56-F4F93A398E86}"/>
                </a:ext>
              </a:extLst>
            </p:cNvPr>
            <p:cNvSpPr/>
            <p:nvPr/>
          </p:nvSpPr>
          <p:spPr>
            <a:xfrm>
              <a:off x="0" y="-126789"/>
              <a:ext cx="3644900" cy="461010"/>
            </a:xfrm>
            <a:prstGeom prst="rect">
              <a:avLst/>
            </a:prstGeom>
          </p:spPr>
          <p:style>
            <a:lnRef idx="0">
              <a:schemeClr val="accen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hueOff val="0"/>
                <a:satOff val="0"/>
                <a:lumOff val="0"/>
                <a:alphaOff val="0"/>
              </a:schemeClr>
            </a:fontRef>
          </p:style>
        </p:sp>
        <p:sp>
          <p:nvSpPr>
            <p:cNvPr id="30" name="TextBox 29">
              <a:extLst>
                <a:ext uri="{FF2B5EF4-FFF2-40B4-BE49-F238E27FC236}">
                  <a16:creationId xmlns:a16="http://schemas.microsoft.com/office/drawing/2014/main" id="{13A3937C-F54B-4C7B-8C04-3A13FDB7D01D}"/>
                </a:ext>
              </a:extLst>
            </p:cNvPr>
            <p:cNvSpPr txBox="1"/>
            <p:nvPr/>
          </p:nvSpPr>
          <p:spPr>
            <a:xfrm>
              <a:off x="-86825" y="160409"/>
              <a:ext cx="3731725" cy="7923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80010" tIns="80010" rIns="80010" bIns="80010" numCol="1" spcCol="1270" anchor="ctr" anchorCtr="0">
              <a:noAutofit/>
            </a:bodyPr>
            <a:lstStyle/>
            <a:p>
              <a:pPr marL="0" lvl="0" indent="0" defTabSz="933450">
                <a:lnSpc>
                  <a:spcPct val="90000"/>
                </a:lnSpc>
                <a:spcBef>
                  <a:spcPct val="0"/>
                </a:spcBef>
                <a:spcAft>
                  <a:spcPct val="35000"/>
                </a:spcAft>
                <a:buNone/>
              </a:pPr>
              <a:r>
                <a:rPr lang="en-US" kern="1200" dirty="0"/>
                <a:t>Number of unprofitable rides</a:t>
              </a:r>
            </a:p>
            <a:p>
              <a:pPr marL="0" lvl="0" indent="0" algn="ctr" defTabSz="933450">
                <a:lnSpc>
                  <a:spcPct val="90000"/>
                </a:lnSpc>
                <a:spcBef>
                  <a:spcPct val="0"/>
                </a:spcBef>
                <a:spcAft>
                  <a:spcPct val="35000"/>
                </a:spcAft>
                <a:buNone/>
              </a:pPr>
              <a:endParaRPr lang="en-US" kern="1200" dirty="0"/>
            </a:p>
          </p:txBody>
        </p:sp>
      </p:grpSp>
      <p:sp>
        <p:nvSpPr>
          <p:cNvPr id="32" name="TextBox 31">
            <a:extLst>
              <a:ext uri="{FF2B5EF4-FFF2-40B4-BE49-F238E27FC236}">
                <a16:creationId xmlns:a16="http://schemas.microsoft.com/office/drawing/2014/main" id="{A0147783-CBC1-44FB-8F8A-B05E5D3E221B}"/>
              </a:ext>
            </a:extLst>
          </p:cNvPr>
          <p:cNvSpPr txBox="1"/>
          <p:nvPr/>
        </p:nvSpPr>
        <p:spPr>
          <a:xfrm>
            <a:off x="2492928" y="1160974"/>
            <a:ext cx="1392572" cy="923330"/>
          </a:xfrm>
          <a:prstGeom prst="rect">
            <a:avLst/>
          </a:prstGeom>
          <a:solidFill>
            <a:srgbClr val="FFFF00"/>
          </a:solidFill>
        </p:spPr>
        <p:txBody>
          <a:bodyPr wrap="square" rtlCol="0">
            <a:spAutoFit/>
          </a:bodyPr>
          <a:lstStyle/>
          <a:p>
            <a:pPr algn="ctr"/>
            <a:r>
              <a:rPr lang="en-US" dirty="0"/>
              <a:t>13692</a:t>
            </a:r>
          </a:p>
          <a:p>
            <a:pPr algn="ctr"/>
            <a:r>
              <a:rPr lang="en-US" dirty="0"/>
              <a:t> </a:t>
            </a:r>
            <a:r>
              <a:rPr lang="en-US" dirty="0">
                <a:latin typeface="Calibri" panose="020F0502020204030204" pitchFamily="34" charset="0"/>
                <a:cs typeface="Calibri" panose="020F0502020204030204" pitchFamily="34" charset="0"/>
              </a:rPr>
              <a:t>≈5% of total rides</a:t>
            </a:r>
          </a:p>
        </p:txBody>
      </p:sp>
      <p:sp>
        <p:nvSpPr>
          <p:cNvPr id="33" name="TextBox 32">
            <a:extLst>
              <a:ext uri="{FF2B5EF4-FFF2-40B4-BE49-F238E27FC236}">
                <a16:creationId xmlns:a16="http://schemas.microsoft.com/office/drawing/2014/main" id="{FAF2A5DB-D365-4C98-97C5-5116D11994D6}"/>
              </a:ext>
            </a:extLst>
          </p:cNvPr>
          <p:cNvSpPr txBox="1"/>
          <p:nvPr/>
        </p:nvSpPr>
        <p:spPr>
          <a:xfrm>
            <a:off x="3896686" y="1148339"/>
            <a:ext cx="1483455" cy="923330"/>
          </a:xfrm>
          <a:prstGeom prst="rect">
            <a:avLst/>
          </a:prstGeom>
          <a:solidFill>
            <a:srgbClr val="FF66FF"/>
          </a:solidFill>
        </p:spPr>
        <p:txBody>
          <a:bodyPr wrap="square" rtlCol="0">
            <a:spAutoFit/>
          </a:bodyPr>
          <a:lstStyle/>
          <a:p>
            <a:pPr algn="ctr"/>
            <a:r>
              <a:rPr lang="en-US" dirty="0"/>
              <a:t>11131</a:t>
            </a:r>
          </a:p>
          <a:p>
            <a:pPr algn="ctr"/>
            <a:r>
              <a:rPr lang="en-US" dirty="0">
                <a:latin typeface="Calibri" panose="020F0502020204030204" pitchFamily="34" charset="0"/>
                <a:cs typeface="Calibri" panose="020F0502020204030204" pitchFamily="34" charset="0"/>
              </a:rPr>
              <a:t>≈13% of total rides</a:t>
            </a:r>
            <a:endParaRPr lang="en-US" dirty="0"/>
          </a:p>
        </p:txBody>
      </p:sp>
      <p:pic>
        <p:nvPicPr>
          <p:cNvPr id="8194" name="Picture 2">
            <a:extLst>
              <a:ext uri="{FF2B5EF4-FFF2-40B4-BE49-F238E27FC236}">
                <a16:creationId xmlns:a16="http://schemas.microsoft.com/office/drawing/2014/main" id="{4F22C8DE-D629-4B56-9447-48EEDE3263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8" t="-1272"/>
          <a:stretch/>
        </p:blipFill>
        <p:spPr bwMode="auto">
          <a:xfrm>
            <a:off x="1" y="2239248"/>
            <a:ext cx="6333688" cy="296058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81A8322-5836-4666-B6C5-345A7B547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1144" y="864282"/>
            <a:ext cx="3952875" cy="2866457"/>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EE522F10-55B8-4460-9DAB-7601F5A99ADD}"/>
              </a:ext>
            </a:extLst>
          </p:cNvPr>
          <p:cNvSpPr/>
          <p:nvPr/>
        </p:nvSpPr>
        <p:spPr>
          <a:xfrm>
            <a:off x="6372819" y="1786285"/>
            <a:ext cx="1133920" cy="51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19F6EFE-C0FA-4797-9E99-C45C618F94C7}"/>
              </a:ext>
            </a:extLst>
          </p:cNvPr>
          <p:cNvSpPr txBox="1"/>
          <p:nvPr/>
        </p:nvSpPr>
        <p:spPr>
          <a:xfrm>
            <a:off x="8990769" y="679616"/>
            <a:ext cx="1982030" cy="369332"/>
          </a:xfrm>
          <a:prstGeom prst="rect">
            <a:avLst/>
          </a:prstGeom>
          <a:noFill/>
        </p:spPr>
        <p:txBody>
          <a:bodyPr wrap="square" rtlCol="0">
            <a:spAutoFit/>
          </a:bodyPr>
          <a:lstStyle/>
          <a:p>
            <a:r>
              <a:rPr lang="en-US" dirty="0"/>
              <a:t>Sum of loss by year </a:t>
            </a:r>
          </a:p>
        </p:txBody>
      </p:sp>
      <p:sp>
        <p:nvSpPr>
          <p:cNvPr id="37" name="TextBox 36">
            <a:extLst>
              <a:ext uri="{FF2B5EF4-FFF2-40B4-BE49-F238E27FC236}">
                <a16:creationId xmlns:a16="http://schemas.microsoft.com/office/drawing/2014/main" id="{89B74133-4D71-4CB8-90EB-6BE77B121942}"/>
              </a:ext>
            </a:extLst>
          </p:cNvPr>
          <p:cNvSpPr txBox="1"/>
          <p:nvPr/>
        </p:nvSpPr>
        <p:spPr>
          <a:xfrm>
            <a:off x="7422281" y="3722753"/>
            <a:ext cx="43217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differences of losses considered close by comparing them to the differences in profit </a:t>
            </a:r>
            <a:r>
              <a:rPr lang="en-US" dirty="0">
                <a:sym typeface="Wingdings" panose="05000000000000000000" pitchFamily="2" charset="2"/>
              </a:rPr>
              <a:t> Yellow Cab is better in managing more profitable rides.</a:t>
            </a:r>
            <a:endParaRPr lang="en-US" dirty="0"/>
          </a:p>
        </p:txBody>
      </p:sp>
      <p:sp>
        <p:nvSpPr>
          <p:cNvPr id="41" name="TextBox 40">
            <a:extLst>
              <a:ext uri="{FF2B5EF4-FFF2-40B4-BE49-F238E27FC236}">
                <a16:creationId xmlns:a16="http://schemas.microsoft.com/office/drawing/2014/main" id="{5A390CEE-ACEA-4C74-95E1-79FBA9ACD4C8}"/>
              </a:ext>
            </a:extLst>
          </p:cNvPr>
          <p:cNvSpPr txBox="1"/>
          <p:nvPr/>
        </p:nvSpPr>
        <p:spPr>
          <a:xfrm>
            <a:off x="15492" y="5705887"/>
            <a:ext cx="2215980" cy="369332"/>
          </a:xfrm>
          <a:prstGeom prst="rect">
            <a:avLst/>
          </a:prstGeom>
          <a:solidFill>
            <a:schemeClr val="accent1"/>
          </a:solidFill>
        </p:spPr>
        <p:txBody>
          <a:bodyPr wrap="square" rtlCol="0">
            <a:spAutoFit/>
          </a:bodyPr>
          <a:lstStyle/>
          <a:p>
            <a:r>
              <a:rPr lang="en-US" dirty="0"/>
              <a:t>Rides of loss &lt;= 50$</a:t>
            </a:r>
          </a:p>
        </p:txBody>
      </p:sp>
      <p:cxnSp>
        <p:nvCxnSpPr>
          <p:cNvPr id="39" name="Connector: Elbow 38">
            <a:extLst>
              <a:ext uri="{FF2B5EF4-FFF2-40B4-BE49-F238E27FC236}">
                <a16:creationId xmlns:a16="http://schemas.microsoft.com/office/drawing/2014/main" id="{F745BBA4-0F4A-4326-A3F0-E61CB27838C0}"/>
              </a:ext>
            </a:extLst>
          </p:cNvPr>
          <p:cNvCxnSpPr>
            <a:cxnSpLocks/>
          </p:cNvCxnSpPr>
          <p:nvPr/>
        </p:nvCxnSpPr>
        <p:spPr>
          <a:xfrm>
            <a:off x="2231472" y="5861191"/>
            <a:ext cx="935373" cy="4169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8E96AC-E901-4B0E-AB2A-DCA6BFDB3EF1}"/>
              </a:ext>
            </a:extLst>
          </p:cNvPr>
          <p:cNvSpPr txBox="1"/>
          <p:nvPr/>
        </p:nvSpPr>
        <p:spPr>
          <a:xfrm>
            <a:off x="3189214" y="6069646"/>
            <a:ext cx="1258238" cy="369332"/>
          </a:xfrm>
          <a:prstGeom prst="rect">
            <a:avLst/>
          </a:prstGeom>
          <a:solidFill>
            <a:srgbClr val="FFFF00"/>
          </a:solidFill>
        </p:spPr>
        <p:txBody>
          <a:bodyPr wrap="square" rtlCol="0">
            <a:spAutoFit/>
          </a:bodyPr>
          <a:lstStyle/>
          <a:p>
            <a:r>
              <a:rPr lang="en-US" dirty="0"/>
              <a:t>1133 trips</a:t>
            </a:r>
          </a:p>
        </p:txBody>
      </p:sp>
      <p:sp>
        <p:nvSpPr>
          <p:cNvPr id="48" name="TextBox 47">
            <a:extLst>
              <a:ext uri="{FF2B5EF4-FFF2-40B4-BE49-F238E27FC236}">
                <a16:creationId xmlns:a16="http://schemas.microsoft.com/office/drawing/2014/main" id="{28AD0087-E334-4CAA-AFA4-08DEAD7E9429}"/>
              </a:ext>
            </a:extLst>
          </p:cNvPr>
          <p:cNvSpPr txBox="1"/>
          <p:nvPr/>
        </p:nvSpPr>
        <p:spPr>
          <a:xfrm>
            <a:off x="3189214" y="5357471"/>
            <a:ext cx="1258238" cy="369332"/>
          </a:xfrm>
          <a:prstGeom prst="rect">
            <a:avLst/>
          </a:prstGeom>
          <a:solidFill>
            <a:srgbClr val="FF66FF"/>
          </a:solidFill>
        </p:spPr>
        <p:txBody>
          <a:bodyPr wrap="square" rtlCol="0">
            <a:spAutoFit/>
          </a:bodyPr>
          <a:lstStyle/>
          <a:p>
            <a:r>
              <a:rPr lang="en-US" dirty="0"/>
              <a:t>1142 trips</a:t>
            </a:r>
          </a:p>
        </p:txBody>
      </p:sp>
      <p:cxnSp>
        <p:nvCxnSpPr>
          <p:cNvPr id="47" name="Connector: Elbow 46">
            <a:extLst>
              <a:ext uri="{FF2B5EF4-FFF2-40B4-BE49-F238E27FC236}">
                <a16:creationId xmlns:a16="http://schemas.microsoft.com/office/drawing/2014/main" id="{E2D528AD-900D-48A5-A5F0-D17218BE3010}"/>
              </a:ext>
            </a:extLst>
          </p:cNvPr>
          <p:cNvCxnSpPr>
            <a:cxnSpLocks/>
          </p:cNvCxnSpPr>
          <p:nvPr/>
        </p:nvCxnSpPr>
        <p:spPr>
          <a:xfrm flipV="1">
            <a:off x="2231472" y="5526897"/>
            <a:ext cx="935373" cy="3409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AA47BBA-7E9D-452A-A190-4132A8B82194}"/>
              </a:ext>
            </a:extLst>
          </p:cNvPr>
          <p:cNvSpPr txBox="1"/>
          <p:nvPr/>
        </p:nvSpPr>
        <p:spPr>
          <a:xfrm>
            <a:off x="4781725" y="5357471"/>
            <a:ext cx="2197915" cy="1200329"/>
          </a:xfrm>
          <a:prstGeom prst="rect">
            <a:avLst/>
          </a:prstGeom>
          <a:noFill/>
        </p:spPr>
        <p:txBody>
          <a:bodyPr wrap="square" rtlCol="0">
            <a:spAutoFit/>
          </a:bodyPr>
          <a:lstStyle/>
          <a:p>
            <a:r>
              <a:rPr lang="en-US" dirty="0"/>
              <a:t>Also the number of rides that lost more than 50$ is dominant by Pink Cab</a:t>
            </a:r>
          </a:p>
        </p:txBody>
      </p:sp>
    </p:spTree>
    <p:extLst>
      <p:ext uri="{BB962C8B-B14F-4D97-AF65-F5344CB8AC3E}">
        <p14:creationId xmlns:p14="http://schemas.microsoft.com/office/powerpoint/2010/main" val="110441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73A9-60CD-493E-9CB7-3361DC5D6C1A}"/>
              </a:ext>
            </a:extLst>
          </p:cNvPr>
          <p:cNvSpPr>
            <a:spLocks noGrp="1"/>
          </p:cNvSpPr>
          <p:nvPr>
            <p:ph type="title"/>
          </p:nvPr>
        </p:nvSpPr>
        <p:spPr>
          <a:xfrm>
            <a:off x="838200" y="163790"/>
            <a:ext cx="10515600" cy="406662"/>
          </a:xfrm>
          <a:solidFill>
            <a:schemeClr val="tx2">
              <a:lumMod val="20000"/>
              <a:lumOff val="80000"/>
            </a:schemeClr>
          </a:solidFill>
        </p:spPr>
        <p:txBody>
          <a:bodyPr>
            <a:normAutofit fontScale="90000"/>
          </a:bodyPr>
          <a:lstStyle/>
          <a:p>
            <a:pPr algn="ctr"/>
            <a:r>
              <a:rPr lang="en-US" sz="2800" dirty="0"/>
              <a:t>Customer Analysis</a:t>
            </a:r>
          </a:p>
        </p:txBody>
      </p:sp>
      <p:sp>
        <p:nvSpPr>
          <p:cNvPr id="3" name="Content Placeholder 2">
            <a:extLst>
              <a:ext uri="{FF2B5EF4-FFF2-40B4-BE49-F238E27FC236}">
                <a16:creationId xmlns:a16="http://schemas.microsoft.com/office/drawing/2014/main" id="{28494D71-8FBC-49F0-BE6A-E2097C6810DA}"/>
              </a:ext>
            </a:extLst>
          </p:cNvPr>
          <p:cNvSpPr>
            <a:spLocks noGrp="1"/>
          </p:cNvSpPr>
          <p:nvPr>
            <p:ph idx="1"/>
          </p:nvPr>
        </p:nvSpPr>
        <p:spPr>
          <a:xfrm>
            <a:off x="6214493" y="771931"/>
            <a:ext cx="5257800" cy="2732990"/>
          </a:xfrm>
        </p:spPr>
        <p:txBody>
          <a:bodyPr>
            <a:normAutofit/>
          </a:bodyPr>
          <a:lstStyle/>
          <a:p>
            <a:r>
              <a:rPr lang="en-US" sz="2000" dirty="0"/>
              <a:t>Number of customers decreased by 1.1% from 2017 </a:t>
            </a:r>
            <a:r>
              <a:rPr lang="en-US" sz="2000" dirty="0">
                <a:sym typeface="Wingdings" panose="05000000000000000000" pitchFamily="2" charset="2"/>
              </a:rPr>
              <a:t> 2018</a:t>
            </a:r>
            <a:r>
              <a:rPr lang="en-US" sz="2000" dirty="0"/>
              <a:t> </a:t>
            </a:r>
          </a:p>
          <a:p>
            <a:pPr marL="0" indent="0">
              <a:buNone/>
            </a:pPr>
            <a:endParaRPr lang="en-US" sz="2000" dirty="0"/>
          </a:p>
        </p:txBody>
      </p:sp>
      <p:pic>
        <p:nvPicPr>
          <p:cNvPr id="9218" name="Picture 2">
            <a:extLst>
              <a:ext uri="{FF2B5EF4-FFF2-40B4-BE49-F238E27FC236}">
                <a16:creationId xmlns:a16="http://schemas.microsoft.com/office/drawing/2014/main" id="{381FC683-0B88-4420-A224-1E5DD84A3C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39" b="9615"/>
          <a:stretch/>
        </p:blipFill>
        <p:spPr bwMode="auto">
          <a:xfrm>
            <a:off x="0" y="570453"/>
            <a:ext cx="5704514" cy="2858547"/>
          </a:xfrm>
          <a:prstGeom prst="rect">
            <a:avLst/>
          </a:prstGeom>
          <a:noFill/>
        </p:spPr>
      </p:pic>
      <p:sp>
        <p:nvSpPr>
          <p:cNvPr id="5" name="TextBox 4">
            <a:extLst>
              <a:ext uri="{FF2B5EF4-FFF2-40B4-BE49-F238E27FC236}">
                <a16:creationId xmlns:a16="http://schemas.microsoft.com/office/drawing/2014/main" id="{E54568DE-7413-4D24-9AB5-9630BE765EF4}"/>
              </a:ext>
            </a:extLst>
          </p:cNvPr>
          <p:cNvSpPr txBox="1"/>
          <p:nvPr/>
        </p:nvSpPr>
        <p:spPr>
          <a:xfrm>
            <a:off x="834705" y="1857415"/>
            <a:ext cx="713064" cy="369332"/>
          </a:xfrm>
          <a:prstGeom prst="rect">
            <a:avLst/>
          </a:prstGeom>
          <a:noFill/>
        </p:spPr>
        <p:txBody>
          <a:bodyPr wrap="square" rtlCol="0">
            <a:spAutoFit/>
          </a:bodyPr>
          <a:lstStyle/>
          <a:p>
            <a:r>
              <a:rPr lang="en-US" dirty="0"/>
              <a:t>2016</a:t>
            </a:r>
          </a:p>
        </p:txBody>
      </p:sp>
      <p:sp>
        <p:nvSpPr>
          <p:cNvPr id="6" name="TextBox 5">
            <a:extLst>
              <a:ext uri="{FF2B5EF4-FFF2-40B4-BE49-F238E27FC236}">
                <a16:creationId xmlns:a16="http://schemas.microsoft.com/office/drawing/2014/main" id="{FACD9FA1-005A-4233-BFB7-4D2361C60CFD}"/>
              </a:ext>
            </a:extLst>
          </p:cNvPr>
          <p:cNvSpPr txBox="1"/>
          <p:nvPr/>
        </p:nvSpPr>
        <p:spPr>
          <a:xfrm>
            <a:off x="2613171" y="1877487"/>
            <a:ext cx="713064" cy="369332"/>
          </a:xfrm>
          <a:prstGeom prst="rect">
            <a:avLst/>
          </a:prstGeom>
          <a:noFill/>
        </p:spPr>
        <p:txBody>
          <a:bodyPr wrap="square" rtlCol="0">
            <a:spAutoFit/>
          </a:bodyPr>
          <a:lstStyle/>
          <a:p>
            <a:r>
              <a:rPr lang="en-US" dirty="0"/>
              <a:t>2017</a:t>
            </a:r>
          </a:p>
        </p:txBody>
      </p:sp>
      <p:sp>
        <p:nvSpPr>
          <p:cNvPr id="7" name="TextBox 6">
            <a:extLst>
              <a:ext uri="{FF2B5EF4-FFF2-40B4-BE49-F238E27FC236}">
                <a16:creationId xmlns:a16="http://schemas.microsoft.com/office/drawing/2014/main" id="{2A75A97E-C479-451C-ABEA-67EE6975652E}"/>
              </a:ext>
            </a:extLst>
          </p:cNvPr>
          <p:cNvSpPr txBox="1"/>
          <p:nvPr/>
        </p:nvSpPr>
        <p:spPr>
          <a:xfrm>
            <a:off x="4391637" y="1892618"/>
            <a:ext cx="713064" cy="369332"/>
          </a:xfrm>
          <a:prstGeom prst="rect">
            <a:avLst/>
          </a:prstGeom>
          <a:noFill/>
        </p:spPr>
        <p:txBody>
          <a:bodyPr wrap="square" rtlCol="0">
            <a:spAutoFit/>
          </a:bodyPr>
          <a:lstStyle/>
          <a:p>
            <a:r>
              <a:rPr lang="en-US" dirty="0"/>
              <a:t>2018</a:t>
            </a:r>
          </a:p>
        </p:txBody>
      </p:sp>
      <p:pic>
        <p:nvPicPr>
          <p:cNvPr id="9220" name="Picture 4">
            <a:extLst>
              <a:ext uri="{FF2B5EF4-FFF2-40B4-BE49-F238E27FC236}">
                <a16:creationId xmlns:a16="http://schemas.microsoft.com/office/drawing/2014/main" id="{4AF341CF-AE05-4522-83F9-70B26B07D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0" b="10829"/>
          <a:stretch/>
        </p:blipFill>
        <p:spPr bwMode="auto">
          <a:xfrm>
            <a:off x="1" y="3428999"/>
            <a:ext cx="5704514" cy="27967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17FC209-B46A-48AB-87E4-0779B7340FC4}"/>
              </a:ext>
            </a:extLst>
          </p:cNvPr>
          <p:cNvSpPr/>
          <p:nvPr/>
        </p:nvSpPr>
        <p:spPr>
          <a:xfrm>
            <a:off x="5517158" y="909694"/>
            <a:ext cx="360727" cy="24574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B95D3-E9C5-4BEE-8C34-CD03E79900CA}"/>
              </a:ext>
            </a:extLst>
          </p:cNvPr>
          <p:cNvSpPr/>
          <p:nvPr/>
        </p:nvSpPr>
        <p:spPr>
          <a:xfrm>
            <a:off x="5512963" y="3706400"/>
            <a:ext cx="360727" cy="2457465"/>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CE39CE-2DF5-4CD0-B924-4C05947FC9E1}"/>
              </a:ext>
            </a:extLst>
          </p:cNvPr>
          <p:cNvSpPr txBox="1"/>
          <p:nvPr/>
        </p:nvSpPr>
        <p:spPr>
          <a:xfrm>
            <a:off x="805344" y="4812308"/>
            <a:ext cx="713064" cy="369332"/>
          </a:xfrm>
          <a:prstGeom prst="rect">
            <a:avLst/>
          </a:prstGeom>
          <a:noFill/>
        </p:spPr>
        <p:txBody>
          <a:bodyPr wrap="square" rtlCol="0">
            <a:spAutoFit/>
          </a:bodyPr>
          <a:lstStyle/>
          <a:p>
            <a:r>
              <a:rPr lang="en-US" dirty="0"/>
              <a:t>2016</a:t>
            </a:r>
          </a:p>
        </p:txBody>
      </p:sp>
      <p:sp>
        <p:nvSpPr>
          <p:cNvPr id="14" name="TextBox 13">
            <a:extLst>
              <a:ext uri="{FF2B5EF4-FFF2-40B4-BE49-F238E27FC236}">
                <a16:creationId xmlns:a16="http://schemas.microsoft.com/office/drawing/2014/main" id="{A5C8304C-848B-452B-89D6-09DB46B0B188}"/>
              </a:ext>
            </a:extLst>
          </p:cNvPr>
          <p:cNvSpPr txBox="1"/>
          <p:nvPr/>
        </p:nvSpPr>
        <p:spPr>
          <a:xfrm>
            <a:off x="2613171" y="4807475"/>
            <a:ext cx="713064" cy="369332"/>
          </a:xfrm>
          <a:prstGeom prst="rect">
            <a:avLst/>
          </a:prstGeom>
          <a:noFill/>
        </p:spPr>
        <p:txBody>
          <a:bodyPr wrap="square" rtlCol="0">
            <a:spAutoFit/>
          </a:bodyPr>
          <a:lstStyle/>
          <a:p>
            <a:r>
              <a:rPr lang="en-US" dirty="0"/>
              <a:t>2017</a:t>
            </a:r>
          </a:p>
        </p:txBody>
      </p:sp>
      <p:sp>
        <p:nvSpPr>
          <p:cNvPr id="15" name="TextBox 14">
            <a:extLst>
              <a:ext uri="{FF2B5EF4-FFF2-40B4-BE49-F238E27FC236}">
                <a16:creationId xmlns:a16="http://schemas.microsoft.com/office/drawing/2014/main" id="{0C9CB70C-841E-4D65-840E-99ED4EDBEFCE}"/>
              </a:ext>
            </a:extLst>
          </p:cNvPr>
          <p:cNvSpPr txBox="1"/>
          <p:nvPr/>
        </p:nvSpPr>
        <p:spPr>
          <a:xfrm>
            <a:off x="4420998" y="4807475"/>
            <a:ext cx="713064" cy="369332"/>
          </a:xfrm>
          <a:prstGeom prst="rect">
            <a:avLst/>
          </a:prstGeom>
          <a:noFill/>
        </p:spPr>
        <p:txBody>
          <a:bodyPr wrap="square" rtlCol="0">
            <a:spAutoFit/>
          </a:bodyPr>
          <a:lstStyle/>
          <a:p>
            <a:r>
              <a:rPr lang="en-US" dirty="0"/>
              <a:t>2018</a:t>
            </a:r>
          </a:p>
        </p:txBody>
      </p:sp>
      <p:sp>
        <p:nvSpPr>
          <p:cNvPr id="11" name="TextBox 10">
            <a:extLst>
              <a:ext uri="{FF2B5EF4-FFF2-40B4-BE49-F238E27FC236}">
                <a16:creationId xmlns:a16="http://schemas.microsoft.com/office/drawing/2014/main" id="{AFFFF994-BD14-4B2A-A180-287F00AF2656}"/>
              </a:ext>
            </a:extLst>
          </p:cNvPr>
          <p:cNvSpPr txBox="1"/>
          <p:nvPr/>
        </p:nvSpPr>
        <p:spPr>
          <a:xfrm>
            <a:off x="6383667" y="3504921"/>
            <a:ext cx="524976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Number of customers decreased by 1.3% from 2017 </a:t>
            </a:r>
            <a:r>
              <a:rPr lang="en-US" sz="2000" dirty="0">
                <a:sym typeface="Wingdings" panose="05000000000000000000" pitchFamily="2" charset="2"/>
              </a:rPr>
              <a:t> 2018</a:t>
            </a:r>
            <a:endParaRPr lang="en-US" sz="2000" dirty="0"/>
          </a:p>
        </p:txBody>
      </p:sp>
      <p:sp>
        <p:nvSpPr>
          <p:cNvPr id="16" name="TextBox 15">
            <a:extLst>
              <a:ext uri="{FF2B5EF4-FFF2-40B4-BE49-F238E27FC236}">
                <a16:creationId xmlns:a16="http://schemas.microsoft.com/office/drawing/2014/main" id="{BA4A27DC-C9C2-4396-9EF4-B0CDC513BE9F}"/>
              </a:ext>
            </a:extLst>
          </p:cNvPr>
          <p:cNvSpPr txBox="1"/>
          <p:nvPr/>
        </p:nvSpPr>
        <p:spPr>
          <a:xfrm>
            <a:off x="7013196" y="4697835"/>
            <a:ext cx="4135773"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By considering the higher customer base of Yellow Cab company comparing to Pink Cab </a:t>
            </a:r>
            <a:r>
              <a:rPr lang="en-US" dirty="0">
                <a:sym typeface="Wingdings" panose="05000000000000000000" pitchFamily="2" charset="2"/>
              </a:rPr>
              <a:t>and the      in percentage we can say that Yellow is better than Pink cab company in term of </a:t>
            </a:r>
            <a:r>
              <a:rPr lang="en-US" i="1" dirty="0">
                <a:sym typeface="Wingdings" panose="05000000000000000000" pitchFamily="2" charset="2"/>
              </a:rPr>
              <a:t>Customer retention</a:t>
            </a:r>
            <a:r>
              <a:rPr lang="en-US" dirty="0">
                <a:sym typeface="Wingdings" panose="05000000000000000000" pitchFamily="2" charset="2"/>
              </a:rPr>
              <a:t> </a:t>
            </a:r>
            <a:endParaRPr lang="en-US" dirty="0"/>
          </a:p>
        </p:txBody>
      </p:sp>
      <p:sp>
        <p:nvSpPr>
          <p:cNvPr id="17" name="Arrow: Down 16">
            <a:extLst>
              <a:ext uri="{FF2B5EF4-FFF2-40B4-BE49-F238E27FC236}">
                <a16:creationId xmlns:a16="http://schemas.microsoft.com/office/drawing/2014/main" id="{280838A1-7CB2-4432-AE8F-99E807E3C8C9}"/>
              </a:ext>
            </a:extLst>
          </p:cNvPr>
          <p:cNvSpPr/>
          <p:nvPr/>
        </p:nvSpPr>
        <p:spPr>
          <a:xfrm rot="19908420">
            <a:off x="10347195" y="5313688"/>
            <a:ext cx="59971" cy="243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74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CFA4-675B-4E1D-8D5B-2F0901FF693D}"/>
              </a:ext>
            </a:extLst>
          </p:cNvPr>
          <p:cNvSpPr>
            <a:spLocks noGrp="1"/>
          </p:cNvSpPr>
          <p:nvPr>
            <p:ph type="title"/>
          </p:nvPr>
        </p:nvSpPr>
        <p:spPr>
          <a:xfrm>
            <a:off x="838200" y="365125"/>
            <a:ext cx="10515600" cy="398273"/>
          </a:xfrm>
        </p:spPr>
        <p:txBody>
          <a:bodyPr>
            <a:noAutofit/>
          </a:bodyPr>
          <a:lstStyle/>
          <a:p>
            <a:r>
              <a:rPr lang="en-US" sz="2500" dirty="0"/>
              <a:t>Customer analysis: Age and Gender wise</a:t>
            </a:r>
          </a:p>
        </p:txBody>
      </p:sp>
      <p:sp>
        <p:nvSpPr>
          <p:cNvPr id="3" name="Content Placeholder 2">
            <a:extLst>
              <a:ext uri="{FF2B5EF4-FFF2-40B4-BE49-F238E27FC236}">
                <a16:creationId xmlns:a16="http://schemas.microsoft.com/office/drawing/2014/main" id="{EDB91D4E-578C-466D-BFF1-FC5D695A4C75}"/>
              </a:ext>
            </a:extLst>
          </p:cNvPr>
          <p:cNvSpPr>
            <a:spLocks noGrp="1"/>
          </p:cNvSpPr>
          <p:nvPr>
            <p:ph idx="1"/>
          </p:nvPr>
        </p:nvSpPr>
        <p:spPr>
          <a:xfrm>
            <a:off x="9336247" y="3649211"/>
            <a:ext cx="2855753" cy="1273028"/>
          </a:xfrm>
        </p:spPr>
        <p:txBody>
          <a:bodyPr>
            <a:normAutofit fontScale="92500" lnSpcReduction="10000"/>
          </a:bodyPr>
          <a:lstStyle/>
          <a:p>
            <a:pPr>
              <a:buFont typeface="Wingdings" panose="05000000000000000000" pitchFamily="2" charset="2"/>
              <a:buChar char="Ø"/>
            </a:pPr>
            <a:r>
              <a:rPr lang="en-US" sz="2000" dirty="0"/>
              <a:t> The customers are similarly distributed in terms of Age and Gender for both companies</a:t>
            </a:r>
            <a:endParaRPr lang="en-US" dirty="0"/>
          </a:p>
        </p:txBody>
      </p:sp>
      <p:pic>
        <p:nvPicPr>
          <p:cNvPr id="10242" name="Picture 2">
            <a:extLst>
              <a:ext uri="{FF2B5EF4-FFF2-40B4-BE49-F238E27FC236}">
                <a16:creationId xmlns:a16="http://schemas.microsoft.com/office/drawing/2014/main" id="{73724A04-70F7-490D-A0DF-B30885FA0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17646"/>
            <a:ext cx="37052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074949B-8E91-4A4D-9AAB-DDFD6FEBC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413" y="1032327"/>
            <a:ext cx="37052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F9EFE03-ECF4-4E13-B839-8AFF177E0A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 t="332" r="408" b="5400"/>
          <a:stretch/>
        </p:blipFill>
        <p:spPr bwMode="auto">
          <a:xfrm>
            <a:off x="838200" y="3649211"/>
            <a:ext cx="8103765" cy="3112316"/>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8D8ACC4-68E9-4E51-9828-F850B3E4C051}"/>
              </a:ext>
            </a:extLst>
          </p:cNvPr>
          <p:cNvSpPr txBox="1"/>
          <p:nvPr/>
        </p:nvSpPr>
        <p:spPr>
          <a:xfrm>
            <a:off x="9336247" y="1032327"/>
            <a:ext cx="2223782" cy="923330"/>
          </a:xfrm>
          <a:prstGeom prst="rect">
            <a:avLst/>
          </a:prstGeom>
          <a:noFill/>
        </p:spPr>
        <p:txBody>
          <a:bodyPr wrap="square" rtlCol="0">
            <a:spAutoFit/>
          </a:bodyPr>
          <a:lstStyle/>
          <a:p>
            <a:r>
              <a:rPr lang="en-US" dirty="0"/>
              <a:t>Both have 25% of their customers btw 42 and 65 years old </a:t>
            </a:r>
          </a:p>
        </p:txBody>
      </p:sp>
      <p:sp>
        <p:nvSpPr>
          <p:cNvPr id="13" name="TextBox 12">
            <a:extLst>
              <a:ext uri="{FF2B5EF4-FFF2-40B4-BE49-F238E27FC236}">
                <a16:creationId xmlns:a16="http://schemas.microsoft.com/office/drawing/2014/main" id="{2FD30240-CC7D-4917-8460-3C56121C6594}"/>
              </a:ext>
            </a:extLst>
          </p:cNvPr>
          <p:cNvSpPr txBox="1"/>
          <p:nvPr/>
        </p:nvSpPr>
        <p:spPr>
          <a:xfrm>
            <a:off x="9126522" y="5998128"/>
            <a:ext cx="2433507" cy="553998"/>
          </a:xfrm>
          <a:prstGeom prst="rect">
            <a:avLst/>
          </a:prstGeom>
          <a:noFill/>
        </p:spPr>
        <p:txBody>
          <a:bodyPr wrap="square" rtlCol="0">
            <a:spAutoFit/>
          </a:bodyPr>
          <a:lstStyle/>
          <a:p>
            <a:pPr marL="285750" indent="-285750">
              <a:buFont typeface="Arial" panose="020B0604020202020204" pitchFamily="34" charset="0"/>
              <a:buChar char="•"/>
            </a:pPr>
            <a:r>
              <a:rPr lang="en-US" sz="1500" dirty="0"/>
              <a:t>40% of all rides have been made by Women</a:t>
            </a:r>
          </a:p>
        </p:txBody>
      </p:sp>
    </p:spTree>
    <p:extLst>
      <p:ext uri="{BB962C8B-B14F-4D97-AF65-F5344CB8AC3E}">
        <p14:creationId xmlns:p14="http://schemas.microsoft.com/office/powerpoint/2010/main" val="231103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0500-88FD-4EBF-A9E8-75A059776BA2}"/>
              </a:ext>
            </a:extLst>
          </p:cNvPr>
          <p:cNvSpPr>
            <a:spLocks noGrp="1"/>
          </p:cNvSpPr>
          <p:nvPr>
            <p:ph type="title"/>
          </p:nvPr>
        </p:nvSpPr>
        <p:spPr>
          <a:xfrm>
            <a:off x="838200" y="365126"/>
            <a:ext cx="10515600" cy="456996"/>
          </a:xfrm>
        </p:spPr>
        <p:txBody>
          <a:bodyPr>
            <a:normAutofit/>
          </a:bodyPr>
          <a:lstStyle/>
          <a:p>
            <a:r>
              <a:rPr lang="en-US" sz="2500" dirty="0"/>
              <a:t>Gender wise analysis for cities where Pink Cab is dominant </a:t>
            </a:r>
          </a:p>
        </p:txBody>
      </p:sp>
      <p:pic>
        <p:nvPicPr>
          <p:cNvPr id="11266" name="Picture 2">
            <a:extLst>
              <a:ext uri="{FF2B5EF4-FFF2-40B4-BE49-F238E27FC236}">
                <a16:creationId xmlns:a16="http://schemas.microsoft.com/office/drawing/2014/main" id="{9A30636D-CB18-452A-BBBF-EA03E86575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9" r="491" b="6052"/>
          <a:stretch/>
        </p:blipFill>
        <p:spPr bwMode="auto">
          <a:xfrm>
            <a:off x="109057" y="1216834"/>
            <a:ext cx="7407479" cy="374945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0406FD85-179C-45AC-8CC5-12219EEF5F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116" y="4234990"/>
            <a:ext cx="3171038" cy="607770"/>
          </a:xfrm>
        </p:spPr>
      </p:pic>
      <p:sp>
        <p:nvSpPr>
          <p:cNvPr id="6" name="TextBox 5">
            <a:extLst>
              <a:ext uri="{FF2B5EF4-FFF2-40B4-BE49-F238E27FC236}">
                <a16:creationId xmlns:a16="http://schemas.microsoft.com/office/drawing/2014/main" id="{C7ABA0ED-B30C-4301-8B36-F3673D3EC649}"/>
              </a:ext>
            </a:extLst>
          </p:cNvPr>
          <p:cNvSpPr txBox="1"/>
          <p:nvPr/>
        </p:nvSpPr>
        <p:spPr>
          <a:xfrm>
            <a:off x="8221211" y="1535185"/>
            <a:ext cx="351498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number of trips belongs to men is almost always more than women except for Pink Cab in Pittsburgh and Sacramento </a:t>
            </a:r>
          </a:p>
        </p:txBody>
      </p:sp>
      <p:sp>
        <p:nvSpPr>
          <p:cNvPr id="8" name="TextBox 7">
            <a:extLst>
              <a:ext uri="{FF2B5EF4-FFF2-40B4-BE49-F238E27FC236}">
                <a16:creationId xmlns:a16="http://schemas.microsoft.com/office/drawing/2014/main" id="{9DD8CB59-1A47-4A0F-88DB-B62CE8117F2B}"/>
              </a:ext>
            </a:extLst>
          </p:cNvPr>
          <p:cNvSpPr txBox="1"/>
          <p:nvPr/>
        </p:nvSpPr>
        <p:spPr>
          <a:xfrm>
            <a:off x="1912690" y="5430504"/>
            <a:ext cx="6308521"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 The Pink color has no significant influence in attracting women customers</a:t>
            </a:r>
          </a:p>
        </p:txBody>
      </p:sp>
    </p:spTree>
    <p:extLst>
      <p:ext uri="{BB962C8B-B14F-4D97-AF65-F5344CB8AC3E}">
        <p14:creationId xmlns:p14="http://schemas.microsoft.com/office/powerpoint/2010/main" val="2427667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FAFA-B181-4E85-9D5C-4A8554C76B67}"/>
              </a:ext>
            </a:extLst>
          </p:cNvPr>
          <p:cNvSpPr>
            <a:spLocks noGrp="1"/>
          </p:cNvSpPr>
          <p:nvPr>
            <p:ph type="title"/>
          </p:nvPr>
        </p:nvSpPr>
        <p:spPr>
          <a:xfrm>
            <a:off x="838200" y="365125"/>
            <a:ext cx="10515600" cy="683499"/>
          </a:xfrm>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B33A2B29-62B1-4B10-A37B-3B6CDBBFA599}"/>
              </a:ext>
            </a:extLst>
          </p:cNvPr>
          <p:cNvSpPr>
            <a:spLocks noGrp="1"/>
          </p:cNvSpPr>
          <p:nvPr>
            <p:ph idx="1"/>
          </p:nvPr>
        </p:nvSpPr>
        <p:spPr>
          <a:xfrm>
            <a:off x="838200" y="1275126"/>
            <a:ext cx="10515600" cy="5058561"/>
          </a:xfrm>
        </p:spPr>
        <p:txBody>
          <a:bodyPr>
            <a:normAutofit/>
          </a:bodyPr>
          <a:lstStyle/>
          <a:p>
            <a:pPr marL="0" indent="0">
              <a:buNone/>
            </a:pPr>
            <a:r>
              <a:rPr lang="en-US" sz="2000" dirty="0"/>
              <a:t>Based on the evaluation of both the cab companies. We found that the Yellow Cab is better than Pink Cab in terms of:</a:t>
            </a:r>
          </a:p>
          <a:p>
            <a:pPr>
              <a:lnSpc>
                <a:spcPct val="150000"/>
              </a:lnSpc>
            </a:pPr>
            <a:r>
              <a:rPr lang="en-US" sz="2000" dirty="0"/>
              <a:t>Customer reach: Yellow Cab is dominant by all the cities except 4.</a:t>
            </a:r>
          </a:p>
          <a:p>
            <a:pPr>
              <a:lnSpc>
                <a:spcPct val="150000"/>
              </a:lnSpc>
            </a:pPr>
            <a:r>
              <a:rPr lang="en-US" sz="2000" dirty="0"/>
              <a:t>Profit: Overall, Average profit. Yearly profit, Monthly profit showed stability for Yellow Cab</a:t>
            </a:r>
          </a:p>
          <a:p>
            <a:pPr>
              <a:lnSpc>
                <a:spcPct val="150000"/>
              </a:lnSpc>
            </a:pPr>
            <a:r>
              <a:rPr lang="en-US" sz="2000" dirty="0"/>
              <a:t>Unprofitable trips: Yellow Cab is better in managing the rides.</a:t>
            </a:r>
          </a:p>
          <a:p>
            <a:pPr>
              <a:lnSpc>
                <a:spcPct val="150000"/>
              </a:lnSpc>
            </a:pPr>
            <a:r>
              <a:rPr lang="en-US" sz="2000" dirty="0"/>
              <a:t>Customer Analysis: Yellow Cab has a much bigger Customer base than Pink Cab.</a:t>
            </a:r>
          </a:p>
          <a:p>
            <a:pPr marL="0" indent="0">
              <a:lnSpc>
                <a:spcPct val="100000"/>
              </a:lnSpc>
              <a:buNone/>
            </a:pPr>
            <a:r>
              <a:rPr lang="en-US" b="1" dirty="0"/>
              <a:t>Recommendation:</a:t>
            </a:r>
          </a:p>
          <a:p>
            <a:pPr marL="0" indent="0">
              <a:lnSpc>
                <a:spcPct val="100000"/>
              </a:lnSpc>
              <a:buNone/>
            </a:pPr>
            <a:r>
              <a:rPr lang="en-US" sz="2000" dirty="0"/>
              <a:t>We Recommend </a:t>
            </a:r>
            <a:r>
              <a:rPr lang="en-US" sz="2000" b="1" dirty="0"/>
              <a:t>Yellow Cab </a:t>
            </a:r>
            <a:r>
              <a:rPr lang="en-US" sz="2000" dirty="0"/>
              <a:t>for investment		</a:t>
            </a:r>
            <a:endParaRPr lang="en-US" dirty="0"/>
          </a:p>
        </p:txBody>
      </p:sp>
    </p:spTree>
    <p:extLst>
      <p:ext uri="{BB962C8B-B14F-4D97-AF65-F5344CB8AC3E}">
        <p14:creationId xmlns:p14="http://schemas.microsoft.com/office/powerpoint/2010/main" val="330893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4376F-926D-4724-8540-80A00C679565}"/>
              </a:ext>
            </a:extLst>
          </p:cNvPr>
          <p:cNvSpPr>
            <a:spLocks noGrp="1"/>
          </p:cNvSpPr>
          <p:nvPr>
            <p:ph type="ctrTitle"/>
          </p:nvPr>
        </p:nvSpPr>
        <p:spPr>
          <a:xfrm>
            <a:off x="919993" y="1820410"/>
            <a:ext cx="9144000" cy="1770078"/>
          </a:xfrm>
        </p:spPr>
        <p:txBody>
          <a:bodyPr>
            <a:normAutofit/>
          </a:bodyPr>
          <a:lstStyle/>
          <a:p>
            <a:r>
              <a:rPr lang="en-US" sz="7000" dirty="0"/>
              <a:t>Thank You</a:t>
            </a:r>
          </a:p>
        </p:txBody>
      </p:sp>
    </p:spTree>
    <p:extLst>
      <p:ext uri="{BB962C8B-B14F-4D97-AF65-F5344CB8AC3E}">
        <p14:creationId xmlns:p14="http://schemas.microsoft.com/office/powerpoint/2010/main" val="407159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C1ED-6CE0-4F1D-ACF8-D59DB4C188AE}"/>
              </a:ext>
            </a:extLst>
          </p:cNvPr>
          <p:cNvSpPr>
            <a:spLocks noGrp="1"/>
          </p:cNvSpPr>
          <p:nvPr>
            <p:ph type="title"/>
          </p:nvPr>
        </p:nvSpPr>
        <p:spPr/>
        <p:txBody>
          <a:bodyPr/>
          <a:lstStyle/>
          <a:p>
            <a:pPr algn="ctr"/>
            <a:r>
              <a:rPr lang="en-US" dirty="0"/>
              <a:t>Project Overview and Objectives</a:t>
            </a:r>
          </a:p>
        </p:txBody>
      </p:sp>
      <p:sp>
        <p:nvSpPr>
          <p:cNvPr id="6" name="Content Placeholder 5">
            <a:extLst>
              <a:ext uri="{FF2B5EF4-FFF2-40B4-BE49-F238E27FC236}">
                <a16:creationId xmlns:a16="http://schemas.microsoft.com/office/drawing/2014/main" id="{21461CA6-8BF3-45DF-BA76-373F22612A28}"/>
              </a:ext>
            </a:extLst>
          </p:cNvPr>
          <p:cNvSpPr>
            <a:spLocks noGrp="1"/>
          </p:cNvSpPr>
          <p:nvPr>
            <p:ph idx="1"/>
          </p:nvPr>
        </p:nvSpPr>
        <p:spPr>
          <a:xfrm>
            <a:off x="838200" y="1690688"/>
            <a:ext cx="10515600" cy="4486275"/>
          </a:xfrm>
        </p:spPr>
        <p:txBody>
          <a:bodyPr/>
          <a:lstStyle/>
          <a:p>
            <a:r>
              <a:rPr lang="en-US" dirty="0"/>
              <a:t>Overview: </a:t>
            </a:r>
            <a:r>
              <a:rPr lang="en-US" sz="1800" dirty="0"/>
              <a:t>XYZ is a private company in the US. Due to remarkable growth in the Cab Industry in last few years, it is planning for an investment in Cab industry and as per their Go-to-Market strategy they want to understand the market before taking final decision.</a:t>
            </a:r>
          </a:p>
          <a:p>
            <a:r>
              <a:rPr lang="en-US" dirty="0"/>
              <a:t>Objective: </a:t>
            </a:r>
            <a:r>
              <a:rPr lang="en-US" sz="1800" dirty="0"/>
              <a:t>Provide actionable insights to help XYZ firm in identifying the right company to invest in.</a:t>
            </a:r>
          </a:p>
          <a:p>
            <a:endParaRPr lang="en-US" sz="1600" dirty="0"/>
          </a:p>
          <a:p>
            <a:pPr marL="0" indent="0">
              <a:buNone/>
            </a:pPr>
            <a:r>
              <a:rPr lang="en-US" sz="2000" dirty="0"/>
              <a:t>In this Presentation we will go through:</a:t>
            </a:r>
          </a:p>
          <a:p>
            <a:pPr lvl="2"/>
            <a:r>
              <a:rPr lang="en-US" sz="1800" dirty="0"/>
              <a:t>Data Understanding</a:t>
            </a:r>
          </a:p>
          <a:p>
            <a:pPr marL="914400" lvl="2" indent="0">
              <a:buNone/>
            </a:pPr>
            <a:endParaRPr lang="en-US" sz="1800" dirty="0"/>
          </a:p>
          <a:p>
            <a:pPr lvl="2"/>
            <a:r>
              <a:rPr lang="en-US" sz="1800" dirty="0"/>
              <a:t>Number of Rides and Profit analysis </a:t>
            </a:r>
          </a:p>
          <a:p>
            <a:pPr lvl="2"/>
            <a:endParaRPr lang="en-US" sz="1800" dirty="0"/>
          </a:p>
          <a:p>
            <a:pPr lvl="2"/>
            <a:r>
              <a:rPr lang="en-US" sz="1800" dirty="0"/>
              <a:t>Customer Analysis</a:t>
            </a:r>
          </a:p>
          <a:p>
            <a:pPr marL="914400" lvl="2" indent="0">
              <a:buNone/>
            </a:pPr>
            <a:endParaRPr lang="en-US" sz="1800" dirty="0"/>
          </a:p>
          <a:p>
            <a:pPr lvl="2"/>
            <a:r>
              <a:rPr lang="en-US" sz="1800" dirty="0"/>
              <a:t>Recommendation</a:t>
            </a:r>
          </a:p>
          <a:p>
            <a:pPr lvl="2"/>
            <a:endParaRPr lang="en-US" sz="1600" dirty="0"/>
          </a:p>
        </p:txBody>
      </p:sp>
    </p:spTree>
    <p:extLst>
      <p:ext uri="{BB962C8B-B14F-4D97-AF65-F5344CB8AC3E}">
        <p14:creationId xmlns:p14="http://schemas.microsoft.com/office/powerpoint/2010/main" val="15737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F591-9543-4312-8066-B95B06DC70C0}"/>
              </a:ext>
            </a:extLst>
          </p:cNvPr>
          <p:cNvSpPr>
            <a:spLocks noGrp="1"/>
          </p:cNvSpPr>
          <p:nvPr>
            <p:ph type="title"/>
          </p:nvPr>
        </p:nvSpPr>
        <p:spPr>
          <a:xfrm>
            <a:off x="711200" y="152401"/>
            <a:ext cx="10515600" cy="787400"/>
          </a:xfrm>
        </p:spPr>
        <p:txBody>
          <a:bodyPr>
            <a:normAutofit/>
          </a:bodyPr>
          <a:lstStyle/>
          <a:p>
            <a:pPr algn="ctr"/>
            <a:r>
              <a:rPr lang="en-US" sz="3000" b="1" dirty="0"/>
              <a:t>Data Understanding</a:t>
            </a:r>
          </a:p>
        </p:txBody>
      </p:sp>
      <p:sp>
        <p:nvSpPr>
          <p:cNvPr id="3" name="Content Placeholder 2">
            <a:extLst>
              <a:ext uri="{FF2B5EF4-FFF2-40B4-BE49-F238E27FC236}">
                <a16:creationId xmlns:a16="http://schemas.microsoft.com/office/drawing/2014/main" id="{27F17991-274A-424E-97E8-DCA5AF8B676B}"/>
              </a:ext>
            </a:extLst>
          </p:cNvPr>
          <p:cNvSpPr>
            <a:spLocks noGrp="1"/>
          </p:cNvSpPr>
          <p:nvPr>
            <p:ph idx="1"/>
          </p:nvPr>
        </p:nvSpPr>
        <p:spPr>
          <a:xfrm>
            <a:off x="-19035" y="939800"/>
            <a:ext cx="11353800" cy="5765799"/>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000" dirty="0"/>
              <a:t>Profit calculated using </a:t>
            </a:r>
            <a:r>
              <a:rPr lang="en-US" sz="2000" i="1" dirty="0"/>
              <a:t>Price Charged – Cost of Trip </a:t>
            </a:r>
          </a:p>
          <a:p>
            <a:r>
              <a:rPr lang="en-US" sz="2000" dirty="0"/>
              <a:t>Treat our data as a well sample of all trips (80,706 Undescribed Rides, 3023 customers)</a:t>
            </a:r>
          </a:p>
          <a:p>
            <a:r>
              <a:rPr lang="en-US" sz="2000" i="1" dirty="0"/>
              <a:t>Users </a:t>
            </a:r>
            <a:r>
              <a:rPr lang="en-US" sz="2000" dirty="0"/>
              <a:t>in City data treated as number of all cab users in the </a:t>
            </a:r>
            <a:r>
              <a:rPr lang="en-US" sz="2000" i="1" dirty="0"/>
              <a:t>City</a:t>
            </a:r>
          </a:p>
          <a:p>
            <a:r>
              <a:rPr lang="en-US" sz="2000" dirty="0"/>
              <a:t>Timeframe of the data: 02/01/2016 </a:t>
            </a:r>
            <a:r>
              <a:rPr lang="en-US" sz="2000" dirty="0">
                <a:sym typeface="Wingdings" panose="05000000000000000000" pitchFamily="2" charset="2"/>
              </a:rPr>
              <a:t> 31/12/2018</a:t>
            </a:r>
          </a:p>
          <a:p>
            <a:r>
              <a:rPr lang="en-US" sz="2000" dirty="0"/>
              <a:t>Assuming no outliers because we don’t have the trip duration</a:t>
            </a:r>
          </a:p>
        </p:txBody>
      </p:sp>
      <p:sp>
        <p:nvSpPr>
          <p:cNvPr id="8" name="Rectangle 7">
            <a:extLst>
              <a:ext uri="{FF2B5EF4-FFF2-40B4-BE49-F238E27FC236}">
                <a16:creationId xmlns:a16="http://schemas.microsoft.com/office/drawing/2014/main" id="{3C2E1E0D-6883-420B-B5C9-E2F6CE892ADD}"/>
              </a:ext>
            </a:extLst>
          </p:cNvPr>
          <p:cNvSpPr/>
          <p:nvPr/>
        </p:nvSpPr>
        <p:spPr>
          <a:xfrm>
            <a:off x="203200" y="1289050"/>
            <a:ext cx="22987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Cab_Data</a:t>
            </a:r>
            <a:endParaRPr lang="en-US" sz="2400" dirty="0"/>
          </a:p>
        </p:txBody>
      </p:sp>
      <p:sp>
        <p:nvSpPr>
          <p:cNvPr id="9" name="Rectangle 8">
            <a:extLst>
              <a:ext uri="{FF2B5EF4-FFF2-40B4-BE49-F238E27FC236}">
                <a16:creationId xmlns:a16="http://schemas.microsoft.com/office/drawing/2014/main" id="{C19FA5F1-5259-412E-BC4E-F8FEBE917012}"/>
              </a:ext>
            </a:extLst>
          </p:cNvPr>
          <p:cNvSpPr/>
          <p:nvPr/>
        </p:nvSpPr>
        <p:spPr>
          <a:xfrm>
            <a:off x="8851900" y="1244600"/>
            <a:ext cx="2082800" cy="584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Transaction_ID</a:t>
            </a:r>
            <a:endParaRPr lang="en-US" sz="2400" dirty="0"/>
          </a:p>
        </p:txBody>
      </p:sp>
      <p:sp>
        <p:nvSpPr>
          <p:cNvPr id="13" name="Rectangle 12">
            <a:extLst>
              <a:ext uri="{FF2B5EF4-FFF2-40B4-BE49-F238E27FC236}">
                <a16:creationId xmlns:a16="http://schemas.microsoft.com/office/drawing/2014/main" id="{AAC17008-CDF8-462B-8462-506B91058A02}"/>
              </a:ext>
            </a:extLst>
          </p:cNvPr>
          <p:cNvSpPr/>
          <p:nvPr/>
        </p:nvSpPr>
        <p:spPr>
          <a:xfrm>
            <a:off x="3190890" y="1314450"/>
            <a:ext cx="18796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Customer_ID</a:t>
            </a:r>
            <a:endParaRPr lang="en-US" sz="2400" dirty="0"/>
          </a:p>
        </p:txBody>
      </p:sp>
      <p:sp>
        <p:nvSpPr>
          <p:cNvPr id="14" name="Rectangle 13">
            <a:extLst>
              <a:ext uri="{FF2B5EF4-FFF2-40B4-BE49-F238E27FC236}">
                <a16:creationId xmlns:a16="http://schemas.microsoft.com/office/drawing/2014/main" id="{479A5149-38D7-4EC1-A045-7A96A481DCE8}"/>
              </a:ext>
            </a:extLst>
          </p:cNvPr>
          <p:cNvSpPr/>
          <p:nvPr/>
        </p:nvSpPr>
        <p:spPr>
          <a:xfrm>
            <a:off x="6592884" y="1298576"/>
            <a:ext cx="15240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City</a:t>
            </a:r>
          </a:p>
        </p:txBody>
      </p:sp>
      <p:sp>
        <p:nvSpPr>
          <p:cNvPr id="16" name="Rectangle 15">
            <a:extLst>
              <a:ext uri="{FF2B5EF4-FFF2-40B4-BE49-F238E27FC236}">
                <a16:creationId xmlns:a16="http://schemas.microsoft.com/office/drawing/2014/main" id="{EC50526B-DF76-4ADB-8A7C-CFEAEF6EB65E}"/>
              </a:ext>
            </a:extLst>
          </p:cNvPr>
          <p:cNvSpPr/>
          <p:nvPr/>
        </p:nvSpPr>
        <p:spPr>
          <a:xfrm>
            <a:off x="3822700" y="2813050"/>
            <a:ext cx="3708400" cy="123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000" dirty="0" err="1"/>
              <a:t>Master_Data</a:t>
            </a:r>
            <a:endParaRPr lang="en-US" sz="3000" dirty="0"/>
          </a:p>
        </p:txBody>
      </p:sp>
      <p:cxnSp>
        <p:nvCxnSpPr>
          <p:cNvPr id="79" name="Straight Arrow Connector 78">
            <a:extLst>
              <a:ext uri="{FF2B5EF4-FFF2-40B4-BE49-F238E27FC236}">
                <a16:creationId xmlns:a16="http://schemas.microsoft.com/office/drawing/2014/main" id="{0BF0A76D-1900-4008-9D93-957D7EE607C8}"/>
              </a:ext>
            </a:extLst>
          </p:cNvPr>
          <p:cNvCxnSpPr>
            <a:cxnSpLocks/>
            <a:stCxn id="9" idx="1"/>
            <a:endCxn id="16" idx="3"/>
          </p:cNvCxnSpPr>
          <p:nvPr/>
        </p:nvCxnSpPr>
        <p:spPr>
          <a:xfrm flipH="1">
            <a:off x="7531100" y="1536701"/>
            <a:ext cx="1320800" cy="189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0BD9F63-A70B-4CCE-86BF-F9D93ABD1941}"/>
              </a:ext>
            </a:extLst>
          </p:cNvPr>
          <p:cNvCxnSpPr>
            <a:cxnSpLocks/>
            <a:stCxn id="14" idx="2"/>
            <a:endCxn id="16" idx="0"/>
          </p:cNvCxnSpPr>
          <p:nvPr/>
        </p:nvCxnSpPr>
        <p:spPr>
          <a:xfrm flipH="1">
            <a:off x="5676900" y="1882776"/>
            <a:ext cx="1677984" cy="93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12AD26D-20B8-415F-A936-C71B0801C51C}"/>
              </a:ext>
            </a:extLst>
          </p:cNvPr>
          <p:cNvCxnSpPr>
            <a:stCxn id="13" idx="2"/>
            <a:endCxn id="16" idx="0"/>
          </p:cNvCxnSpPr>
          <p:nvPr/>
        </p:nvCxnSpPr>
        <p:spPr>
          <a:xfrm>
            <a:off x="4130690" y="1898650"/>
            <a:ext cx="154621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230AC4A-8BA8-4678-82AA-5DF20DC9C145}"/>
              </a:ext>
            </a:extLst>
          </p:cNvPr>
          <p:cNvCxnSpPr>
            <a:stCxn id="8" idx="3"/>
            <a:endCxn id="16" idx="1"/>
          </p:cNvCxnSpPr>
          <p:nvPr/>
        </p:nvCxnSpPr>
        <p:spPr>
          <a:xfrm>
            <a:off x="2501900" y="1581150"/>
            <a:ext cx="1320800" cy="1847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Diagram 89">
            <a:extLst>
              <a:ext uri="{FF2B5EF4-FFF2-40B4-BE49-F238E27FC236}">
                <a16:creationId xmlns:a16="http://schemas.microsoft.com/office/drawing/2014/main" id="{E22C4338-949B-4A40-97EF-F6FFAC31FCCD}"/>
              </a:ext>
            </a:extLst>
          </p:cNvPr>
          <p:cNvGraphicFramePr/>
          <p:nvPr>
            <p:extLst>
              <p:ext uri="{D42A27DB-BD31-4B8C-83A1-F6EECF244321}">
                <p14:modId xmlns:p14="http://schemas.microsoft.com/office/powerpoint/2010/main" val="639236393"/>
              </p:ext>
            </p:extLst>
          </p:nvPr>
        </p:nvGraphicFramePr>
        <p:xfrm>
          <a:off x="-371467" y="1879599"/>
          <a:ext cx="2063735" cy="1619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5" name="Diagram 94">
            <a:extLst>
              <a:ext uri="{FF2B5EF4-FFF2-40B4-BE49-F238E27FC236}">
                <a16:creationId xmlns:a16="http://schemas.microsoft.com/office/drawing/2014/main" id="{E3B9FE47-0DC9-4F89-A329-0E2052766B44}"/>
              </a:ext>
            </a:extLst>
          </p:cNvPr>
          <p:cNvGraphicFramePr/>
          <p:nvPr>
            <p:extLst>
              <p:ext uri="{D42A27DB-BD31-4B8C-83A1-F6EECF244321}">
                <p14:modId xmlns:p14="http://schemas.microsoft.com/office/powerpoint/2010/main" val="4231825442"/>
              </p:ext>
            </p:extLst>
          </p:nvPr>
        </p:nvGraphicFramePr>
        <p:xfrm>
          <a:off x="9467879" y="1819276"/>
          <a:ext cx="2063735" cy="1619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0" name="Diagram 99">
            <a:extLst>
              <a:ext uri="{FF2B5EF4-FFF2-40B4-BE49-F238E27FC236}">
                <a16:creationId xmlns:a16="http://schemas.microsoft.com/office/drawing/2014/main" id="{261343AF-240C-44C8-918F-8CD88BD21EEF}"/>
              </a:ext>
            </a:extLst>
          </p:cNvPr>
          <p:cNvGraphicFramePr/>
          <p:nvPr>
            <p:extLst>
              <p:ext uri="{D42A27DB-BD31-4B8C-83A1-F6EECF244321}">
                <p14:modId xmlns:p14="http://schemas.microsoft.com/office/powerpoint/2010/main" val="737599180"/>
              </p:ext>
            </p:extLst>
          </p:nvPr>
        </p:nvGraphicFramePr>
        <p:xfrm>
          <a:off x="3172652" y="1924049"/>
          <a:ext cx="1040551" cy="55880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0" name="Diagram 109">
            <a:extLst>
              <a:ext uri="{FF2B5EF4-FFF2-40B4-BE49-F238E27FC236}">
                <a16:creationId xmlns:a16="http://schemas.microsoft.com/office/drawing/2014/main" id="{2CE41A86-9A6D-4DA4-AC77-A57C01B10B8B}"/>
              </a:ext>
            </a:extLst>
          </p:cNvPr>
          <p:cNvGraphicFramePr/>
          <p:nvPr>
            <p:extLst>
              <p:ext uri="{D42A27DB-BD31-4B8C-83A1-F6EECF244321}">
                <p14:modId xmlns:p14="http://schemas.microsoft.com/office/powerpoint/2010/main" val="3389494189"/>
              </p:ext>
            </p:extLst>
          </p:nvPr>
        </p:nvGraphicFramePr>
        <p:xfrm>
          <a:off x="6757984" y="4044950"/>
          <a:ext cx="723900" cy="4635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1" name="Diagram 110">
            <a:extLst>
              <a:ext uri="{FF2B5EF4-FFF2-40B4-BE49-F238E27FC236}">
                <a16:creationId xmlns:a16="http://schemas.microsoft.com/office/drawing/2014/main" id="{F3691972-916D-4DA0-8DA3-8DBDC0E82DEA}"/>
              </a:ext>
            </a:extLst>
          </p:cNvPr>
          <p:cNvGraphicFramePr/>
          <p:nvPr>
            <p:extLst>
              <p:ext uri="{D42A27DB-BD31-4B8C-83A1-F6EECF244321}">
                <p14:modId xmlns:p14="http://schemas.microsoft.com/office/powerpoint/2010/main" val="7373537"/>
              </p:ext>
            </p:extLst>
          </p:nvPr>
        </p:nvGraphicFramePr>
        <p:xfrm>
          <a:off x="5829300" y="4044949"/>
          <a:ext cx="863600" cy="4635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49309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CB65E87-53AD-448D-A965-6A0520621433}"/>
              </a:ext>
            </a:extLst>
          </p:cNvPr>
          <p:cNvGraphicFramePr>
            <a:graphicFrameLocks noGrp="1"/>
          </p:cNvGraphicFramePr>
          <p:nvPr>
            <p:ph idx="1"/>
            <p:extLst>
              <p:ext uri="{D42A27DB-BD31-4B8C-83A1-F6EECF244321}">
                <p14:modId xmlns:p14="http://schemas.microsoft.com/office/powerpoint/2010/main" val="791484745"/>
              </p:ext>
            </p:extLst>
          </p:nvPr>
        </p:nvGraphicFramePr>
        <p:xfrm>
          <a:off x="12703" y="1854200"/>
          <a:ext cx="12179296" cy="3024571"/>
        </p:xfrm>
        <a:graphic>
          <a:graphicData uri="http://schemas.openxmlformats.org/drawingml/2006/table">
            <a:tbl>
              <a:tblPr>
                <a:tableStyleId>{5C22544A-7EE6-4342-B048-85BDC9FD1C3A}</a:tableStyleId>
              </a:tblPr>
              <a:tblGrid>
                <a:gridCol w="953633">
                  <a:extLst>
                    <a:ext uri="{9D8B030D-6E8A-4147-A177-3AD203B41FA5}">
                      <a16:colId xmlns:a16="http://schemas.microsoft.com/office/drawing/2014/main" val="2421484514"/>
                    </a:ext>
                  </a:extLst>
                </a:gridCol>
                <a:gridCol w="920104">
                  <a:extLst>
                    <a:ext uri="{9D8B030D-6E8A-4147-A177-3AD203B41FA5}">
                      <a16:colId xmlns:a16="http://schemas.microsoft.com/office/drawing/2014/main" val="3704977124"/>
                    </a:ext>
                  </a:extLst>
                </a:gridCol>
                <a:gridCol w="919051">
                  <a:extLst>
                    <a:ext uri="{9D8B030D-6E8A-4147-A177-3AD203B41FA5}">
                      <a16:colId xmlns:a16="http://schemas.microsoft.com/office/drawing/2014/main" val="3884459685"/>
                    </a:ext>
                  </a:extLst>
                </a:gridCol>
                <a:gridCol w="954687">
                  <a:extLst>
                    <a:ext uri="{9D8B030D-6E8A-4147-A177-3AD203B41FA5}">
                      <a16:colId xmlns:a16="http://schemas.microsoft.com/office/drawing/2014/main" val="3441709303"/>
                    </a:ext>
                  </a:extLst>
                </a:gridCol>
                <a:gridCol w="936869">
                  <a:extLst>
                    <a:ext uri="{9D8B030D-6E8A-4147-A177-3AD203B41FA5}">
                      <a16:colId xmlns:a16="http://schemas.microsoft.com/office/drawing/2014/main" val="2118521804"/>
                    </a:ext>
                  </a:extLst>
                </a:gridCol>
                <a:gridCol w="936869">
                  <a:extLst>
                    <a:ext uri="{9D8B030D-6E8A-4147-A177-3AD203B41FA5}">
                      <a16:colId xmlns:a16="http://schemas.microsoft.com/office/drawing/2014/main" val="508067447"/>
                    </a:ext>
                  </a:extLst>
                </a:gridCol>
                <a:gridCol w="936869">
                  <a:extLst>
                    <a:ext uri="{9D8B030D-6E8A-4147-A177-3AD203B41FA5}">
                      <a16:colId xmlns:a16="http://schemas.microsoft.com/office/drawing/2014/main" val="2150379526"/>
                    </a:ext>
                  </a:extLst>
                </a:gridCol>
                <a:gridCol w="936869">
                  <a:extLst>
                    <a:ext uri="{9D8B030D-6E8A-4147-A177-3AD203B41FA5}">
                      <a16:colId xmlns:a16="http://schemas.microsoft.com/office/drawing/2014/main" val="1902005540"/>
                    </a:ext>
                  </a:extLst>
                </a:gridCol>
                <a:gridCol w="936869">
                  <a:extLst>
                    <a:ext uri="{9D8B030D-6E8A-4147-A177-3AD203B41FA5}">
                      <a16:colId xmlns:a16="http://schemas.microsoft.com/office/drawing/2014/main" val="3738354949"/>
                    </a:ext>
                  </a:extLst>
                </a:gridCol>
                <a:gridCol w="936869">
                  <a:extLst>
                    <a:ext uri="{9D8B030D-6E8A-4147-A177-3AD203B41FA5}">
                      <a16:colId xmlns:a16="http://schemas.microsoft.com/office/drawing/2014/main" val="540634883"/>
                    </a:ext>
                  </a:extLst>
                </a:gridCol>
                <a:gridCol w="936869">
                  <a:extLst>
                    <a:ext uri="{9D8B030D-6E8A-4147-A177-3AD203B41FA5}">
                      <a16:colId xmlns:a16="http://schemas.microsoft.com/office/drawing/2014/main" val="360536920"/>
                    </a:ext>
                  </a:extLst>
                </a:gridCol>
                <a:gridCol w="936869">
                  <a:extLst>
                    <a:ext uri="{9D8B030D-6E8A-4147-A177-3AD203B41FA5}">
                      <a16:colId xmlns:a16="http://schemas.microsoft.com/office/drawing/2014/main" val="1265372542"/>
                    </a:ext>
                  </a:extLst>
                </a:gridCol>
                <a:gridCol w="936869">
                  <a:extLst>
                    <a:ext uri="{9D8B030D-6E8A-4147-A177-3AD203B41FA5}">
                      <a16:colId xmlns:a16="http://schemas.microsoft.com/office/drawing/2014/main" val="2755037706"/>
                    </a:ext>
                  </a:extLst>
                </a:gridCol>
              </a:tblGrid>
              <a:tr h="468927">
                <a:tc gridSpan="13">
                  <a:txBody>
                    <a:bodyPr/>
                    <a:lstStyle/>
                    <a:p>
                      <a:pPr algn="l" fontAlgn="ctr">
                        <a:spcBef>
                          <a:spcPts val="0"/>
                        </a:spcBef>
                        <a:spcAft>
                          <a:spcPts val="0"/>
                        </a:spcAft>
                      </a:pPr>
                      <a:endParaRPr lang="en-US" sz="1800" b="0" i="0" u="none" strike="noStrike" dirty="0">
                        <a:effectLst/>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l" fontAlgn="ctr">
                        <a:spcBef>
                          <a:spcPts val="0"/>
                        </a:spcBef>
                        <a:spcAft>
                          <a:spcPts val="0"/>
                        </a:spcAft>
                      </a:pPr>
                      <a:endParaRPr lang="en-US" sz="1800" b="0" i="0" u="none" strike="noStrike" dirty="0">
                        <a:effectLst/>
                        <a:latin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pPr algn="l" fontAlgn="ctr">
                        <a:spcBef>
                          <a:spcPts val="0"/>
                        </a:spcBef>
                        <a:spcAft>
                          <a:spcPts val="0"/>
                        </a:spcAft>
                      </a:pPr>
                      <a:endParaRPr lang="en-US" sz="1800" b="0" i="0" u="none" strike="noStrike" dirty="0">
                        <a:effectLst/>
                        <a:latin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pPr algn="l" fontAlgn="ctr">
                        <a:spcBef>
                          <a:spcPts val="0"/>
                        </a:spcBef>
                        <a:spcAft>
                          <a:spcPts val="0"/>
                        </a:spcAft>
                      </a:pPr>
                      <a:endParaRPr lang="en-US" sz="1800" b="0" i="0" u="none" strike="noStrike" dirty="0">
                        <a:effectLst/>
                        <a:latin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pPr algn="l" fontAlgn="t">
                        <a:spcBef>
                          <a:spcPts val="0"/>
                        </a:spcBef>
                        <a:spcAft>
                          <a:spcPts val="0"/>
                        </a:spcAft>
                      </a:pPr>
                      <a:endParaRPr lang="en-US" sz="1800" b="0" i="0" u="none" strike="noStrike" dirty="0">
                        <a:effectLst/>
                        <a:latin typeface="Arial" panose="020B0604020202020204" pitchFamily="34" charset="0"/>
                      </a:endParaRPr>
                    </a:p>
                  </a:txBody>
                  <a:tcPr/>
                </a:tc>
                <a:extLst>
                  <a:ext uri="{0D108BD9-81ED-4DB2-BD59-A6C34878D82A}">
                    <a16:rowId xmlns:a16="http://schemas.microsoft.com/office/drawing/2014/main" val="3957446251"/>
                  </a:ext>
                </a:extLst>
              </a:tr>
              <a:tr h="889973">
                <a:tc>
                  <a:txBody>
                    <a:bodyPr/>
                    <a:lstStyle/>
                    <a:p>
                      <a:pPr algn="l" fontAlgn="ctr">
                        <a:spcBef>
                          <a:spcPts val="0"/>
                        </a:spcBef>
                        <a:spcAft>
                          <a:spcPts val="0"/>
                        </a:spcAft>
                      </a:pPr>
                      <a:endParaRPr lang="en-US" sz="1800" b="0" i="0" u="none" strike="noStrike" dirty="0">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dirty="0">
                          <a:effectLst/>
                        </a:rPr>
                        <a:t>Cost of Trip</a:t>
                      </a:r>
                      <a:endParaRPr lang="en-US" sz="1800" b="0" i="0" u="none" strike="noStrike" dirty="0">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Price Charged</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dirty="0">
                          <a:effectLst/>
                        </a:rPr>
                        <a:t>Profit</a:t>
                      </a:r>
                      <a:endParaRPr lang="en-US" sz="1800" b="0" i="0" u="none" strike="noStrike" dirty="0">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dirty="0">
                          <a:effectLst/>
                        </a:rPr>
                        <a:t>Cost of Trip</a:t>
                      </a:r>
                      <a:endParaRPr lang="en-US" sz="1800" b="0" i="0" u="none" strike="noStrike" dirty="0">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Price Charged</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Profit</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Cost of Trip</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Price Charged</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Profit</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Cost of Trip</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Price Charged</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tc>
                  <a:txBody>
                    <a:bodyPr/>
                    <a:lstStyle/>
                    <a:p>
                      <a:pPr algn="l" fontAlgn="ctr">
                        <a:spcBef>
                          <a:spcPts val="0"/>
                        </a:spcBef>
                        <a:spcAft>
                          <a:spcPts val="0"/>
                        </a:spcAft>
                      </a:pPr>
                      <a:r>
                        <a:rPr lang="en-US" sz="1800" u="none" strike="noStrike">
                          <a:effectLst/>
                        </a:rPr>
                        <a:t>Profit</a:t>
                      </a:r>
                      <a:endParaRPr lang="en-US" sz="1800" b="0" i="0" u="none" strike="noStrike">
                        <a:effectLst/>
                        <a:latin typeface="Arial" panose="020B0604020202020204" pitchFamily="34" charset="0"/>
                      </a:endParaRP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4160969027"/>
                  </a:ext>
                </a:extLst>
              </a:tr>
              <a:tr h="820622">
                <a:tc>
                  <a:txBody>
                    <a:bodyPr/>
                    <a:lstStyle/>
                    <a:p>
                      <a:pPr algn="l" fontAlgn="ctr">
                        <a:spcBef>
                          <a:spcPts val="0"/>
                        </a:spcBef>
                        <a:spcAft>
                          <a:spcPts val="0"/>
                        </a:spcAft>
                      </a:pPr>
                      <a:r>
                        <a:rPr lang="en-US" sz="1800" u="none" strike="noStrike" dirty="0">
                          <a:effectLst/>
                        </a:rPr>
                        <a:t>Pink Cab</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248.14</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310.80</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62.6521</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246.330</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298.06</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41.5</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19.0</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15.60</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-220.06</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576.0</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1623.48</a:t>
                      </a:r>
                      <a:endParaRPr lang="en-US" sz="1800" b="0" i="0" u="none" strike="noStrike" dirty="0">
                        <a:effectLst/>
                        <a:latin typeface="Arial" panose="020B0604020202020204" pitchFamily="34" charset="0"/>
                      </a:endParaRPr>
                    </a:p>
                  </a:txBody>
                  <a:tcPr anchor="ctr">
                    <a:solidFill>
                      <a:srgbClr val="FF66FF"/>
                    </a:solidFill>
                  </a:tcPr>
                </a:tc>
                <a:tc>
                  <a:txBody>
                    <a:bodyPr/>
                    <a:lstStyle/>
                    <a:p>
                      <a:pPr algn="r" fontAlgn="ctr">
                        <a:spcBef>
                          <a:spcPts val="0"/>
                        </a:spcBef>
                        <a:spcAft>
                          <a:spcPts val="0"/>
                        </a:spcAft>
                      </a:pPr>
                      <a:r>
                        <a:rPr lang="en-US" sz="1800" u="none" strike="noStrike" dirty="0">
                          <a:effectLst/>
                        </a:rPr>
                        <a:t>1119.48</a:t>
                      </a:r>
                      <a:endParaRPr lang="en-US" sz="1800" b="0" i="0" u="none" strike="noStrike" dirty="0">
                        <a:effectLst/>
                        <a:latin typeface="Arial" panose="020B0604020202020204" pitchFamily="34" charset="0"/>
                      </a:endParaRPr>
                    </a:p>
                  </a:txBody>
                  <a:tcPr anchor="ctr">
                    <a:solidFill>
                      <a:srgbClr val="FF66FF"/>
                    </a:solidFill>
                  </a:tcPr>
                </a:tc>
                <a:extLst>
                  <a:ext uri="{0D108BD9-81ED-4DB2-BD59-A6C34878D82A}">
                    <a16:rowId xmlns:a16="http://schemas.microsoft.com/office/drawing/2014/main" val="76689463"/>
                  </a:ext>
                </a:extLst>
              </a:tr>
              <a:tr h="820622">
                <a:tc>
                  <a:txBody>
                    <a:bodyPr/>
                    <a:lstStyle/>
                    <a:p>
                      <a:pPr algn="l" fontAlgn="ctr">
                        <a:spcBef>
                          <a:spcPts val="0"/>
                        </a:spcBef>
                        <a:spcAft>
                          <a:spcPts val="0"/>
                        </a:spcAft>
                      </a:pPr>
                      <a:r>
                        <a:rPr lang="en-US" sz="1800" u="none" strike="noStrike" dirty="0">
                          <a:effectLst/>
                        </a:rPr>
                        <a:t>Yellow Cab</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297.92</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458.18</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160.259</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a:effectLst/>
                        </a:rPr>
                        <a:t>295.596</a:t>
                      </a:r>
                      <a:endParaRPr lang="en-US" sz="1800" b="0" i="0" u="none" strike="noStrike">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a:effectLst/>
                        </a:rPr>
                        <a:t>425.06</a:t>
                      </a:r>
                      <a:endParaRPr lang="en-US" sz="1800" b="0" i="0" u="none" strike="noStrike">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a:effectLst/>
                        </a:rPr>
                        <a:t>102.0</a:t>
                      </a:r>
                      <a:endParaRPr lang="en-US" sz="1800" b="0" i="0" u="none" strike="noStrike">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22.8</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20.73</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-176.93</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691.2</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2048.03</a:t>
                      </a:r>
                      <a:endParaRPr lang="en-US" sz="1800" b="0" i="0" u="none" strike="noStrike" dirty="0">
                        <a:effectLst/>
                        <a:latin typeface="Arial" panose="020B0604020202020204" pitchFamily="34" charset="0"/>
                      </a:endParaRPr>
                    </a:p>
                  </a:txBody>
                  <a:tcPr anchor="ctr">
                    <a:solidFill>
                      <a:srgbClr val="FFFF00"/>
                    </a:solidFill>
                  </a:tcPr>
                </a:tc>
                <a:tc>
                  <a:txBody>
                    <a:bodyPr/>
                    <a:lstStyle/>
                    <a:p>
                      <a:pPr algn="r" fontAlgn="ctr">
                        <a:spcBef>
                          <a:spcPts val="0"/>
                        </a:spcBef>
                        <a:spcAft>
                          <a:spcPts val="0"/>
                        </a:spcAft>
                      </a:pPr>
                      <a:r>
                        <a:rPr lang="en-US" sz="1800" u="none" strike="noStrike" dirty="0">
                          <a:effectLst/>
                        </a:rPr>
                        <a:t>1463.96</a:t>
                      </a:r>
                      <a:endParaRPr lang="en-US" sz="1800" b="0" i="0" u="none" strike="noStrike" dirty="0">
                        <a:effectLst/>
                        <a:latin typeface="Arial" panose="020B0604020202020204" pitchFamily="34" charset="0"/>
                      </a:endParaRPr>
                    </a:p>
                  </a:txBody>
                  <a:tcPr anchor="ctr">
                    <a:solidFill>
                      <a:srgbClr val="FFFF00"/>
                    </a:solidFill>
                  </a:tcPr>
                </a:tc>
                <a:extLst>
                  <a:ext uri="{0D108BD9-81ED-4DB2-BD59-A6C34878D82A}">
                    <a16:rowId xmlns:a16="http://schemas.microsoft.com/office/drawing/2014/main" val="3451857024"/>
                  </a:ext>
                </a:extLst>
              </a:tr>
            </a:tbl>
          </a:graphicData>
        </a:graphic>
      </p:graphicFrame>
      <p:graphicFrame>
        <p:nvGraphicFramePr>
          <p:cNvPr id="4" name="Table 3">
            <a:extLst>
              <a:ext uri="{FF2B5EF4-FFF2-40B4-BE49-F238E27FC236}">
                <a16:creationId xmlns:a16="http://schemas.microsoft.com/office/drawing/2014/main" id="{9E0BFD5F-A2D8-49A7-A000-4CA6BD9FD962}"/>
              </a:ext>
            </a:extLst>
          </p:cNvPr>
          <p:cNvGraphicFramePr>
            <a:graphicFrameLocks noGrp="1"/>
          </p:cNvGraphicFramePr>
          <p:nvPr>
            <p:extLst>
              <p:ext uri="{D42A27DB-BD31-4B8C-83A1-F6EECF244321}">
                <p14:modId xmlns:p14="http://schemas.microsoft.com/office/powerpoint/2010/main" val="4140842746"/>
              </p:ext>
            </p:extLst>
          </p:nvPr>
        </p:nvGraphicFramePr>
        <p:xfrm>
          <a:off x="0" y="1854200"/>
          <a:ext cx="12192001" cy="3083560"/>
        </p:xfrm>
        <a:graphic>
          <a:graphicData uri="http://schemas.openxmlformats.org/drawingml/2006/table">
            <a:tbl>
              <a:tblPr/>
              <a:tblGrid>
                <a:gridCol w="994431">
                  <a:extLst>
                    <a:ext uri="{9D8B030D-6E8A-4147-A177-3AD203B41FA5}">
                      <a16:colId xmlns:a16="http://schemas.microsoft.com/office/drawing/2014/main" val="4223818018"/>
                    </a:ext>
                  </a:extLst>
                </a:gridCol>
                <a:gridCol w="865019">
                  <a:extLst>
                    <a:ext uri="{9D8B030D-6E8A-4147-A177-3AD203B41FA5}">
                      <a16:colId xmlns:a16="http://schemas.microsoft.com/office/drawing/2014/main" val="3630774465"/>
                    </a:ext>
                  </a:extLst>
                </a:gridCol>
                <a:gridCol w="919508">
                  <a:extLst>
                    <a:ext uri="{9D8B030D-6E8A-4147-A177-3AD203B41FA5}">
                      <a16:colId xmlns:a16="http://schemas.microsoft.com/office/drawing/2014/main" val="1728344278"/>
                    </a:ext>
                  </a:extLst>
                </a:gridCol>
                <a:gridCol w="1008054">
                  <a:extLst>
                    <a:ext uri="{9D8B030D-6E8A-4147-A177-3AD203B41FA5}">
                      <a16:colId xmlns:a16="http://schemas.microsoft.com/office/drawing/2014/main" val="538269357"/>
                    </a:ext>
                  </a:extLst>
                </a:gridCol>
                <a:gridCol w="919508">
                  <a:extLst>
                    <a:ext uri="{9D8B030D-6E8A-4147-A177-3AD203B41FA5}">
                      <a16:colId xmlns:a16="http://schemas.microsoft.com/office/drawing/2014/main" val="877569105"/>
                    </a:ext>
                  </a:extLst>
                </a:gridCol>
                <a:gridCol w="919508">
                  <a:extLst>
                    <a:ext uri="{9D8B030D-6E8A-4147-A177-3AD203B41FA5}">
                      <a16:colId xmlns:a16="http://schemas.microsoft.com/office/drawing/2014/main" val="3143072634"/>
                    </a:ext>
                  </a:extLst>
                </a:gridCol>
                <a:gridCol w="926320">
                  <a:extLst>
                    <a:ext uri="{9D8B030D-6E8A-4147-A177-3AD203B41FA5}">
                      <a16:colId xmlns:a16="http://schemas.microsoft.com/office/drawing/2014/main" val="936564759"/>
                    </a:ext>
                  </a:extLst>
                </a:gridCol>
                <a:gridCol w="926320">
                  <a:extLst>
                    <a:ext uri="{9D8B030D-6E8A-4147-A177-3AD203B41FA5}">
                      <a16:colId xmlns:a16="http://schemas.microsoft.com/office/drawing/2014/main" val="1800960550"/>
                    </a:ext>
                  </a:extLst>
                </a:gridCol>
                <a:gridCol w="933131">
                  <a:extLst>
                    <a:ext uri="{9D8B030D-6E8A-4147-A177-3AD203B41FA5}">
                      <a16:colId xmlns:a16="http://schemas.microsoft.com/office/drawing/2014/main" val="1820236589"/>
                    </a:ext>
                  </a:extLst>
                </a:gridCol>
                <a:gridCol w="933131">
                  <a:extLst>
                    <a:ext uri="{9D8B030D-6E8A-4147-A177-3AD203B41FA5}">
                      <a16:colId xmlns:a16="http://schemas.microsoft.com/office/drawing/2014/main" val="4275880902"/>
                    </a:ext>
                  </a:extLst>
                </a:gridCol>
                <a:gridCol w="980809">
                  <a:extLst>
                    <a:ext uri="{9D8B030D-6E8A-4147-A177-3AD203B41FA5}">
                      <a16:colId xmlns:a16="http://schemas.microsoft.com/office/drawing/2014/main" val="82455219"/>
                    </a:ext>
                  </a:extLst>
                </a:gridCol>
                <a:gridCol w="926320">
                  <a:extLst>
                    <a:ext uri="{9D8B030D-6E8A-4147-A177-3AD203B41FA5}">
                      <a16:colId xmlns:a16="http://schemas.microsoft.com/office/drawing/2014/main" val="2959315336"/>
                    </a:ext>
                  </a:extLst>
                </a:gridCol>
                <a:gridCol w="939942">
                  <a:extLst>
                    <a:ext uri="{9D8B030D-6E8A-4147-A177-3AD203B41FA5}">
                      <a16:colId xmlns:a16="http://schemas.microsoft.com/office/drawing/2014/main" val="3418871716"/>
                    </a:ext>
                  </a:extLst>
                </a:gridCol>
              </a:tblGrid>
              <a:tr h="3556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dirty="0"/>
                        <a:t>Average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dirty="0"/>
                        <a:t>Median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dirty="0"/>
                        <a:t>Min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dirty="0"/>
                        <a:t>Max</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5694034"/>
                  </a:ext>
                </a:extLst>
              </a:tr>
              <a:tr h="891540">
                <a:tc>
                  <a:txBody>
                    <a:bodyPr/>
                    <a:lstStyle/>
                    <a:p>
                      <a:pPr algn="ctr"/>
                      <a:r>
                        <a:rPr lang="en-US" sz="1700" dirty="0"/>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5476319"/>
                  </a:ext>
                </a:extLst>
              </a:tr>
              <a:tr h="91313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4390652"/>
                  </a:ext>
                </a:extLst>
              </a:tr>
              <a:tr h="91313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9369931"/>
                  </a:ext>
                </a:extLst>
              </a:tr>
            </a:tbl>
          </a:graphicData>
        </a:graphic>
      </p:graphicFrame>
      <p:graphicFrame>
        <p:nvGraphicFramePr>
          <p:cNvPr id="19" name="Diagram 18">
            <a:extLst>
              <a:ext uri="{FF2B5EF4-FFF2-40B4-BE49-F238E27FC236}">
                <a16:creationId xmlns:a16="http://schemas.microsoft.com/office/drawing/2014/main" id="{29769C84-E2F8-4A91-9AF8-0F11BF6CDE72}"/>
              </a:ext>
            </a:extLst>
          </p:cNvPr>
          <p:cNvGraphicFramePr/>
          <p:nvPr>
            <p:extLst>
              <p:ext uri="{D42A27DB-BD31-4B8C-83A1-F6EECF244321}">
                <p14:modId xmlns:p14="http://schemas.microsoft.com/office/powerpoint/2010/main" val="425176619"/>
              </p:ext>
            </p:extLst>
          </p:nvPr>
        </p:nvGraphicFramePr>
        <p:xfrm>
          <a:off x="190500" y="1"/>
          <a:ext cx="3644900" cy="153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Diagram 19">
            <a:extLst>
              <a:ext uri="{FF2B5EF4-FFF2-40B4-BE49-F238E27FC236}">
                <a16:creationId xmlns:a16="http://schemas.microsoft.com/office/drawing/2014/main" id="{7589F7CD-5E71-4884-9449-A00D74A1C285}"/>
              </a:ext>
            </a:extLst>
          </p:cNvPr>
          <p:cNvGraphicFramePr/>
          <p:nvPr>
            <p:extLst>
              <p:ext uri="{D42A27DB-BD31-4B8C-83A1-F6EECF244321}">
                <p14:modId xmlns:p14="http://schemas.microsoft.com/office/powerpoint/2010/main" val="1388040879"/>
              </p:ext>
            </p:extLst>
          </p:nvPr>
        </p:nvGraphicFramePr>
        <p:xfrm>
          <a:off x="190500" y="5120071"/>
          <a:ext cx="3644900" cy="15367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TextBox 21">
            <a:extLst>
              <a:ext uri="{FF2B5EF4-FFF2-40B4-BE49-F238E27FC236}">
                <a16:creationId xmlns:a16="http://schemas.microsoft.com/office/drawing/2014/main" id="{CB36E586-D296-4171-8C5B-207EB2290E8A}"/>
              </a:ext>
            </a:extLst>
          </p:cNvPr>
          <p:cNvSpPr txBox="1"/>
          <p:nvPr/>
        </p:nvSpPr>
        <p:spPr>
          <a:xfrm>
            <a:off x="5771625" y="67112"/>
            <a:ext cx="4169329" cy="477054"/>
          </a:xfrm>
          <a:prstGeom prst="rect">
            <a:avLst/>
          </a:prstGeom>
          <a:noFill/>
        </p:spPr>
        <p:txBody>
          <a:bodyPr wrap="square" rtlCol="0">
            <a:spAutoFit/>
          </a:bodyPr>
          <a:lstStyle/>
          <a:p>
            <a:r>
              <a:rPr lang="en-US" sz="2500" b="1" dirty="0"/>
              <a:t>General Idea</a:t>
            </a:r>
          </a:p>
        </p:txBody>
      </p:sp>
    </p:spTree>
    <p:extLst>
      <p:ext uri="{BB962C8B-B14F-4D97-AF65-F5344CB8AC3E}">
        <p14:creationId xmlns:p14="http://schemas.microsoft.com/office/powerpoint/2010/main" val="200794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470F50-5B82-4706-AE05-B396965DF2FF}"/>
              </a:ext>
            </a:extLst>
          </p:cNvPr>
          <p:cNvSpPr/>
          <p:nvPr/>
        </p:nvSpPr>
        <p:spPr>
          <a:xfrm>
            <a:off x="9018165" y="5125673"/>
            <a:ext cx="749538" cy="293615"/>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0D404C-5C07-46A3-8AA9-0FE25F7F8CC4}"/>
              </a:ext>
            </a:extLst>
          </p:cNvPr>
          <p:cNvSpPr/>
          <p:nvPr/>
        </p:nvSpPr>
        <p:spPr>
          <a:xfrm>
            <a:off x="9028134" y="4311787"/>
            <a:ext cx="749538" cy="293615"/>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EB05D44-6E0D-4973-A0C8-FD3D7749B34D}"/>
              </a:ext>
            </a:extLst>
          </p:cNvPr>
          <p:cNvSpPr/>
          <p:nvPr/>
        </p:nvSpPr>
        <p:spPr>
          <a:xfrm>
            <a:off x="9029472" y="4605402"/>
            <a:ext cx="749538" cy="2936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4693E1-5606-4545-9237-0FD86FF19A52}"/>
              </a:ext>
            </a:extLst>
          </p:cNvPr>
          <p:cNvSpPr/>
          <p:nvPr/>
        </p:nvSpPr>
        <p:spPr>
          <a:xfrm>
            <a:off x="9029472" y="5437770"/>
            <a:ext cx="749538" cy="2936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06F9428-9189-443A-BF27-75A335E16E32}"/>
              </a:ext>
            </a:extLst>
          </p:cNvPr>
          <p:cNvSpPr txBox="1"/>
          <p:nvPr/>
        </p:nvSpPr>
        <p:spPr>
          <a:xfrm>
            <a:off x="7877262" y="3707934"/>
            <a:ext cx="43147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Both follow same variation over years</a:t>
            </a:r>
          </a:p>
          <a:p>
            <a:pPr marL="285750" indent="-285750">
              <a:buFont typeface="Arial" panose="020B0604020202020204" pitchFamily="34" charset="0"/>
              <a:buChar char="•"/>
            </a:pPr>
            <a:r>
              <a:rPr lang="en-US" dirty="0"/>
              <a:t>2016 </a:t>
            </a:r>
            <a:r>
              <a:rPr lang="en-US" dirty="0">
                <a:sym typeface="Wingdings" panose="05000000000000000000" pitchFamily="2" charset="2"/>
              </a:rPr>
              <a:t> 2017:</a:t>
            </a:r>
          </a:p>
          <a:p>
            <a:pPr marL="1200150" lvl="2" indent="-285750">
              <a:buFont typeface="Arial" panose="020B0604020202020204" pitchFamily="34" charset="0"/>
              <a:buChar char="•"/>
            </a:pPr>
            <a:r>
              <a:rPr lang="en-US" dirty="0">
                <a:sym typeface="Wingdings" panose="05000000000000000000" pitchFamily="2" charset="2"/>
              </a:rPr>
              <a:t>+21%   </a:t>
            </a:r>
          </a:p>
          <a:p>
            <a:pPr marL="1200150" lvl="2" indent="-285750">
              <a:buFont typeface="Arial" panose="020B0604020202020204" pitchFamily="34" charset="0"/>
              <a:buChar char="•"/>
            </a:pPr>
            <a:r>
              <a:rPr lang="en-US" dirty="0">
                <a:sym typeface="Wingdings" panose="05000000000000000000" pitchFamily="2" charset="2"/>
              </a:rPr>
              <a:t>+19.3%</a:t>
            </a:r>
          </a:p>
          <a:p>
            <a:pPr marL="285750" indent="-285750">
              <a:buFont typeface="Arial" panose="020B0604020202020204" pitchFamily="34" charset="0"/>
              <a:buChar char="•"/>
            </a:pPr>
            <a:r>
              <a:rPr lang="en-US" dirty="0">
                <a:sym typeface="Wingdings" panose="05000000000000000000" pitchFamily="2" charset="2"/>
              </a:rPr>
              <a:t> 2017  2018:</a:t>
            </a:r>
          </a:p>
          <a:p>
            <a:pPr marL="1200150" lvl="2" indent="-285750">
              <a:buFont typeface="Arial" panose="020B0604020202020204" pitchFamily="34" charset="0"/>
              <a:buChar char="•"/>
            </a:pPr>
            <a:r>
              <a:rPr lang="en-US" dirty="0">
                <a:sym typeface="Wingdings" panose="05000000000000000000" pitchFamily="2" charset="2"/>
              </a:rPr>
              <a:t>-3.2%</a:t>
            </a:r>
          </a:p>
          <a:p>
            <a:pPr marL="1200150" lvl="2" indent="-285750">
              <a:buFont typeface="Arial" panose="020B0604020202020204" pitchFamily="34" charset="0"/>
              <a:buChar char="•"/>
            </a:pPr>
            <a:r>
              <a:rPr lang="en-US" dirty="0">
                <a:sym typeface="Wingdings" panose="05000000000000000000" pitchFamily="2" charset="2"/>
              </a:rPr>
              <a:t>-4%</a:t>
            </a:r>
          </a:p>
        </p:txBody>
      </p:sp>
      <p:sp>
        <p:nvSpPr>
          <p:cNvPr id="2" name="Title 1">
            <a:extLst>
              <a:ext uri="{FF2B5EF4-FFF2-40B4-BE49-F238E27FC236}">
                <a16:creationId xmlns:a16="http://schemas.microsoft.com/office/drawing/2014/main" id="{BE96F2A5-99C5-47C1-A593-1B462960EE5B}"/>
              </a:ext>
            </a:extLst>
          </p:cNvPr>
          <p:cNvSpPr>
            <a:spLocks noGrp="1"/>
          </p:cNvSpPr>
          <p:nvPr>
            <p:ph type="title"/>
          </p:nvPr>
        </p:nvSpPr>
        <p:spPr>
          <a:xfrm>
            <a:off x="0" y="165371"/>
            <a:ext cx="3999225" cy="452865"/>
          </a:xfrm>
        </p:spPr>
        <p:txBody>
          <a:bodyPr>
            <a:normAutofit fontScale="90000"/>
          </a:bodyPr>
          <a:lstStyle/>
          <a:p>
            <a:r>
              <a:rPr lang="en-US" sz="2800" dirty="0"/>
              <a:t>Number of Rides by cities </a:t>
            </a:r>
          </a:p>
        </p:txBody>
      </p:sp>
      <p:pic>
        <p:nvPicPr>
          <p:cNvPr id="11" name="Picture 10">
            <a:extLst>
              <a:ext uri="{FF2B5EF4-FFF2-40B4-BE49-F238E27FC236}">
                <a16:creationId xmlns:a16="http://schemas.microsoft.com/office/drawing/2014/main" id="{15927631-90EE-4D30-86AF-3D197A00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87352"/>
            <a:ext cx="8321879" cy="2633265"/>
          </a:xfrm>
          <a:prstGeom prst="rect">
            <a:avLst/>
          </a:prstGeom>
        </p:spPr>
      </p:pic>
      <p:sp>
        <p:nvSpPr>
          <p:cNvPr id="6" name="Arc 5">
            <a:extLst>
              <a:ext uri="{FF2B5EF4-FFF2-40B4-BE49-F238E27FC236}">
                <a16:creationId xmlns:a16="http://schemas.microsoft.com/office/drawing/2014/main" id="{4AA93F49-23CC-46A6-8508-442313EC77D6}"/>
              </a:ext>
            </a:extLst>
          </p:cNvPr>
          <p:cNvSpPr/>
          <p:nvPr/>
        </p:nvSpPr>
        <p:spPr>
          <a:xfrm rot="9112625">
            <a:off x="6127364" y="2844348"/>
            <a:ext cx="582609" cy="356935"/>
          </a:xfrm>
          <a:prstGeom prst="arc">
            <a:avLst>
              <a:gd name="adj1" fmla="val 16239972"/>
              <a:gd name="adj2" fmla="val 15620131"/>
            </a:avLst>
          </a:prstGeom>
          <a:solidFill>
            <a:srgbClr val="FF66FF"/>
          </a:solidFill>
          <a:effectLst>
            <a:softEdge rad="12700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Arc 8">
            <a:extLst>
              <a:ext uri="{FF2B5EF4-FFF2-40B4-BE49-F238E27FC236}">
                <a16:creationId xmlns:a16="http://schemas.microsoft.com/office/drawing/2014/main" id="{C8DDA4BE-1F77-4945-9936-4FEE2C03275D}"/>
              </a:ext>
            </a:extLst>
          </p:cNvPr>
          <p:cNvSpPr/>
          <p:nvPr/>
        </p:nvSpPr>
        <p:spPr>
          <a:xfrm rot="9169189">
            <a:off x="3661685" y="2846758"/>
            <a:ext cx="582609" cy="356935"/>
          </a:xfrm>
          <a:prstGeom prst="arc">
            <a:avLst>
              <a:gd name="adj1" fmla="val 16239972"/>
              <a:gd name="adj2" fmla="val 15620131"/>
            </a:avLst>
          </a:prstGeom>
          <a:solidFill>
            <a:srgbClr val="FF66FF"/>
          </a:solidFill>
          <a:effectLst>
            <a:softEdge rad="12700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E03F3302-0A84-408B-9F44-4C2AACA72B84}"/>
              </a:ext>
            </a:extLst>
          </p:cNvPr>
          <p:cNvSpPr/>
          <p:nvPr/>
        </p:nvSpPr>
        <p:spPr>
          <a:xfrm rot="8955538">
            <a:off x="5249744" y="2874846"/>
            <a:ext cx="582609" cy="356935"/>
          </a:xfrm>
          <a:prstGeom prst="arc">
            <a:avLst>
              <a:gd name="adj1" fmla="val 16239972"/>
              <a:gd name="adj2" fmla="val 15620131"/>
            </a:avLst>
          </a:prstGeom>
          <a:solidFill>
            <a:srgbClr val="FF66FF"/>
          </a:solidFill>
          <a:effectLst>
            <a:softEdge rad="12700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a:extLst>
              <a:ext uri="{FF2B5EF4-FFF2-40B4-BE49-F238E27FC236}">
                <a16:creationId xmlns:a16="http://schemas.microsoft.com/office/drawing/2014/main" id="{CD70F9B4-30B2-4B6B-9116-D528F0B2567B}"/>
              </a:ext>
            </a:extLst>
          </p:cNvPr>
          <p:cNvSpPr/>
          <p:nvPr/>
        </p:nvSpPr>
        <p:spPr>
          <a:xfrm rot="8871938">
            <a:off x="5708182" y="2885127"/>
            <a:ext cx="582609" cy="356935"/>
          </a:xfrm>
          <a:prstGeom prst="arc">
            <a:avLst>
              <a:gd name="adj1" fmla="val 16239972"/>
              <a:gd name="adj2" fmla="val 15620131"/>
            </a:avLst>
          </a:prstGeom>
          <a:solidFill>
            <a:srgbClr val="FF66FF"/>
          </a:solidFill>
          <a:effectLst>
            <a:softEdge rad="12700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47084CA7-91D8-49C7-9B65-88DBB7FE9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32127"/>
            <a:ext cx="7937770" cy="3319874"/>
          </a:xfrm>
          <a:prstGeom prst="rect">
            <a:avLst/>
          </a:prstGeom>
        </p:spPr>
      </p:pic>
      <p:sp>
        <p:nvSpPr>
          <p:cNvPr id="16" name="TextBox 15">
            <a:extLst>
              <a:ext uri="{FF2B5EF4-FFF2-40B4-BE49-F238E27FC236}">
                <a16:creationId xmlns:a16="http://schemas.microsoft.com/office/drawing/2014/main" id="{D26B1164-EC96-43A7-B40B-C08236FC2351}"/>
              </a:ext>
            </a:extLst>
          </p:cNvPr>
          <p:cNvSpPr txBox="1"/>
          <p:nvPr/>
        </p:nvSpPr>
        <p:spPr>
          <a:xfrm>
            <a:off x="1906492" y="3359234"/>
            <a:ext cx="4140837" cy="477054"/>
          </a:xfrm>
          <a:prstGeom prst="rect">
            <a:avLst/>
          </a:prstGeom>
          <a:noFill/>
        </p:spPr>
        <p:txBody>
          <a:bodyPr wrap="square" rtlCol="0">
            <a:spAutoFit/>
          </a:bodyPr>
          <a:lstStyle/>
          <a:p>
            <a:r>
              <a:rPr lang="en-US" sz="2500" dirty="0"/>
              <a:t>Number of rides over years</a:t>
            </a:r>
          </a:p>
        </p:txBody>
      </p:sp>
      <p:sp>
        <p:nvSpPr>
          <p:cNvPr id="24" name="TextBox 23">
            <a:extLst>
              <a:ext uri="{FF2B5EF4-FFF2-40B4-BE49-F238E27FC236}">
                <a16:creationId xmlns:a16="http://schemas.microsoft.com/office/drawing/2014/main" id="{C20F2657-8BD4-471F-A328-40A501FF4EE3}"/>
              </a:ext>
            </a:extLst>
          </p:cNvPr>
          <p:cNvSpPr txBox="1"/>
          <p:nvPr/>
        </p:nvSpPr>
        <p:spPr>
          <a:xfrm>
            <a:off x="8375130" y="618236"/>
            <a:ext cx="3741491" cy="1708160"/>
          </a:xfrm>
          <a:prstGeom prst="rect">
            <a:avLst/>
          </a:prstGeom>
          <a:noFill/>
        </p:spPr>
        <p:txBody>
          <a:bodyPr wrap="square" rtlCol="0">
            <a:spAutoFit/>
          </a:bodyPr>
          <a:lstStyle/>
          <a:p>
            <a:pPr marL="285750" indent="-285750">
              <a:buFont typeface="Arial" panose="020B0604020202020204" pitchFamily="34" charset="0"/>
              <a:buChar char="•"/>
            </a:pPr>
            <a:r>
              <a:rPr lang="en-US" sz="1500" dirty="0"/>
              <a:t>Pink Cab is dominant in just 4 out of 19 cities</a:t>
            </a:r>
          </a:p>
          <a:p>
            <a:pPr marL="742950" lvl="1" indent="-285750">
              <a:buFont typeface="Arial" panose="020B0604020202020204" pitchFamily="34" charset="0"/>
              <a:buChar char="•"/>
            </a:pPr>
            <a:r>
              <a:rPr lang="en-US" sz="1500" dirty="0"/>
              <a:t>San Diego</a:t>
            </a:r>
          </a:p>
          <a:p>
            <a:pPr marL="742950" lvl="1" indent="-285750">
              <a:buFont typeface="Arial" panose="020B0604020202020204" pitchFamily="34" charset="0"/>
              <a:buChar char="•"/>
            </a:pPr>
            <a:r>
              <a:rPr lang="en-US" sz="1500" dirty="0"/>
              <a:t>Nashville</a:t>
            </a:r>
          </a:p>
          <a:p>
            <a:pPr marL="742950" lvl="1" indent="-285750">
              <a:buFont typeface="Arial" panose="020B0604020202020204" pitchFamily="34" charset="0"/>
              <a:buChar char="•"/>
            </a:pPr>
            <a:r>
              <a:rPr lang="en-US" sz="1500" dirty="0"/>
              <a:t>Sacramento</a:t>
            </a:r>
          </a:p>
          <a:p>
            <a:pPr marL="742950" lvl="1" indent="-285750">
              <a:buFont typeface="Arial" panose="020B0604020202020204" pitchFamily="34" charset="0"/>
              <a:buChar char="•"/>
            </a:pPr>
            <a:r>
              <a:rPr lang="en-US" sz="1500" dirty="0"/>
              <a:t>Pittsburgh</a:t>
            </a:r>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264843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5972621-2F00-4607-8839-8ACFC713F2DE}"/>
              </a:ext>
            </a:extLst>
          </p:cNvPr>
          <p:cNvGraphicFramePr>
            <a:graphicFrameLocks noGrp="1"/>
          </p:cNvGraphicFramePr>
          <p:nvPr>
            <p:ph idx="1"/>
            <p:extLst>
              <p:ext uri="{D42A27DB-BD31-4B8C-83A1-F6EECF244321}">
                <p14:modId xmlns:p14="http://schemas.microsoft.com/office/powerpoint/2010/main" val="2753162840"/>
              </p:ext>
            </p:extLst>
          </p:nvPr>
        </p:nvGraphicFramePr>
        <p:xfrm>
          <a:off x="0" y="365126"/>
          <a:ext cx="4864100" cy="6492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927B1B77-B3B4-477A-A64E-C892CB83A7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709" y="2185696"/>
            <a:ext cx="1625691" cy="4201111"/>
          </a:xfrm>
          <a:prstGeom prst="rect">
            <a:avLst/>
          </a:prstGeom>
        </p:spPr>
      </p:pic>
      <p:pic>
        <p:nvPicPr>
          <p:cNvPr id="12" name="Picture 11">
            <a:extLst>
              <a:ext uri="{FF2B5EF4-FFF2-40B4-BE49-F238E27FC236}">
                <a16:creationId xmlns:a16="http://schemas.microsoft.com/office/drawing/2014/main" id="{FC435493-C66C-49C2-8FD0-122FC6DCBA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8966" y="2204748"/>
            <a:ext cx="1435233" cy="4182059"/>
          </a:xfrm>
          <a:prstGeom prst="rect">
            <a:avLst/>
          </a:prstGeom>
        </p:spPr>
      </p:pic>
      <p:pic>
        <p:nvPicPr>
          <p:cNvPr id="14" name="Picture 13">
            <a:extLst>
              <a:ext uri="{FF2B5EF4-FFF2-40B4-BE49-F238E27FC236}">
                <a16:creationId xmlns:a16="http://schemas.microsoft.com/office/drawing/2014/main" id="{C8AA1675-584B-4716-93FB-0473801879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83817" y="780838"/>
            <a:ext cx="5744377" cy="5296324"/>
          </a:xfrm>
          <a:prstGeom prst="rect">
            <a:avLst/>
          </a:prstGeom>
        </p:spPr>
      </p:pic>
      <p:cxnSp>
        <p:nvCxnSpPr>
          <p:cNvPr id="16" name="Straight Connector 15">
            <a:extLst>
              <a:ext uri="{FF2B5EF4-FFF2-40B4-BE49-F238E27FC236}">
                <a16:creationId xmlns:a16="http://schemas.microsoft.com/office/drawing/2014/main" id="{6DEB930E-865C-4196-9A97-9E1C27D4534B}"/>
              </a:ext>
            </a:extLst>
          </p:cNvPr>
          <p:cNvCxnSpPr>
            <a:cxnSpLocks/>
          </p:cNvCxnSpPr>
          <p:nvPr/>
        </p:nvCxnSpPr>
        <p:spPr>
          <a:xfrm>
            <a:off x="5844696" y="5200651"/>
            <a:ext cx="5460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1C44CF-C52A-4821-9A64-9248F1D3F302}"/>
              </a:ext>
            </a:extLst>
          </p:cNvPr>
          <p:cNvCxnSpPr>
            <a:cxnSpLocks/>
          </p:cNvCxnSpPr>
          <p:nvPr/>
        </p:nvCxnSpPr>
        <p:spPr>
          <a:xfrm>
            <a:off x="5844696" y="2676020"/>
            <a:ext cx="536696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66D600B-74C0-4990-91A9-0017150BFDBF}"/>
              </a:ext>
            </a:extLst>
          </p:cNvPr>
          <p:cNvSpPr txBox="1"/>
          <p:nvPr/>
        </p:nvSpPr>
        <p:spPr>
          <a:xfrm>
            <a:off x="4864100" y="0"/>
            <a:ext cx="6784975" cy="400110"/>
          </a:xfrm>
          <a:prstGeom prst="rect">
            <a:avLst/>
          </a:prstGeom>
          <a:noFill/>
        </p:spPr>
        <p:txBody>
          <a:bodyPr wrap="square" rtlCol="0">
            <a:spAutoFit/>
          </a:bodyPr>
          <a:lstStyle/>
          <a:p>
            <a:r>
              <a:rPr lang="en-US" sz="2000" dirty="0"/>
              <a:t>Relationship between “Profit” &amp; “Price, Cost &amp; KM-Travelled” </a:t>
            </a:r>
          </a:p>
        </p:txBody>
      </p:sp>
      <p:sp>
        <p:nvSpPr>
          <p:cNvPr id="30" name="Callout: Line with Accent Bar 29">
            <a:extLst>
              <a:ext uri="{FF2B5EF4-FFF2-40B4-BE49-F238E27FC236}">
                <a16:creationId xmlns:a16="http://schemas.microsoft.com/office/drawing/2014/main" id="{5E964E21-9F1D-4152-B6EF-8AB19ECD8644}"/>
              </a:ext>
            </a:extLst>
          </p:cNvPr>
          <p:cNvSpPr/>
          <p:nvPr/>
        </p:nvSpPr>
        <p:spPr>
          <a:xfrm>
            <a:off x="10340202" y="5767644"/>
            <a:ext cx="1459454" cy="462233"/>
          </a:xfrm>
          <a:prstGeom prst="accentCallout1">
            <a:avLst>
              <a:gd name="adj1" fmla="val 18750"/>
              <a:gd name="adj2" fmla="val -8333"/>
              <a:gd name="adj3" fmla="val -109629"/>
              <a:gd name="adj4" fmla="val -40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Unprofitable trips</a:t>
            </a:r>
          </a:p>
        </p:txBody>
      </p:sp>
    </p:spTree>
    <p:extLst>
      <p:ext uri="{BB962C8B-B14F-4D97-AF65-F5344CB8AC3E}">
        <p14:creationId xmlns:p14="http://schemas.microsoft.com/office/powerpoint/2010/main" val="14171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6111-7709-40E0-A078-CF66CFA3B1FC}"/>
              </a:ext>
            </a:extLst>
          </p:cNvPr>
          <p:cNvSpPr>
            <a:spLocks noGrp="1"/>
          </p:cNvSpPr>
          <p:nvPr>
            <p:ph type="title"/>
          </p:nvPr>
        </p:nvSpPr>
        <p:spPr>
          <a:xfrm>
            <a:off x="838200" y="79900"/>
            <a:ext cx="10515600" cy="315911"/>
          </a:xfrm>
        </p:spPr>
        <p:txBody>
          <a:bodyPr>
            <a:normAutofit fontScale="90000"/>
          </a:bodyPr>
          <a:lstStyle/>
          <a:p>
            <a:pPr algn="ctr"/>
            <a:r>
              <a:rPr lang="en-US" sz="2800" dirty="0"/>
              <a:t>Profit Analysis</a:t>
            </a:r>
          </a:p>
        </p:txBody>
      </p:sp>
      <p:pic>
        <p:nvPicPr>
          <p:cNvPr id="6" name="Content Placeholder 5">
            <a:extLst>
              <a:ext uri="{FF2B5EF4-FFF2-40B4-BE49-F238E27FC236}">
                <a16:creationId xmlns:a16="http://schemas.microsoft.com/office/drawing/2014/main" id="{A31DA9C7-5C52-4975-940D-DC65BB20F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555"/>
            <a:ext cx="11031523" cy="5892907"/>
          </a:xfrm>
        </p:spPr>
      </p:pic>
      <p:sp>
        <p:nvSpPr>
          <p:cNvPr id="4" name="TextBox 3">
            <a:extLst>
              <a:ext uri="{FF2B5EF4-FFF2-40B4-BE49-F238E27FC236}">
                <a16:creationId xmlns:a16="http://schemas.microsoft.com/office/drawing/2014/main" id="{75F39CA1-1E2B-4BC2-BA68-1B51F3875E24}"/>
              </a:ext>
            </a:extLst>
          </p:cNvPr>
          <p:cNvSpPr txBox="1"/>
          <p:nvPr/>
        </p:nvSpPr>
        <p:spPr>
          <a:xfrm>
            <a:off x="58723" y="289408"/>
            <a:ext cx="2273416" cy="369332"/>
          </a:xfrm>
          <a:prstGeom prst="rect">
            <a:avLst/>
          </a:prstGeom>
          <a:noFill/>
        </p:spPr>
        <p:txBody>
          <a:bodyPr wrap="square" rtlCol="0">
            <a:spAutoFit/>
          </a:bodyPr>
          <a:lstStyle/>
          <a:p>
            <a:r>
              <a:rPr lang="en-US" dirty="0"/>
              <a:t>Yearly Profit</a:t>
            </a:r>
          </a:p>
        </p:txBody>
      </p:sp>
      <p:sp>
        <p:nvSpPr>
          <p:cNvPr id="7" name="Rectangle 6">
            <a:extLst>
              <a:ext uri="{FF2B5EF4-FFF2-40B4-BE49-F238E27FC236}">
                <a16:creationId xmlns:a16="http://schemas.microsoft.com/office/drawing/2014/main" id="{F6E51B14-564E-451C-B43D-7A0BDB9E3F6E}"/>
              </a:ext>
            </a:extLst>
          </p:cNvPr>
          <p:cNvSpPr/>
          <p:nvPr/>
        </p:nvSpPr>
        <p:spPr>
          <a:xfrm>
            <a:off x="1384183" y="2592198"/>
            <a:ext cx="947956" cy="37750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13.93M</a:t>
            </a:r>
            <a:endParaRPr lang="en-US" dirty="0"/>
          </a:p>
        </p:txBody>
      </p:sp>
      <p:sp>
        <p:nvSpPr>
          <p:cNvPr id="8" name="Rectangle 7">
            <a:extLst>
              <a:ext uri="{FF2B5EF4-FFF2-40B4-BE49-F238E27FC236}">
                <a16:creationId xmlns:a16="http://schemas.microsoft.com/office/drawing/2014/main" id="{C5F4F945-EC2E-4DEF-9E46-89BF83F95562}"/>
              </a:ext>
            </a:extLst>
          </p:cNvPr>
          <p:cNvSpPr/>
          <p:nvPr/>
        </p:nvSpPr>
        <p:spPr>
          <a:xfrm>
            <a:off x="4966283" y="1426128"/>
            <a:ext cx="1003376" cy="243282"/>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16.57M</a:t>
            </a:r>
            <a:endParaRPr lang="en-US" dirty="0"/>
          </a:p>
        </p:txBody>
      </p:sp>
      <p:sp>
        <p:nvSpPr>
          <p:cNvPr id="9" name="Rectangle 8">
            <a:extLst>
              <a:ext uri="{FF2B5EF4-FFF2-40B4-BE49-F238E27FC236}">
                <a16:creationId xmlns:a16="http://schemas.microsoft.com/office/drawing/2014/main" id="{918D7695-13EE-4729-8E95-BC6A7A4E637A}"/>
              </a:ext>
            </a:extLst>
          </p:cNvPr>
          <p:cNvSpPr/>
          <p:nvPr/>
        </p:nvSpPr>
        <p:spPr>
          <a:xfrm rot="20925258">
            <a:off x="3504789" y="2148891"/>
            <a:ext cx="711996" cy="37750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+19%</a:t>
            </a:r>
            <a:endParaRPr lang="en-US" dirty="0"/>
          </a:p>
        </p:txBody>
      </p:sp>
      <p:sp>
        <p:nvSpPr>
          <p:cNvPr id="10" name="Rectangle 9">
            <a:extLst>
              <a:ext uri="{FF2B5EF4-FFF2-40B4-BE49-F238E27FC236}">
                <a16:creationId xmlns:a16="http://schemas.microsoft.com/office/drawing/2014/main" id="{7E5EC870-3838-4758-BCD6-059CD8CCF8BB}"/>
              </a:ext>
            </a:extLst>
          </p:cNvPr>
          <p:cNvSpPr/>
          <p:nvPr/>
        </p:nvSpPr>
        <p:spPr>
          <a:xfrm rot="852499">
            <a:off x="6843440" y="2193652"/>
            <a:ext cx="947956" cy="37750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-18.45%</a:t>
            </a:r>
            <a:endParaRPr lang="en-US" dirty="0"/>
          </a:p>
        </p:txBody>
      </p:sp>
      <p:sp>
        <p:nvSpPr>
          <p:cNvPr id="11" name="Rectangle 10">
            <a:extLst>
              <a:ext uri="{FF2B5EF4-FFF2-40B4-BE49-F238E27FC236}">
                <a16:creationId xmlns:a16="http://schemas.microsoft.com/office/drawing/2014/main" id="{91FC0739-12C5-4232-950F-28255632FC2A}"/>
              </a:ext>
            </a:extLst>
          </p:cNvPr>
          <p:cNvSpPr/>
          <p:nvPr/>
        </p:nvSpPr>
        <p:spPr>
          <a:xfrm>
            <a:off x="9128620" y="2592198"/>
            <a:ext cx="947956" cy="37750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13.52M</a:t>
            </a:r>
            <a:endParaRPr lang="en-US" dirty="0"/>
          </a:p>
        </p:txBody>
      </p:sp>
      <p:sp>
        <p:nvSpPr>
          <p:cNvPr id="14" name="Rectangle 13">
            <a:extLst>
              <a:ext uri="{FF2B5EF4-FFF2-40B4-BE49-F238E27FC236}">
                <a16:creationId xmlns:a16="http://schemas.microsoft.com/office/drawing/2014/main" id="{3CCE49C8-7C43-4923-9107-81B7F475BA35}"/>
              </a:ext>
            </a:extLst>
          </p:cNvPr>
          <p:cNvSpPr/>
          <p:nvPr/>
        </p:nvSpPr>
        <p:spPr>
          <a:xfrm>
            <a:off x="3386809" y="6010190"/>
            <a:ext cx="947956" cy="377505"/>
          </a:xfrm>
          <a:prstGeom prst="rect">
            <a:avLst/>
          </a:prstGeom>
          <a:solidFill>
            <a:srgbClr val="FF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+18.6%</a:t>
            </a:r>
            <a:endParaRPr lang="en-US" dirty="0"/>
          </a:p>
        </p:txBody>
      </p:sp>
      <p:sp>
        <p:nvSpPr>
          <p:cNvPr id="15" name="Rectangle 14">
            <a:extLst>
              <a:ext uri="{FF2B5EF4-FFF2-40B4-BE49-F238E27FC236}">
                <a16:creationId xmlns:a16="http://schemas.microsoft.com/office/drawing/2014/main" id="{86A18846-5894-45FF-B36D-F980BEE39BD4}"/>
              </a:ext>
            </a:extLst>
          </p:cNvPr>
          <p:cNvSpPr/>
          <p:nvPr/>
        </p:nvSpPr>
        <p:spPr>
          <a:xfrm>
            <a:off x="9128620" y="6010191"/>
            <a:ext cx="947956" cy="377505"/>
          </a:xfrm>
          <a:prstGeom prst="rect">
            <a:avLst/>
          </a:prstGeom>
          <a:solidFill>
            <a:srgbClr val="FF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1.56M</a:t>
            </a:r>
            <a:endParaRPr lang="en-US" dirty="0"/>
          </a:p>
        </p:txBody>
      </p:sp>
      <p:sp>
        <p:nvSpPr>
          <p:cNvPr id="16" name="Rectangle 15">
            <a:extLst>
              <a:ext uri="{FF2B5EF4-FFF2-40B4-BE49-F238E27FC236}">
                <a16:creationId xmlns:a16="http://schemas.microsoft.com/office/drawing/2014/main" id="{4F4225FD-CBB7-4E2A-9AC9-48D9DD6A72F8}"/>
              </a:ext>
            </a:extLst>
          </p:cNvPr>
          <p:cNvSpPr/>
          <p:nvPr/>
        </p:nvSpPr>
        <p:spPr>
          <a:xfrm>
            <a:off x="5134062" y="5431872"/>
            <a:ext cx="947956" cy="377505"/>
          </a:xfrm>
          <a:prstGeom prst="rect">
            <a:avLst/>
          </a:prstGeom>
          <a:solidFill>
            <a:srgbClr val="FF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2.033M</a:t>
            </a:r>
            <a:endParaRPr lang="en-US" dirty="0"/>
          </a:p>
        </p:txBody>
      </p:sp>
      <p:sp>
        <p:nvSpPr>
          <p:cNvPr id="17" name="Rectangle 16">
            <a:extLst>
              <a:ext uri="{FF2B5EF4-FFF2-40B4-BE49-F238E27FC236}">
                <a16:creationId xmlns:a16="http://schemas.microsoft.com/office/drawing/2014/main" id="{13E47E12-4947-4C2A-B609-3AF30402426F}"/>
              </a:ext>
            </a:extLst>
          </p:cNvPr>
          <p:cNvSpPr/>
          <p:nvPr/>
        </p:nvSpPr>
        <p:spPr>
          <a:xfrm>
            <a:off x="1256818" y="6010189"/>
            <a:ext cx="947956" cy="377505"/>
          </a:xfrm>
          <a:prstGeom prst="rect">
            <a:avLst/>
          </a:prstGeom>
          <a:solidFill>
            <a:srgbClr val="FF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1.713M</a:t>
            </a:r>
            <a:endParaRPr lang="en-US" dirty="0"/>
          </a:p>
        </p:txBody>
      </p:sp>
      <p:sp>
        <p:nvSpPr>
          <p:cNvPr id="18" name="Rectangle 17">
            <a:extLst>
              <a:ext uri="{FF2B5EF4-FFF2-40B4-BE49-F238E27FC236}">
                <a16:creationId xmlns:a16="http://schemas.microsoft.com/office/drawing/2014/main" id="{8420C836-E70E-442F-AC52-695440C31926}"/>
              </a:ext>
            </a:extLst>
          </p:cNvPr>
          <p:cNvSpPr/>
          <p:nvPr/>
        </p:nvSpPr>
        <p:spPr>
          <a:xfrm rot="199968">
            <a:off x="6754377" y="5982955"/>
            <a:ext cx="947956" cy="377505"/>
          </a:xfrm>
          <a:prstGeom prst="rect">
            <a:avLst/>
          </a:prstGeom>
          <a:solidFill>
            <a:srgbClr val="FF66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-23.28%</a:t>
            </a:r>
            <a:endParaRPr lang="en-US" dirty="0"/>
          </a:p>
        </p:txBody>
      </p:sp>
    </p:spTree>
    <p:extLst>
      <p:ext uri="{BB962C8B-B14F-4D97-AF65-F5344CB8AC3E}">
        <p14:creationId xmlns:p14="http://schemas.microsoft.com/office/powerpoint/2010/main" val="171084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9DAF-7876-4E0A-BAA1-B67239ADD418}"/>
              </a:ext>
            </a:extLst>
          </p:cNvPr>
          <p:cNvSpPr>
            <a:spLocks noGrp="1"/>
          </p:cNvSpPr>
          <p:nvPr>
            <p:ph type="title"/>
          </p:nvPr>
        </p:nvSpPr>
        <p:spPr>
          <a:xfrm>
            <a:off x="0" y="105066"/>
            <a:ext cx="10515600" cy="589923"/>
          </a:xfrm>
        </p:spPr>
        <p:txBody>
          <a:bodyPr>
            <a:normAutofit/>
          </a:bodyPr>
          <a:lstStyle/>
          <a:p>
            <a:pPr algn="ctr"/>
            <a:r>
              <a:rPr lang="en-US" sz="2500" dirty="0"/>
              <a:t>Monthly Profit Analysis</a:t>
            </a:r>
          </a:p>
        </p:txBody>
      </p:sp>
      <p:pic>
        <p:nvPicPr>
          <p:cNvPr id="5" name="Content Placeholder 4">
            <a:extLst>
              <a:ext uri="{FF2B5EF4-FFF2-40B4-BE49-F238E27FC236}">
                <a16:creationId xmlns:a16="http://schemas.microsoft.com/office/drawing/2014/main" id="{C71EEFA7-8847-422D-9AE1-06543D24D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6" y="764306"/>
            <a:ext cx="10238762" cy="3228853"/>
          </a:xfrm>
        </p:spPr>
      </p:pic>
      <p:sp>
        <p:nvSpPr>
          <p:cNvPr id="6" name="TextBox 5">
            <a:extLst>
              <a:ext uri="{FF2B5EF4-FFF2-40B4-BE49-F238E27FC236}">
                <a16:creationId xmlns:a16="http://schemas.microsoft.com/office/drawing/2014/main" id="{40FA3908-FF14-4A82-AF27-77D478898F30}"/>
              </a:ext>
            </a:extLst>
          </p:cNvPr>
          <p:cNvSpPr txBox="1"/>
          <p:nvPr/>
        </p:nvSpPr>
        <p:spPr>
          <a:xfrm>
            <a:off x="1333851" y="949772"/>
            <a:ext cx="713064" cy="369332"/>
          </a:xfrm>
          <a:prstGeom prst="rect">
            <a:avLst/>
          </a:prstGeom>
          <a:noFill/>
        </p:spPr>
        <p:txBody>
          <a:bodyPr wrap="square" rtlCol="0">
            <a:spAutoFit/>
          </a:bodyPr>
          <a:lstStyle/>
          <a:p>
            <a:r>
              <a:rPr lang="en-US" dirty="0"/>
              <a:t>2016</a:t>
            </a:r>
          </a:p>
        </p:txBody>
      </p:sp>
      <p:sp>
        <p:nvSpPr>
          <p:cNvPr id="7" name="TextBox 6">
            <a:extLst>
              <a:ext uri="{FF2B5EF4-FFF2-40B4-BE49-F238E27FC236}">
                <a16:creationId xmlns:a16="http://schemas.microsoft.com/office/drawing/2014/main" id="{5504C328-6D02-4757-BB29-CFEB418801BA}"/>
              </a:ext>
            </a:extLst>
          </p:cNvPr>
          <p:cNvSpPr txBox="1"/>
          <p:nvPr/>
        </p:nvSpPr>
        <p:spPr>
          <a:xfrm>
            <a:off x="5131967" y="949772"/>
            <a:ext cx="713064" cy="369332"/>
          </a:xfrm>
          <a:prstGeom prst="rect">
            <a:avLst/>
          </a:prstGeom>
          <a:noFill/>
        </p:spPr>
        <p:txBody>
          <a:bodyPr wrap="square" rtlCol="0">
            <a:spAutoFit/>
          </a:bodyPr>
          <a:lstStyle/>
          <a:p>
            <a:r>
              <a:rPr lang="en-US" dirty="0"/>
              <a:t>2017</a:t>
            </a:r>
          </a:p>
        </p:txBody>
      </p:sp>
      <p:sp>
        <p:nvSpPr>
          <p:cNvPr id="8" name="TextBox 7">
            <a:extLst>
              <a:ext uri="{FF2B5EF4-FFF2-40B4-BE49-F238E27FC236}">
                <a16:creationId xmlns:a16="http://schemas.microsoft.com/office/drawing/2014/main" id="{A3380430-2AD1-4220-88E4-A58487780323}"/>
              </a:ext>
            </a:extLst>
          </p:cNvPr>
          <p:cNvSpPr txBox="1"/>
          <p:nvPr/>
        </p:nvSpPr>
        <p:spPr>
          <a:xfrm>
            <a:off x="8091180" y="949772"/>
            <a:ext cx="713064" cy="369332"/>
          </a:xfrm>
          <a:prstGeom prst="rect">
            <a:avLst/>
          </a:prstGeom>
          <a:noFill/>
        </p:spPr>
        <p:txBody>
          <a:bodyPr wrap="square" rtlCol="0">
            <a:spAutoFit/>
          </a:bodyPr>
          <a:lstStyle/>
          <a:p>
            <a:r>
              <a:rPr lang="en-US" dirty="0"/>
              <a:t>2018</a:t>
            </a:r>
          </a:p>
        </p:txBody>
      </p:sp>
      <p:pic>
        <p:nvPicPr>
          <p:cNvPr id="10" name="Picture 9">
            <a:extLst>
              <a:ext uri="{FF2B5EF4-FFF2-40B4-BE49-F238E27FC236}">
                <a16:creationId xmlns:a16="http://schemas.microsoft.com/office/drawing/2014/main" id="{91A21B69-41F1-4CFA-ABA0-F8DC10413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84" y="3833769"/>
            <a:ext cx="10127432" cy="3024231"/>
          </a:xfrm>
          <a:prstGeom prst="rect">
            <a:avLst/>
          </a:prstGeom>
        </p:spPr>
      </p:pic>
      <p:sp>
        <p:nvSpPr>
          <p:cNvPr id="13" name="TextBox 12">
            <a:extLst>
              <a:ext uri="{FF2B5EF4-FFF2-40B4-BE49-F238E27FC236}">
                <a16:creationId xmlns:a16="http://schemas.microsoft.com/office/drawing/2014/main" id="{D5F142D0-E1F8-4411-B4F5-CB4E1E65E28D}"/>
              </a:ext>
            </a:extLst>
          </p:cNvPr>
          <p:cNvSpPr txBox="1"/>
          <p:nvPr/>
        </p:nvSpPr>
        <p:spPr>
          <a:xfrm>
            <a:off x="3640822" y="2013358"/>
            <a:ext cx="260059"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543B4A69-ACAE-4969-8C19-48E91D94085A}"/>
              </a:ext>
            </a:extLst>
          </p:cNvPr>
          <p:cNvSpPr txBox="1"/>
          <p:nvPr/>
        </p:nvSpPr>
        <p:spPr>
          <a:xfrm>
            <a:off x="7030673" y="2022439"/>
            <a:ext cx="260059"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ABEB9F08-F8FB-4B37-A48A-F05FF37F3B59}"/>
              </a:ext>
            </a:extLst>
          </p:cNvPr>
          <p:cNvSpPr txBox="1"/>
          <p:nvPr/>
        </p:nvSpPr>
        <p:spPr>
          <a:xfrm>
            <a:off x="890631" y="5161218"/>
            <a:ext cx="260059"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BA8E13CE-90D8-4815-BF4A-104F65F972FB}"/>
              </a:ext>
            </a:extLst>
          </p:cNvPr>
          <p:cNvSpPr txBox="1"/>
          <p:nvPr/>
        </p:nvSpPr>
        <p:spPr>
          <a:xfrm>
            <a:off x="10091956" y="764306"/>
            <a:ext cx="202174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Each of Both firms Follows almost the same variability over the years</a:t>
            </a:r>
          </a:p>
        </p:txBody>
      </p:sp>
      <p:sp>
        <p:nvSpPr>
          <p:cNvPr id="17" name="TextBox 16">
            <a:extLst>
              <a:ext uri="{FF2B5EF4-FFF2-40B4-BE49-F238E27FC236}">
                <a16:creationId xmlns:a16="http://schemas.microsoft.com/office/drawing/2014/main" id="{77E12DDA-2D56-49CE-B0FF-51EC6F4F32AE}"/>
              </a:ext>
            </a:extLst>
          </p:cNvPr>
          <p:cNvSpPr txBox="1"/>
          <p:nvPr/>
        </p:nvSpPr>
        <p:spPr>
          <a:xfrm>
            <a:off x="10251348" y="3917659"/>
            <a:ext cx="19280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Sum of Profit for each month</a:t>
            </a:r>
          </a:p>
        </p:txBody>
      </p:sp>
      <p:sp>
        <p:nvSpPr>
          <p:cNvPr id="27" name="Arrow: Right 26">
            <a:extLst>
              <a:ext uri="{FF2B5EF4-FFF2-40B4-BE49-F238E27FC236}">
                <a16:creationId xmlns:a16="http://schemas.microsoft.com/office/drawing/2014/main" id="{6AB2D06E-E73A-47A7-83C6-1C5471521985}"/>
              </a:ext>
            </a:extLst>
          </p:cNvPr>
          <p:cNvSpPr/>
          <p:nvPr/>
        </p:nvSpPr>
        <p:spPr>
          <a:xfrm rot="2587942">
            <a:off x="2147931" y="2300144"/>
            <a:ext cx="184557" cy="7571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86CD506-2584-4107-9B5B-4AAC53C088EE}"/>
              </a:ext>
            </a:extLst>
          </p:cNvPr>
          <p:cNvSpPr/>
          <p:nvPr/>
        </p:nvSpPr>
        <p:spPr>
          <a:xfrm rot="20184352">
            <a:off x="5537783" y="2158063"/>
            <a:ext cx="184557" cy="7571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29E96A3A-5CB4-47C0-9D11-E90346D87C27}"/>
              </a:ext>
            </a:extLst>
          </p:cNvPr>
          <p:cNvSpPr/>
          <p:nvPr/>
        </p:nvSpPr>
        <p:spPr>
          <a:xfrm rot="20184352">
            <a:off x="8811684" y="2425541"/>
            <a:ext cx="184557" cy="7571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26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B345-CBFA-4062-8EFE-866DBEF6BC33}"/>
              </a:ext>
            </a:extLst>
          </p:cNvPr>
          <p:cNvSpPr>
            <a:spLocks noGrp="1"/>
          </p:cNvSpPr>
          <p:nvPr>
            <p:ph type="title"/>
          </p:nvPr>
        </p:nvSpPr>
        <p:spPr>
          <a:xfrm>
            <a:off x="838200" y="0"/>
            <a:ext cx="10515600" cy="574441"/>
          </a:xfrm>
        </p:spPr>
        <p:txBody>
          <a:bodyPr>
            <a:normAutofit/>
          </a:bodyPr>
          <a:lstStyle/>
          <a:p>
            <a:pPr algn="ctr"/>
            <a:r>
              <a:rPr lang="en-US" sz="2800" dirty="0"/>
              <a:t>Ride Analysis by months</a:t>
            </a:r>
          </a:p>
        </p:txBody>
      </p:sp>
      <p:pic>
        <p:nvPicPr>
          <p:cNvPr id="5" name="Content Placeholder 4">
            <a:extLst>
              <a:ext uri="{FF2B5EF4-FFF2-40B4-BE49-F238E27FC236}">
                <a16:creationId xmlns:a16="http://schemas.microsoft.com/office/drawing/2014/main" id="{4BCF17E8-610C-41CB-B9DF-CA1524936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526197"/>
            <a:ext cx="7625593" cy="3315961"/>
          </a:xfrm>
        </p:spPr>
      </p:pic>
      <p:pic>
        <p:nvPicPr>
          <p:cNvPr id="7" name="Picture 6">
            <a:extLst>
              <a:ext uri="{FF2B5EF4-FFF2-40B4-BE49-F238E27FC236}">
                <a16:creationId xmlns:a16="http://schemas.microsoft.com/office/drawing/2014/main" id="{5E4A792F-700B-43CA-AF69-4AEA244CC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8" y="4057963"/>
            <a:ext cx="7784984" cy="2619674"/>
          </a:xfrm>
          <a:prstGeom prst="rect">
            <a:avLst/>
          </a:prstGeom>
        </p:spPr>
      </p:pic>
      <p:sp>
        <p:nvSpPr>
          <p:cNvPr id="8" name="TextBox 7">
            <a:extLst>
              <a:ext uri="{FF2B5EF4-FFF2-40B4-BE49-F238E27FC236}">
                <a16:creationId xmlns:a16="http://schemas.microsoft.com/office/drawing/2014/main" id="{5AAA0A6C-7DE6-4A7F-92EE-699117F8CF4C}"/>
              </a:ext>
            </a:extLst>
          </p:cNvPr>
          <p:cNvSpPr txBox="1"/>
          <p:nvPr/>
        </p:nvSpPr>
        <p:spPr>
          <a:xfrm>
            <a:off x="3628238" y="610442"/>
            <a:ext cx="713064" cy="369332"/>
          </a:xfrm>
          <a:prstGeom prst="rect">
            <a:avLst/>
          </a:prstGeom>
          <a:noFill/>
        </p:spPr>
        <p:txBody>
          <a:bodyPr wrap="square" rtlCol="0">
            <a:spAutoFit/>
          </a:bodyPr>
          <a:lstStyle/>
          <a:p>
            <a:r>
              <a:rPr lang="en-US" dirty="0"/>
              <a:t>2016</a:t>
            </a:r>
          </a:p>
        </p:txBody>
      </p:sp>
      <p:sp>
        <p:nvSpPr>
          <p:cNvPr id="9" name="TextBox 8">
            <a:extLst>
              <a:ext uri="{FF2B5EF4-FFF2-40B4-BE49-F238E27FC236}">
                <a16:creationId xmlns:a16="http://schemas.microsoft.com/office/drawing/2014/main" id="{5EB2FA73-F799-4122-BE5C-0FFB7BD254D4}"/>
              </a:ext>
            </a:extLst>
          </p:cNvPr>
          <p:cNvSpPr txBox="1"/>
          <p:nvPr/>
        </p:nvSpPr>
        <p:spPr>
          <a:xfrm>
            <a:off x="3686962" y="1754440"/>
            <a:ext cx="713064" cy="369332"/>
          </a:xfrm>
          <a:prstGeom prst="rect">
            <a:avLst/>
          </a:prstGeom>
          <a:noFill/>
        </p:spPr>
        <p:txBody>
          <a:bodyPr wrap="square" rtlCol="0">
            <a:spAutoFit/>
          </a:bodyPr>
          <a:lstStyle/>
          <a:p>
            <a:r>
              <a:rPr lang="en-US" dirty="0"/>
              <a:t>2017</a:t>
            </a:r>
          </a:p>
        </p:txBody>
      </p:sp>
      <p:sp>
        <p:nvSpPr>
          <p:cNvPr id="10" name="TextBox 9">
            <a:extLst>
              <a:ext uri="{FF2B5EF4-FFF2-40B4-BE49-F238E27FC236}">
                <a16:creationId xmlns:a16="http://schemas.microsoft.com/office/drawing/2014/main" id="{CC2BA575-3D62-425C-8BA1-F3238608C04C}"/>
              </a:ext>
            </a:extLst>
          </p:cNvPr>
          <p:cNvSpPr txBox="1"/>
          <p:nvPr/>
        </p:nvSpPr>
        <p:spPr>
          <a:xfrm>
            <a:off x="3628238" y="2713772"/>
            <a:ext cx="713064" cy="369332"/>
          </a:xfrm>
          <a:prstGeom prst="rect">
            <a:avLst/>
          </a:prstGeom>
          <a:noFill/>
        </p:spPr>
        <p:txBody>
          <a:bodyPr wrap="square" rtlCol="0">
            <a:spAutoFit/>
          </a:bodyPr>
          <a:lstStyle/>
          <a:p>
            <a:r>
              <a:rPr lang="en-US" dirty="0"/>
              <a:t>2018</a:t>
            </a:r>
          </a:p>
        </p:txBody>
      </p:sp>
      <p:sp>
        <p:nvSpPr>
          <p:cNvPr id="11" name="TextBox 10">
            <a:extLst>
              <a:ext uri="{FF2B5EF4-FFF2-40B4-BE49-F238E27FC236}">
                <a16:creationId xmlns:a16="http://schemas.microsoft.com/office/drawing/2014/main" id="{A7F84E00-64AB-4D72-885C-8BF08B4F1510}"/>
              </a:ext>
            </a:extLst>
          </p:cNvPr>
          <p:cNvSpPr txBox="1"/>
          <p:nvPr/>
        </p:nvSpPr>
        <p:spPr>
          <a:xfrm>
            <a:off x="8086987" y="574441"/>
            <a:ext cx="390927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Both company follow the same distribution over the months</a:t>
            </a:r>
          </a:p>
          <a:p>
            <a:pPr marL="285750" indent="-285750">
              <a:buFont typeface="Arial" panose="020B0604020202020204" pitchFamily="34" charset="0"/>
              <a:buChar char="•"/>
            </a:pPr>
            <a:r>
              <a:rPr lang="en-US" dirty="0"/>
              <a:t>Higher demand from summer till holiday months</a:t>
            </a:r>
          </a:p>
        </p:txBody>
      </p:sp>
    </p:spTree>
    <p:extLst>
      <p:ext uri="{BB962C8B-B14F-4D97-AF65-F5344CB8AC3E}">
        <p14:creationId xmlns:p14="http://schemas.microsoft.com/office/powerpoint/2010/main" val="846659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789</Words>
  <Application>Microsoft Office PowerPoint</Application>
  <PresentationFormat>Widescreen</PresentationFormat>
  <Paragraphs>190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G2M case study -Cab Industry-  </vt:lpstr>
      <vt:lpstr>Project Overview and Objectives</vt:lpstr>
      <vt:lpstr>Data Understanding</vt:lpstr>
      <vt:lpstr>PowerPoint Presentation</vt:lpstr>
      <vt:lpstr>Number of Rides by cities </vt:lpstr>
      <vt:lpstr>PowerPoint Presentation</vt:lpstr>
      <vt:lpstr>Profit Analysis</vt:lpstr>
      <vt:lpstr>Monthly Profit Analysis</vt:lpstr>
      <vt:lpstr>Ride Analysis by months</vt:lpstr>
      <vt:lpstr>Number of rides analysis by weekdays</vt:lpstr>
      <vt:lpstr>Unprofitable Trips</vt:lpstr>
      <vt:lpstr>Customer Analysis</vt:lpstr>
      <vt:lpstr>Customer analysis: Age and Gender wise</vt:lpstr>
      <vt:lpstr>Gender wise analysis for cities where Pink Cab is dominant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 </dc:title>
  <dc:creator>fawzi khatib</dc:creator>
  <cp:lastModifiedBy>fawzi khatib</cp:lastModifiedBy>
  <cp:revision>5</cp:revision>
  <dcterms:created xsi:type="dcterms:W3CDTF">2021-03-14T14:43:06Z</dcterms:created>
  <dcterms:modified xsi:type="dcterms:W3CDTF">2021-03-15T17:39:57Z</dcterms:modified>
</cp:coreProperties>
</file>