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0" r:id="rId4"/>
    <p:sldId id="258" r:id="rId5"/>
    <p:sldId id="261" r:id="rId6"/>
    <p:sldId id="259"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CEDBD6-A162-47C7-8AEA-73E15535AD30}" v="4" dt="2022-09-09T06:07:00.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2" autoAdjust="0"/>
    <p:restoredTop sz="94660"/>
  </p:normalViewPr>
  <p:slideViewPr>
    <p:cSldViewPr snapToGrid="0">
      <p:cViewPr varScale="1">
        <p:scale>
          <a:sx n="92" d="100"/>
          <a:sy n="92" d="100"/>
        </p:scale>
        <p:origin x="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wzy Almatary" userId="9d52d2e500ca8117" providerId="LiveId" clId="{A1CEDBD6-A162-47C7-8AEA-73E15535AD30}"/>
    <pc:docChg chg="undo custSel modSld sldOrd">
      <pc:chgData name="Fawzy Almatary" userId="9d52d2e500ca8117" providerId="LiveId" clId="{A1CEDBD6-A162-47C7-8AEA-73E15535AD30}" dt="2022-09-09T06:07:01.549" v="62" actId="962"/>
      <pc:docMkLst>
        <pc:docMk/>
      </pc:docMkLst>
      <pc:sldChg chg="addSp delSp modSp mod setBg setClrOvrMap">
        <pc:chgData name="Fawzy Almatary" userId="9d52d2e500ca8117" providerId="LiveId" clId="{A1CEDBD6-A162-47C7-8AEA-73E15535AD30}" dt="2022-09-09T06:04:52.856" v="27" actId="1076"/>
        <pc:sldMkLst>
          <pc:docMk/>
          <pc:sldMk cId="3316976149" sldId="258"/>
        </pc:sldMkLst>
        <pc:spChg chg="add del">
          <ac:chgData name="Fawzy Almatary" userId="9d52d2e500ca8117" providerId="LiveId" clId="{A1CEDBD6-A162-47C7-8AEA-73E15535AD30}" dt="2022-09-09T06:04:28.035" v="12" actId="26606"/>
          <ac:spMkLst>
            <pc:docMk/>
            <pc:sldMk cId="3316976149" sldId="258"/>
            <ac:spMk id="6" creationId="{AB8C311F-7253-4AED-9701-7FC0708C41C7}"/>
          </ac:spMkLst>
        </pc:spChg>
        <pc:spChg chg="add del">
          <ac:chgData name="Fawzy Almatary" userId="9d52d2e500ca8117" providerId="LiveId" clId="{A1CEDBD6-A162-47C7-8AEA-73E15535AD30}" dt="2022-09-09T06:04:37.968" v="18" actId="26606"/>
          <ac:spMkLst>
            <pc:docMk/>
            <pc:sldMk cId="3316976149" sldId="258"/>
            <ac:spMk id="7" creationId="{42A4FC2C-047E-45A5-965D-8E1E3BF09BC6}"/>
          </ac:spMkLst>
        </pc:spChg>
        <pc:spChg chg="add del">
          <ac:chgData name="Fawzy Almatary" userId="9d52d2e500ca8117" providerId="LiveId" clId="{A1CEDBD6-A162-47C7-8AEA-73E15535AD30}" dt="2022-09-09T06:04:40.241" v="22" actId="26606"/>
          <ac:spMkLst>
            <pc:docMk/>
            <pc:sldMk cId="3316976149" sldId="258"/>
            <ac:spMk id="8" creationId="{42A4FC2C-047E-45A5-965D-8E1E3BF09BC6}"/>
          </ac:spMkLst>
        </pc:spChg>
        <pc:spChg chg="add del">
          <ac:chgData name="Fawzy Almatary" userId="9d52d2e500ca8117" providerId="LiveId" clId="{A1CEDBD6-A162-47C7-8AEA-73E15535AD30}" dt="2022-09-09T06:04:24.032" v="8" actId="26606"/>
          <ac:spMkLst>
            <pc:docMk/>
            <pc:sldMk cId="3316976149" sldId="258"/>
            <ac:spMk id="9" creationId="{673E9FC8-2143-48A2-9DEE-AABBC7E301A8}"/>
          </ac:spMkLst>
        </pc:spChg>
        <pc:spChg chg="add del">
          <ac:chgData name="Fawzy Almatary" userId="9d52d2e500ca8117" providerId="LiveId" clId="{A1CEDBD6-A162-47C7-8AEA-73E15535AD30}" dt="2022-09-09T06:04:28.035" v="12" actId="26606"/>
          <ac:spMkLst>
            <pc:docMk/>
            <pc:sldMk cId="3316976149" sldId="258"/>
            <ac:spMk id="11" creationId="{E2384209-CB15-4CDF-9D31-C44FD9A3F20D}"/>
          </ac:spMkLst>
        </pc:spChg>
        <pc:spChg chg="add del">
          <ac:chgData name="Fawzy Almatary" userId="9d52d2e500ca8117" providerId="LiveId" clId="{A1CEDBD6-A162-47C7-8AEA-73E15535AD30}" dt="2022-09-09T06:04:28.035" v="12" actId="26606"/>
          <ac:spMkLst>
            <pc:docMk/>
            <pc:sldMk cId="3316976149" sldId="258"/>
            <ac:spMk id="13" creationId="{2633B3B5-CC90-43F0-8714-D31D1F3F0209}"/>
          </ac:spMkLst>
        </pc:spChg>
        <pc:spChg chg="add del">
          <ac:chgData name="Fawzy Almatary" userId="9d52d2e500ca8117" providerId="LiveId" clId="{A1CEDBD6-A162-47C7-8AEA-73E15535AD30}" dt="2022-09-09T06:04:28.035" v="12" actId="26606"/>
          <ac:spMkLst>
            <pc:docMk/>
            <pc:sldMk cId="3316976149" sldId="258"/>
            <ac:spMk id="15" creationId="{A8D57A06-A426-446D-B02C-A2DC6B62E45E}"/>
          </ac:spMkLst>
        </pc:spChg>
        <pc:spChg chg="add del">
          <ac:chgData name="Fawzy Almatary" userId="9d52d2e500ca8117" providerId="LiveId" clId="{A1CEDBD6-A162-47C7-8AEA-73E15535AD30}" dt="2022-09-09T06:04:33.526" v="14" actId="26606"/>
          <ac:spMkLst>
            <pc:docMk/>
            <pc:sldMk cId="3316976149" sldId="258"/>
            <ac:spMk id="17" creationId="{32BC26D8-82FB-445E-AA49-62A77D7C1EE0}"/>
          </ac:spMkLst>
        </pc:spChg>
        <pc:spChg chg="add del">
          <ac:chgData name="Fawzy Almatary" userId="9d52d2e500ca8117" providerId="LiveId" clId="{A1CEDBD6-A162-47C7-8AEA-73E15535AD30}" dt="2022-09-09T06:04:33.526" v="14" actId="26606"/>
          <ac:spMkLst>
            <pc:docMk/>
            <pc:sldMk cId="3316976149" sldId="258"/>
            <ac:spMk id="18" creationId="{CB44330D-EA18-4254-AA95-EB49948539B8}"/>
          </ac:spMkLst>
        </pc:spChg>
        <pc:picChg chg="del">
          <ac:chgData name="Fawzy Almatary" userId="9d52d2e500ca8117" providerId="LiveId" clId="{A1CEDBD6-A162-47C7-8AEA-73E15535AD30}" dt="2022-09-09T06:04:02.392" v="0" actId="478"/>
          <ac:picMkLst>
            <pc:docMk/>
            <pc:sldMk cId="3316976149" sldId="258"/>
            <ac:picMk id="3" creationId="{1CE5722D-045A-1737-F339-71ED12E0FDA8}"/>
          </ac:picMkLst>
        </pc:picChg>
        <pc:picChg chg="add mod">
          <ac:chgData name="Fawzy Almatary" userId="9d52d2e500ca8117" providerId="LiveId" clId="{A1CEDBD6-A162-47C7-8AEA-73E15535AD30}" dt="2022-09-09T06:04:52.856" v="27" actId="1076"/>
          <ac:picMkLst>
            <pc:docMk/>
            <pc:sldMk cId="3316976149" sldId="258"/>
            <ac:picMk id="4" creationId="{6DB0D8FB-729A-1FD0-A779-B47501CDD5FD}"/>
          </ac:picMkLst>
        </pc:picChg>
      </pc:sldChg>
      <pc:sldChg chg="addSp delSp modSp mod">
        <pc:chgData name="Fawzy Almatary" userId="9d52d2e500ca8117" providerId="LiveId" clId="{A1CEDBD6-A162-47C7-8AEA-73E15535AD30}" dt="2022-09-09T06:07:01.549" v="62" actId="962"/>
        <pc:sldMkLst>
          <pc:docMk/>
          <pc:sldMk cId="2614830676" sldId="259"/>
        </pc:sldMkLst>
        <pc:picChg chg="del">
          <ac:chgData name="Fawzy Almatary" userId="9d52d2e500ca8117" providerId="LiveId" clId="{A1CEDBD6-A162-47C7-8AEA-73E15535AD30}" dt="2022-09-09T06:06:49.155" v="57" actId="478"/>
          <ac:picMkLst>
            <pc:docMk/>
            <pc:sldMk cId="2614830676" sldId="259"/>
            <ac:picMk id="2" creationId="{BA2E1C80-58A3-54C4-B05D-AC9E865FEEC4}"/>
          </ac:picMkLst>
        </pc:picChg>
        <pc:picChg chg="add mod">
          <ac:chgData name="Fawzy Almatary" userId="9d52d2e500ca8117" providerId="LiveId" clId="{A1CEDBD6-A162-47C7-8AEA-73E15535AD30}" dt="2022-09-09T06:07:01.549" v="62" actId="962"/>
          <ac:picMkLst>
            <pc:docMk/>
            <pc:sldMk cId="2614830676" sldId="259"/>
            <ac:picMk id="4" creationId="{57FEF261-F4F9-AB4B-FEA5-73351527FB09}"/>
          </ac:picMkLst>
        </pc:picChg>
      </pc:sldChg>
      <pc:sldChg chg="addSp delSp modSp mod">
        <pc:chgData name="Fawzy Almatary" userId="9d52d2e500ca8117" providerId="LiveId" clId="{A1CEDBD6-A162-47C7-8AEA-73E15535AD30}" dt="2022-09-09T06:05:47.313" v="40" actId="14100"/>
        <pc:sldMkLst>
          <pc:docMk/>
          <pc:sldMk cId="2815999587" sldId="261"/>
        </pc:sldMkLst>
        <pc:picChg chg="del">
          <ac:chgData name="Fawzy Almatary" userId="9d52d2e500ca8117" providerId="LiveId" clId="{A1CEDBD6-A162-47C7-8AEA-73E15535AD30}" dt="2022-09-09T06:05:01.095" v="28" actId="478"/>
          <ac:picMkLst>
            <pc:docMk/>
            <pc:sldMk cId="2815999587" sldId="261"/>
            <ac:picMk id="2" creationId="{CCEAA2C1-B1DD-570E-35C1-A9022D15551F}"/>
          </ac:picMkLst>
        </pc:picChg>
        <pc:picChg chg="del">
          <ac:chgData name="Fawzy Almatary" userId="9d52d2e500ca8117" providerId="LiveId" clId="{A1CEDBD6-A162-47C7-8AEA-73E15535AD30}" dt="2022-09-09T06:05:01.095" v="28" actId="478"/>
          <ac:picMkLst>
            <pc:docMk/>
            <pc:sldMk cId="2815999587" sldId="261"/>
            <ac:picMk id="4" creationId="{E0A17AA7-7D38-9525-7B4F-E645F00760AF}"/>
          </ac:picMkLst>
        </pc:picChg>
        <pc:picChg chg="add mod">
          <ac:chgData name="Fawzy Almatary" userId="9d52d2e500ca8117" providerId="LiveId" clId="{A1CEDBD6-A162-47C7-8AEA-73E15535AD30}" dt="2022-09-09T06:05:47.313" v="40" actId="14100"/>
          <ac:picMkLst>
            <pc:docMk/>
            <pc:sldMk cId="2815999587" sldId="261"/>
            <ac:picMk id="5" creationId="{E6291DF9-726E-46EF-4C33-11B0FC5A3F66}"/>
          </ac:picMkLst>
        </pc:picChg>
        <pc:picChg chg="add mod">
          <ac:chgData name="Fawzy Almatary" userId="9d52d2e500ca8117" providerId="LiveId" clId="{A1CEDBD6-A162-47C7-8AEA-73E15535AD30}" dt="2022-09-09T06:05:24.478" v="36" actId="14100"/>
          <ac:picMkLst>
            <pc:docMk/>
            <pc:sldMk cId="2815999587" sldId="261"/>
            <ac:picMk id="7" creationId="{E48A23BB-7374-38D6-AA49-49C10FE66652}"/>
          </ac:picMkLst>
        </pc:picChg>
      </pc:sldChg>
      <pc:sldChg chg="addSp delSp modSp mod ord">
        <pc:chgData name="Fawzy Almatary" userId="9d52d2e500ca8117" providerId="LiveId" clId="{A1CEDBD6-A162-47C7-8AEA-73E15535AD30}" dt="2022-09-09T06:06:52.576" v="59"/>
        <pc:sldMkLst>
          <pc:docMk/>
          <pc:sldMk cId="843262062" sldId="262"/>
        </pc:sldMkLst>
        <pc:picChg chg="del">
          <ac:chgData name="Fawzy Almatary" userId="9d52d2e500ca8117" providerId="LiveId" clId="{A1CEDBD6-A162-47C7-8AEA-73E15535AD30}" dt="2022-09-09T06:05:58.920" v="41" actId="478"/>
          <ac:picMkLst>
            <pc:docMk/>
            <pc:sldMk cId="843262062" sldId="262"/>
            <ac:picMk id="2" creationId="{BA0672E1-0AE1-9C2B-3C46-A8A30EB0009C}"/>
          </ac:picMkLst>
        </pc:picChg>
        <pc:picChg chg="add mod">
          <ac:chgData name="Fawzy Almatary" userId="9d52d2e500ca8117" providerId="LiveId" clId="{A1CEDBD6-A162-47C7-8AEA-73E15535AD30}" dt="2022-09-09T06:06:45.826" v="56" actId="1076"/>
          <ac:picMkLst>
            <pc:docMk/>
            <pc:sldMk cId="843262062" sldId="262"/>
            <ac:picMk id="4" creationId="{0D0A41F7-14EB-567A-11AB-74FA06FD011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A447-2733-09A6-D2B9-5DA45350F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E701EA-E149-77FE-1D51-0E136657C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EBAD6F-32ED-0976-8502-7229A0935E03}"/>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5" name="Footer Placeholder 4">
            <a:extLst>
              <a:ext uri="{FF2B5EF4-FFF2-40B4-BE49-F238E27FC236}">
                <a16:creationId xmlns:a16="http://schemas.microsoft.com/office/drawing/2014/main" id="{19C96C8E-D8DA-F35B-268F-3334BA9DD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022FB-0BA3-3F04-CAAD-990D859A0258}"/>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60189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8174-FCEA-D484-758D-7F8C087B82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9C5C77-9ADE-802E-65AA-6FE75F99A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F775C-7322-78A6-4B28-F07515FFAFB3}"/>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5" name="Footer Placeholder 4">
            <a:extLst>
              <a:ext uri="{FF2B5EF4-FFF2-40B4-BE49-F238E27FC236}">
                <a16:creationId xmlns:a16="http://schemas.microsoft.com/office/drawing/2014/main" id="{B178C2E0-D278-540E-48EF-00BF6DAFA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1FB59-24EA-E982-7DD5-24BAA1142169}"/>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96047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785E7-8208-1EBA-F8E2-8355175C83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B107AF-09E4-F9F9-54BB-C9AE694C6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6BED4-B6D7-1757-AFDA-ED396D7FB85A}"/>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5" name="Footer Placeholder 4">
            <a:extLst>
              <a:ext uri="{FF2B5EF4-FFF2-40B4-BE49-F238E27FC236}">
                <a16:creationId xmlns:a16="http://schemas.microsoft.com/office/drawing/2014/main" id="{DE0BA3B3-ACF9-0150-76D5-1813EA934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54839-5DBF-89E3-C9FD-7DA8D6982F72}"/>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225950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00FA-6645-F2E9-7028-42E43363E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6AFA9-686A-B843-F407-50EA21D28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85A20-12B6-568F-8774-AF533F9D5A6E}"/>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5" name="Footer Placeholder 4">
            <a:extLst>
              <a:ext uri="{FF2B5EF4-FFF2-40B4-BE49-F238E27FC236}">
                <a16:creationId xmlns:a16="http://schemas.microsoft.com/office/drawing/2014/main" id="{736AD4C5-265C-A5D7-DA6D-FC5800592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6A218-252E-66C3-7E78-0B10DC462FEF}"/>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398666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1FFF-6CCF-4FDF-D588-56F55F197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65EE80-699B-5DA8-0B3F-A1EDDD707F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CE4F66-11B4-408F-8C3A-41A2448FF131}"/>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5" name="Footer Placeholder 4">
            <a:extLst>
              <a:ext uri="{FF2B5EF4-FFF2-40B4-BE49-F238E27FC236}">
                <a16:creationId xmlns:a16="http://schemas.microsoft.com/office/drawing/2014/main" id="{40B7D8F5-5DB2-5E7C-51C6-DEB6203F3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6920D-D3AE-E2A3-B7DF-91C9F3C5F89A}"/>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501804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030C-FED8-A514-8E26-EF5D553E6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0AC60-CDDA-9678-BB4D-D539FF3725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AB870-2236-DEEA-54E9-F664B3030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9FC848-F894-776F-D812-A4EC7A38B959}"/>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6" name="Footer Placeholder 5">
            <a:extLst>
              <a:ext uri="{FF2B5EF4-FFF2-40B4-BE49-F238E27FC236}">
                <a16:creationId xmlns:a16="http://schemas.microsoft.com/office/drawing/2014/main" id="{E76759A9-2018-12F0-DC58-9CC38BFCE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2DA44-C8E6-561A-1746-F2CB1C33E89F}"/>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380551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4EF0-177A-BEA0-8EE5-950440C3E3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E6C580-A09C-A88D-D6D3-683BAC5C0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80F88-4C3A-3B87-5142-96ACB08DB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B9207-98A7-50FB-33D7-396FFA2F8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037E59-8250-EBD7-71F3-40976E4EC0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2564B7-2F29-7EBE-E2F4-54542970A422}"/>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8" name="Footer Placeholder 7">
            <a:extLst>
              <a:ext uri="{FF2B5EF4-FFF2-40B4-BE49-F238E27FC236}">
                <a16:creationId xmlns:a16="http://schemas.microsoft.com/office/drawing/2014/main" id="{D840112A-292F-145C-6799-1C9281A91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46712F-0F16-C346-2445-CEBD160326DD}"/>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426365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E1BA-B3CA-014E-38FB-7C54CB9356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9BDFD-9958-2F31-76ED-3FC589C2F8EB}"/>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4" name="Footer Placeholder 3">
            <a:extLst>
              <a:ext uri="{FF2B5EF4-FFF2-40B4-BE49-F238E27FC236}">
                <a16:creationId xmlns:a16="http://schemas.microsoft.com/office/drawing/2014/main" id="{E19C3552-C974-563A-9442-2448950BC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B2C108-21E0-47A1-57BE-66573D74F63D}"/>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02904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8DBA67-2BE0-D209-BC08-AE174A0AEBC1}"/>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3" name="Footer Placeholder 2">
            <a:extLst>
              <a:ext uri="{FF2B5EF4-FFF2-40B4-BE49-F238E27FC236}">
                <a16:creationId xmlns:a16="http://schemas.microsoft.com/office/drawing/2014/main" id="{0D8449C6-D0CB-CF84-27F8-63A4FDFA84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89E32A-2616-EC5B-2E19-15E2FEC95E99}"/>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14458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5CC3-9994-E545-A5E6-26087349F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5CC46-8CF1-C54F-49B9-8DAC4B82C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AF87E4-394B-7405-8C8C-808CBDEFE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8871A-45AD-457D-B67E-74E6C7B48CE9}"/>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6" name="Footer Placeholder 5">
            <a:extLst>
              <a:ext uri="{FF2B5EF4-FFF2-40B4-BE49-F238E27FC236}">
                <a16:creationId xmlns:a16="http://schemas.microsoft.com/office/drawing/2014/main" id="{1D761CA6-3886-AEC8-0D49-3977A0650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35A1E-5F46-9144-463C-53E75730B75B}"/>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144729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727E-45EB-E006-F5D8-E4C495BCD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D680EC-276F-5DEB-47DA-14AF4D04C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CE05C-EE74-A824-0D9F-055BD4F35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97B3F-0C44-9890-9600-79D09A2BF548}"/>
              </a:ext>
            </a:extLst>
          </p:cNvPr>
          <p:cNvSpPr>
            <a:spLocks noGrp="1"/>
          </p:cNvSpPr>
          <p:nvPr>
            <p:ph type="dt" sz="half" idx="10"/>
          </p:nvPr>
        </p:nvSpPr>
        <p:spPr/>
        <p:txBody>
          <a:bodyPr/>
          <a:lstStyle/>
          <a:p>
            <a:fld id="{0C6A3802-A035-4525-A17B-AF5BA960B0EB}" type="datetimeFigureOut">
              <a:rPr lang="en-US" smtClean="0"/>
              <a:t>9/9/2022</a:t>
            </a:fld>
            <a:endParaRPr lang="en-US"/>
          </a:p>
        </p:txBody>
      </p:sp>
      <p:sp>
        <p:nvSpPr>
          <p:cNvPr id="6" name="Footer Placeholder 5">
            <a:extLst>
              <a:ext uri="{FF2B5EF4-FFF2-40B4-BE49-F238E27FC236}">
                <a16:creationId xmlns:a16="http://schemas.microsoft.com/office/drawing/2014/main" id="{80E8C3AA-5EE2-E2A6-46C5-E4715DBFF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8CB3A-F7B5-4FCC-3D98-815C8FC4E55E}"/>
              </a:ext>
            </a:extLst>
          </p:cNvPr>
          <p:cNvSpPr>
            <a:spLocks noGrp="1"/>
          </p:cNvSpPr>
          <p:nvPr>
            <p:ph type="sldNum" sz="quarter" idx="12"/>
          </p:nvPr>
        </p:nvSpPr>
        <p:spPr/>
        <p:txBody>
          <a:bodyPr/>
          <a:lstStyle/>
          <a:p>
            <a:fld id="{E84E7CA8-52AE-487E-A12F-CA5F2D1D2E23}" type="slidenum">
              <a:rPr lang="en-US" smtClean="0"/>
              <a:t>‹#›</a:t>
            </a:fld>
            <a:endParaRPr lang="en-US"/>
          </a:p>
        </p:txBody>
      </p:sp>
    </p:spTree>
    <p:extLst>
      <p:ext uri="{BB962C8B-B14F-4D97-AF65-F5344CB8AC3E}">
        <p14:creationId xmlns:p14="http://schemas.microsoft.com/office/powerpoint/2010/main" val="7359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2BFF4-9526-F7F3-31D5-43311E15D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882D06-4653-C7BE-63EE-057732C88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E18DF-869C-4133-242D-83763740C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A3802-A035-4525-A17B-AF5BA960B0EB}" type="datetimeFigureOut">
              <a:rPr lang="en-US" smtClean="0"/>
              <a:t>9/9/2022</a:t>
            </a:fld>
            <a:endParaRPr lang="en-US"/>
          </a:p>
        </p:txBody>
      </p:sp>
      <p:sp>
        <p:nvSpPr>
          <p:cNvPr id="5" name="Footer Placeholder 4">
            <a:extLst>
              <a:ext uri="{FF2B5EF4-FFF2-40B4-BE49-F238E27FC236}">
                <a16:creationId xmlns:a16="http://schemas.microsoft.com/office/drawing/2014/main" id="{D56CEA3A-DAFF-71AD-78F6-8119A8922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952F9-C285-37F2-ED65-23A410BAA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E7CA8-52AE-487E-A12F-CA5F2D1D2E23}" type="slidenum">
              <a:rPr lang="en-US" smtClean="0"/>
              <a:t>‹#›</a:t>
            </a:fld>
            <a:endParaRPr lang="en-US"/>
          </a:p>
        </p:txBody>
      </p:sp>
    </p:spTree>
    <p:extLst>
      <p:ext uri="{BB962C8B-B14F-4D97-AF65-F5344CB8AC3E}">
        <p14:creationId xmlns:p14="http://schemas.microsoft.com/office/powerpoint/2010/main" val="2039952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140D7A-B414-6916-9D3B-E14725FA22EA}"/>
              </a:ext>
            </a:extLst>
          </p:cNvPr>
          <p:cNvSpPr txBox="1"/>
          <p:nvPr/>
        </p:nvSpPr>
        <p:spPr>
          <a:xfrm>
            <a:off x="2590800" y="2345635"/>
            <a:ext cx="7010400" cy="1015663"/>
          </a:xfrm>
          <a:prstGeom prst="rect">
            <a:avLst/>
          </a:prstGeom>
          <a:noFill/>
          <a:ln>
            <a:noFill/>
            <a:prstDash val="solid"/>
          </a:ln>
        </p:spPr>
        <p:txBody>
          <a:bodyPr wrap="square" rtlCol="0">
            <a:spAutoFit/>
          </a:bodyPr>
          <a:lstStyle/>
          <a:p>
            <a:pPr algn="ctr"/>
            <a:r>
              <a:rPr lang="en-US" sz="6000" b="1">
                <a:solidFill>
                  <a:schemeClr val="accent6">
                    <a:lumMod val="50000"/>
                  </a:schemeClr>
                </a:solidFill>
                <a:latin typeface="Georgia" panose="02040502050405020303" pitchFamily="18" charset="0"/>
              </a:rPr>
              <a:t>Travel Insurance </a:t>
            </a:r>
            <a:endParaRPr lang="en-US" sz="6000" b="1" dirty="0">
              <a:solidFill>
                <a:schemeClr val="accent6">
                  <a:lumMod val="50000"/>
                </a:schemeClr>
              </a:solidFill>
              <a:latin typeface="Georgia" panose="02040502050405020303" pitchFamily="18" charset="0"/>
            </a:endParaRPr>
          </a:p>
        </p:txBody>
      </p:sp>
      <p:sp>
        <p:nvSpPr>
          <p:cNvPr id="6" name="TextBox 5">
            <a:extLst>
              <a:ext uri="{FF2B5EF4-FFF2-40B4-BE49-F238E27FC236}">
                <a16:creationId xmlns:a16="http://schemas.microsoft.com/office/drawing/2014/main" id="{0BFF61DB-2420-0FBE-BDA3-6597A8223F2D}"/>
              </a:ext>
            </a:extLst>
          </p:cNvPr>
          <p:cNvSpPr txBox="1"/>
          <p:nvPr/>
        </p:nvSpPr>
        <p:spPr>
          <a:xfrm>
            <a:off x="3048000" y="4704522"/>
            <a:ext cx="6096000" cy="1261884"/>
          </a:xfrm>
          <a:prstGeom prst="rect">
            <a:avLst/>
          </a:prstGeom>
          <a:noFill/>
        </p:spPr>
        <p:txBody>
          <a:bodyPr wrap="square" rtlCol="0">
            <a:spAutoFit/>
          </a:bodyPr>
          <a:lstStyle/>
          <a:p>
            <a:pPr algn="ctr"/>
            <a:r>
              <a:rPr lang="en-US" sz="2800">
                <a:solidFill>
                  <a:schemeClr val="accent6">
                    <a:lumMod val="50000"/>
                  </a:schemeClr>
                </a:solidFill>
                <a:latin typeface="Georgia" panose="02040502050405020303" pitchFamily="18" charset="0"/>
              </a:rPr>
              <a:t>Presented by:	</a:t>
            </a:r>
            <a:r>
              <a:rPr lang="en-US" sz="2800" b="1">
                <a:solidFill>
                  <a:schemeClr val="accent6">
                    <a:lumMod val="50000"/>
                  </a:schemeClr>
                </a:solidFill>
                <a:latin typeface="Georgia" panose="02040502050405020303" pitchFamily="18" charset="0"/>
              </a:rPr>
              <a:t>Fawzy Almatary</a:t>
            </a:r>
          </a:p>
          <a:p>
            <a:pPr algn="ctr"/>
            <a:endParaRPr lang="en-US" sz="2800" b="1">
              <a:solidFill>
                <a:schemeClr val="accent6">
                  <a:lumMod val="50000"/>
                </a:schemeClr>
              </a:solidFill>
              <a:latin typeface="Georgia" panose="02040502050405020303" pitchFamily="18" charset="0"/>
            </a:endParaRPr>
          </a:p>
          <a:p>
            <a:pPr algn="ctr"/>
            <a:r>
              <a:rPr lang="en-US" sz="2000">
                <a:solidFill>
                  <a:schemeClr val="accent6">
                    <a:lumMod val="50000"/>
                  </a:schemeClr>
                </a:solidFill>
                <a:latin typeface="Georgia" panose="02040502050405020303" pitchFamily="18" charset="0"/>
              </a:rPr>
              <a:t>DataCamp, September 2022</a:t>
            </a:r>
            <a:endParaRPr lang="en-US" sz="2800" dirty="0">
              <a:solidFill>
                <a:schemeClr val="accent6">
                  <a:lumMod val="50000"/>
                </a:schemeClr>
              </a:solidFill>
              <a:latin typeface="Georgia" panose="02040502050405020303" pitchFamily="18" charset="0"/>
            </a:endParaRPr>
          </a:p>
        </p:txBody>
      </p:sp>
      <p:pic>
        <p:nvPicPr>
          <p:cNvPr id="8" name="Picture 7" descr="Logo&#10;&#10;Description automatically generated">
            <a:extLst>
              <a:ext uri="{FF2B5EF4-FFF2-40B4-BE49-F238E27FC236}">
                <a16:creationId xmlns:a16="http://schemas.microsoft.com/office/drawing/2014/main" id="{635B74F0-D5D5-64BB-C456-FC6660C58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11" y="567731"/>
            <a:ext cx="3107635" cy="869359"/>
          </a:xfrm>
          <a:prstGeom prst="rect">
            <a:avLst/>
          </a:prstGeom>
        </p:spPr>
      </p:pic>
    </p:spTree>
    <p:extLst>
      <p:ext uri="{BB962C8B-B14F-4D97-AF65-F5344CB8AC3E}">
        <p14:creationId xmlns:p14="http://schemas.microsoft.com/office/powerpoint/2010/main" val="19039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15A168-FAFC-F463-7A51-C3C3A8507E64}"/>
              </a:ext>
            </a:extLst>
          </p:cNvPr>
          <p:cNvSpPr txBox="1"/>
          <p:nvPr/>
        </p:nvSpPr>
        <p:spPr>
          <a:xfrm>
            <a:off x="686254" y="2281618"/>
            <a:ext cx="10819490" cy="3785652"/>
          </a:xfrm>
          <a:prstGeom prst="rect">
            <a:avLst/>
          </a:prstGeom>
          <a:noFill/>
        </p:spPr>
        <p:txBody>
          <a:bodyPr wrap="square" rtlCol="0">
            <a:spAutoFit/>
          </a:bodyPr>
          <a:lstStyle/>
          <a:p>
            <a:pPr indent="457200"/>
            <a:r>
              <a:rPr lang="en-US" sz="2400" b="1"/>
              <a:t>Travel Assured</a:t>
            </a:r>
            <a:r>
              <a:rPr lang="en-US" sz="2400"/>
              <a:t> is a travel insurance company. Due to the COVID pandemic, they have had to cut their marketing budget by over 50%. It is more important than ever that they advertise in the right places and to the right people.</a:t>
            </a:r>
          </a:p>
          <a:p>
            <a:pPr indent="457200"/>
            <a:endParaRPr lang="en-US" sz="2400"/>
          </a:p>
          <a:p>
            <a:pPr indent="457200"/>
            <a:r>
              <a:rPr lang="en-US" sz="2400"/>
              <a:t>This case study is will analyze the data Travel Assured  has on their current customers as well as people who got quotes but never bought insurance.  With the objective of answering the customer’s two questions:</a:t>
            </a:r>
          </a:p>
          <a:p>
            <a:pPr indent="457200"/>
            <a:r>
              <a:rPr lang="en-US" sz="2400"/>
              <a:t>    1. Are there differences in the travel habits between customers and non-customers?</a:t>
            </a:r>
          </a:p>
          <a:p>
            <a:pPr indent="457200"/>
            <a:r>
              <a:rPr lang="en-US" sz="2400"/>
              <a:t>    2. What is the typical profile of customers and non-customers?</a:t>
            </a:r>
            <a:endParaRPr lang="en-US" sz="2400" dirty="0"/>
          </a:p>
        </p:txBody>
      </p:sp>
      <p:sp>
        <p:nvSpPr>
          <p:cNvPr id="3" name="TextBox 2">
            <a:extLst>
              <a:ext uri="{FF2B5EF4-FFF2-40B4-BE49-F238E27FC236}">
                <a16:creationId xmlns:a16="http://schemas.microsoft.com/office/drawing/2014/main" id="{C58C1956-ED4C-FDA5-759C-564F0831B21C}"/>
              </a:ext>
            </a:extLst>
          </p:cNvPr>
          <p:cNvSpPr txBox="1"/>
          <p:nvPr/>
        </p:nvSpPr>
        <p:spPr>
          <a:xfrm>
            <a:off x="4134678" y="790730"/>
            <a:ext cx="3922643" cy="584775"/>
          </a:xfrm>
          <a:prstGeom prst="rect">
            <a:avLst/>
          </a:prstGeom>
          <a:noFill/>
        </p:spPr>
        <p:txBody>
          <a:bodyPr wrap="square" rtlCol="0">
            <a:spAutoFit/>
          </a:bodyPr>
          <a:lstStyle/>
          <a:p>
            <a:pPr algn="ctr"/>
            <a:r>
              <a:rPr lang="en-US" sz="3200" b="1">
                <a:latin typeface="Georgia" panose="02040502050405020303" pitchFamily="18" charset="0"/>
              </a:rPr>
              <a:t>Background</a:t>
            </a:r>
            <a:endParaRPr lang="en-US" sz="3200" b="1" dirty="0">
              <a:latin typeface="Georgia" panose="02040502050405020303" pitchFamily="18" charset="0"/>
            </a:endParaRPr>
          </a:p>
        </p:txBody>
      </p:sp>
    </p:spTree>
    <p:extLst>
      <p:ext uri="{BB962C8B-B14F-4D97-AF65-F5344CB8AC3E}">
        <p14:creationId xmlns:p14="http://schemas.microsoft.com/office/powerpoint/2010/main" val="358365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bar chart&#10;&#10;Description automatically generated">
            <a:extLst>
              <a:ext uri="{FF2B5EF4-FFF2-40B4-BE49-F238E27FC236}">
                <a16:creationId xmlns:a16="http://schemas.microsoft.com/office/drawing/2014/main" id="{FABEDEA1-3CB4-DA81-6EF6-73AC7122C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57" y="293167"/>
            <a:ext cx="11999843" cy="6564834"/>
          </a:xfrm>
          <a:prstGeom prst="rect">
            <a:avLst/>
          </a:prstGeom>
        </p:spPr>
      </p:pic>
    </p:spTree>
    <p:extLst>
      <p:ext uri="{BB962C8B-B14F-4D97-AF65-F5344CB8AC3E}">
        <p14:creationId xmlns:p14="http://schemas.microsoft.com/office/powerpoint/2010/main" val="70318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pie chart&#10;&#10;Description automatically generated">
            <a:extLst>
              <a:ext uri="{FF2B5EF4-FFF2-40B4-BE49-F238E27FC236}">
                <a16:creationId xmlns:a16="http://schemas.microsoft.com/office/drawing/2014/main" id="{6DB0D8FB-729A-1FD0-A779-B47501CDD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9" y="500210"/>
            <a:ext cx="11659202" cy="6218241"/>
          </a:xfrm>
          <a:prstGeom prst="rect">
            <a:avLst/>
          </a:prstGeom>
        </p:spPr>
      </p:pic>
    </p:spTree>
    <p:extLst>
      <p:ext uri="{BB962C8B-B14F-4D97-AF65-F5344CB8AC3E}">
        <p14:creationId xmlns:p14="http://schemas.microsoft.com/office/powerpoint/2010/main" val="331697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E6291DF9-726E-46EF-4C33-11B0FC5A3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79" y="0"/>
            <a:ext cx="6974033" cy="6858000"/>
          </a:xfrm>
          <a:prstGeom prst="rect">
            <a:avLst/>
          </a:prstGeom>
        </p:spPr>
      </p:pic>
      <p:pic>
        <p:nvPicPr>
          <p:cNvPr id="7" name="Picture 6" descr="Chart&#10;&#10;Description automatically generated">
            <a:extLst>
              <a:ext uri="{FF2B5EF4-FFF2-40B4-BE49-F238E27FC236}">
                <a16:creationId xmlns:a16="http://schemas.microsoft.com/office/drawing/2014/main" id="{E48A23BB-7374-38D6-AA49-49C10FE66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645438" cy="6858000"/>
          </a:xfrm>
          <a:prstGeom prst="rect">
            <a:avLst/>
          </a:prstGeom>
        </p:spPr>
      </p:pic>
    </p:spTree>
    <p:extLst>
      <p:ext uri="{BB962C8B-B14F-4D97-AF65-F5344CB8AC3E}">
        <p14:creationId xmlns:p14="http://schemas.microsoft.com/office/powerpoint/2010/main" val="281599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57FEF261-F4F9-AB4B-FEA5-73351527F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800"/>
            <a:ext cx="12192000" cy="6502400"/>
          </a:xfrm>
          <a:prstGeom prst="rect">
            <a:avLst/>
          </a:prstGeom>
        </p:spPr>
      </p:pic>
    </p:spTree>
    <p:extLst>
      <p:ext uri="{BB962C8B-B14F-4D97-AF65-F5344CB8AC3E}">
        <p14:creationId xmlns:p14="http://schemas.microsoft.com/office/powerpoint/2010/main" val="261483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D0A41F7-14EB-567A-11AB-74FA06FD0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50" y="0"/>
            <a:ext cx="11639100" cy="6858000"/>
          </a:xfrm>
          <a:prstGeom prst="rect">
            <a:avLst/>
          </a:prstGeom>
        </p:spPr>
      </p:pic>
    </p:spTree>
    <p:extLst>
      <p:ext uri="{BB962C8B-B14F-4D97-AF65-F5344CB8AC3E}">
        <p14:creationId xmlns:p14="http://schemas.microsoft.com/office/powerpoint/2010/main" val="84326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0802E-2529-E613-E218-5703325EEBC0}"/>
              </a:ext>
            </a:extLst>
          </p:cNvPr>
          <p:cNvSpPr txBox="1"/>
          <p:nvPr/>
        </p:nvSpPr>
        <p:spPr>
          <a:xfrm>
            <a:off x="379317" y="454310"/>
            <a:ext cx="11433366" cy="5581849"/>
          </a:xfrm>
          <a:prstGeom prst="rect">
            <a:avLst/>
          </a:prstGeom>
          <a:noFill/>
        </p:spPr>
        <p:txBody>
          <a:bodyPr wrap="square" rtlCol="0">
            <a:spAutoFit/>
          </a:bodyPr>
          <a:lstStyle/>
          <a:p>
            <a:pPr algn="l">
              <a:lnSpc>
                <a:spcPct val="150000"/>
              </a:lnSpc>
            </a:pPr>
            <a:r>
              <a:rPr lang="en-US" sz="2400" b="1" i="0" dirty="0">
                <a:solidFill>
                  <a:srgbClr val="000000"/>
                </a:solidFill>
                <a:effectLst/>
                <a:latin typeface="Georgia" panose="02040502050405020303" pitchFamily="18" charset="0"/>
              </a:rPr>
              <a:t>Key Findings:</a:t>
            </a:r>
          </a:p>
          <a:p>
            <a:pPr algn="l">
              <a:lnSpc>
                <a:spcPct val="150000"/>
              </a:lnSpc>
            </a:pPr>
            <a:endParaRPr lang="en-US" b="0" i="0" dirty="0">
              <a:solidFill>
                <a:srgbClr val="000000"/>
              </a:solidFill>
              <a:effectLst/>
              <a:latin typeface="Georgia" panose="02040502050405020303" pitchFamily="18" charset="0"/>
            </a:endParaRPr>
          </a:p>
          <a:p>
            <a:pPr>
              <a:lnSpc>
                <a:spcPct val="150000"/>
              </a:lnSpc>
            </a:pPr>
            <a:r>
              <a:rPr lang="en-US" sz="1800" b="1" dirty="0">
                <a:latin typeface="Georgia" panose="02040502050405020303" pitchFamily="18" charset="0"/>
              </a:rPr>
              <a:t>Q1. Are there differences in the travel habits between customers and non-customers?</a:t>
            </a:r>
          </a:p>
          <a:p>
            <a:pPr algn="l">
              <a:lnSpc>
                <a:spcPct val="150000"/>
              </a:lnSpc>
            </a:pPr>
            <a:r>
              <a:rPr lang="en-US" b="0" i="0" dirty="0">
                <a:solidFill>
                  <a:srgbClr val="000000"/>
                </a:solidFill>
                <a:effectLst/>
                <a:latin typeface="Georgia" panose="02040502050405020303" pitchFamily="18" charset="0"/>
              </a:rPr>
              <a:t>A1. Customers tend to travel more frequently and have higher chances to travelling abroad.</a:t>
            </a:r>
          </a:p>
          <a:p>
            <a:pPr algn="l">
              <a:lnSpc>
                <a:spcPct val="150000"/>
              </a:lnSpc>
            </a:pPr>
            <a:endParaRPr lang="en-US" dirty="0">
              <a:solidFill>
                <a:srgbClr val="000000"/>
              </a:solidFill>
              <a:latin typeface="Georgia" panose="02040502050405020303" pitchFamily="18" charset="0"/>
            </a:endParaRPr>
          </a:p>
          <a:p>
            <a:pPr algn="l">
              <a:lnSpc>
                <a:spcPct val="150000"/>
              </a:lnSpc>
            </a:pPr>
            <a:r>
              <a:rPr lang="en-US" b="1" dirty="0">
                <a:solidFill>
                  <a:srgbClr val="000000"/>
                </a:solidFill>
                <a:latin typeface="Georgia" panose="02040502050405020303" pitchFamily="18" charset="0"/>
              </a:rPr>
              <a:t>Q2. </a:t>
            </a:r>
            <a:r>
              <a:rPr lang="en-US" sz="1800" b="1" dirty="0">
                <a:latin typeface="Georgia" panose="02040502050405020303" pitchFamily="18" charset="0"/>
              </a:rPr>
              <a:t>What is the typical profile of customers and non-customers?</a:t>
            </a:r>
            <a:endParaRPr lang="en-US" b="1" dirty="0">
              <a:solidFill>
                <a:srgbClr val="000000"/>
              </a:solidFill>
              <a:latin typeface="Georgia" panose="02040502050405020303" pitchFamily="18" charset="0"/>
            </a:endParaRPr>
          </a:p>
          <a:p>
            <a:pPr algn="l">
              <a:lnSpc>
                <a:spcPct val="150000"/>
              </a:lnSpc>
            </a:pPr>
            <a:r>
              <a:rPr lang="en-US" b="0" i="0" dirty="0">
                <a:solidFill>
                  <a:srgbClr val="000000"/>
                </a:solidFill>
                <a:effectLst/>
                <a:latin typeface="Georgia" panose="02040502050405020303" pitchFamily="18" charset="0"/>
              </a:rPr>
              <a:t>A2. </a:t>
            </a:r>
            <a:r>
              <a:rPr lang="en-US" dirty="0">
                <a:solidFill>
                  <a:srgbClr val="000000"/>
                </a:solidFill>
                <a:latin typeface="Georgia" panose="02040502050405020303" pitchFamily="18" charset="0"/>
              </a:rPr>
              <a:t>Compared to non-Customers, Customers’ profile tend to be:</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Those who travel more frequently and travelling abroad.</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Those who work in private sectors or self-employed.</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Those who earn more, especially more than 1.2 millions USD.</a:t>
            </a:r>
          </a:p>
          <a:p>
            <a:pPr marL="742950" lvl="1" indent="-285750">
              <a:lnSpc>
                <a:spcPct val="150000"/>
              </a:lnSpc>
              <a:buFont typeface="Arial" panose="020B0604020202020204" pitchFamily="34" charset="0"/>
              <a:buChar char="•"/>
            </a:pPr>
            <a:endParaRPr lang="en-US" dirty="0">
              <a:solidFill>
                <a:srgbClr val="000000"/>
              </a:solidFill>
              <a:latin typeface="Georgia" panose="02040502050405020303" pitchFamily="18" charset="0"/>
            </a:endParaRP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As for these factors, they seem to have little to no significance to in the difference between customers and non-customers: (</a:t>
            </a:r>
            <a:r>
              <a:rPr lang="en-US" b="0" i="0" dirty="0">
                <a:solidFill>
                  <a:srgbClr val="000000"/>
                </a:solidFill>
                <a:effectLst/>
                <a:latin typeface="Georgia" panose="02040502050405020303" pitchFamily="18" charset="0"/>
              </a:rPr>
              <a:t>Age</a:t>
            </a:r>
            <a:r>
              <a:rPr lang="en-US" dirty="0">
                <a:solidFill>
                  <a:srgbClr val="000000"/>
                </a:solidFill>
                <a:latin typeface="Georgia" panose="02040502050405020303" pitchFamily="18" charset="0"/>
              </a:rPr>
              <a:t> - Graduation status - </a:t>
            </a:r>
            <a:r>
              <a:rPr lang="en-US" b="0" i="0" dirty="0">
                <a:solidFill>
                  <a:srgbClr val="000000"/>
                </a:solidFill>
                <a:effectLst/>
                <a:latin typeface="Georgia" panose="02040502050405020303" pitchFamily="18" charset="0"/>
              </a:rPr>
              <a:t>Health status - </a:t>
            </a:r>
            <a:r>
              <a:rPr lang="en-US" dirty="0">
                <a:solidFill>
                  <a:srgbClr val="000000"/>
                </a:solidFill>
                <a:latin typeface="Georgia" panose="02040502050405020303" pitchFamily="18" charset="0"/>
              </a:rPr>
              <a:t>Family size)</a:t>
            </a:r>
          </a:p>
        </p:txBody>
      </p:sp>
    </p:spTree>
    <p:extLst>
      <p:ext uri="{BB962C8B-B14F-4D97-AF65-F5344CB8AC3E}">
        <p14:creationId xmlns:p14="http://schemas.microsoft.com/office/powerpoint/2010/main" val="54028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74C10-515B-E610-9ADC-CDD42DF71653}"/>
              </a:ext>
            </a:extLst>
          </p:cNvPr>
          <p:cNvSpPr txBox="1"/>
          <p:nvPr/>
        </p:nvSpPr>
        <p:spPr>
          <a:xfrm>
            <a:off x="425913" y="495825"/>
            <a:ext cx="11340174" cy="5997347"/>
          </a:xfrm>
          <a:prstGeom prst="rect">
            <a:avLst/>
          </a:prstGeom>
          <a:noFill/>
        </p:spPr>
        <p:txBody>
          <a:bodyPr wrap="square" rtlCol="0">
            <a:spAutoFit/>
          </a:bodyPr>
          <a:lstStyle/>
          <a:p>
            <a:pPr algn="l">
              <a:lnSpc>
                <a:spcPct val="150000"/>
              </a:lnSpc>
            </a:pPr>
            <a:r>
              <a:rPr lang="en-US" sz="2400" b="1" i="0" dirty="0">
                <a:solidFill>
                  <a:srgbClr val="000000"/>
                </a:solidFill>
                <a:effectLst/>
                <a:latin typeface="Georgia" panose="02040502050405020303" pitchFamily="18" charset="0"/>
              </a:rPr>
              <a:t>Recommendations:</a:t>
            </a:r>
          </a:p>
          <a:p>
            <a:pPr algn="l">
              <a:lnSpc>
                <a:spcPct val="150000"/>
              </a:lnSpc>
            </a:pPr>
            <a:endParaRPr lang="en-US" b="0" i="0" dirty="0">
              <a:solidFill>
                <a:srgbClr val="000000"/>
              </a:solidFill>
              <a:effectLst/>
              <a:latin typeface="Georgia" panose="02040502050405020303" pitchFamily="18" charset="0"/>
            </a:endParaRPr>
          </a:p>
          <a:p>
            <a:pPr algn="l">
              <a:lnSpc>
                <a:spcPct val="150000"/>
              </a:lnSpc>
            </a:pPr>
            <a:r>
              <a:rPr lang="en-US" b="0" i="0" dirty="0">
                <a:solidFill>
                  <a:srgbClr val="000000"/>
                </a:solidFill>
                <a:effectLst/>
                <a:latin typeface="Georgia" panose="02040502050405020303" pitchFamily="18" charset="0"/>
              </a:rPr>
              <a:t>According to the findings in this analysis, for </a:t>
            </a:r>
            <a:r>
              <a:rPr lang="en-US" b="1" i="0" dirty="0">
                <a:solidFill>
                  <a:srgbClr val="000000"/>
                </a:solidFill>
                <a:effectLst/>
                <a:latin typeface="Georgia" panose="02040502050405020303" pitchFamily="18" charset="0"/>
              </a:rPr>
              <a:t>Travel Assured </a:t>
            </a:r>
            <a:r>
              <a:rPr lang="en-US" b="0" i="0" dirty="0">
                <a:solidFill>
                  <a:srgbClr val="000000"/>
                </a:solidFill>
                <a:effectLst/>
                <a:latin typeface="Georgia" panose="02040502050405020303" pitchFamily="18" charset="0"/>
              </a:rPr>
              <a:t>to get the best out of advertising with the limited budget, what should be done is:</a:t>
            </a:r>
          </a:p>
          <a:p>
            <a:pPr marL="742950" lvl="1" indent="-285750" algn="l">
              <a:lnSpc>
                <a:spcPct val="150000"/>
              </a:lnSpc>
              <a:buFont typeface="Arial" panose="020B0604020202020204" pitchFamily="34" charset="0"/>
              <a:buChar char="•"/>
            </a:pPr>
            <a:endParaRPr lang="en-US" b="0" i="0" dirty="0">
              <a:solidFill>
                <a:srgbClr val="000000"/>
              </a:solidFill>
              <a:effectLst/>
              <a:latin typeface="Georgia" panose="02040502050405020303" pitchFamily="18" charset="0"/>
            </a:endParaRPr>
          </a:p>
          <a:p>
            <a:pPr marL="742950" lvl="1" indent="-285750" algn="l">
              <a:lnSpc>
                <a:spcPct val="150000"/>
              </a:lnSpc>
              <a:buFont typeface="Arial" panose="020B0604020202020204" pitchFamily="34" charset="0"/>
              <a:buChar char="•"/>
            </a:pPr>
            <a:r>
              <a:rPr lang="en-US" b="1" i="0" dirty="0">
                <a:solidFill>
                  <a:srgbClr val="000000"/>
                </a:solidFill>
                <a:effectLst/>
                <a:latin typeface="Georgia" panose="02040502050405020303" pitchFamily="18" charset="0"/>
              </a:rPr>
              <a:t>Try to target:</a:t>
            </a:r>
          </a:p>
          <a:p>
            <a:pPr marL="1143000" lvl="2" indent="-228600" algn="l">
              <a:lnSpc>
                <a:spcPct val="150000"/>
              </a:lnSpc>
              <a:buFont typeface="Arial" panose="020B0604020202020204" pitchFamily="34" charset="0"/>
              <a:buChar char="•"/>
            </a:pPr>
            <a:r>
              <a:rPr lang="en-US" b="0" i="0" dirty="0">
                <a:solidFill>
                  <a:srgbClr val="000000"/>
                </a:solidFill>
                <a:effectLst/>
                <a:latin typeface="Georgia" panose="02040502050405020303" pitchFamily="18" charset="0"/>
              </a:rPr>
              <a:t>The people who travel abroad as they are more likely to be customers.</a:t>
            </a:r>
          </a:p>
          <a:p>
            <a:pPr marL="1143000" lvl="2" indent="-228600" algn="l">
              <a:lnSpc>
                <a:spcPct val="150000"/>
              </a:lnSpc>
              <a:buFont typeface="Arial" panose="020B0604020202020204" pitchFamily="34" charset="0"/>
              <a:buChar char="•"/>
            </a:pPr>
            <a:r>
              <a:rPr lang="en-US" b="0" i="0" dirty="0">
                <a:solidFill>
                  <a:srgbClr val="000000"/>
                </a:solidFill>
                <a:effectLst/>
                <a:latin typeface="Georgia" panose="02040502050405020303" pitchFamily="18" charset="0"/>
              </a:rPr>
              <a:t>The people who are self-employed or work in private sectors.</a:t>
            </a:r>
          </a:p>
          <a:p>
            <a:pPr marL="1143000" lvl="2" indent="-228600" algn="l">
              <a:lnSpc>
                <a:spcPct val="150000"/>
              </a:lnSpc>
              <a:buFont typeface="Arial" panose="020B0604020202020204" pitchFamily="34" charset="0"/>
              <a:buChar char="•"/>
            </a:pPr>
            <a:r>
              <a:rPr lang="en-US" b="0" i="0" dirty="0">
                <a:solidFill>
                  <a:srgbClr val="000000"/>
                </a:solidFill>
                <a:effectLst/>
                <a:latin typeface="Georgia" panose="02040502050405020303" pitchFamily="18" charset="0"/>
              </a:rPr>
              <a:t>Those who have fewer family members.</a:t>
            </a:r>
          </a:p>
          <a:p>
            <a:pPr marL="742950" lvl="1" indent="-285750" algn="l">
              <a:lnSpc>
                <a:spcPct val="150000"/>
              </a:lnSpc>
              <a:buFont typeface="Arial" panose="020B0604020202020204" pitchFamily="34" charset="0"/>
              <a:buChar char="•"/>
            </a:pPr>
            <a:endParaRPr lang="en-US" b="0" i="0" dirty="0">
              <a:solidFill>
                <a:srgbClr val="000000"/>
              </a:solidFill>
              <a:effectLst/>
              <a:latin typeface="Georgia" panose="02040502050405020303" pitchFamily="18" charset="0"/>
            </a:endParaRPr>
          </a:p>
          <a:p>
            <a:pPr marL="742950" lvl="1" indent="-285750" algn="l">
              <a:lnSpc>
                <a:spcPct val="150000"/>
              </a:lnSpc>
              <a:buFont typeface="Arial" panose="020B0604020202020204" pitchFamily="34" charset="0"/>
              <a:buChar char="•"/>
            </a:pPr>
            <a:r>
              <a:rPr lang="en-US" b="1" i="0" dirty="0">
                <a:solidFill>
                  <a:srgbClr val="000000"/>
                </a:solidFill>
                <a:effectLst/>
                <a:latin typeface="Georgia" panose="02040502050405020303" pitchFamily="18" charset="0"/>
              </a:rPr>
              <a:t>Do not waste resources on:</a:t>
            </a:r>
          </a:p>
          <a:p>
            <a:pPr marL="1143000" lvl="2" indent="-228600" algn="l">
              <a:lnSpc>
                <a:spcPct val="150000"/>
              </a:lnSpc>
              <a:buFont typeface="Arial" panose="020B0604020202020204" pitchFamily="34" charset="0"/>
              <a:buChar char="•"/>
            </a:pPr>
            <a:r>
              <a:rPr lang="en-US" b="0" i="0" dirty="0">
                <a:solidFill>
                  <a:srgbClr val="000000"/>
                </a:solidFill>
                <a:effectLst/>
                <a:latin typeface="Georgia" panose="02040502050405020303" pitchFamily="18" charset="0"/>
              </a:rPr>
              <a:t>Trying to target people according to their health, whether they have chronic diseases or not.</a:t>
            </a:r>
          </a:p>
          <a:p>
            <a:pPr marL="1143000" lvl="2" indent="-228600" algn="l">
              <a:lnSpc>
                <a:spcPct val="150000"/>
              </a:lnSpc>
              <a:buFont typeface="Arial" panose="020B0604020202020204" pitchFamily="34" charset="0"/>
              <a:buChar char="•"/>
            </a:pPr>
            <a:r>
              <a:rPr lang="en-US" b="0" i="0" dirty="0">
                <a:solidFill>
                  <a:srgbClr val="000000"/>
                </a:solidFill>
                <a:effectLst/>
                <a:latin typeface="Georgia" panose="02040502050405020303" pitchFamily="18" charset="0"/>
              </a:rPr>
              <a:t>Trying to target a specific age or education level.</a:t>
            </a: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943968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345</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Fawzy Almatary</dc:creator>
  <cp:lastModifiedBy>Fawzy Almatary</cp:lastModifiedBy>
  <cp:revision>19</cp:revision>
  <dcterms:created xsi:type="dcterms:W3CDTF">2022-09-09T02:54:43Z</dcterms:created>
  <dcterms:modified xsi:type="dcterms:W3CDTF">2022-09-09T06:07:05Z</dcterms:modified>
</cp:coreProperties>
</file>