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72" r:id="rId4"/>
    <p:sldId id="266" r:id="rId5"/>
    <p:sldId id="268" r:id="rId6"/>
    <p:sldId id="269" r:id="rId7"/>
    <p:sldId id="274" r:id="rId8"/>
    <p:sldId id="271" r:id="rId9"/>
    <p:sldId id="270" r:id="rId10"/>
    <p:sldId id="273" r:id="rId11"/>
    <p:sldId id="275"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CEDBD6-A162-47C7-8AEA-73E15535AD30}" v="4" dt="2022-09-09T06:07:00.1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22" autoAdjust="0"/>
    <p:restoredTop sz="94660"/>
  </p:normalViewPr>
  <p:slideViewPr>
    <p:cSldViewPr snapToGrid="0">
      <p:cViewPr varScale="1">
        <p:scale>
          <a:sx n="96" d="100"/>
          <a:sy n="96" d="100"/>
        </p:scale>
        <p:origin x="62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wzy Almatary" userId="9d52d2e500ca8117" providerId="LiveId" clId="{A1CEDBD6-A162-47C7-8AEA-73E15535AD30}"/>
    <pc:docChg chg="undo custSel modSld sldOrd">
      <pc:chgData name="Fawzy Almatary" userId="9d52d2e500ca8117" providerId="LiveId" clId="{A1CEDBD6-A162-47C7-8AEA-73E15535AD30}" dt="2022-09-09T06:07:01.549" v="62" actId="962"/>
      <pc:docMkLst>
        <pc:docMk/>
      </pc:docMkLst>
      <pc:sldChg chg="addSp delSp modSp mod setBg setClrOvrMap">
        <pc:chgData name="Fawzy Almatary" userId="9d52d2e500ca8117" providerId="LiveId" clId="{A1CEDBD6-A162-47C7-8AEA-73E15535AD30}" dt="2022-09-09T06:04:52.856" v="27" actId="1076"/>
        <pc:sldMkLst>
          <pc:docMk/>
          <pc:sldMk cId="3316976149" sldId="258"/>
        </pc:sldMkLst>
        <pc:spChg chg="add del">
          <ac:chgData name="Fawzy Almatary" userId="9d52d2e500ca8117" providerId="LiveId" clId="{A1CEDBD6-A162-47C7-8AEA-73E15535AD30}" dt="2022-09-09T06:04:28.035" v="12" actId="26606"/>
          <ac:spMkLst>
            <pc:docMk/>
            <pc:sldMk cId="3316976149" sldId="258"/>
            <ac:spMk id="6" creationId="{AB8C311F-7253-4AED-9701-7FC0708C41C7}"/>
          </ac:spMkLst>
        </pc:spChg>
        <pc:spChg chg="add del">
          <ac:chgData name="Fawzy Almatary" userId="9d52d2e500ca8117" providerId="LiveId" clId="{A1CEDBD6-A162-47C7-8AEA-73E15535AD30}" dt="2022-09-09T06:04:37.968" v="18" actId="26606"/>
          <ac:spMkLst>
            <pc:docMk/>
            <pc:sldMk cId="3316976149" sldId="258"/>
            <ac:spMk id="7" creationId="{42A4FC2C-047E-45A5-965D-8E1E3BF09BC6}"/>
          </ac:spMkLst>
        </pc:spChg>
        <pc:spChg chg="add del">
          <ac:chgData name="Fawzy Almatary" userId="9d52d2e500ca8117" providerId="LiveId" clId="{A1CEDBD6-A162-47C7-8AEA-73E15535AD30}" dt="2022-09-09T06:04:40.241" v="22" actId="26606"/>
          <ac:spMkLst>
            <pc:docMk/>
            <pc:sldMk cId="3316976149" sldId="258"/>
            <ac:spMk id="8" creationId="{42A4FC2C-047E-45A5-965D-8E1E3BF09BC6}"/>
          </ac:spMkLst>
        </pc:spChg>
        <pc:spChg chg="add del">
          <ac:chgData name="Fawzy Almatary" userId="9d52d2e500ca8117" providerId="LiveId" clId="{A1CEDBD6-A162-47C7-8AEA-73E15535AD30}" dt="2022-09-09T06:04:24.032" v="8" actId="26606"/>
          <ac:spMkLst>
            <pc:docMk/>
            <pc:sldMk cId="3316976149" sldId="258"/>
            <ac:spMk id="9" creationId="{673E9FC8-2143-48A2-9DEE-AABBC7E301A8}"/>
          </ac:spMkLst>
        </pc:spChg>
        <pc:spChg chg="add del">
          <ac:chgData name="Fawzy Almatary" userId="9d52d2e500ca8117" providerId="LiveId" clId="{A1CEDBD6-A162-47C7-8AEA-73E15535AD30}" dt="2022-09-09T06:04:28.035" v="12" actId="26606"/>
          <ac:spMkLst>
            <pc:docMk/>
            <pc:sldMk cId="3316976149" sldId="258"/>
            <ac:spMk id="11" creationId="{E2384209-CB15-4CDF-9D31-C44FD9A3F20D}"/>
          </ac:spMkLst>
        </pc:spChg>
        <pc:spChg chg="add del">
          <ac:chgData name="Fawzy Almatary" userId="9d52d2e500ca8117" providerId="LiveId" clId="{A1CEDBD6-A162-47C7-8AEA-73E15535AD30}" dt="2022-09-09T06:04:28.035" v="12" actId="26606"/>
          <ac:spMkLst>
            <pc:docMk/>
            <pc:sldMk cId="3316976149" sldId="258"/>
            <ac:spMk id="13" creationId="{2633B3B5-CC90-43F0-8714-D31D1F3F0209}"/>
          </ac:spMkLst>
        </pc:spChg>
        <pc:spChg chg="add del">
          <ac:chgData name="Fawzy Almatary" userId="9d52d2e500ca8117" providerId="LiveId" clId="{A1CEDBD6-A162-47C7-8AEA-73E15535AD30}" dt="2022-09-09T06:04:28.035" v="12" actId="26606"/>
          <ac:spMkLst>
            <pc:docMk/>
            <pc:sldMk cId="3316976149" sldId="258"/>
            <ac:spMk id="15" creationId="{A8D57A06-A426-446D-B02C-A2DC6B62E45E}"/>
          </ac:spMkLst>
        </pc:spChg>
        <pc:spChg chg="add del">
          <ac:chgData name="Fawzy Almatary" userId="9d52d2e500ca8117" providerId="LiveId" clId="{A1CEDBD6-A162-47C7-8AEA-73E15535AD30}" dt="2022-09-09T06:04:33.526" v="14" actId="26606"/>
          <ac:spMkLst>
            <pc:docMk/>
            <pc:sldMk cId="3316976149" sldId="258"/>
            <ac:spMk id="17" creationId="{32BC26D8-82FB-445E-AA49-62A77D7C1EE0}"/>
          </ac:spMkLst>
        </pc:spChg>
        <pc:spChg chg="add del">
          <ac:chgData name="Fawzy Almatary" userId="9d52d2e500ca8117" providerId="LiveId" clId="{A1CEDBD6-A162-47C7-8AEA-73E15535AD30}" dt="2022-09-09T06:04:33.526" v="14" actId="26606"/>
          <ac:spMkLst>
            <pc:docMk/>
            <pc:sldMk cId="3316976149" sldId="258"/>
            <ac:spMk id="18" creationId="{CB44330D-EA18-4254-AA95-EB49948539B8}"/>
          </ac:spMkLst>
        </pc:spChg>
        <pc:picChg chg="del">
          <ac:chgData name="Fawzy Almatary" userId="9d52d2e500ca8117" providerId="LiveId" clId="{A1CEDBD6-A162-47C7-8AEA-73E15535AD30}" dt="2022-09-09T06:04:02.392" v="0" actId="478"/>
          <ac:picMkLst>
            <pc:docMk/>
            <pc:sldMk cId="3316976149" sldId="258"/>
            <ac:picMk id="3" creationId="{1CE5722D-045A-1737-F339-71ED12E0FDA8}"/>
          </ac:picMkLst>
        </pc:picChg>
        <pc:picChg chg="add mod">
          <ac:chgData name="Fawzy Almatary" userId="9d52d2e500ca8117" providerId="LiveId" clId="{A1CEDBD6-A162-47C7-8AEA-73E15535AD30}" dt="2022-09-09T06:04:52.856" v="27" actId="1076"/>
          <ac:picMkLst>
            <pc:docMk/>
            <pc:sldMk cId="3316976149" sldId="258"/>
            <ac:picMk id="4" creationId="{6DB0D8FB-729A-1FD0-A779-B47501CDD5FD}"/>
          </ac:picMkLst>
        </pc:picChg>
      </pc:sldChg>
      <pc:sldChg chg="addSp delSp modSp mod">
        <pc:chgData name="Fawzy Almatary" userId="9d52d2e500ca8117" providerId="LiveId" clId="{A1CEDBD6-A162-47C7-8AEA-73E15535AD30}" dt="2022-09-09T06:07:01.549" v="62" actId="962"/>
        <pc:sldMkLst>
          <pc:docMk/>
          <pc:sldMk cId="2614830676" sldId="259"/>
        </pc:sldMkLst>
        <pc:picChg chg="del">
          <ac:chgData name="Fawzy Almatary" userId="9d52d2e500ca8117" providerId="LiveId" clId="{A1CEDBD6-A162-47C7-8AEA-73E15535AD30}" dt="2022-09-09T06:06:49.155" v="57" actId="478"/>
          <ac:picMkLst>
            <pc:docMk/>
            <pc:sldMk cId="2614830676" sldId="259"/>
            <ac:picMk id="2" creationId="{BA2E1C80-58A3-54C4-B05D-AC9E865FEEC4}"/>
          </ac:picMkLst>
        </pc:picChg>
        <pc:picChg chg="add mod">
          <ac:chgData name="Fawzy Almatary" userId="9d52d2e500ca8117" providerId="LiveId" clId="{A1CEDBD6-A162-47C7-8AEA-73E15535AD30}" dt="2022-09-09T06:07:01.549" v="62" actId="962"/>
          <ac:picMkLst>
            <pc:docMk/>
            <pc:sldMk cId="2614830676" sldId="259"/>
            <ac:picMk id="4" creationId="{57FEF261-F4F9-AB4B-FEA5-73351527FB09}"/>
          </ac:picMkLst>
        </pc:picChg>
      </pc:sldChg>
      <pc:sldChg chg="addSp delSp modSp mod">
        <pc:chgData name="Fawzy Almatary" userId="9d52d2e500ca8117" providerId="LiveId" clId="{A1CEDBD6-A162-47C7-8AEA-73E15535AD30}" dt="2022-09-09T06:05:47.313" v="40" actId="14100"/>
        <pc:sldMkLst>
          <pc:docMk/>
          <pc:sldMk cId="2815999587" sldId="261"/>
        </pc:sldMkLst>
        <pc:picChg chg="del">
          <ac:chgData name="Fawzy Almatary" userId="9d52d2e500ca8117" providerId="LiveId" clId="{A1CEDBD6-A162-47C7-8AEA-73E15535AD30}" dt="2022-09-09T06:05:01.095" v="28" actId="478"/>
          <ac:picMkLst>
            <pc:docMk/>
            <pc:sldMk cId="2815999587" sldId="261"/>
            <ac:picMk id="2" creationId="{CCEAA2C1-B1DD-570E-35C1-A9022D15551F}"/>
          </ac:picMkLst>
        </pc:picChg>
        <pc:picChg chg="del">
          <ac:chgData name="Fawzy Almatary" userId="9d52d2e500ca8117" providerId="LiveId" clId="{A1CEDBD6-A162-47C7-8AEA-73E15535AD30}" dt="2022-09-09T06:05:01.095" v="28" actId="478"/>
          <ac:picMkLst>
            <pc:docMk/>
            <pc:sldMk cId="2815999587" sldId="261"/>
            <ac:picMk id="4" creationId="{E0A17AA7-7D38-9525-7B4F-E645F00760AF}"/>
          </ac:picMkLst>
        </pc:picChg>
        <pc:picChg chg="add mod">
          <ac:chgData name="Fawzy Almatary" userId="9d52d2e500ca8117" providerId="LiveId" clId="{A1CEDBD6-A162-47C7-8AEA-73E15535AD30}" dt="2022-09-09T06:05:47.313" v="40" actId="14100"/>
          <ac:picMkLst>
            <pc:docMk/>
            <pc:sldMk cId="2815999587" sldId="261"/>
            <ac:picMk id="5" creationId="{E6291DF9-726E-46EF-4C33-11B0FC5A3F66}"/>
          </ac:picMkLst>
        </pc:picChg>
        <pc:picChg chg="add mod">
          <ac:chgData name="Fawzy Almatary" userId="9d52d2e500ca8117" providerId="LiveId" clId="{A1CEDBD6-A162-47C7-8AEA-73E15535AD30}" dt="2022-09-09T06:05:24.478" v="36" actId="14100"/>
          <ac:picMkLst>
            <pc:docMk/>
            <pc:sldMk cId="2815999587" sldId="261"/>
            <ac:picMk id="7" creationId="{E48A23BB-7374-38D6-AA49-49C10FE66652}"/>
          </ac:picMkLst>
        </pc:picChg>
      </pc:sldChg>
      <pc:sldChg chg="addSp delSp modSp mod ord">
        <pc:chgData name="Fawzy Almatary" userId="9d52d2e500ca8117" providerId="LiveId" clId="{A1CEDBD6-A162-47C7-8AEA-73E15535AD30}" dt="2022-09-09T06:06:52.576" v="59"/>
        <pc:sldMkLst>
          <pc:docMk/>
          <pc:sldMk cId="843262062" sldId="262"/>
        </pc:sldMkLst>
        <pc:picChg chg="del">
          <ac:chgData name="Fawzy Almatary" userId="9d52d2e500ca8117" providerId="LiveId" clId="{A1CEDBD6-A162-47C7-8AEA-73E15535AD30}" dt="2022-09-09T06:05:58.920" v="41" actId="478"/>
          <ac:picMkLst>
            <pc:docMk/>
            <pc:sldMk cId="843262062" sldId="262"/>
            <ac:picMk id="2" creationId="{BA0672E1-0AE1-9C2B-3C46-A8A30EB0009C}"/>
          </ac:picMkLst>
        </pc:picChg>
        <pc:picChg chg="add mod">
          <ac:chgData name="Fawzy Almatary" userId="9d52d2e500ca8117" providerId="LiveId" clId="{A1CEDBD6-A162-47C7-8AEA-73E15535AD30}" dt="2022-09-09T06:06:45.826" v="56" actId="1076"/>
          <ac:picMkLst>
            <pc:docMk/>
            <pc:sldMk cId="843262062" sldId="262"/>
            <ac:picMk id="4" creationId="{0D0A41F7-14EB-567A-11AB-74FA06FD011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6A447-2733-09A6-D2B9-5DA45350FC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E701EA-E149-77FE-1D51-0E136657C2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EBAD6F-32ED-0976-8502-7229A0935E03}"/>
              </a:ext>
            </a:extLst>
          </p:cNvPr>
          <p:cNvSpPr>
            <a:spLocks noGrp="1"/>
          </p:cNvSpPr>
          <p:nvPr>
            <p:ph type="dt" sz="half" idx="10"/>
          </p:nvPr>
        </p:nvSpPr>
        <p:spPr/>
        <p:txBody>
          <a:bodyPr/>
          <a:lstStyle/>
          <a:p>
            <a:fld id="{0C6A3802-A035-4525-A17B-AF5BA960B0EB}" type="datetimeFigureOut">
              <a:rPr lang="en-US" smtClean="0"/>
              <a:t>1/31/2023</a:t>
            </a:fld>
            <a:endParaRPr lang="en-US"/>
          </a:p>
        </p:txBody>
      </p:sp>
      <p:sp>
        <p:nvSpPr>
          <p:cNvPr id="5" name="Footer Placeholder 4">
            <a:extLst>
              <a:ext uri="{FF2B5EF4-FFF2-40B4-BE49-F238E27FC236}">
                <a16:creationId xmlns:a16="http://schemas.microsoft.com/office/drawing/2014/main" id="{19C96C8E-D8DA-F35B-268F-3334BA9DD2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022FB-0BA3-3F04-CAAD-990D859A0258}"/>
              </a:ext>
            </a:extLst>
          </p:cNvPr>
          <p:cNvSpPr>
            <a:spLocks noGrp="1"/>
          </p:cNvSpPr>
          <p:nvPr>
            <p:ph type="sldNum" sz="quarter" idx="12"/>
          </p:nvPr>
        </p:nvSpPr>
        <p:spPr/>
        <p:txBody>
          <a:bodyPr/>
          <a:lstStyle/>
          <a:p>
            <a:fld id="{E84E7CA8-52AE-487E-A12F-CA5F2D1D2E23}" type="slidenum">
              <a:rPr lang="en-US" smtClean="0"/>
              <a:t>‹#›</a:t>
            </a:fld>
            <a:endParaRPr lang="en-US"/>
          </a:p>
        </p:txBody>
      </p:sp>
    </p:spTree>
    <p:extLst>
      <p:ext uri="{BB962C8B-B14F-4D97-AF65-F5344CB8AC3E}">
        <p14:creationId xmlns:p14="http://schemas.microsoft.com/office/powerpoint/2010/main" val="1601899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B8174-FCEA-D484-758D-7F8C087B82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9C5C77-9ADE-802E-65AA-6FE75F99AD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6F775C-7322-78A6-4B28-F07515FFAFB3}"/>
              </a:ext>
            </a:extLst>
          </p:cNvPr>
          <p:cNvSpPr>
            <a:spLocks noGrp="1"/>
          </p:cNvSpPr>
          <p:nvPr>
            <p:ph type="dt" sz="half" idx="10"/>
          </p:nvPr>
        </p:nvSpPr>
        <p:spPr/>
        <p:txBody>
          <a:bodyPr/>
          <a:lstStyle/>
          <a:p>
            <a:fld id="{0C6A3802-A035-4525-A17B-AF5BA960B0EB}" type="datetimeFigureOut">
              <a:rPr lang="en-US" smtClean="0"/>
              <a:t>1/31/2023</a:t>
            </a:fld>
            <a:endParaRPr lang="en-US"/>
          </a:p>
        </p:txBody>
      </p:sp>
      <p:sp>
        <p:nvSpPr>
          <p:cNvPr id="5" name="Footer Placeholder 4">
            <a:extLst>
              <a:ext uri="{FF2B5EF4-FFF2-40B4-BE49-F238E27FC236}">
                <a16:creationId xmlns:a16="http://schemas.microsoft.com/office/drawing/2014/main" id="{B178C2E0-D278-540E-48EF-00BF6DAFA5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1FB59-24EA-E982-7DD5-24BAA1142169}"/>
              </a:ext>
            </a:extLst>
          </p:cNvPr>
          <p:cNvSpPr>
            <a:spLocks noGrp="1"/>
          </p:cNvSpPr>
          <p:nvPr>
            <p:ph type="sldNum" sz="quarter" idx="12"/>
          </p:nvPr>
        </p:nvSpPr>
        <p:spPr/>
        <p:txBody>
          <a:bodyPr/>
          <a:lstStyle/>
          <a:p>
            <a:fld id="{E84E7CA8-52AE-487E-A12F-CA5F2D1D2E23}" type="slidenum">
              <a:rPr lang="en-US" smtClean="0"/>
              <a:t>‹#›</a:t>
            </a:fld>
            <a:endParaRPr lang="en-US"/>
          </a:p>
        </p:txBody>
      </p:sp>
    </p:spTree>
    <p:extLst>
      <p:ext uri="{BB962C8B-B14F-4D97-AF65-F5344CB8AC3E}">
        <p14:creationId xmlns:p14="http://schemas.microsoft.com/office/powerpoint/2010/main" val="1960475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0785E7-8208-1EBA-F8E2-8355175C83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B107AF-09E4-F9F9-54BB-C9AE694C6D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F6BED4-B6D7-1757-AFDA-ED396D7FB85A}"/>
              </a:ext>
            </a:extLst>
          </p:cNvPr>
          <p:cNvSpPr>
            <a:spLocks noGrp="1"/>
          </p:cNvSpPr>
          <p:nvPr>
            <p:ph type="dt" sz="half" idx="10"/>
          </p:nvPr>
        </p:nvSpPr>
        <p:spPr/>
        <p:txBody>
          <a:bodyPr/>
          <a:lstStyle/>
          <a:p>
            <a:fld id="{0C6A3802-A035-4525-A17B-AF5BA960B0EB}" type="datetimeFigureOut">
              <a:rPr lang="en-US" smtClean="0"/>
              <a:t>1/31/2023</a:t>
            </a:fld>
            <a:endParaRPr lang="en-US"/>
          </a:p>
        </p:txBody>
      </p:sp>
      <p:sp>
        <p:nvSpPr>
          <p:cNvPr id="5" name="Footer Placeholder 4">
            <a:extLst>
              <a:ext uri="{FF2B5EF4-FFF2-40B4-BE49-F238E27FC236}">
                <a16:creationId xmlns:a16="http://schemas.microsoft.com/office/drawing/2014/main" id="{DE0BA3B3-ACF9-0150-76D5-1813EA9344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A54839-5DBF-89E3-C9FD-7DA8D6982F72}"/>
              </a:ext>
            </a:extLst>
          </p:cNvPr>
          <p:cNvSpPr>
            <a:spLocks noGrp="1"/>
          </p:cNvSpPr>
          <p:nvPr>
            <p:ph type="sldNum" sz="quarter" idx="12"/>
          </p:nvPr>
        </p:nvSpPr>
        <p:spPr/>
        <p:txBody>
          <a:bodyPr/>
          <a:lstStyle/>
          <a:p>
            <a:fld id="{E84E7CA8-52AE-487E-A12F-CA5F2D1D2E23}" type="slidenum">
              <a:rPr lang="en-US" smtClean="0"/>
              <a:t>‹#›</a:t>
            </a:fld>
            <a:endParaRPr lang="en-US"/>
          </a:p>
        </p:txBody>
      </p:sp>
    </p:spTree>
    <p:extLst>
      <p:ext uri="{BB962C8B-B14F-4D97-AF65-F5344CB8AC3E}">
        <p14:creationId xmlns:p14="http://schemas.microsoft.com/office/powerpoint/2010/main" val="2259506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700FA-6645-F2E9-7028-42E43363E7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06AFA9-686A-B843-F407-50EA21D28D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885A20-12B6-568F-8774-AF533F9D5A6E}"/>
              </a:ext>
            </a:extLst>
          </p:cNvPr>
          <p:cNvSpPr>
            <a:spLocks noGrp="1"/>
          </p:cNvSpPr>
          <p:nvPr>
            <p:ph type="dt" sz="half" idx="10"/>
          </p:nvPr>
        </p:nvSpPr>
        <p:spPr/>
        <p:txBody>
          <a:bodyPr/>
          <a:lstStyle/>
          <a:p>
            <a:fld id="{0C6A3802-A035-4525-A17B-AF5BA960B0EB}" type="datetimeFigureOut">
              <a:rPr lang="en-US" smtClean="0"/>
              <a:t>1/31/2023</a:t>
            </a:fld>
            <a:endParaRPr lang="en-US"/>
          </a:p>
        </p:txBody>
      </p:sp>
      <p:sp>
        <p:nvSpPr>
          <p:cNvPr id="5" name="Footer Placeholder 4">
            <a:extLst>
              <a:ext uri="{FF2B5EF4-FFF2-40B4-BE49-F238E27FC236}">
                <a16:creationId xmlns:a16="http://schemas.microsoft.com/office/drawing/2014/main" id="{736AD4C5-265C-A5D7-DA6D-FC58005920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A6A218-252E-66C3-7E78-0B10DC462FEF}"/>
              </a:ext>
            </a:extLst>
          </p:cNvPr>
          <p:cNvSpPr>
            <a:spLocks noGrp="1"/>
          </p:cNvSpPr>
          <p:nvPr>
            <p:ph type="sldNum" sz="quarter" idx="12"/>
          </p:nvPr>
        </p:nvSpPr>
        <p:spPr/>
        <p:txBody>
          <a:bodyPr/>
          <a:lstStyle/>
          <a:p>
            <a:fld id="{E84E7CA8-52AE-487E-A12F-CA5F2D1D2E23}" type="slidenum">
              <a:rPr lang="en-US" smtClean="0"/>
              <a:t>‹#›</a:t>
            </a:fld>
            <a:endParaRPr lang="en-US"/>
          </a:p>
        </p:txBody>
      </p:sp>
    </p:spTree>
    <p:extLst>
      <p:ext uri="{BB962C8B-B14F-4D97-AF65-F5344CB8AC3E}">
        <p14:creationId xmlns:p14="http://schemas.microsoft.com/office/powerpoint/2010/main" val="3986660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E1FFF-6CCF-4FDF-D588-56F55F1978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65EE80-699B-5DA8-0B3F-A1EDDD707F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CE4F66-11B4-408F-8C3A-41A2448FF131}"/>
              </a:ext>
            </a:extLst>
          </p:cNvPr>
          <p:cNvSpPr>
            <a:spLocks noGrp="1"/>
          </p:cNvSpPr>
          <p:nvPr>
            <p:ph type="dt" sz="half" idx="10"/>
          </p:nvPr>
        </p:nvSpPr>
        <p:spPr/>
        <p:txBody>
          <a:bodyPr/>
          <a:lstStyle/>
          <a:p>
            <a:fld id="{0C6A3802-A035-4525-A17B-AF5BA960B0EB}" type="datetimeFigureOut">
              <a:rPr lang="en-US" smtClean="0"/>
              <a:t>1/31/2023</a:t>
            </a:fld>
            <a:endParaRPr lang="en-US"/>
          </a:p>
        </p:txBody>
      </p:sp>
      <p:sp>
        <p:nvSpPr>
          <p:cNvPr id="5" name="Footer Placeholder 4">
            <a:extLst>
              <a:ext uri="{FF2B5EF4-FFF2-40B4-BE49-F238E27FC236}">
                <a16:creationId xmlns:a16="http://schemas.microsoft.com/office/drawing/2014/main" id="{40B7D8F5-5DB2-5E7C-51C6-DEB6203F3D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6920D-D3AE-E2A3-B7DF-91C9F3C5F89A}"/>
              </a:ext>
            </a:extLst>
          </p:cNvPr>
          <p:cNvSpPr>
            <a:spLocks noGrp="1"/>
          </p:cNvSpPr>
          <p:nvPr>
            <p:ph type="sldNum" sz="quarter" idx="12"/>
          </p:nvPr>
        </p:nvSpPr>
        <p:spPr/>
        <p:txBody>
          <a:bodyPr/>
          <a:lstStyle/>
          <a:p>
            <a:fld id="{E84E7CA8-52AE-487E-A12F-CA5F2D1D2E23}" type="slidenum">
              <a:rPr lang="en-US" smtClean="0"/>
              <a:t>‹#›</a:t>
            </a:fld>
            <a:endParaRPr lang="en-US"/>
          </a:p>
        </p:txBody>
      </p:sp>
    </p:spTree>
    <p:extLst>
      <p:ext uri="{BB962C8B-B14F-4D97-AF65-F5344CB8AC3E}">
        <p14:creationId xmlns:p14="http://schemas.microsoft.com/office/powerpoint/2010/main" val="1501804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030C-FED8-A514-8E26-EF5D553E63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70AC60-CDDA-9678-BB4D-D539FF3725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AB870-2236-DEEA-54E9-F664B3030C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9FC848-F894-776F-D812-A4EC7A38B959}"/>
              </a:ext>
            </a:extLst>
          </p:cNvPr>
          <p:cNvSpPr>
            <a:spLocks noGrp="1"/>
          </p:cNvSpPr>
          <p:nvPr>
            <p:ph type="dt" sz="half" idx="10"/>
          </p:nvPr>
        </p:nvSpPr>
        <p:spPr/>
        <p:txBody>
          <a:bodyPr/>
          <a:lstStyle/>
          <a:p>
            <a:fld id="{0C6A3802-A035-4525-A17B-AF5BA960B0EB}" type="datetimeFigureOut">
              <a:rPr lang="en-US" smtClean="0"/>
              <a:t>1/31/2023</a:t>
            </a:fld>
            <a:endParaRPr lang="en-US"/>
          </a:p>
        </p:txBody>
      </p:sp>
      <p:sp>
        <p:nvSpPr>
          <p:cNvPr id="6" name="Footer Placeholder 5">
            <a:extLst>
              <a:ext uri="{FF2B5EF4-FFF2-40B4-BE49-F238E27FC236}">
                <a16:creationId xmlns:a16="http://schemas.microsoft.com/office/drawing/2014/main" id="{E76759A9-2018-12F0-DC58-9CC38BFCE8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52DA44-C8E6-561A-1746-F2CB1C33E89F}"/>
              </a:ext>
            </a:extLst>
          </p:cNvPr>
          <p:cNvSpPr>
            <a:spLocks noGrp="1"/>
          </p:cNvSpPr>
          <p:nvPr>
            <p:ph type="sldNum" sz="quarter" idx="12"/>
          </p:nvPr>
        </p:nvSpPr>
        <p:spPr/>
        <p:txBody>
          <a:bodyPr/>
          <a:lstStyle/>
          <a:p>
            <a:fld id="{E84E7CA8-52AE-487E-A12F-CA5F2D1D2E23}" type="slidenum">
              <a:rPr lang="en-US" smtClean="0"/>
              <a:t>‹#›</a:t>
            </a:fld>
            <a:endParaRPr lang="en-US"/>
          </a:p>
        </p:txBody>
      </p:sp>
    </p:spTree>
    <p:extLst>
      <p:ext uri="{BB962C8B-B14F-4D97-AF65-F5344CB8AC3E}">
        <p14:creationId xmlns:p14="http://schemas.microsoft.com/office/powerpoint/2010/main" val="3805514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4EF0-177A-BEA0-8EE5-950440C3E3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E6C580-A09C-A88D-D6D3-683BAC5C03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180F88-4C3A-3B87-5142-96ACB08DB4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0B9207-98A7-50FB-33D7-396FFA2F84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037E59-8250-EBD7-71F3-40976E4EC0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2564B7-2F29-7EBE-E2F4-54542970A422}"/>
              </a:ext>
            </a:extLst>
          </p:cNvPr>
          <p:cNvSpPr>
            <a:spLocks noGrp="1"/>
          </p:cNvSpPr>
          <p:nvPr>
            <p:ph type="dt" sz="half" idx="10"/>
          </p:nvPr>
        </p:nvSpPr>
        <p:spPr/>
        <p:txBody>
          <a:bodyPr/>
          <a:lstStyle/>
          <a:p>
            <a:fld id="{0C6A3802-A035-4525-A17B-AF5BA960B0EB}" type="datetimeFigureOut">
              <a:rPr lang="en-US" smtClean="0"/>
              <a:t>1/31/2023</a:t>
            </a:fld>
            <a:endParaRPr lang="en-US"/>
          </a:p>
        </p:txBody>
      </p:sp>
      <p:sp>
        <p:nvSpPr>
          <p:cNvPr id="8" name="Footer Placeholder 7">
            <a:extLst>
              <a:ext uri="{FF2B5EF4-FFF2-40B4-BE49-F238E27FC236}">
                <a16:creationId xmlns:a16="http://schemas.microsoft.com/office/drawing/2014/main" id="{D840112A-292F-145C-6799-1C9281A919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46712F-0F16-C346-2445-CEBD160326DD}"/>
              </a:ext>
            </a:extLst>
          </p:cNvPr>
          <p:cNvSpPr>
            <a:spLocks noGrp="1"/>
          </p:cNvSpPr>
          <p:nvPr>
            <p:ph type="sldNum" sz="quarter" idx="12"/>
          </p:nvPr>
        </p:nvSpPr>
        <p:spPr/>
        <p:txBody>
          <a:bodyPr/>
          <a:lstStyle/>
          <a:p>
            <a:fld id="{E84E7CA8-52AE-487E-A12F-CA5F2D1D2E23}" type="slidenum">
              <a:rPr lang="en-US" smtClean="0"/>
              <a:t>‹#›</a:t>
            </a:fld>
            <a:endParaRPr lang="en-US"/>
          </a:p>
        </p:txBody>
      </p:sp>
    </p:spTree>
    <p:extLst>
      <p:ext uri="{BB962C8B-B14F-4D97-AF65-F5344CB8AC3E}">
        <p14:creationId xmlns:p14="http://schemas.microsoft.com/office/powerpoint/2010/main" val="4263657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9E1BA-B3CA-014E-38FB-7C54CB9356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29BDFD-9958-2F31-76ED-3FC589C2F8EB}"/>
              </a:ext>
            </a:extLst>
          </p:cNvPr>
          <p:cNvSpPr>
            <a:spLocks noGrp="1"/>
          </p:cNvSpPr>
          <p:nvPr>
            <p:ph type="dt" sz="half" idx="10"/>
          </p:nvPr>
        </p:nvSpPr>
        <p:spPr/>
        <p:txBody>
          <a:bodyPr/>
          <a:lstStyle/>
          <a:p>
            <a:fld id="{0C6A3802-A035-4525-A17B-AF5BA960B0EB}" type="datetimeFigureOut">
              <a:rPr lang="en-US" smtClean="0"/>
              <a:t>1/31/2023</a:t>
            </a:fld>
            <a:endParaRPr lang="en-US"/>
          </a:p>
        </p:txBody>
      </p:sp>
      <p:sp>
        <p:nvSpPr>
          <p:cNvPr id="4" name="Footer Placeholder 3">
            <a:extLst>
              <a:ext uri="{FF2B5EF4-FFF2-40B4-BE49-F238E27FC236}">
                <a16:creationId xmlns:a16="http://schemas.microsoft.com/office/drawing/2014/main" id="{E19C3552-C974-563A-9442-2448950BC4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B2C108-21E0-47A1-57BE-66573D74F63D}"/>
              </a:ext>
            </a:extLst>
          </p:cNvPr>
          <p:cNvSpPr>
            <a:spLocks noGrp="1"/>
          </p:cNvSpPr>
          <p:nvPr>
            <p:ph type="sldNum" sz="quarter" idx="12"/>
          </p:nvPr>
        </p:nvSpPr>
        <p:spPr/>
        <p:txBody>
          <a:bodyPr/>
          <a:lstStyle/>
          <a:p>
            <a:fld id="{E84E7CA8-52AE-487E-A12F-CA5F2D1D2E23}" type="slidenum">
              <a:rPr lang="en-US" smtClean="0"/>
              <a:t>‹#›</a:t>
            </a:fld>
            <a:endParaRPr lang="en-US"/>
          </a:p>
        </p:txBody>
      </p:sp>
    </p:spTree>
    <p:extLst>
      <p:ext uri="{BB962C8B-B14F-4D97-AF65-F5344CB8AC3E}">
        <p14:creationId xmlns:p14="http://schemas.microsoft.com/office/powerpoint/2010/main" val="1029042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8DBA67-2BE0-D209-BC08-AE174A0AEBC1}"/>
              </a:ext>
            </a:extLst>
          </p:cNvPr>
          <p:cNvSpPr>
            <a:spLocks noGrp="1"/>
          </p:cNvSpPr>
          <p:nvPr>
            <p:ph type="dt" sz="half" idx="10"/>
          </p:nvPr>
        </p:nvSpPr>
        <p:spPr/>
        <p:txBody>
          <a:bodyPr/>
          <a:lstStyle/>
          <a:p>
            <a:fld id="{0C6A3802-A035-4525-A17B-AF5BA960B0EB}" type="datetimeFigureOut">
              <a:rPr lang="en-US" smtClean="0"/>
              <a:t>1/31/2023</a:t>
            </a:fld>
            <a:endParaRPr lang="en-US"/>
          </a:p>
        </p:txBody>
      </p:sp>
      <p:sp>
        <p:nvSpPr>
          <p:cNvPr id="3" name="Footer Placeholder 2">
            <a:extLst>
              <a:ext uri="{FF2B5EF4-FFF2-40B4-BE49-F238E27FC236}">
                <a16:creationId xmlns:a16="http://schemas.microsoft.com/office/drawing/2014/main" id="{0D8449C6-D0CB-CF84-27F8-63A4FDFA84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89E32A-2616-EC5B-2E19-15E2FEC95E99}"/>
              </a:ext>
            </a:extLst>
          </p:cNvPr>
          <p:cNvSpPr>
            <a:spLocks noGrp="1"/>
          </p:cNvSpPr>
          <p:nvPr>
            <p:ph type="sldNum" sz="quarter" idx="12"/>
          </p:nvPr>
        </p:nvSpPr>
        <p:spPr/>
        <p:txBody>
          <a:bodyPr/>
          <a:lstStyle/>
          <a:p>
            <a:fld id="{E84E7CA8-52AE-487E-A12F-CA5F2D1D2E23}" type="slidenum">
              <a:rPr lang="en-US" smtClean="0"/>
              <a:t>‹#›</a:t>
            </a:fld>
            <a:endParaRPr lang="en-US"/>
          </a:p>
        </p:txBody>
      </p:sp>
    </p:spTree>
    <p:extLst>
      <p:ext uri="{BB962C8B-B14F-4D97-AF65-F5344CB8AC3E}">
        <p14:creationId xmlns:p14="http://schemas.microsoft.com/office/powerpoint/2010/main" val="1144586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35CC3-9994-E545-A5E6-26087349F1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B5CC46-8CF1-C54F-49B9-8DAC4B82C6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AF87E4-394B-7405-8C8C-808CBDEFE4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68871A-45AD-457D-B67E-74E6C7B48CE9}"/>
              </a:ext>
            </a:extLst>
          </p:cNvPr>
          <p:cNvSpPr>
            <a:spLocks noGrp="1"/>
          </p:cNvSpPr>
          <p:nvPr>
            <p:ph type="dt" sz="half" idx="10"/>
          </p:nvPr>
        </p:nvSpPr>
        <p:spPr/>
        <p:txBody>
          <a:bodyPr/>
          <a:lstStyle/>
          <a:p>
            <a:fld id="{0C6A3802-A035-4525-A17B-AF5BA960B0EB}" type="datetimeFigureOut">
              <a:rPr lang="en-US" smtClean="0"/>
              <a:t>1/31/2023</a:t>
            </a:fld>
            <a:endParaRPr lang="en-US"/>
          </a:p>
        </p:txBody>
      </p:sp>
      <p:sp>
        <p:nvSpPr>
          <p:cNvPr id="6" name="Footer Placeholder 5">
            <a:extLst>
              <a:ext uri="{FF2B5EF4-FFF2-40B4-BE49-F238E27FC236}">
                <a16:creationId xmlns:a16="http://schemas.microsoft.com/office/drawing/2014/main" id="{1D761CA6-3886-AEC8-0D49-3977A0650E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135A1E-5F46-9144-463C-53E75730B75B}"/>
              </a:ext>
            </a:extLst>
          </p:cNvPr>
          <p:cNvSpPr>
            <a:spLocks noGrp="1"/>
          </p:cNvSpPr>
          <p:nvPr>
            <p:ph type="sldNum" sz="quarter" idx="12"/>
          </p:nvPr>
        </p:nvSpPr>
        <p:spPr/>
        <p:txBody>
          <a:bodyPr/>
          <a:lstStyle/>
          <a:p>
            <a:fld id="{E84E7CA8-52AE-487E-A12F-CA5F2D1D2E23}" type="slidenum">
              <a:rPr lang="en-US" smtClean="0"/>
              <a:t>‹#›</a:t>
            </a:fld>
            <a:endParaRPr lang="en-US"/>
          </a:p>
        </p:txBody>
      </p:sp>
    </p:spTree>
    <p:extLst>
      <p:ext uri="{BB962C8B-B14F-4D97-AF65-F5344CB8AC3E}">
        <p14:creationId xmlns:p14="http://schemas.microsoft.com/office/powerpoint/2010/main" val="144729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B727E-45EB-E006-F5D8-E4C495BCDC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D680EC-276F-5DEB-47DA-14AF4D04C5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1CE05C-EE74-A824-0D9F-055BD4F351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C97B3F-0C44-9890-9600-79D09A2BF548}"/>
              </a:ext>
            </a:extLst>
          </p:cNvPr>
          <p:cNvSpPr>
            <a:spLocks noGrp="1"/>
          </p:cNvSpPr>
          <p:nvPr>
            <p:ph type="dt" sz="half" idx="10"/>
          </p:nvPr>
        </p:nvSpPr>
        <p:spPr/>
        <p:txBody>
          <a:bodyPr/>
          <a:lstStyle/>
          <a:p>
            <a:fld id="{0C6A3802-A035-4525-A17B-AF5BA960B0EB}" type="datetimeFigureOut">
              <a:rPr lang="en-US" smtClean="0"/>
              <a:t>1/31/2023</a:t>
            </a:fld>
            <a:endParaRPr lang="en-US"/>
          </a:p>
        </p:txBody>
      </p:sp>
      <p:sp>
        <p:nvSpPr>
          <p:cNvPr id="6" name="Footer Placeholder 5">
            <a:extLst>
              <a:ext uri="{FF2B5EF4-FFF2-40B4-BE49-F238E27FC236}">
                <a16:creationId xmlns:a16="http://schemas.microsoft.com/office/drawing/2014/main" id="{80E8C3AA-5EE2-E2A6-46C5-E4715DBFFB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A8CB3A-F7B5-4FCC-3D98-815C8FC4E55E}"/>
              </a:ext>
            </a:extLst>
          </p:cNvPr>
          <p:cNvSpPr>
            <a:spLocks noGrp="1"/>
          </p:cNvSpPr>
          <p:nvPr>
            <p:ph type="sldNum" sz="quarter" idx="12"/>
          </p:nvPr>
        </p:nvSpPr>
        <p:spPr/>
        <p:txBody>
          <a:bodyPr/>
          <a:lstStyle/>
          <a:p>
            <a:fld id="{E84E7CA8-52AE-487E-A12F-CA5F2D1D2E23}" type="slidenum">
              <a:rPr lang="en-US" smtClean="0"/>
              <a:t>‹#›</a:t>
            </a:fld>
            <a:endParaRPr lang="en-US"/>
          </a:p>
        </p:txBody>
      </p:sp>
    </p:spTree>
    <p:extLst>
      <p:ext uri="{BB962C8B-B14F-4D97-AF65-F5344CB8AC3E}">
        <p14:creationId xmlns:p14="http://schemas.microsoft.com/office/powerpoint/2010/main" val="735907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C2BFF4-9526-F7F3-31D5-43311E15D9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882D06-4653-C7BE-63EE-057732C884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2E18DF-869C-4133-242D-83763740CF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6A3802-A035-4525-A17B-AF5BA960B0EB}" type="datetimeFigureOut">
              <a:rPr lang="en-US" smtClean="0"/>
              <a:t>1/31/2023</a:t>
            </a:fld>
            <a:endParaRPr lang="en-US"/>
          </a:p>
        </p:txBody>
      </p:sp>
      <p:sp>
        <p:nvSpPr>
          <p:cNvPr id="5" name="Footer Placeholder 4">
            <a:extLst>
              <a:ext uri="{FF2B5EF4-FFF2-40B4-BE49-F238E27FC236}">
                <a16:creationId xmlns:a16="http://schemas.microsoft.com/office/drawing/2014/main" id="{D56CEA3A-DAFF-71AD-78F6-8119A8922C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7952F9-C285-37F2-ED65-23A410BAA5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4E7CA8-52AE-487E-A12F-CA5F2D1D2E23}" type="slidenum">
              <a:rPr lang="en-US" smtClean="0"/>
              <a:t>‹#›</a:t>
            </a:fld>
            <a:endParaRPr lang="en-US"/>
          </a:p>
        </p:txBody>
      </p:sp>
    </p:spTree>
    <p:extLst>
      <p:ext uri="{BB962C8B-B14F-4D97-AF65-F5344CB8AC3E}">
        <p14:creationId xmlns:p14="http://schemas.microsoft.com/office/powerpoint/2010/main" val="2039952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Fawzy-Almatary/Portfolio-Projects/blob/main/Bikesharing-Analysis_(First-Python-Project)/Bikesharing_Analysis.ipynb"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Fawzy-Almatary/Portfolio-Projects/blob/main/Bikesharing-Analysis_(First-Python-Project)/Bikesharing_Analysis.ipynb"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4140D7A-B414-6916-9D3B-E14725FA22EA}"/>
              </a:ext>
            </a:extLst>
          </p:cNvPr>
          <p:cNvSpPr txBox="1"/>
          <p:nvPr/>
        </p:nvSpPr>
        <p:spPr>
          <a:xfrm>
            <a:off x="6746628" y="1783959"/>
            <a:ext cx="4645250" cy="288911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000" b="1" kern="1200" dirty="0">
                <a:solidFill>
                  <a:schemeClr val="bg1"/>
                </a:solidFill>
                <a:latin typeface="+mj-lt"/>
                <a:ea typeface="+mj-ea"/>
                <a:cs typeface="+mj-cs"/>
              </a:rPr>
              <a:t>Bike Sharing</a:t>
            </a:r>
          </a:p>
          <a:p>
            <a:pPr>
              <a:lnSpc>
                <a:spcPct val="90000"/>
              </a:lnSpc>
              <a:spcBef>
                <a:spcPct val="0"/>
              </a:spcBef>
              <a:spcAft>
                <a:spcPts val="600"/>
              </a:spcAft>
            </a:pPr>
            <a:r>
              <a:rPr lang="en-US" sz="6000" b="1" dirty="0">
                <a:solidFill>
                  <a:schemeClr val="bg1"/>
                </a:solidFill>
                <a:latin typeface="+mj-lt"/>
                <a:ea typeface="+mj-ea"/>
                <a:cs typeface="+mj-cs"/>
              </a:rPr>
              <a:t>Analysis</a:t>
            </a:r>
            <a:endParaRPr lang="en-US" sz="6000" b="1" kern="1200" dirty="0">
              <a:solidFill>
                <a:schemeClr val="bg1"/>
              </a:solidFill>
              <a:latin typeface="+mj-lt"/>
              <a:ea typeface="+mj-ea"/>
              <a:cs typeface="+mj-cs"/>
            </a:endParaRPr>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A city at night&#10;&#10;Description automatically generated with low confidence">
            <a:extLst>
              <a:ext uri="{FF2B5EF4-FFF2-40B4-BE49-F238E27FC236}">
                <a16:creationId xmlns:a16="http://schemas.microsoft.com/office/drawing/2014/main" id="{0A6E4BE7-DD2A-1F2E-5676-98FBAEA715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382" y="1935346"/>
            <a:ext cx="4256527" cy="1978563"/>
          </a:xfrm>
          <a:prstGeom prst="rect">
            <a:avLst/>
          </a:prstGeom>
        </p:spPr>
      </p:pic>
    </p:spTree>
    <p:extLst>
      <p:ext uri="{BB962C8B-B14F-4D97-AF65-F5344CB8AC3E}">
        <p14:creationId xmlns:p14="http://schemas.microsoft.com/office/powerpoint/2010/main" val="190395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77F41F-32DB-4216-56DA-64CDC8BCFB8C}"/>
              </a:ext>
            </a:extLst>
          </p:cNvPr>
          <p:cNvSpPr txBox="1"/>
          <p:nvPr/>
        </p:nvSpPr>
        <p:spPr>
          <a:xfrm>
            <a:off x="361122" y="502974"/>
            <a:ext cx="11469756" cy="5852051"/>
          </a:xfrm>
          <a:prstGeom prst="rect">
            <a:avLst/>
          </a:prstGeom>
          <a:noFill/>
        </p:spPr>
        <p:txBody>
          <a:bodyPr wrap="square" rtlCol="0">
            <a:spAutoFit/>
          </a:bodyPr>
          <a:lstStyle/>
          <a:p>
            <a:pPr algn="just">
              <a:lnSpc>
                <a:spcPct val="150000"/>
              </a:lnSpc>
            </a:pPr>
            <a:r>
              <a:rPr lang="en-US" sz="2000" b="1" i="0" dirty="0">
                <a:solidFill>
                  <a:srgbClr val="000000"/>
                </a:solidFill>
                <a:effectLst/>
                <a:latin typeface="Georgia" panose="02040502050405020303" pitchFamily="18" charset="0"/>
              </a:rPr>
              <a:t>Key Findings:</a:t>
            </a:r>
          </a:p>
          <a:p>
            <a:pPr algn="just">
              <a:lnSpc>
                <a:spcPct val="150000"/>
              </a:lnSpc>
            </a:pPr>
            <a:endParaRPr lang="en-US" sz="2000" dirty="0"/>
          </a:p>
          <a:p>
            <a:pPr algn="just">
              <a:lnSpc>
                <a:spcPct val="150000"/>
              </a:lnSpc>
            </a:pPr>
            <a:r>
              <a:rPr lang="en-US" sz="2000" dirty="0"/>
              <a:t>From the previous figures, we can see that:</a:t>
            </a:r>
          </a:p>
          <a:p>
            <a:pPr marL="800100" lvl="1" indent="-342900" algn="just">
              <a:lnSpc>
                <a:spcPct val="150000"/>
              </a:lnSpc>
              <a:buFont typeface="Arial" panose="020B0604020202020204" pitchFamily="34" charset="0"/>
              <a:buChar char="•"/>
            </a:pPr>
            <a:r>
              <a:rPr lang="en-US" sz="2000" dirty="0"/>
              <a:t>The difference in correlation during working days and non-working days is more diverse in case of casual users than in registered users.</a:t>
            </a:r>
          </a:p>
          <a:p>
            <a:pPr marL="800100" lvl="1" indent="-342900" algn="just">
              <a:lnSpc>
                <a:spcPct val="150000"/>
              </a:lnSpc>
              <a:buFont typeface="Arial" panose="020B0604020202020204" pitchFamily="34" charset="0"/>
              <a:buChar char="•"/>
            </a:pPr>
            <a:r>
              <a:rPr lang="en-US" sz="2000" b="0" i="0" dirty="0">
                <a:solidFill>
                  <a:srgbClr val="000000"/>
                </a:solidFill>
                <a:effectLst/>
                <a:latin typeface="Helvetica Neue"/>
              </a:rPr>
              <a:t>The correlation between number of rides and wind speed is very weak.</a:t>
            </a:r>
            <a:endParaRPr lang="en-US" sz="2000" dirty="0"/>
          </a:p>
          <a:p>
            <a:pPr marL="800100" lvl="1" indent="-342900" algn="just">
              <a:lnSpc>
                <a:spcPct val="150000"/>
              </a:lnSpc>
              <a:buFont typeface="Arial" panose="020B0604020202020204" pitchFamily="34" charset="0"/>
              <a:buChar char="•"/>
            </a:pPr>
            <a:r>
              <a:rPr lang="en-US" sz="2000" dirty="0"/>
              <a:t>The correlation between number of rides and the weather conditions is stronger for casual users than for registered user, both in positive and negative correlations.</a:t>
            </a:r>
          </a:p>
          <a:p>
            <a:pPr indent="457200" algn="just">
              <a:lnSpc>
                <a:spcPct val="150000"/>
              </a:lnSpc>
            </a:pPr>
            <a:endParaRPr lang="en-US" sz="2000" dirty="0"/>
          </a:p>
          <a:p>
            <a:pPr algn="ctr">
              <a:lnSpc>
                <a:spcPct val="150000"/>
              </a:lnSpc>
            </a:pPr>
            <a:r>
              <a:rPr lang="en-US" sz="2400" b="1" dirty="0"/>
              <a:t>This may suggest that weather and temperature have significantly lower effect on registered users than on casual users, probably as they use the bikes mainly as a way of transportation between home and work.</a:t>
            </a:r>
          </a:p>
        </p:txBody>
      </p:sp>
    </p:spTree>
    <p:extLst>
      <p:ext uri="{BB962C8B-B14F-4D97-AF65-F5344CB8AC3E}">
        <p14:creationId xmlns:p14="http://schemas.microsoft.com/office/powerpoint/2010/main" val="4025741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A2556764-F97F-8F36-9249-FA9DB4F264C5}"/>
              </a:ext>
            </a:extLst>
          </p:cNvPr>
          <p:cNvSpPr txBox="1"/>
          <p:nvPr/>
        </p:nvSpPr>
        <p:spPr>
          <a:xfrm>
            <a:off x="2555631" y="1441938"/>
            <a:ext cx="7080738" cy="39741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400" b="1" dirty="0">
                <a:solidFill>
                  <a:schemeClr val="bg1">
                    <a:lumMod val="95000"/>
                    <a:lumOff val="5000"/>
                  </a:schemeClr>
                </a:solidFill>
                <a:latin typeface="+mj-lt"/>
                <a:ea typeface="+mj-ea"/>
                <a:cs typeface="+mj-cs"/>
              </a:rPr>
              <a:t>Recommendations</a:t>
            </a:r>
          </a:p>
        </p:txBody>
      </p:sp>
    </p:spTree>
    <p:extLst>
      <p:ext uri="{BB962C8B-B14F-4D97-AF65-F5344CB8AC3E}">
        <p14:creationId xmlns:p14="http://schemas.microsoft.com/office/powerpoint/2010/main" val="69515929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F74C10-515B-E610-9ADC-CDD42DF71653}"/>
              </a:ext>
            </a:extLst>
          </p:cNvPr>
          <p:cNvSpPr txBox="1"/>
          <p:nvPr/>
        </p:nvSpPr>
        <p:spPr>
          <a:xfrm>
            <a:off x="425913" y="892151"/>
            <a:ext cx="11340174" cy="5073697"/>
          </a:xfrm>
          <a:prstGeom prst="rect">
            <a:avLst/>
          </a:prstGeom>
          <a:noFill/>
        </p:spPr>
        <p:txBody>
          <a:bodyPr wrap="square" rtlCol="0">
            <a:spAutoFit/>
          </a:bodyPr>
          <a:lstStyle/>
          <a:p>
            <a:pPr algn="l">
              <a:lnSpc>
                <a:spcPct val="200000"/>
              </a:lnSpc>
            </a:pPr>
            <a:r>
              <a:rPr lang="en-US" sz="2400" b="1" i="0" dirty="0">
                <a:solidFill>
                  <a:srgbClr val="000000"/>
                </a:solidFill>
                <a:effectLst/>
                <a:latin typeface="Georgia" panose="02040502050405020303" pitchFamily="18" charset="0"/>
              </a:rPr>
              <a:t>Recommendations:</a:t>
            </a:r>
          </a:p>
          <a:p>
            <a:pPr algn="l">
              <a:lnSpc>
                <a:spcPct val="200000"/>
              </a:lnSpc>
            </a:pPr>
            <a:endParaRPr lang="en-US" b="0" i="0" dirty="0">
              <a:solidFill>
                <a:srgbClr val="000000"/>
              </a:solidFill>
              <a:effectLst/>
              <a:latin typeface="Georgia" panose="02040502050405020303" pitchFamily="18" charset="0"/>
            </a:endParaRPr>
          </a:p>
          <a:p>
            <a:pPr algn="l">
              <a:lnSpc>
                <a:spcPct val="200000"/>
              </a:lnSpc>
            </a:pPr>
            <a:r>
              <a:rPr lang="en-US" b="0" i="0" dirty="0">
                <a:solidFill>
                  <a:srgbClr val="000000"/>
                </a:solidFill>
                <a:effectLst/>
                <a:latin typeface="Georgia" panose="02040502050405020303" pitchFamily="18" charset="0"/>
              </a:rPr>
              <a:t>According to the findings in this analysis, for </a:t>
            </a:r>
            <a:r>
              <a:rPr lang="en-US" b="1" i="0" dirty="0">
                <a:solidFill>
                  <a:srgbClr val="000000"/>
                </a:solidFill>
                <a:effectLst/>
                <a:latin typeface="Georgia" panose="02040502050405020303" pitchFamily="18" charset="0"/>
              </a:rPr>
              <a:t>Capital Bikeshare </a:t>
            </a:r>
            <a:r>
              <a:rPr lang="en-US" b="0" i="0" dirty="0">
                <a:solidFill>
                  <a:srgbClr val="000000"/>
                </a:solidFill>
                <a:effectLst/>
                <a:latin typeface="Georgia" panose="02040502050405020303" pitchFamily="18" charset="0"/>
              </a:rPr>
              <a:t>to improve their business:</a:t>
            </a:r>
          </a:p>
          <a:p>
            <a:pPr marL="1143000" lvl="2" indent="-228600" algn="l">
              <a:lnSpc>
                <a:spcPct val="200000"/>
              </a:lnSpc>
              <a:buFont typeface="Arial" panose="020B0604020202020204" pitchFamily="34" charset="0"/>
              <a:buChar char="•"/>
            </a:pPr>
            <a:r>
              <a:rPr lang="en-US" b="0" i="0" dirty="0">
                <a:solidFill>
                  <a:srgbClr val="000000"/>
                </a:solidFill>
                <a:effectLst/>
                <a:latin typeface="Georgia" panose="02040502050405020303" pitchFamily="18" charset="0"/>
              </a:rPr>
              <a:t>Create a market campaign focusing on how using rides would be helpful to go to work. Combine that with an offer </a:t>
            </a:r>
            <a:r>
              <a:rPr lang="en-US" dirty="0">
                <a:solidFill>
                  <a:srgbClr val="000000"/>
                </a:solidFill>
                <a:latin typeface="Georgia" panose="02040502050405020303" pitchFamily="18" charset="0"/>
              </a:rPr>
              <a:t>to draw users to register.</a:t>
            </a:r>
            <a:endParaRPr lang="en-US" b="0" i="0" dirty="0">
              <a:solidFill>
                <a:srgbClr val="000000"/>
              </a:solidFill>
              <a:effectLst/>
              <a:latin typeface="Georgia" panose="02040502050405020303" pitchFamily="18" charset="0"/>
            </a:endParaRPr>
          </a:p>
          <a:p>
            <a:pPr marL="1143000" lvl="2" indent="-228600" algn="l">
              <a:lnSpc>
                <a:spcPct val="200000"/>
              </a:lnSpc>
              <a:buFont typeface="Arial" panose="020B0604020202020204" pitchFamily="34" charset="0"/>
              <a:buChar char="•"/>
            </a:pPr>
            <a:r>
              <a:rPr lang="en-US" b="0" i="0" dirty="0">
                <a:solidFill>
                  <a:srgbClr val="000000"/>
                </a:solidFill>
                <a:effectLst/>
                <a:latin typeface="Georgia" panose="02040502050405020303" pitchFamily="18" charset="0"/>
              </a:rPr>
              <a:t>Increase number of available bikes in the peak </a:t>
            </a:r>
            <a:r>
              <a:rPr lang="en-US" dirty="0">
                <a:solidFill>
                  <a:srgbClr val="000000"/>
                </a:solidFill>
                <a:latin typeface="Georgia" panose="02040502050405020303" pitchFamily="18" charset="0"/>
              </a:rPr>
              <a:t>hours, around 8 AM and 5-6 PM.</a:t>
            </a:r>
          </a:p>
          <a:p>
            <a:pPr marL="1143000" lvl="2" indent="-228600" algn="l">
              <a:lnSpc>
                <a:spcPct val="200000"/>
              </a:lnSpc>
              <a:buFont typeface="Arial" panose="020B0604020202020204" pitchFamily="34" charset="0"/>
              <a:buChar char="•"/>
            </a:pPr>
            <a:r>
              <a:rPr lang="en-US" b="0" i="0" dirty="0">
                <a:solidFill>
                  <a:srgbClr val="000000"/>
                </a:solidFill>
                <a:effectLst/>
                <a:latin typeface="Georgia" panose="02040502050405020303" pitchFamily="18" charset="0"/>
              </a:rPr>
              <a:t>Increase offers during winter </a:t>
            </a:r>
            <a:r>
              <a:rPr lang="en-US" dirty="0">
                <a:solidFill>
                  <a:srgbClr val="000000"/>
                </a:solidFill>
                <a:latin typeface="Georgia" panose="02040502050405020303" pitchFamily="18" charset="0"/>
              </a:rPr>
              <a:t>to get people to use bikes more.</a:t>
            </a:r>
            <a:endParaRPr lang="en-US" b="0" i="0" dirty="0">
              <a:solidFill>
                <a:srgbClr val="000000"/>
              </a:solidFill>
              <a:effectLst/>
              <a:latin typeface="Georgia" panose="02040502050405020303" pitchFamily="18" charset="0"/>
            </a:endParaRPr>
          </a:p>
          <a:p>
            <a:pPr marL="1143000" lvl="2" indent="-228600" algn="l">
              <a:lnSpc>
                <a:spcPct val="200000"/>
              </a:lnSpc>
              <a:buFont typeface="Arial" panose="020B0604020202020204" pitchFamily="34" charset="0"/>
              <a:buChar char="•"/>
            </a:pPr>
            <a:endParaRPr lang="en-US" dirty="0">
              <a:solidFill>
                <a:srgbClr val="000000"/>
              </a:solidFill>
              <a:latin typeface="Georgia" panose="02040502050405020303" pitchFamily="18" charset="0"/>
            </a:endParaRPr>
          </a:p>
          <a:p>
            <a:pPr>
              <a:lnSpc>
                <a:spcPct val="200000"/>
              </a:lnSpc>
            </a:pPr>
            <a:r>
              <a:rPr lang="en-US" sz="1400" dirty="0">
                <a:solidFill>
                  <a:srgbClr val="000000"/>
                </a:solidFill>
                <a:latin typeface="Georgia" panose="02040502050405020303" pitchFamily="18" charset="0"/>
              </a:rPr>
              <a:t>To view the python code used to generate the figures in this case study, </a:t>
            </a:r>
            <a:r>
              <a:rPr lang="en-US" sz="1400" dirty="0">
                <a:solidFill>
                  <a:srgbClr val="000000"/>
                </a:solidFill>
                <a:latin typeface="Georgia" panose="02040502050405020303" pitchFamily="18" charset="0"/>
                <a:hlinkClick r:id="rId2"/>
              </a:rPr>
              <a:t>click here</a:t>
            </a:r>
            <a:r>
              <a:rPr lang="en-US" sz="1400" dirty="0">
                <a:solidFill>
                  <a:srgbClr val="000000"/>
                </a:solidFill>
                <a:latin typeface="Georgia" panose="02040502050405020303" pitchFamily="18" charset="0"/>
              </a:rPr>
              <a:t>.</a:t>
            </a:r>
          </a:p>
        </p:txBody>
      </p:sp>
    </p:spTree>
    <p:extLst>
      <p:ext uri="{BB962C8B-B14F-4D97-AF65-F5344CB8AC3E}">
        <p14:creationId xmlns:p14="http://schemas.microsoft.com/office/powerpoint/2010/main" val="2943968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15A168-FAFC-F463-7A51-C3C3A8507E64}"/>
              </a:ext>
            </a:extLst>
          </p:cNvPr>
          <p:cNvSpPr txBox="1"/>
          <p:nvPr/>
        </p:nvSpPr>
        <p:spPr>
          <a:xfrm>
            <a:off x="361119" y="1937060"/>
            <a:ext cx="11469756" cy="4321183"/>
          </a:xfrm>
          <a:prstGeom prst="rect">
            <a:avLst/>
          </a:prstGeom>
          <a:noFill/>
        </p:spPr>
        <p:txBody>
          <a:bodyPr wrap="square" rtlCol="0">
            <a:spAutoFit/>
          </a:bodyPr>
          <a:lstStyle/>
          <a:p>
            <a:pPr indent="457200" algn="just">
              <a:lnSpc>
                <a:spcPct val="120000"/>
              </a:lnSpc>
            </a:pPr>
            <a:r>
              <a:rPr lang="en-US" sz="2400" dirty="0"/>
              <a:t>This is an analysis of bike sharing data from Capital Bikeshare in Washington, D.C., USA, from January 1, 2011 to December 31, 2012. The data is aggregated on an hourly basis. Additional meteorological information is available in the data.</a:t>
            </a:r>
          </a:p>
          <a:p>
            <a:pPr indent="457200" algn="just">
              <a:lnSpc>
                <a:spcPct val="120000"/>
              </a:lnSpc>
            </a:pPr>
            <a:endParaRPr lang="en-US" sz="2400" dirty="0"/>
          </a:p>
          <a:p>
            <a:pPr indent="457200" algn="just">
              <a:lnSpc>
                <a:spcPct val="120000"/>
              </a:lnSpc>
            </a:pPr>
            <a:r>
              <a:rPr lang="en-US" sz="2400" dirty="0"/>
              <a:t>This case study analysis has the objective of answering these questions:</a:t>
            </a:r>
          </a:p>
          <a:p>
            <a:pPr marL="1371600" lvl="2" indent="-457200" algn="just">
              <a:lnSpc>
                <a:spcPct val="120000"/>
              </a:lnSpc>
              <a:buFont typeface="+mj-lt"/>
              <a:buAutoNum type="arabicPeriod"/>
            </a:pPr>
            <a:r>
              <a:rPr lang="en-US" sz="2400" dirty="0"/>
              <a:t>Are there differences in the riffing habits between customer and casual users?</a:t>
            </a:r>
          </a:p>
          <a:p>
            <a:pPr marL="1371600" lvl="2" indent="-457200" algn="just">
              <a:lnSpc>
                <a:spcPct val="120000"/>
              </a:lnSpc>
              <a:buFont typeface="+mj-lt"/>
              <a:buAutoNum type="arabicPeriod"/>
            </a:pPr>
            <a:r>
              <a:rPr lang="en-US" sz="2400" dirty="0"/>
              <a:t>What is the weather effect on customer and casual users?</a:t>
            </a:r>
          </a:p>
          <a:p>
            <a:pPr marL="1371600" lvl="2" indent="-457200" algn="just">
              <a:lnSpc>
                <a:spcPct val="120000"/>
              </a:lnSpc>
              <a:buFont typeface="+mj-lt"/>
              <a:buAutoNum type="arabicPeriod"/>
            </a:pPr>
            <a:r>
              <a:rPr lang="en-US" sz="2400" dirty="0"/>
              <a:t>How can Capital Bikeshare use these information to improve their business?</a:t>
            </a:r>
          </a:p>
          <a:p>
            <a:pPr lvl="1" indent="457200" algn="just">
              <a:lnSpc>
                <a:spcPct val="120000"/>
              </a:lnSpc>
            </a:pPr>
            <a:endParaRPr lang="en-US" sz="2400" dirty="0">
              <a:solidFill>
                <a:srgbClr val="000000"/>
              </a:solidFill>
              <a:latin typeface="Georgia" panose="02040502050405020303" pitchFamily="18" charset="0"/>
            </a:endParaRPr>
          </a:p>
          <a:p>
            <a:pPr algn="just">
              <a:lnSpc>
                <a:spcPct val="120000"/>
              </a:lnSpc>
            </a:pPr>
            <a:r>
              <a:rPr lang="en-US" sz="1400" dirty="0">
                <a:solidFill>
                  <a:srgbClr val="000000"/>
                </a:solidFill>
                <a:latin typeface="Georgia" panose="02040502050405020303" pitchFamily="18" charset="0"/>
              </a:rPr>
              <a:t>To view the python code used to generate the figures in this case study, </a:t>
            </a:r>
            <a:r>
              <a:rPr lang="en-US" sz="1400" dirty="0">
                <a:solidFill>
                  <a:srgbClr val="000000"/>
                </a:solidFill>
                <a:latin typeface="Georgia" panose="02040502050405020303" pitchFamily="18" charset="0"/>
                <a:hlinkClick r:id="rId2"/>
              </a:rPr>
              <a:t>click here</a:t>
            </a:r>
            <a:r>
              <a:rPr lang="en-US" sz="1400" dirty="0">
                <a:solidFill>
                  <a:srgbClr val="000000"/>
                </a:solidFill>
                <a:latin typeface="Georgia" panose="02040502050405020303" pitchFamily="18" charset="0"/>
              </a:rPr>
              <a:t>.</a:t>
            </a:r>
            <a:endParaRPr lang="en-US" sz="2400" dirty="0"/>
          </a:p>
        </p:txBody>
      </p:sp>
      <p:sp>
        <p:nvSpPr>
          <p:cNvPr id="3" name="TextBox 2">
            <a:extLst>
              <a:ext uri="{FF2B5EF4-FFF2-40B4-BE49-F238E27FC236}">
                <a16:creationId xmlns:a16="http://schemas.microsoft.com/office/drawing/2014/main" id="{C58C1956-ED4C-FDA5-759C-564F0831B21C}"/>
              </a:ext>
            </a:extLst>
          </p:cNvPr>
          <p:cNvSpPr txBox="1"/>
          <p:nvPr/>
        </p:nvSpPr>
        <p:spPr>
          <a:xfrm>
            <a:off x="4134676" y="684713"/>
            <a:ext cx="3922643" cy="646331"/>
          </a:xfrm>
          <a:prstGeom prst="rect">
            <a:avLst/>
          </a:prstGeom>
          <a:noFill/>
        </p:spPr>
        <p:txBody>
          <a:bodyPr wrap="square" rtlCol="0">
            <a:spAutoFit/>
          </a:bodyPr>
          <a:lstStyle/>
          <a:p>
            <a:pPr algn="ctr"/>
            <a:r>
              <a:rPr lang="en-US" sz="3600" b="1" dirty="0">
                <a:latin typeface="Georgia" panose="02040502050405020303" pitchFamily="18" charset="0"/>
              </a:rPr>
              <a:t>Background</a:t>
            </a:r>
          </a:p>
        </p:txBody>
      </p:sp>
    </p:spTree>
    <p:extLst>
      <p:ext uri="{BB962C8B-B14F-4D97-AF65-F5344CB8AC3E}">
        <p14:creationId xmlns:p14="http://schemas.microsoft.com/office/powerpoint/2010/main" val="3583659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A2556764-F97F-8F36-9249-FA9DB4F264C5}"/>
              </a:ext>
            </a:extLst>
          </p:cNvPr>
          <p:cNvSpPr txBox="1"/>
          <p:nvPr/>
        </p:nvSpPr>
        <p:spPr>
          <a:xfrm>
            <a:off x="2555631" y="1441938"/>
            <a:ext cx="7080738" cy="39741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400" b="1">
                <a:solidFill>
                  <a:schemeClr val="bg1">
                    <a:lumMod val="95000"/>
                    <a:lumOff val="5000"/>
                  </a:schemeClr>
                </a:solidFill>
                <a:latin typeface="+mj-lt"/>
                <a:ea typeface="+mj-ea"/>
                <a:cs typeface="+mj-cs"/>
              </a:rPr>
              <a:t>Time of rides</a:t>
            </a:r>
          </a:p>
        </p:txBody>
      </p:sp>
    </p:spTree>
    <p:extLst>
      <p:ext uri="{BB962C8B-B14F-4D97-AF65-F5344CB8AC3E}">
        <p14:creationId xmlns:p14="http://schemas.microsoft.com/office/powerpoint/2010/main" val="76497048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8033BD-3841-B965-72B3-CEAC205107F3}"/>
              </a:ext>
            </a:extLst>
          </p:cNvPr>
          <p:cNvPicPr>
            <a:picLocks noChangeAspect="1"/>
          </p:cNvPicPr>
          <p:nvPr/>
        </p:nvPicPr>
        <p:blipFill rotWithShape="1">
          <a:blip r:embed="rId2">
            <a:extLst>
              <a:ext uri="{28A0092B-C50C-407E-A947-70E740481C1C}">
                <a14:useLocalDpi xmlns:a14="http://schemas.microsoft.com/office/drawing/2010/main" val="0"/>
              </a:ext>
            </a:extLst>
          </a:blip>
          <a:srcRect l="7663" t="8483" r="-375" b="53157"/>
          <a:stretch/>
        </p:blipFill>
        <p:spPr>
          <a:xfrm>
            <a:off x="3519052" y="1309256"/>
            <a:ext cx="9220199" cy="5205844"/>
          </a:xfrm>
          <a:prstGeom prst="rect">
            <a:avLst/>
          </a:prstGeom>
        </p:spPr>
      </p:pic>
      <p:pic>
        <p:nvPicPr>
          <p:cNvPr id="5" name="Picture 4">
            <a:extLst>
              <a:ext uri="{FF2B5EF4-FFF2-40B4-BE49-F238E27FC236}">
                <a16:creationId xmlns:a16="http://schemas.microsoft.com/office/drawing/2014/main" id="{072FC7AD-8A5F-DB1D-2DD1-46660A189400}"/>
              </a:ext>
            </a:extLst>
          </p:cNvPr>
          <p:cNvPicPr>
            <a:picLocks noChangeAspect="1"/>
          </p:cNvPicPr>
          <p:nvPr/>
        </p:nvPicPr>
        <p:blipFill rotWithShape="1">
          <a:blip r:embed="rId3">
            <a:extLst>
              <a:ext uri="{28A0092B-C50C-407E-A947-70E740481C1C}">
                <a14:useLocalDpi xmlns:a14="http://schemas.microsoft.com/office/drawing/2010/main" val="0"/>
              </a:ext>
            </a:extLst>
          </a:blip>
          <a:srcRect l="10452" t="3105" r="53259" b="1499"/>
          <a:stretch/>
        </p:blipFill>
        <p:spPr>
          <a:xfrm>
            <a:off x="346365" y="342900"/>
            <a:ext cx="3034144" cy="6172200"/>
          </a:xfrm>
          <a:prstGeom prst="rect">
            <a:avLst/>
          </a:prstGeom>
        </p:spPr>
      </p:pic>
      <p:sp>
        <p:nvSpPr>
          <p:cNvPr id="6" name="TextBox 5">
            <a:extLst>
              <a:ext uri="{FF2B5EF4-FFF2-40B4-BE49-F238E27FC236}">
                <a16:creationId xmlns:a16="http://schemas.microsoft.com/office/drawing/2014/main" id="{32293778-A1E7-6D25-D1CB-9BCC36757D33}"/>
              </a:ext>
            </a:extLst>
          </p:cNvPr>
          <p:cNvSpPr txBox="1"/>
          <p:nvPr/>
        </p:nvSpPr>
        <p:spPr>
          <a:xfrm>
            <a:off x="3519052" y="247391"/>
            <a:ext cx="5153894" cy="523220"/>
          </a:xfrm>
          <a:prstGeom prst="rect">
            <a:avLst/>
          </a:prstGeom>
          <a:noFill/>
        </p:spPr>
        <p:txBody>
          <a:bodyPr wrap="square" rtlCol="0">
            <a:spAutoFit/>
          </a:bodyPr>
          <a:lstStyle/>
          <a:p>
            <a:pPr algn="ctr"/>
            <a:r>
              <a:rPr lang="en-US" sz="2800" b="1" dirty="0">
                <a:latin typeface="Georgia" panose="02040502050405020303" pitchFamily="18" charset="0"/>
              </a:rPr>
              <a:t>Casual Users Rides</a:t>
            </a:r>
          </a:p>
        </p:txBody>
      </p:sp>
    </p:spTree>
    <p:extLst>
      <p:ext uri="{BB962C8B-B14F-4D97-AF65-F5344CB8AC3E}">
        <p14:creationId xmlns:p14="http://schemas.microsoft.com/office/powerpoint/2010/main" val="3391810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A772DA-D16D-55E7-0E82-5CE6F0E54748}"/>
              </a:ext>
            </a:extLst>
          </p:cNvPr>
          <p:cNvPicPr>
            <a:picLocks noChangeAspect="1"/>
          </p:cNvPicPr>
          <p:nvPr/>
        </p:nvPicPr>
        <p:blipFill rotWithShape="1">
          <a:blip r:embed="rId2">
            <a:extLst>
              <a:ext uri="{28A0092B-C50C-407E-A947-70E740481C1C}">
                <a14:useLocalDpi xmlns:a14="http://schemas.microsoft.com/office/drawing/2010/main" val="0"/>
              </a:ext>
            </a:extLst>
          </a:blip>
          <a:srcRect l="7476" t="50330" r="7009" b="10838"/>
          <a:stretch/>
        </p:blipFill>
        <p:spPr>
          <a:xfrm>
            <a:off x="3699163" y="1028700"/>
            <a:ext cx="8492837" cy="5205844"/>
          </a:xfrm>
          <a:prstGeom prst="rect">
            <a:avLst/>
          </a:prstGeom>
        </p:spPr>
      </p:pic>
      <p:pic>
        <p:nvPicPr>
          <p:cNvPr id="7" name="Picture 6">
            <a:extLst>
              <a:ext uri="{FF2B5EF4-FFF2-40B4-BE49-F238E27FC236}">
                <a16:creationId xmlns:a16="http://schemas.microsoft.com/office/drawing/2014/main" id="{B656821D-59D0-F1DC-0657-E5DB85D62114}"/>
              </a:ext>
            </a:extLst>
          </p:cNvPr>
          <p:cNvPicPr>
            <a:picLocks noChangeAspect="1"/>
          </p:cNvPicPr>
          <p:nvPr/>
        </p:nvPicPr>
        <p:blipFill rotWithShape="1">
          <a:blip r:embed="rId3">
            <a:extLst>
              <a:ext uri="{28A0092B-C50C-407E-A947-70E740481C1C}">
                <a14:useLocalDpi xmlns:a14="http://schemas.microsoft.com/office/drawing/2010/main" val="0"/>
              </a:ext>
            </a:extLst>
          </a:blip>
          <a:srcRect l="52905" t="5674" r="8868" b="6210"/>
          <a:stretch/>
        </p:blipFill>
        <p:spPr>
          <a:xfrm>
            <a:off x="346366" y="526471"/>
            <a:ext cx="3235034" cy="5708073"/>
          </a:xfrm>
          <a:prstGeom prst="rect">
            <a:avLst/>
          </a:prstGeom>
        </p:spPr>
      </p:pic>
      <p:sp>
        <p:nvSpPr>
          <p:cNvPr id="8" name="TextBox 7">
            <a:extLst>
              <a:ext uri="{FF2B5EF4-FFF2-40B4-BE49-F238E27FC236}">
                <a16:creationId xmlns:a16="http://schemas.microsoft.com/office/drawing/2014/main" id="{F78C4187-692F-0433-9FE9-8EB1F7D49F59}"/>
              </a:ext>
            </a:extLst>
          </p:cNvPr>
          <p:cNvSpPr txBox="1"/>
          <p:nvPr/>
        </p:nvSpPr>
        <p:spPr>
          <a:xfrm>
            <a:off x="3519052" y="247391"/>
            <a:ext cx="5153894" cy="523220"/>
          </a:xfrm>
          <a:prstGeom prst="rect">
            <a:avLst/>
          </a:prstGeom>
          <a:noFill/>
        </p:spPr>
        <p:txBody>
          <a:bodyPr wrap="square" rtlCol="0">
            <a:spAutoFit/>
          </a:bodyPr>
          <a:lstStyle/>
          <a:p>
            <a:pPr algn="ctr"/>
            <a:r>
              <a:rPr lang="en-US" sz="2800" b="1" dirty="0">
                <a:latin typeface="Georgia" panose="02040502050405020303" pitchFamily="18" charset="0"/>
              </a:rPr>
              <a:t>Registered Users Rides</a:t>
            </a:r>
          </a:p>
        </p:txBody>
      </p:sp>
    </p:spTree>
    <p:extLst>
      <p:ext uri="{BB962C8B-B14F-4D97-AF65-F5344CB8AC3E}">
        <p14:creationId xmlns:p14="http://schemas.microsoft.com/office/powerpoint/2010/main" val="2156716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04FBAC-8AF6-4A46-8EFD-BDBA242156D5}"/>
              </a:ext>
            </a:extLst>
          </p:cNvPr>
          <p:cNvSpPr txBox="1"/>
          <p:nvPr/>
        </p:nvSpPr>
        <p:spPr>
          <a:xfrm>
            <a:off x="361122" y="461585"/>
            <a:ext cx="11469756" cy="6683048"/>
          </a:xfrm>
          <a:prstGeom prst="rect">
            <a:avLst/>
          </a:prstGeom>
          <a:noFill/>
        </p:spPr>
        <p:txBody>
          <a:bodyPr wrap="square" rtlCol="0">
            <a:spAutoFit/>
          </a:bodyPr>
          <a:lstStyle/>
          <a:p>
            <a:pPr algn="just">
              <a:lnSpc>
                <a:spcPct val="150000"/>
              </a:lnSpc>
            </a:pPr>
            <a:r>
              <a:rPr lang="en-US" sz="2000" b="1" i="0" dirty="0">
                <a:solidFill>
                  <a:srgbClr val="000000"/>
                </a:solidFill>
                <a:effectLst/>
                <a:latin typeface="Georgia" panose="02040502050405020303" pitchFamily="18" charset="0"/>
              </a:rPr>
              <a:t>Key Findings:</a:t>
            </a:r>
          </a:p>
          <a:p>
            <a:pPr indent="457200" algn="just">
              <a:lnSpc>
                <a:spcPct val="150000"/>
              </a:lnSpc>
            </a:pPr>
            <a:endParaRPr lang="en-US" sz="2000" dirty="0"/>
          </a:p>
          <a:p>
            <a:pPr indent="457200" algn="just">
              <a:lnSpc>
                <a:spcPct val="150000"/>
              </a:lnSpc>
            </a:pPr>
            <a:r>
              <a:rPr lang="en-US" sz="2000" dirty="0"/>
              <a:t>From the previous figures, we can see that the number of casual users is higher than registered users, but sometimes the both the same patterns or trends, other times they differ. Here are the observations that can be seen:</a:t>
            </a:r>
          </a:p>
          <a:p>
            <a:pPr indent="457200" algn="just">
              <a:lnSpc>
                <a:spcPct val="150000"/>
              </a:lnSpc>
            </a:pPr>
            <a:endParaRPr lang="en-US" sz="2000" dirty="0"/>
          </a:p>
          <a:p>
            <a:pPr marL="800100" lvl="1" indent="-342900" algn="just">
              <a:lnSpc>
                <a:spcPct val="150000"/>
              </a:lnSpc>
              <a:buFont typeface="Arial" panose="020B0604020202020204" pitchFamily="34" charset="0"/>
              <a:buChar char="•"/>
            </a:pPr>
            <a:r>
              <a:rPr lang="en-US" sz="2000" dirty="0"/>
              <a:t>For both casual and registered user, the rate of rides drops significantly in winter.</a:t>
            </a:r>
          </a:p>
          <a:p>
            <a:pPr marL="800100" lvl="1" indent="-342900" algn="just">
              <a:lnSpc>
                <a:spcPct val="150000"/>
              </a:lnSpc>
              <a:buFont typeface="Arial" panose="020B0604020202020204" pitchFamily="34" charset="0"/>
              <a:buChar char="•"/>
            </a:pPr>
            <a:r>
              <a:rPr lang="en-US" sz="2000" dirty="0"/>
              <a:t>Registered users' rides are concentrated around 8 AM and 5-6 PM.</a:t>
            </a:r>
          </a:p>
          <a:p>
            <a:pPr marL="800100" lvl="1" indent="-342900" algn="just">
              <a:lnSpc>
                <a:spcPct val="150000"/>
              </a:lnSpc>
              <a:buFont typeface="Arial" panose="020B0604020202020204" pitchFamily="34" charset="0"/>
              <a:buChar char="•"/>
            </a:pPr>
            <a:r>
              <a:rPr lang="en-US" sz="2000" dirty="0"/>
              <a:t>Registered users' rides are concentrated in workdays and decrease in weekends.</a:t>
            </a:r>
          </a:p>
          <a:p>
            <a:pPr marL="800100" lvl="1" indent="-342900" algn="just">
              <a:lnSpc>
                <a:spcPct val="150000"/>
              </a:lnSpc>
              <a:buFont typeface="Arial" panose="020B0604020202020204" pitchFamily="34" charset="0"/>
              <a:buChar char="•"/>
            </a:pPr>
            <a:r>
              <a:rPr lang="en-US" sz="2000" dirty="0"/>
              <a:t>On the contrary, casual user rides are increased during weekends, and are more spread throughout the day.</a:t>
            </a:r>
          </a:p>
          <a:p>
            <a:pPr indent="457200" algn="just">
              <a:lnSpc>
                <a:spcPct val="150000"/>
              </a:lnSpc>
            </a:pPr>
            <a:endParaRPr lang="en-US" sz="2000" dirty="0"/>
          </a:p>
          <a:p>
            <a:pPr algn="ctr">
              <a:lnSpc>
                <a:spcPct val="150000"/>
              </a:lnSpc>
            </a:pPr>
            <a:r>
              <a:rPr lang="en-US" sz="2400" b="1" dirty="0"/>
              <a:t>This may suggest that registered users use the bikes mainly as a way of transportation between home and work.</a:t>
            </a:r>
          </a:p>
        </p:txBody>
      </p:sp>
    </p:spTree>
    <p:extLst>
      <p:ext uri="{BB962C8B-B14F-4D97-AF65-F5344CB8AC3E}">
        <p14:creationId xmlns:p14="http://schemas.microsoft.com/office/powerpoint/2010/main" val="3477080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A2556764-F97F-8F36-9249-FA9DB4F264C5}"/>
              </a:ext>
            </a:extLst>
          </p:cNvPr>
          <p:cNvSpPr txBox="1"/>
          <p:nvPr/>
        </p:nvSpPr>
        <p:spPr>
          <a:xfrm>
            <a:off x="2555631" y="1441938"/>
            <a:ext cx="7080738" cy="39741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400" b="1" dirty="0">
                <a:solidFill>
                  <a:schemeClr val="bg1">
                    <a:lumMod val="95000"/>
                    <a:lumOff val="5000"/>
                  </a:schemeClr>
                </a:solidFill>
                <a:latin typeface="+mj-lt"/>
                <a:ea typeface="+mj-ea"/>
                <a:cs typeface="+mj-cs"/>
              </a:rPr>
              <a:t>Rides vs. Weather</a:t>
            </a:r>
          </a:p>
        </p:txBody>
      </p:sp>
    </p:spTree>
    <p:extLst>
      <p:ext uri="{BB962C8B-B14F-4D97-AF65-F5344CB8AC3E}">
        <p14:creationId xmlns:p14="http://schemas.microsoft.com/office/powerpoint/2010/main" val="103703910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ical user interface&#10;&#10;Description automatically generated">
            <a:extLst>
              <a:ext uri="{FF2B5EF4-FFF2-40B4-BE49-F238E27FC236}">
                <a16:creationId xmlns:a16="http://schemas.microsoft.com/office/drawing/2014/main" id="{D39808D0-2CA7-5259-9DE3-1A5D7968D502}"/>
              </a:ext>
            </a:extLst>
          </p:cNvPr>
          <p:cNvPicPr>
            <a:picLocks noChangeAspect="1"/>
          </p:cNvPicPr>
          <p:nvPr/>
        </p:nvPicPr>
        <p:blipFill rotWithShape="1">
          <a:blip r:embed="rId2">
            <a:extLst>
              <a:ext uri="{28A0092B-C50C-407E-A947-70E740481C1C}">
                <a14:useLocalDpi xmlns:a14="http://schemas.microsoft.com/office/drawing/2010/main" val="0"/>
              </a:ext>
            </a:extLst>
          </a:blip>
          <a:srcRect r="9036"/>
          <a:stretch/>
        </p:blipFill>
        <p:spPr>
          <a:xfrm>
            <a:off x="1265582" y="734892"/>
            <a:ext cx="9660836" cy="5992091"/>
          </a:xfrm>
          <a:prstGeom prst="rect">
            <a:avLst/>
          </a:prstGeom>
        </p:spPr>
      </p:pic>
    </p:spTree>
    <p:extLst>
      <p:ext uri="{BB962C8B-B14F-4D97-AF65-F5344CB8AC3E}">
        <p14:creationId xmlns:p14="http://schemas.microsoft.com/office/powerpoint/2010/main" val="3497671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10;&#10;Description automatically generated">
            <a:extLst>
              <a:ext uri="{FF2B5EF4-FFF2-40B4-BE49-F238E27FC236}">
                <a16:creationId xmlns:a16="http://schemas.microsoft.com/office/drawing/2014/main" id="{3A47A49C-CD98-E63A-A567-9124E22E24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764" y="642731"/>
            <a:ext cx="11244471" cy="5917096"/>
          </a:xfrm>
          <a:prstGeom prst="rect">
            <a:avLst/>
          </a:prstGeom>
        </p:spPr>
      </p:pic>
    </p:spTree>
    <p:extLst>
      <p:ext uri="{BB962C8B-B14F-4D97-AF65-F5344CB8AC3E}">
        <p14:creationId xmlns:p14="http://schemas.microsoft.com/office/powerpoint/2010/main" val="1806747056"/>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44546A"/>
      </a:dk2>
      <a:lt2>
        <a:srgbClr val="F2F2F2"/>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1778</TotalTime>
  <Words>467</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Georgia</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Fawzy Almatary</dc:creator>
  <cp:lastModifiedBy>Fawzy Almatary</cp:lastModifiedBy>
  <cp:revision>40</cp:revision>
  <dcterms:created xsi:type="dcterms:W3CDTF">2022-09-09T02:54:43Z</dcterms:created>
  <dcterms:modified xsi:type="dcterms:W3CDTF">2023-02-01T15:38:58Z</dcterms:modified>
</cp:coreProperties>
</file>