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1"/>
  </p:sldMasterIdLst>
  <p:notesMasterIdLst>
    <p:notesMasterId r:id="rId22"/>
  </p:notesMasterIdLst>
  <p:handoutMasterIdLst>
    <p:handoutMasterId r:id="rId23"/>
  </p:handoutMasterIdLst>
  <p:sldIdLst>
    <p:sldId id="2822" r:id="rId2"/>
    <p:sldId id="2844" r:id="rId3"/>
    <p:sldId id="2845" r:id="rId4"/>
    <p:sldId id="2958" r:id="rId5"/>
    <p:sldId id="2959" r:id="rId6"/>
    <p:sldId id="2930" r:id="rId7"/>
    <p:sldId id="2854" r:id="rId8"/>
    <p:sldId id="2846" r:id="rId9"/>
    <p:sldId id="2931" r:id="rId10"/>
    <p:sldId id="2950" r:id="rId11"/>
    <p:sldId id="2951" r:id="rId12"/>
    <p:sldId id="2953" r:id="rId13"/>
    <p:sldId id="2847" r:id="rId14"/>
    <p:sldId id="2947" r:id="rId15"/>
    <p:sldId id="2957" r:id="rId16"/>
    <p:sldId id="2955" r:id="rId17"/>
    <p:sldId id="2949" r:id="rId18"/>
    <p:sldId id="2954" r:id="rId19"/>
    <p:sldId id="2956" r:id="rId20"/>
    <p:sldId id="2960" r:id="rId21"/>
  </p:sldIdLst>
  <p:sldSz cx="12858750" cy="7232650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23376"/>
    <a:srgbClr val="86B1B4"/>
    <a:srgbClr val="90CDE8"/>
    <a:srgbClr val="0033CC"/>
    <a:srgbClr val="3333CC"/>
    <a:srgbClr val="3366CC"/>
    <a:srgbClr val="33CC33"/>
    <a:srgbClr val="9D9D9D"/>
    <a:srgbClr val="59377C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5D39A6-4A20-49F8-A84B-35DE545D0713}" v="1918" dt="2023-05-10T01:51:20.262"/>
    <p1510:client id="{C88942D5-B3E8-4893-8376-1A7FFE924E82}" v="23" dt="2023-05-09T23:11:18.916"/>
    <p1510:client id="{F62979D8-173E-46F5-836A-58440F4783C7}" v="131" dt="2023-05-09T14:44:32.4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7" autoAdjust="0"/>
    <p:restoredTop sz="91925" autoAdjust="0"/>
  </p:normalViewPr>
  <p:slideViewPr>
    <p:cSldViewPr>
      <p:cViewPr varScale="1">
        <p:scale>
          <a:sx n="105" d="100"/>
          <a:sy n="105" d="100"/>
        </p:scale>
        <p:origin x="111" y="63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2023/7/18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today we have the pleasure of presenting our course project: currency trading system.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96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62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62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52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282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180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dirty="0">
              <a:ea typeface="宋体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55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AutoNum type="arabicPeriod"/>
            </a:pPr>
            <a:endParaRPr lang="en-US" altLang="zh-CN" dirty="0">
              <a:ea typeface="宋体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205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The presentation will be divided into three main sections: the overall architecture, the front-end, and the integration of AWS Services.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17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Let's begin with the foundation of our project - the overall architecture.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7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937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73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92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388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2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4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4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858749" cy="723265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dirty="0">
              <a:solidFill>
                <a:srgbClr val="5937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15B141-9D30-4E73-BA43-26092969A589}"/>
              </a:ext>
            </a:extLst>
          </p:cNvPr>
          <p:cNvSpPr txBox="1"/>
          <p:nvPr/>
        </p:nvSpPr>
        <p:spPr>
          <a:xfrm>
            <a:off x="1947316" y="3306776"/>
            <a:ext cx="9285299" cy="126188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zh-CN" sz="6000" dirty="0">
                <a:solidFill>
                  <a:srgbClr val="5937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Currency Trading System</a:t>
            </a:r>
            <a:endParaRPr lang="zh-CN" altLang="en-US" sz="6000" dirty="0">
              <a:solidFill>
                <a:srgbClr val="5937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1F1FC-FEA7-636D-AD2B-2BC408C60CED}"/>
              </a:ext>
            </a:extLst>
          </p:cNvPr>
          <p:cNvSpPr txBox="1"/>
          <p:nvPr/>
        </p:nvSpPr>
        <p:spPr>
          <a:xfrm>
            <a:off x="6093526" y="4509815"/>
            <a:ext cx="529031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 dirty="0">
                <a:latin typeface="Calibri"/>
                <a:ea typeface="宋体"/>
                <a:cs typeface="Calibri"/>
              </a:rPr>
              <a:t> </a:t>
            </a:r>
            <a:r>
              <a:rPr lang="en-US" altLang="zh-CN" sz="1600" dirty="0">
                <a:latin typeface="Calibri"/>
                <a:ea typeface="宋体"/>
                <a:cs typeface="Calibri"/>
              </a:rPr>
              <a:t>Group</a:t>
            </a:r>
            <a:r>
              <a:rPr lang="zh-CN" altLang="en-US" sz="1600" dirty="0">
                <a:latin typeface="Calibri"/>
                <a:ea typeface="宋体"/>
                <a:cs typeface="Calibri"/>
              </a:rPr>
              <a:t> </a:t>
            </a:r>
            <a:r>
              <a:rPr lang="en-US" altLang="zh-CN" sz="1600" dirty="0">
                <a:latin typeface="Calibri"/>
                <a:ea typeface="宋体"/>
                <a:cs typeface="Calibri"/>
              </a:rPr>
              <a:t>Member:</a:t>
            </a:r>
            <a:r>
              <a:rPr lang="zh-CN" altLang="en-US" sz="1600" dirty="0">
                <a:latin typeface="Calibri"/>
                <a:ea typeface="宋体"/>
                <a:cs typeface="Calibri"/>
              </a:rPr>
              <a:t> </a:t>
            </a:r>
            <a:r>
              <a:rPr lang="en-US" altLang="zh-CN" sz="1600" dirty="0">
                <a:latin typeface="Calibri"/>
                <a:ea typeface="宋体"/>
                <a:cs typeface="Calibri"/>
              </a:rPr>
              <a:t>Dawei</a:t>
            </a:r>
            <a:r>
              <a:rPr lang="zh-CN" altLang="en-US" sz="1600" dirty="0">
                <a:latin typeface="Calibri"/>
                <a:ea typeface="宋体"/>
                <a:cs typeface="Calibri"/>
              </a:rPr>
              <a:t> </a:t>
            </a:r>
            <a:r>
              <a:rPr lang="en-US" altLang="zh-CN" sz="1600" dirty="0">
                <a:latin typeface="Calibri"/>
                <a:ea typeface="宋体"/>
                <a:cs typeface="Calibri"/>
              </a:rPr>
              <a:t>He,</a:t>
            </a:r>
            <a:r>
              <a:rPr lang="zh-CN" altLang="en-US" sz="1600" dirty="0">
                <a:latin typeface="Calibri"/>
                <a:ea typeface="宋体"/>
                <a:cs typeface="Calibri"/>
              </a:rPr>
              <a:t> </a:t>
            </a:r>
            <a:r>
              <a:rPr lang="en-US" altLang="zh-CN" sz="1600" dirty="0" err="1">
                <a:latin typeface="Calibri"/>
                <a:ea typeface="宋体"/>
                <a:cs typeface="Calibri"/>
              </a:rPr>
              <a:t>Haoxiang</a:t>
            </a:r>
            <a:r>
              <a:rPr lang="zh-CN" altLang="en-US" sz="1600" dirty="0">
                <a:latin typeface="Calibri"/>
                <a:ea typeface="宋体"/>
                <a:cs typeface="Calibri"/>
              </a:rPr>
              <a:t> </a:t>
            </a:r>
            <a:r>
              <a:rPr lang="en-US" altLang="zh-CN" sz="1600" dirty="0">
                <a:latin typeface="Calibri"/>
                <a:ea typeface="宋体"/>
                <a:cs typeface="Calibri"/>
              </a:rPr>
              <a:t>Yin, </a:t>
            </a:r>
            <a:r>
              <a:rPr lang="en-US" sz="1600" dirty="0">
                <a:latin typeface="Calibri"/>
                <a:ea typeface="宋体"/>
                <a:cs typeface="Calibri"/>
              </a:rPr>
              <a:t>Yufei</a:t>
            </a:r>
            <a:r>
              <a:rPr lang="zh-CN" sz="1600" dirty="0">
                <a:latin typeface="Calibri"/>
                <a:ea typeface="宋体"/>
                <a:cs typeface="Calibri"/>
              </a:rPr>
              <a:t> </a:t>
            </a:r>
            <a:r>
              <a:rPr lang="en-US" sz="1600" dirty="0">
                <a:latin typeface="Calibri"/>
                <a:ea typeface="宋体"/>
                <a:cs typeface="Calibri"/>
              </a:rPr>
              <a:t>Liu</a:t>
            </a:r>
            <a:r>
              <a:rPr lang="en-US" altLang="zh-CN" sz="1600" dirty="0">
                <a:latin typeface="Calibri"/>
                <a:ea typeface="宋体"/>
                <a:cs typeface="Calibri"/>
              </a:rPr>
              <a:t>,</a:t>
            </a:r>
            <a:r>
              <a:rPr lang="zh-CN" altLang="en-US" sz="1600" dirty="0">
                <a:latin typeface="Calibri"/>
                <a:ea typeface="宋体"/>
                <a:cs typeface="Calibri"/>
              </a:rPr>
              <a:t> </a:t>
            </a:r>
            <a:r>
              <a:rPr lang="en-US" altLang="zh-CN" sz="1600" dirty="0">
                <a:latin typeface="Calibri"/>
                <a:ea typeface="宋体"/>
                <a:cs typeface="Calibri"/>
              </a:rPr>
              <a:t>Tao</a:t>
            </a:r>
            <a:r>
              <a:rPr lang="zh-CN" altLang="en-US" sz="1600" dirty="0">
                <a:latin typeface="Calibri"/>
                <a:ea typeface="宋体"/>
                <a:cs typeface="Calibri"/>
              </a:rPr>
              <a:t> </a:t>
            </a:r>
            <a:r>
              <a:rPr lang="en-US" altLang="zh-CN" sz="1600" dirty="0">
                <a:latin typeface="Calibri"/>
                <a:ea typeface="宋体"/>
                <a:cs typeface="Calibri"/>
              </a:rPr>
              <a:t>Yan</a:t>
            </a:r>
            <a:endParaRPr lang="en-US" dirty="0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77749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4F26556-5AC0-4ECB-A8F7-62F5018598E0}"/>
              </a:ext>
            </a:extLst>
          </p:cNvPr>
          <p:cNvSpPr/>
          <p:nvPr/>
        </p:nvSpPr>
        <p:spPr>
          <a:xfrm>
            <a:off x="-267369" y="-115265"/>
            <a:ext cx="3193823" cy="973409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800" dirty="0">
                <a:solidFill>
                  <a:schemeClr val="accent4"/>
                </a:solidFill>
                <a:latin typeface="Microsoft YaHei"/>
                <a:ea typeface="Microsoft YaHei"/>
              </a:rPr>
              <a:t>Front End</a:t>
            </a:r>
            <a:endParaRPr lang="zh-CN" sz="2800" dirty="0">
              <a:ea typeface="+mn-lt"/>
              <a:cs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9D8D2E-E74B-2116-D4BB-2B8BB1502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59" y="926762"/>
            <a:ext cx="10990072" cy="537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4F26556-5AC0-4ECB-A8F7-62F5018598E0}"/>
              </a:ext>
            </a:extLst>
          </p:cNvPr>
          <p:cNvSpPr/>
          <p:nvPr/>
        </p:nvSpPr>
        <p:spPr>
          <a:xfrm>
            <a:off x="-267369" y="-115265"/>
            <a:ext cx="3193823" cy="973409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800" dirty="0">
                <a:solidFill>
                  <a:schemeClr val="accent4"/>
                </a:solidFill>
                <a:latin typeface="Microsoft YaHei"/>
                <a:ea typeface="Microsoft YaHei"/>
              </a:rPr>
              <a:t>Front End</a:t>
            </a:r>
            <a:endParaRPr lang="zh-CN" sz="2800" dirty="0">
              <a:ea typeface="+mn-lt"/>
              <a:cs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690F8F-A444-F9E1-F61E-2C2E24876E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27" t="99" r="1227" b="-99"/>
          <a:stretch/>
        </p:blipFill>
        <p:spPr>
          <a:xfrm>
            <a:off x="308695" y="1024037"/>
            <a:ext cx="11737305" cy="57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8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4F26556-5AC0-4ECB-A8F7-62F5018598E0}"/>
              </a:ext>
            </a:extLst>
          </p:cNvPr>
          <p:cNvSpPr/>
          <p:nvPr/>
        </p:nvSpPr>
        <p:spPr>
          <a:xfrm>
            <a:off x="-267369" y="-115265"/>
            <a:ext cx="3193823" cy="973409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800" dirty="0">
                <a:solidFill>
                  <a:schemeClr val="accent4"/>
                </a:solidFill>
                <a:latin typeface="Microsoft YaHei"/>
                <a:ea typeface="Microsoft YaHei"/>
              </a:rPr>
              <a:t>Front End</a:t>
            </a:r>
            <a:endParaRPr lang="zh-CN" sz="2800" dirty="0">
              <a:ea typeface="+mn-lt"/>
              <a:cs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825FD2-4D1C-CE07-F323-9619320BAD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5"/>
          <a:stretch/>
        </p:blipFill>
        <p:spPr>
          <a:xfrm>
            <a:off x="296585" y="541491"/>
            <a:ext cx="5832648" cy="29308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BFD098-416A-59B2-4F08-3A5366192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917" y="533797"/>
            <a:ext cx="6171867" cy="293370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39F4EEF-13D8-EFFF-65A5-65DA1F4A3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2645" y="3472309"/>
            <a:ext cx="7588640" cy="371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0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845199" y="2896245"/>
            <a:ext cx="6873239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altLang="zh-CN" sz="5400" dirty="0">
                <a:solidFill>
                  <a:schemeClr val="accent1"/>
                </a:solidFill>
                <a:latin typeface="Arial"/>
                <a:ea typeface="微软雅黑"/>
                <a:cs typeface="+mn-ea"/>
                <a:sym typeface="Arial" panose="020B0604020202020204" pitchFamily="34" charset="0"/>
              </a:rPr>
              <a:t>AWS Services</a:t>
            </a:r>
            <a:endParaRPr lang="en-US" altLang="zh-CN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02294" y="15429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20987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86351" y="29117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79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379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7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211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6918EAC-96CD-4883-8405-5718DC273F41}"/>
              </a:ext>
            </a:extLst>
          </p:cNvPr>
          <p:cNvSpPr txBox="1"/>
          <p:nvPr/>
        </p:nvSpPr>
        <p:spPr>
          <a:xfrm>
            <a:off x="-1275481" y="159941"/>
            <a:ext cx="6428792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zh-CN" sz="2400" b="1" dirty="0">
                <a:latin typeface="Arial"/>
                <a:ea typeface="微软雅黑"/>
                <a:cs typeface="+mn-ea"/>
                <a:sym typeface="Arial" panose="020B0604020202020204" pitchFamily="34" charset="0"/>
              </a:rPr>
              <a:t>Fetch real-time forex data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3A181C7-73CD-99FF-1723-62C5E5A71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71" y="727660"/>
            <a:ext cx="8999075" cy="3962493"/>
          </a:xfrm>
          <a:prstGeom prst="rect">
            <a:avLst/>
          </a:prstGeom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A44116D-2237-F54F-3B7A-A5E9ABDCC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52" y="5042327"/>
            <a:ext cx="7031470" cy="1222801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4FE26EEF-32F9-DB2D-A9F5-7CEA1C54D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1596" y="4335840"/>
            <a:ext cx="4919999" cy="2623611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4A57AA0A-609D-EF48-833F-CF83A2EA2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8786" y="83414"/>
            <a:ext cx="3300086" cy="425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0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66D26E75-F612-6FA8-C752-CFA467CB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" y="584167"/>
            <a:ext cx="6855716" cy="4781745"/>
          </a:xfrm>
          <a:prstGeom prst="rect">
            <a:avLst/>
          </a:prstGeom>
        </p:spPr>
      </p:pic>
      <p:pic>
        <p:nvPicPr>
          <p:cNvPr id="4" name="Picture 4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F49287E8-3B4C-045E-A783-7CE9FBF1B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512" y="4087732"/>
            <a:ext cx="7505878" cy="2724583"/>
          </a:xfrm>
          <a:prstGeom prst="rect">
            <a:avLst/>
          </a:prstGeom>
        </p:spPr>
      </p:pic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8A744AB-ECCC-8E92-6861-D71448206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192" y="698039"/>
            <a:ext cx="2630509" cy="1915717"/>
          </a:xfrm>
          <a:prstGeom prst="rect">
            <a:avLst/>
          </a:prstGeom>
        </p:spPr>
      </p:pic>
      <p:sp>
        <p:nvSpPr>
          <p:cNvPr id="8" name="文本框 15">
            <a:extLst>
              <a:ext uri="{FF2B5EF4-FFF2-40B4-BE49-F238E27FC236}">
                <a16:creationId xmlns:a16="http://schemas.microsoft.com/office/drawing/2014/main" id="{6256DA41-D2A9-D542-AF6F-C6AA59FEDD30}"/>
              </a:ext>
            </a:extLst>
          </p:cNvPr>
          <p:cNvSpPr txBox="1"/>
          <p:nvPr/>
        </p:nvSpPr>
        <p:spPr>
          <a:xfrm>
            <a:off x="-806556" y="126426"/>
            <a:ext cx="6428792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zh-CN" sz="2400" b="1" dirty="0">
                <a:latin typeface="Arial"/>
                <a:ea typeface="微软雅黑"/>
                <a:cs typeface="+mn-ea"/>
                <a:sym typeface="Arial" panose="020B0604020202020204" pitchFamily="34" charset="0"/>
              </a:rPr>
              <a:t>Provide investment suggestions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0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3A668362-7722-F975-151C-BE0CA6334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500" y="1625742"/>
            <a:ext cx="9109427" cy="5303175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5AE036-26C6-A977-C707-4A2BC55B6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6" y="2246806"/>
            <a:ext cx="5060925" cy="1847206"/>
          </a:xfrm>
          <a:prstGeom prst="rect">
            <a:avLst/>
          </a:prstGeom>
        </p:spPr>
      </p:pic>
      <p:sp>
        <p:nvSpPr>
          <p:cNvPr id="9" name="文本框 15">
            <a:extLst>
              <a:ext uri="{FF2B5EF4-FFF2-40B4-BE49-F238E27FC236}">
                <a16:creationId xmlns:a16="http://schemas.microsoft.com/office/drawing/2014/main" id="{E5BB063E-B89C-EA55-80C1-B94E1DACA96F}"/>
              </a:ext>
            </a:extLst>
          </p:cNvPr>
          <p:cNvSpPr txBox="1"/>
          <p:nvPr/>
        </p:nvSpPr>
        <p:spPr>
          <a:xfrm>
            <a:off x="-792168" y="81739"/>
            <a:ext cx="6428792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latin typeface="Calibri"/>
                <a:ea typeface="微软雅黑"/>
                <a:cs typeface="Calibri"/>
                <a:sym typeface="Arial" panose="020B0604020202020204" pitchFamily="34" charset="0"/>
              </a:rPr>
              <a:t>Offer virtual trading and real trading</a:t>
            </a:r>
            <a:r>
              <a:rPr lang="en-US" altLang="zh-CN" sz="2400" dirty="0">
                <a:solidFill>
                  <a:schemeClr val="accent1"/>
                </a:solidFill>
                <a:latin typeface="Arial"/>
                <a:ea typeface="微软雅黑"/>
                <a:cs typeface="+mn-ea"/>
                <a:sym typeface="Arial" panose="020B0604020202020204" pitchFamily="34" charset="0"/>
              </a:rPr>
              <a:t> </a:t>
            </a:r>
            <a:endParaRPr lang="zh-CN" altLang="en-US" sz="24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61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5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58750" cy="7232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A8A36-BA49-5D63-456C-5483844B4F2B}"/>
              </a:ext>
            </a:extLst>
          </p:cNvPr>
          <p:cNvSpPr txBox="1"/>
          <p:nvPr/>
        </p:nvSpPr>
        <p:spPr>
          <a:xfrm>
            <a:off x="673819" y="440388"/>
            <a:ext cx="11506261" cy="13176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6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</a:t>
            </a:r>
          </a:p>
        </p:txBody>
      </p:sp>
      <p:sp>
        <p:nvSpPr>
          <p:cNvPr id="6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15935" y="1828151"/>
            <a:ext cx="4822031" cy="19288"/>
          </a:xfrm>
          <a:custGeom>
            <a:avLst/>
            <a:gdLst>
              <a:gd name="connsiteX0" fmla="*/ 0 w 4822031"/>
              <a:gd name="connsiteY0" fmla="*/ 0 h 19288"/>
              <a:gd name="connsiteX1" fmla="*/ 544201 w 4822031"/>
              <a:gd name="connsiteY1" fmla="*/ 0 h 19288"/>
              <a:gd name="connsiteX2" fmla="*/ 1088401 w 4822031"/>
              <a:gd name="connsiteY2" fmla="*/ 0 h 19288"/>
              <a:gd name="connsiteX3" fmla="*/ 1729043 w 4822031"/>
              <a:gd name="connsiteY3" fmla="*/ 0 h 19288"/>
              <a:gd name="connsiteX4" fmla="*/ 2514345 w 4822031"/>
              <a:gd name="connsiteY4" fmla="*/ 0 h 19288"/>
              <a:gd name="connsiteX5" fmla="*/ 3106766 w 4822031"/>
              <a:gd name="connsiteY5" fmla="*/ 0 h 19288"/>
              <a:gd name="connsiteX6" fmla="*/ 3699187 w 4822031"/>
              <a:gd name="connsiteY6" fmla="*/ 0 h 19288"/>
              <a:gd name="connsiteX7" fmla="*/ 4822031 w 4822031"/>
              <a:gd name="connsiteY7" fmla="*/ 0 h 19288"/>
              <a:gd name="connsiteX8" fmla="*/ 4822031 w 4822031"/>
              <a:gd name="connsiteY8" fmla="*/ 19288 h 19288"/>
              <a:gd name="connsiteX9" fmla="*/ 4084949 w 4822031"/>
              <a:gd name="connsiteY9" fmla="*/ 19288 h 19288"/>
              <a:gd name="connsiteX10" fmla="*/ 3492528 w 4822031"/>
              <a:gd name="connsiteY10" fmla="*/ 19288 h 19288"/>
              <a:gd name="connsiteX11" fmla="*/ 2900107 w 4822031"/>
              <a:gd name="connsiteY11" fmla="*/ 19288 h 19288"/>
              <a:gd name="connsiteX12" fmla="*/ 2163025 w 4822031"/>
              <a:gd name="connsiteY12" fmla="*/ 19288 h 19288"/>
              <a:gd name="connsiteX13" fmla="*/ 1377723 w 4822031"/>
              <a:gd name="connsiteY13" fmla="*/ 19288 h 19288"/>
              <a:gd name="connsiteX14" fmla="*/ 833523 w 4822031"/>
              <a:gd name="connsiteY14" fmla="*/ 19288 h 19288"/>
              <a:gd name="connsiteX15" fmla="*/ 0 w 4822031"/>
              <a:gd name="connsiteY15" fmla="*/ 19288 h 19288"/>
              <a:gd name="connsiteX16" fmla="*/ 0 w 4822031"/>
              <a:gd name="connsiteY16" fmla="*/ 0 h 19288"/>
              <a:gd name="connsiteX0" fmla="*/ 0 w 4822031"/>
              <a:gd name="connsiteY0" fmla="*/ 0 h 19288"/>
              <a:gd name="connsiteX1" fmla="*/ 592421 w 4822031"/>
              <a:gd name="connsiteY1" fmla="*/ 0 h 19288"/>
              <a:gd name="connsiteX2" fmla="*/ 1136622 w 4822031"/>
              <a:gd name="connsiteY2" fmla="*/ 0 h 19288"/>
              <a:gd name="connsiteX3" fmla="*/ 1729043 w 4822031"/>
              <a:gd name="connsiteY3" fmla="*/ 0 h 19288"/>
              <a:gd name="connsiteX4" fmla="*/ 2417904 w 4822031"/>
              <a:gd name="connsiteY4" fmla="*/ 0 h 19288"/>
              <a:gd name="connsiteX5" fmla="*/ 3154986 w 4822031"/>
              <a:gd name="connsiteY5" fmla="*/ 0 h 19288"/>
              <a:gd name="connsiteX6" fmla="*/ 3940288 w 4822031"/>
              <a:gd name="connsiteY6" fmla="*/ 0 h 19288"/>
              <a:gd name="connsiteX7" fmla="*/ 4822031 w 4822031"/>
              <a:gd name="connsiteY7" fmla="*/ 0 h 19288"/>
              <a:gd name="connsiteX8" fmla="*/ 4822031 w 4822031"/>
              <a:gd name="connsiteY8" fmla="*/ 19288 h 19288"/>
              <a:gd name="connsiteX9" fmla="*/ 4084949 w 4822031"/>
              <a:gd name="connsiteY9" fmla="*/ 19288 h 19288"/>
              <a:gd name="connsiteX10" fmla="*/ 3299647 w 4822031"/>
              <a:gd name="connsiteY10" fmla="*/ 19288 h 19288"/>
              <a:gd name="connsiteX11" fmla="*/ 2514345 w 4822031"/>
              <a:gd name="connsiteY11" fmla="*/ 19288 h 19288"/>
              <a:gd name="connsiteX12" fmla="*/ 1970144 w 4822031"/>
              <a:gd name="connsiteY12" fmla="*/ 19288 h 19288"/>
              <a:gd name="connsiteX13" fmla="*/ 1233062 w 4822031"/>
              <a:gd name="connsiteY13" fmla="*/ 19288 h 19288"/>
              <a:gd name="connsiteX14" fmla="*/ 592421 w 4822031"/>
              <a:gd name="connsiteY14" fmla="*/ 19288 h 19288"/>
              <a:gd name="connsiteX15" fmla="*/ 0 w 4822031"/>
              <a:gd name="connsiteY15" fmla="*/ 19288 h 19288"/>
              <a:gd name="connsiteX16" fmla="*/ 0 w 4822031"/>
              <a:gd name="connsiteY16" fmla="*/ 0 h 1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22031" h="19288" fill="none" extrusionOk="0">
                <a:moveTo>
                  <a:pt x="0" y="0"/>
                </a:moveTo>
                <a:cubicBezTo>
                  <a:pt x="95796" y="51933"/>
                  <a:pt x="345687" y="-38182"/>
                  <a:pt x="544201" y="0"/>
                </a:cubicBezTo>
                <a:cubicBezTo>
                  <a:pt x="724447" y="1141"/>
                  <a:pt x="940340" y="-25417"/>
                  <a:pt x="1088401" y="0"/>
                </a:cubicBezTo>
                <a:cubicBezTo>
                  <a:pt x="1242272" y="-20316"/>
                  <a:pt x="1414996" y="-32058"/>
                  <a:pt x="1729043" y="0"/>
                </a:cubicBezTo>
                <a:cubicBezTo>
                  <a:pt x="1996036" y="-55603"/>
                  <a:pt x="2245321" y="-14759"/>
                  <a:pt x="2514345" y="0"/>
                </a:cubicBezTo>
                <a:cubicBezTo>
                  <a:pt x="2776745" y="-9948"/>
                  <a:pt x="2828408" y="-4412"/>
                  <a:pt x="3106766" y="0"/>
                </a:cubicBezTo>
                <a:cubicBezTo>
                  <a:pt x="3406407" y="-32406"/>
                  <a:pt x="3576244" y="21322"/>
                  <a:pt x="3699187" y="0"/>
                </a:cubicBezTo>
                <a:cubicBezTo>
                  <a:pt x="3841919" y="-64164"/>
                  <a:pt x="4485778" y="-21881"/>
                  <a:pt x="4822031" y="0"/>
                </a:cubicBezTo>
                <a:cubicBezTo>
                  <a:pt x="4820945" y="6982"/>
                  <a:pt x="4821785" y="10232"/>
                  <a:pt x="4822031" y="19288"/>
                </a:cubicBezTo>
                <a:cubicBezTo>
                  <a:pt x="4537396" y="-17436"/>
                  <a:pt x="4281849" y="-8122"/>
                  <a:pt x="4084949" y="19288"/>
                </a:cubicBezTo>
                <a:cubicBezTo>
                  <a:pt x="3876290" y="81724"/>
                  <a:pt x="3749867" y="63181"/>
                  <a:pt x="3492528" y="19288"/>
                </a:cubicBezTo>
                <a:cubicBezTo>
                  <a:pt x="3313312" y="6114"/>
                  <a:pt x="3088917" y="26843"/>
                  <a:pt x="2900107" y="19288"/>
                </a:cubicBezTo>
                <a:cubicBezTo>
                  <a:pt x="2713403" y="32747"/>
                  <a:pt x="2397635" y="55463"/>
                  <a:pt x="2163025" y="19288"/>
                </a:cubicBezTo>
                <a:cubicBezTo>
                  <a:pt x="1989253" y="46719"/>
                  <a:pt x="1602531" y="-22350"/>
                  <a:pt x="1377723" y="19288"/>
                </a:cubicBezTo>
                <a:cubicBezTo>
                  <a:pt x="1128900" y="10183"/>
                  <a:pt x="1049737" y="29071"/>
                  <a:pt x="833523" y="19288"/>
                </a:cubicBezTo>
                <a:cubicBezTo>
                  <a:pt x="593073" y="-5540"/>
                  <a:pt x="164819" y="52380"/>
                  <a:pt x="0" y="19288"/>
                </a:cubicBezTo>
                <a:cubicBezTo>
                  <a:pt x="975" y="14508"/>
                  <a:pt x="-579" y="4991"/>
                  <a:pt x="0" y="0"/>
                </a:cubicBezTo>
                <a:close/>
              </a:path>
              <a:path w="4822031" h="19288" stroke="0" extrusionOk="0">
                <a:moveTo>
                  <a:pt x="0" y="0"/>
                </a:moveTo>
                <a:cubicBezTo>
                  <a:pt x="211633" y="-32830"/>
                  <a:pt x="475545" y="14149"/>
                  <a:pt x="592421" y="0"/>
                </a:cubicBezTo>
                <a:cubicBezTo>
                  <a:pt x="729934" y="-23018"/>
                  <a:pt x="922263" y="146"/>
                  <a:pt x="1136622" y="0"/>
                </a:cubicBezTo>
                <a:cubicBezTo>
                  <a:pt x="1368517" y="10209"/>
                  <a:pt x="1456214" y="-32998"/>
                  <a:pt x="1729043" y="0"/>
                </a:cubicBezTo>
                <a:cubicBezTo>
                  <a:pt x="1990265" y="-12966"/>
                  <a:pt x="2283551" y="6122"/>
                  <a:pt x="2417904" y="0"/>
                </a:cubicBezTo>
                <a:cubicBezTo>
                  <a:pt x="2592442" y="37494"/>
                  <a:pt x="2977626" y="-11866"/>
                  <a:pt x="3154986" y="0"/>
                </a:cubicBezTo>
                <a:cubicBezTo>
                  <a:pt x="3318626" y="29344"/>
                  <a:pt x="3653189" y="-14035"/>
                  <a:pt x="3940288" y="0"/>
                </a:cubicBezTo>
                <a:cubicBezTo>
                  <a:pt x="4250157" y="38187"/>
                  <a:pt x="4627622" y="46143"/>
                  <a:pt x="4822031" y="0"/>
                </a:cubicBezTo>
                <a:cubicBezTo>
                  <a:pt x="4821658" y="8969"/>
                  <a:pt x="4823552" y="13605"/>
                  <a:pt x="4822031" y="19288"/>
                </a:cubicBezTo>
                <a:cubicBezTo>
                  <a:pt x="4579853" y="2847"/>
                  <a:pt x="4367642" y="59959"/>
                  <a:pt x="4084949" y="19288"/>
                </a:cubicBezTo>
                <a:cubicBezTo>
                  <a:pt x="3805118" y="22742"/>
                  <a:pt x="3628114" y="47728"/>
                  <a:pt x="3299647" y="19288"/>
                </a:cubicBezTo>
                <a:cubicBezTo>
                  <a:pt x="2981198" y="-13820"/>
                  <a:pt x="2907727" y="17195"/>
                  <a:pt x="2514345" y="19288"/>
                </a:cubicBezTo>
                <a:cubicBezTo>
                  <a:pt x="2137953" y="18466"/>
                  <a:pt x="2140758" y="38596"/>
                  <a:pt x="1970144" y="19288"/>
                </a:cubicBezTo>
                <a:cubicBezTo>
                  <a:pt x="1809869" y="-21989"/>
                  <a:pt x="1604340" y="-372"/>
                  <a:pt x="1233062" y="19288"/>
                </a:cubicBezTo>
                <a:cubicBezTo>
                  <a:pt x="902473" y="44487"/>
                  <a:pt x="752944" y="29828"/>
                  <a:pt x="592421" y="19288"/>
                </a:cubicBezTo>
                <a:cubicBezTo>
                  <a:pt x="405096" y="37390"/>
                  <a:pt x="283057" y="39643"/>
                  <a:pt x="0" y="19288"/>
                </a:cubicBezTo>
                <a:cubicBezTo>
                  <a:pt x="-580" y="14530"/>
                  <a:pt x="1467" y="4984"/>
                  <a:pt x="0" y="0"/>
                </a:cubicBezTo>
                <a:close/>
              </a:path>
              <a:path w="4822031" h="19288" fill="none" stroke="0" extrusionOk="0">
                <a:moveTo>
                  <a:pt x="0" y="0"/>
                </a:moveTo>
                <a:cubicBezTo>
                  <a:pt x="103133" y="23802"/>
                  <a:pt x="342823" y="-14908"/>
                  <a:pt x="544201" y="0"/>
                </a:cubicBezTo>
                <a:cubicBezTo>
                  <a:pt x="697750" y="-5498"/>
                  <a:pt x="916303" y="15333"/>
                  <a:pt x="1088401" y="0"/>
                </a:cubicBezTo>
                <a:cubicBezTo>
                  <a:pt x="1259422" y="-14355"/>
                  <a:pt x="1425096" y="13028"/>
                  <a:pt x="1729043" y="0"/>
                </a:cubicBezTo>
                <a:cubicBezTo>
                  <a:pt x="2062284" y="22831"/>
                  <a:pt x="2283114" y="15266"/>
                  <a:pt x="2514345" y="0"/>
                </a:cubicBezTo>
                <a:cubicBezTo>
                  <a:pt x="2776061" y="374"/>
                  <a:pt x="2826790" y="7401"/>
                  <a:pt x="3106766" y="0"/>
                </a:cubicBezTo>
                <a:cubicBezTo>
                  <a:pt x="3381625" y="-23339"/>
                  <a:pt x="3557981" y="31387"/>
                  <a:pt x="3699187" y="0"/>
                </a:cubicBezTo>
                <a:cubicBezTo>
                  <a:pt x="3862705" y="237"/>
                  <a:pt x="4478025" y="-48231"/>
                  <a:pt x="4822031" y="0"/>
                </a:cubicBezTo>
                <a:cubicBezTo>
                  <a:pt x="4821112" y="6295"/>
                  <a:pt x="4821908" y="9193"/>
                  <a:pt x="4822031" y="19288"/>
                </a:cubicBezTo>
                <a:cubicBezTo>
                  <a:pt x="4558412" y="-30261"/>
                  <a:pt x="4253102" y="-24698"/>
                  <a:pt x="4084949" y="19288"/>
                </a:cubicBezTo>
                <a:cubicBezTo>
                  <a:pt x="3887875" y="4761"/>
                  <a:pt x="3744115" y="35147"/>
                  <a:pt x="3492528" y="19288"/>
                </a:cubicBezTo>
                <a:cubicBezTo>
                  <a:pt x="3306417" y="16141"/>
                  <a:pt x="3054122" y="10159"/>
                  <a:pt x="2900107" y="19288"/>
                </a:cubicBezTo>
                <a:cubicBezTo>
                  <a:pt x="2745138" y="22055"/>
                  <a:pt x="2357189" y="47616"/>
                  <a:pt x="2163025" y="19288"/>
                </a:cubicBezTo>
                <a:cubicBezTo>
                  <a:pt x="1923018" y="16902"/>
                  <a:pt x="1637890" y="72040"/>
                  <a:pt x="1377723" y="19288"/>
                </a:cubicBezTo>
                <a:cubicBezTo>
                  <a:pt x="1134618" y="2518"/>
                  <a:pt x="1060080" y="13057"/>
                  <a:pt x="833523" y="19288"/>
                </a:cubicBezTo>
                <a:cubicBezTo>
                  <a:pt x="594807" y="-5995"/>
                  <a:pt x="191189" y="-11730"/>
                  <a:pt x="0" y="19288"/>
                </a:cubicBezTo>
                <a:cubicBezTo>
                  <a:pt x="9" y="14100"/>
                  <a:pt x="-984" y="498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4822031"/>
                      <a:gd name="connsiteY0" fmla="*/ 0 h 19288"/>
                      <a:gd name="connsiteX1" fmla="*/ 544201 w 4822031"/>
                      <a:gd name="connsiteY1" fmla="*/ 0 h 19288"/>
                      <a:gd name="connsiteX2" fmla="*/ 1088401 w 4822031"/>
                      <a:gd name="connsiteY2" fmla="*/ 0 h 19288"/>
                      <a:gd name="connsiteX3" fmla="*/ 1729043 w 4822031"/>
                      <a:gd name="connsiteY3" fmla="*/ 0 h 19288"/>
                      <a:gd name="connsiteX4" fmla="*/ 2514345 w 4822031"/>
                      <a:gd name="connsiteY4" fmla="*/ 0 h 19288"/>
                      <a:gd name="connsiteX5" fmla="*/ 3106766 w 4822031"/>
                      <a:gd name="connsiteY5" fmla="*/ 0 h 19288"/>
                      <a:gd name="connsiteX6" fmla="*/ 3699187 w 4822031"/>
                      <a:gd name="connsiteY6" fmla="*/ 0 h 19288"/>
                      <a:gd name="connsiteX7" fmla="*/ 4822031 w 4822031"/>
                      <a:gd name="connsiteY7" fmla="*/ 0 h 19288"/>
                      <a:gd name="connsiteX8" fmla="*/ 4822031 w 4822031"/>
                      <a:gd name="connsiteY8" fmla="*/ 19288 h 19288"/>
                      <a:gd name="connsiteX9" fmla="*/ 4084949 w 4822031"/>
                      <a:gd name="connsiteY9" fmla="*/ 19288 h 19288"/>
                      <a:gd name="connsiteX10" fmla="*/ 3492528 w 4822031"/>
                      <a:gd name="connsiteY10" fmla="*/ 19288 h 19288"/>
                      <a:gd name="connsiteX11" fmla="*/ 2900107 w 4822031"/>
                      <a:gd name="connsiteY11" fmla="*/ 19288 h 19288"/>
                      <a:gd name="connsiteX12" fmla="*/ 2163025 w 4822031"/>
                      <a:gd name="connsiteY12" fmla="*/ 19288 h 19288"/>
                      <a:gd name="connsiteX13" fmla="*/ 1377723 w 4822031"/>
                      <a:gd name="connsiteY13" fmla="*/ 19288 h 19288"/>
                      <a:gd name="connsiteX14" fmla="*/ 833523 w 4822031"/>
                      <a:gd name="connsiteY14" fmla="*/ 19288 h 19288"/>
                      <a:gd name="connsiteX15" fmla="*/ 0 w 4822031"/>
                      <a:gd name="connsiteY15" fmla="*/ 19288 h 19288"/>
                      <a:gd name="connsiteX16" fmla="*/ 0 w 4822031"/>
                      <a:gd name="connsiteY16" fmla="*/ 0 h 19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2031" h="19288" fill="none" extrusionOk="0">
                        <a:moveTo>
                          <a:pt x="0" y="0"/>
                        </a:moveTo>
                        <a:cubicBezTo>
                          <a:pt x="112018" y="19716"/>
                          <a:pt x="358184" y="2834"/>
                          <a:pt x="544201" y="0"/>
                        </a:cubicBezTo>
                        <a:cubicBezTo>
                          <a:pt x="730218" y="-2834"/>
                          <a:pt x="929177" y="8211"/>
                          <a:pt x="1088401" y="0"/>
                        </a:cubicBezTo>
                        <a:cubicBezTo>
                          <a:pt x="1247625" y="-8211"/>
                          <a:pt x="1434748" y="8071"/>
                          <a:pt x="1729043" y="0"/>
                        </a:cubicBezTo>
                        <a:cubicBezTo>
                          <a:pt x="2023338" y="-8071"/>
                          <a:pt x="2262699" y="4624"/>
                          <a:pt x="2514345" y="0"/>
                        </a:cubicBezTo>
                        <a:cubicBezTo>
                          <a:pt x="2765991" y="-4624"/>
                          <a:pt x="2826910" y="9362"/>
                          <a:pt x="3106766" y="0"/>
                        </a:cubicBezTo>
                        <a:cubicBezTo>
                          <a:pt x="3386622" y="-9362"/>
                          <a:pt x="3570699" y="8586"/>
                          <a:pt x="3699187" y="0"/>
                        </a:cubicBezTo>
                        <a:cubicBezTo>
                          <a:pt x="3827675" y="-8586"/>
                          <a:pt x="4534007" y="-31265"/>
                          <a:pt x="4822031" y="0"/>
                        </a:cubicBezTo>
                        <a:cubicBezTo>
                          <a:pt x="4821358" y="6716"/>
                          <a:pt x="4821707" y="9769"/>
                          <a:pt x="4822031" y="19288"/>
                        </a:cubicBezTo>
                        <a:cubicBezTo>
                          <a:pt x="4545814" y="-9821"/>
                          <a:pt x="4276689" y="-6201"/>
                          <a:pt x="4084949" y="19288"/>
                        </a:cubicBezTo>
                        <a:cubicBezTo>
                          <a:pt x="3893209" y="44777"/>
                          <a:pt x="3713302" y="43672"/>
                          <a:pt x="3492528" y="19288"/>
                        </a:cubicBezTo>
                        <a:cubicBezTo>
                          <a:pt x="3271754" y="-5096"/>
                          <a:pt x="3075610" y="16047"/>
                          <a:pt x="2900107" y="19288"/>
                        </a:cubicBezTo>
                        <a:cubicBezTo>
                          <a:pt x="2724604" y="22529"/>
                          <a:pt x="2367531" y="31546"/>
                          <a:pt x="2163025" y="19288"/>
                        </a:cubicBezTo>
                        <a:cubicBezTo>
                          <a:pt x="1958519" y="7030"/>
                          <a:pt x="1621853" y="30204"/>
                          <a:pt x="1377723" y="19288"/>
                        </a:cubicBezTo>
                        <a:cubicBezTo>
                          <a:pt x="1133593" y="8372"/>
                          <a:pt x="1059667" y="15538"/>
                          <a:pt x="833523" y="19288"/>
                        </a:cubicBezTo>
                        <a:cubicBezTo>
                          <a:pt x="607379" y="23038"/>
                          <a:pt x="182182" y="29675"/>
                          <a:pt x="0" y="19288"/>
                        </a:cubicBezTo>
                        <a:cubicBezTo>
                          <a:pt x="47" y="14485"/>
                          <a:pt x="-479" y="4857"/>
                          <a:pt x="0" y="0"/>
                        </a:cubicBezTo>
                        <a:close/>
                      </a:path>
                      <a:path w="4822031" h="19288" stroke="0" extrusionOk="0">
                        <a:moveTo>
                          <a:pt x="0" y="0"/>
                        </a:moveTo>
                        <a:cubicBezTo>
                          <a:pt x="198221" y="-13340"/>
                          <a:pt x="467192" y="21494"/>
                          <a:pt x="592421" y="0"/>
                        </a:cubicBezTo>
                        <a:cubicBezTo>
                          <a:pt x="717650" y="-21494"/>
                          <a:pt x="936303" y="-24751"/>
                          <a:pt x="1136622" y="0"/>
                        </a:cubicBezTo>
                        <a:cubicBezTo>
                          <a:pt x="1336941" y="24751"/>
                          <a:pt x="1484576" y="-17875"/>
                          <a:pt x="1729043" y="0"/>
                        </a:cubicBezTo>
                        <a:cubicBezTo>
                          <a:pt x="1973510" y="17875"/>
                          <a:pt x="2262471" y="-1304"/>
                          <a:pt x="2417904" y="0"/>
                        </a:cubicBezTo>
                        <a:cubicBezTo>
                          <a:pt x="2573337" y="1304"/>
                          <a:pt x="2986834" y="-13687"/>
                          <a:pt x="3154986" y="0"/>
                        </a:cubicBezTo>
                        <a:cubicBezTo>
                          <a:pt x="3323138" y="13687"/>
                          <a:pt x="3629422" y="7969"/>
                          <a:pt x="3940288" y="0"/>
                        </a:cubicBezTo>
                        <a:cubicBezTo>
                          <a:pt x="4251154" y="-7969"/>
                          <a:pt x="4635687" y="15487"/>
                          <a:pt x="4822031" y="0"/>
                        </a:cubicBezTo>
                        <a:cubicBezTo>
                          <a:pt x="4822154" y="8771"/>
                          <a:pt x="4822707" y="13790"/>
                          <a:pt x="4822031" y="19288"/>
                        </a:cubicBezTo>
                        <a:cubicBezTo>
                          <a:pt x="4576566" y="-16101"/>
                          <a:pt x="4319999" y="41848"/>
                          <a:pt x="4084949" y="19288"/>
                        </a:cubicBezTo>
                        <a:cubicBezTo>
                          <a:pt x="3849899" y="-3272"/>
                          <a:pt x="3619682" y="49980"/>
                          <a:pt x="3299647" y="19288"/>
                        </a:cubicBezTo>
                        <a:cubicBezTo>
                          <a:pt x="2979612" y="-11404"/>
                          <a:pt x="2887563" y="22378"/>
                          <a:pt x="2514345" y="19288"/>
                        </a:cubicBezTo>
                        <a:cubicBezTo>
                          <a:pt x="2141127" y="16198"/>
                          <a:pt x="2140774" y="37957"/>
                          <a:pt x="1970144" y="19288"/>
                        </a:cubicBezTo>
                        <a:cubicBezTo>
                          <a:pt x="1799514" y="619"/>
                          <a:pt x="1570829" y="4754"/>
                          <a:pt x="1233062" y="19288"/>
                        </a:cubicBezTo>
                        <a:cubicBezTo>
                          <a:pt x="895295" y="33822"/>
                          <a:pt x="760751" y="7502"/>
                          <a:pt x="592421" y="19288"/>
                        </a:cubicBezTo>
                        <a:cubicBezTo>
                          <a:pt x="424091" y="31074"/>
                          <a:pt x="267988" y="11784"/>
                          <a:pt x="0" y="19288"/>
                        </a:cubicBezTo>
                        <a:cubicBezTo>
                          <a:pt x="-92" y="14935"/>
                          <a:pt x="721" y="44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F47A728C-1368-B8FE-EB65-44DC4C828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26" y="2777337"/>
            <a:ext cx="11912682" cy="37822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E6AC27-27E9-E473-B7EA-7D042EC1A096}"/>
              </a:ext>
            </a:extLst>
          </p:cNvPr>
          <p:cNvSpPr txBox="1"/>
          <p:nvPr/>
        </p:nvSpPr>
        <p:spPr>
          <a:xfrm>
            <a:off x="2418007" y="650530"/>
            <a:ext cx="2743199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84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58750" cy="723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564265" y="2486"/>
            <a:ext cx="1979283" cy="1862484"/>
            <a:chOff x="-648769" y="2358"/>
            <a:chExt cx="1876653" cy="176600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886905" y="6363264"/>
            <a:ext cx="680624" cy="6806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6905" y="6033650"/>
            <a:ext cx="2385666" cy="1198998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918EAC-96CD-4883-8405-5718DC273F41}"/>
              </a:ext>
            </a:extLst>
          </p:cNvPr>
          <p:cNvSpPr txBox="1"/>
          <p:nvPr/>
        </p:nvSpPr>
        <p:spPr>
          <a:xfrm>
            <a:off x="-1275481" y="159941"/>
            <a:ext cx="6428792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701CA-BF7B-E30D-379E-0B10971F3A51}"/>
              </a:ext>
            </a:extLst>
          </p:cNvPr>
          <p:cNvSpPr txBox="1"/>
          <p:nvPr/>
        </p:nvSpPr>
        <p:spPr>
          <a:xfrm>
            <a:off x="8121679" y="1262137"/>
            <a:ext cx="29805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宋体"/>
                <a:cs typeface="Calibri"/>
              </a:rPr>
              <a:t>Email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宋体"/>
                <a:cs typeface="Calibri"/>
              </a:rPr>
              <a:t>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宋体"/>
                <a:cs typeface="Calibri"/>
              </a:rPr>
              <a:t>example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宋体"/>
                <a:cs typeface="Calibri"/>
              </a:rPr>
              <a:t>:</a:t>
            </a:r>
          </a:p>
        </p:txBody>
      </p:sp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FDB6D55-F192-5716-3D5A-ABFB0A59B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234" y="1804449"/>
            <a:ext cx="4103953" cy="3895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FD7EA6-4534-B76F-3C5A-E256156A7C4A}"/>
              </a:ext>
            </a:extLst>
          </p:cNvPr>
          <p:cNvSpPr txBox="1"/>
          <p:nvPr/>
        </p:nvSpPr>
        <p:spPr>
          <a:xfrm>
            <a:off x="668735" y="287043"/>
            <a:ext cx="29805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宋体"/>
                <a:cs typeface="Calibri"/>
              </a:rPr>
              <a:t>SES Service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alibri"/>
              <a:ea typeface="宋体"/>
              <a:cs typeface="Calibri"/>
            </a:endParaRPr>
          </a:p>
        </p:txBody>
      </p:sp>
      <p:pic>
        <p:nvPicPr>
          <p:cNvPr id="2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B6A28F77-185A-F2C9-6D19-250D356BC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27" y="933432"/>
            <a:ext cx="7204645" cy="51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58750" cy="723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564265" y="2486"/>
            <a:ext cx="1979283" cy="1862484"/>
            <a:chOff x="-648769" y="2358"/>
            <a:chExt cx="1876653" cy="176600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886905" y="6363264"/>
            <a:ext cx="680624" cy="6806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6905" y="6033650"/>
            <a:ext cx="2385666" cy="1198998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918EAC-96CD-4883-8405-5718DC273F41}"/>
              </a:ext>
            </a:extLst>
          </p:cNvPr>
          <p:cNvSpPr txBox="1"/>
          <p:nvPr/>
        </p:nvSpPr>
        <p:spPr>
          <a:xfrm>
            <a:off x="-1468553" y="159046"/>
            <a:ext cx="6428792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3EE761A-CFD2-92F2-417D-56373D07D94B}"/>
              </a:ext>
            </a:extLst>
          </p:cNvPr>
          <p:cNvCxnSpPr>
            <a:cxnSpLocks/>
          </p:cNvCxnSpPr>
          <p:nvPr/>
        </p:nvCxnSpPr>
        <p:spPr>
          <a:xfrm>
            <a:off x="2214334" y="2958614"/>
            <a:ext cx="1029661" cy="0"/>
          </a:xfrm>
          <a:prstGeom prst="straightConnector1">
            <a:avLst/>
          </a:prstGeom>
          <a:ln w="57150">
            <a:solidFill>
              <a:srgbClr val="FB94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FCA1341-8520-A223-6A68-8B724EC0614F}"/>
              </a:ext>
            </a:extLst>
          </p:cNvPr>
          <p:cNvCxnSpPr>
            <a:cxnSpLocks/>
          </p:cNvCxnSpPr>
          <p:nvPr/>
        </p:nvCxnSpPr>
        <p:spPr>
          <a:xfrm flipH="1">
            <a:off x="2144080" y="3264016"/>
            <a:ext cx="1029661" cy="0"/>
          </a:xfrm>
          <a:prstGeom prst="straightConnector1">
            <a:avLst/>
          </a:prstGeom>
          <a:ln w="57150">
            <a:solidFill>
              <a:srgbClr val="F03F3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9B93455-1FD2-E7C7-1AE5-901029D1577A}"/>
              </a:ext>
            </a:extLst>
          </p:cNvPr>
          <p:cNvCxnSpPr>
            <a:cxnSpLocks/>
          </p:cNvCxnSpPr>
          <p:nvPr/>
        </p:nvCxnSpPr>
        <p:spPr>
          <a:xfrm flipH="1">
            <a:off x="4889420" y="3025283"/>
            <a:ext cx="1369621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C9B83815-1714-CFFF-3F73-059A9AC07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437" y="2363302"/>
            <a:ext cx="1207136" cy="119899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A19D1CE-1FC1-F2FD-5891-09F93FA4E4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3" r="19094" b="35664"/>
          <a:stretch/>
        </p:blipFill>
        <p:spPr bwMode="auto">
          <a:xfrm>
            <a:off x="6517330" y="2247787"/>
            <a:ext cx="936104" cy="140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CF2D49-B792-F44D-D323-66ADFB989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8" t="13077" r="15276" b="34617"/>
          <a:stretch/>
        </p:blipFill>
        <p:spPr bwMode="auto">
          <a:xfrm>
            <a:off x="628161" y="2517365"/>
            <a:ext cx="1298148" cy="119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03017CB-D2E3-8A23-F5C2-FA9D0ADDDA45}"/>
              </a:ext>
            </a:extLst>
          </p:cNvPr>
          <p:cNvSpPr/>
          <p:nvPr/>
        </p:nvSpPr>
        <p:spPr>
          <a:xfrm>
            <a:off x="3645204" y="4442795"/>
            <a:ext cx="956525" cy="766925"/>
          </a:xfrm>
          <a:prstGeom prst="roundRect">
            <a:avLst/>
          </a:prstGeom>
          <a:solidFill>
            <a:srgbClr val="392C47"/>
          </a:solidFill>
          <a:ln w="57150">
            <a:solidFill>
              <a:srgbClr val="392C47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User Data</a:t>
            </a:r>
            <a:endParaRPr lang="zh-CN" altLang="en-US" sz="2400" b="1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D9DF5C5-7FCF-B540-9883-CD867267FCFA}"/>
              </a:ext>
            </a:extLst>
          </p:cNvPr>
          <p:cNvSpPr/>
          <p:nvPr/>
        </p:nvSpPr>
        <p:spPr>
          <a:xfrm>
            <a:off x="394734" y="4418294"/>
            <a:ext cx="1911793" cy="766925"/>
          </a:xfrm>
          <a:prstGeom prst="roundRect">
            <a:avLst/>
          </a:prstGeom>
          <a:solidFill>
            <a:srgbClr val="392C47"/>
          </a:solidFill>
          <a:ln w="57150">
            <a:solidFill>
              <a:srgbClr val="392C47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Other Components</a:t>
            </a:r>
            <a:endParaRPr lang="zh-CN" altLang="en-US" sz="2400" b="1" dirty="0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CC175A94-B7CB-9FBF-B9F4-F02E5C3AA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1192" y="2423150"/>
            <a:ext cx="1204797" cy="1182892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6921631-1704-3190-090C-16ABB9DCD95F}"/>
              </a:ext>
            </a:extLst>
          </p:cNvPr>
          <p:cNvCxnSpPr>
            <a:cxnSpLocks/>
          </p:cNvCxnSpPr>
          <p:nvPr/>
        </p:nvCxnSpPr>
        <p:spPr>
          <a:xfrm flipH="1">
            <a:off x="7533636" y="3014596"/>
            <a:ext cx="1252978" cy="11528"/>
          </a:xfrm>
          <a:prstGeom prst="straightConnector1">
            <a:avLst/>
          </a:prstGeom>
          <a:ln w="57150">
            <a:solidFill>
              <a:srgbClr val="3366CC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A7C4A929-82F8-801D-0FC3-B40D98E0BA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6338" y="2405925"/>
            <a:ext cx="1207136" cy="1207136"/>
          </a:xfrm>
          <a:prstGeom prst="rect">
            <a:avLst/>
          </a:prstGeom>
        </p:spPr>
      </p:pic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B74ADF7-16FA-6F3F-7354-2424AB2FF3FF}"/>
              </a:ext>
            </a:extLst>
          </p:cNvPr>
          <p:cNvSpPr/>
          <p:nvPr/>
        </p:nvSpPr>
        <p:spPr>
          <a:xfrm>
            <a:off x="11137596" y="4430745"/>
            <a:ext cx="1246108" cy="766925"/>
          </a:xfrm>
          <a:prstGeom prst="roundRect">
            <a:avLst/>
          </a:prstGeom>
          <a:solidFill>
            <a:srgbClr val="392C47"/>
          </a:solidFill>
          <a:ln w="57150">
            <a:solidFill>
              <a:srgbClr val="392C47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Backup</a:t>
            </a:r>
            <a:endParaRPr lang="zh-CN" altLang="en-US" sz="2400" b="1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33AA4CF-43F1-523A-4B92-6B239F700BBF}"/>
              </a:ext>
            </a:extLst>
          </p:cNvPr>
          <p:cNvCxnSpPr>
            <a:cxnSpLocks/>
          </p:cNvCxnSpPr>
          <p:nvPr/>
        </p:nvCxnSpPr>
        <p:spPr>
          <a:xfrm>
            <a:off x="10125924" y="3014596"/>
            <a:ext cx="826870" cy="0"/>
          </a:xfrm>
          <a:prstGeom prst="straightConnector1">
            <a:avLst/>
          </a:prstGeom>
          <a:ln w="57150">
            <a:solidFill>
              <a:srgbClr val="3366CC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6BD9F557-EABB-FEE7-AD0B-4DB5291DFE78}"/>
              </a:ext>
            </a:extLst>
          </p:cNvPr>
          <p:cNvSpPr txBox="1"/>
          <p:nvPr/>
        </p:nvSpPr>
        <p:spPr>
          <a:xfrm>
            <a:off x="2144080" y="2322368"/>
            <a:ext cx="11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Update</a:t>
            </a:r>
            <a:endParaRPr lang="zh-CN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AD4382D-A771-0F99-923E-250A16A329B7}"/>
              </a:ext>
            </a:extLst>
          </p:cNvPr>
          <p:cNvSpPr txBox="1"/>
          <p:nvPr/>
        </p:nvSpPr>
        <p:spPr>
          <a:xfrm>
            <a:off x="2292768" y="3399467"/>
            <a:ext cx="82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Read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027" name="连接符: 肘形 1026">
            <a:extLst>
              <a:ext uri="{FF2B5EF4-FFF2-40B4-BE49-F238E27FC236}">
                <a16:creationId xmlns:a16="http://schemas.microsoft.com/office/drawing/2014/main" id="{95D678F5-A0D3-1A8F-63EB-179E26F11BBC}"/>
              </a:ext>
            </a:extLst>
          </p:cNvPr>
          <p:cNvCxnSpPr>
            <a:cxnSpLocks/>
          </p:cNvCxnSpPr>
          <p:nvPr/>
        </p:nvCxnSpPr>
        <p:spPr>
          <a:xfrm flipV="1">
            <a:off x="4682573" y="2423150"/>
            <a:ext cx="4741018" cy="199038"/>
          </a:xfrm>
          <a:prstGeom prst="bentConnector4">
            <a:avLst>
              <a:gd name="adj1" fmla="val 14033"/>
              <a:gd name="adj2" fmla="val 21485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7ADEADD8-A59E-6252-F4A6-5FECCDEBC7A2}"/>
              </a:ext>
            </a:extLst>
          </p:cNvPr>
          <p:cNvSpPr txBox="1"/>
          <p:nvPr/>
        </p:nvSpPr>
        <p:spPr>
          <a:xfrm>
            <a:off x="5809254" y="1573316"/>
            <a:ext cx="267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Periodically Update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33" name="文本框 1032">
            <a:extLst>
              <a:ext uri="{FF2B5EF4-FFF2-40B4-BE49-F238E27FC236}">
                <a16:creationId xmlns:a16="http://schemas.microsoft.com/office/drawing/2014/main" id="{9E312E1B-2C1F-865B-CD11-D0C5E1A4B503}"/>
              </a:ext>
            </a:extLst>
          </p:cNvPr>
          <p:cNvSpPr txBox="1"/>
          <p:nvPr/>
        </p:nvSpPr>
        <p:spPr>
          <a:xfrm>
            <a:off x="10013827" y="2496949"/>
            <a:ext cx="112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Update</a:t>
            </a:r>
            <a:endParaRPr lang="zh-CN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4" name="文本框 1033">
            <a:extLst>
              <a:ext uri="{FF2B5EF4-FFF2-40B4-BE49-F238E27FC236}">
                <a16:creationId xmlns:a16="http://schemas.microsoft.com/office/drawing/2014/main" id="{EB848347-2DF5-5FB8-9B29-B1EE2D123BBA}"/>
              </a:ext>
            </a:extLst>
          </p:cNvPr>
          <p:cNvSpPr txBox="1"/>
          <p:nvPr/>
        </p:nvSpPr>
        <p:spPr>
          <a:xfrm>
            <a:off x="7654530" y="3274896"/>
            <a:ext cx="106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333CC"/>
                </a:solidFill>
              </a:rPr>
              <a:t>Trigger</a:t>
            </a:r>
            <a:endParaRPr lang="zh-CN" altLang="en-US" sz="2400" b="1" dirty="0">
              <a:solidFill>
                <a:srgbClr val="3333CC"/>
              </a:solidFill>
            </a:endParaRPr>
          </a:p>
        </p:txBody>
      </p:sp>
      <p:sp>
        <p:nvSpPr>
          <p:cNvPr id="1035" name="文本框 1034">
            <a:extLst>
              <a:ext uri="{FF2B5EF4-FFF2-40B4-BE49-F238E27FC236}">
                <a16:creationId xmlns:a16="http://schemas.microsoft.com/office/drawing/2014/main" id="{B1329B28-1543-1741-1A0C-CF4DD73B15A8}"/>
              </a:ext>
            </a:extLst>
          </p:cNvPr>
          <p:cNvSpPr txBox="1"/>
          <p:nvPr/>
        </p:nvSpPr>
        <p:spPr>
          <a:xfrm>
            <a:off x="5087906" y="3254698"/>
            <a:ext cx="106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333CC"/>
                </a:solidFill>
              </a:rPr>
              <a:t>Trigger</a:t>
            </a:r>
            <a:endParaRPr lang="zh-CN" altLang="en-US" sz="2400" b="1" dirty="0">
              <a:solidFill>
                <a:srgbClr val="3333CC"/>
              </a:solidFill>
            </a:endParaRPr>
          </a:p>
        </p:txBody>
      </p:sp>
      <p:sp>
        <p:nvSpPr>
          <p:cNvPr id="1036" name="TextBox 6">
            <a:extLst>
              <a:ext uri="{FF2B5EF4-FFF2-40B4-BE49-F238E27FC236}">
                <a16:creationId xmlns:a16="http://schemas.microsoft.com/office/drawing/2014/main" id="{82034259-53A8-2D91-617D-A2A4A0739C81}"/>
              </a:ext>
            </a:extLst>
          </p:cNvPr>
          <p:cNvSpPr txBox="1"/>
          <p:nvPr/>
        </p:nvSpPr>
        <p:spPr>
          <a:xfrm>
            <a:off x="457061" y="236842"/>
            <a:ext cx="29805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宋体"/>
                <a:cs typeface="Calibri"/>
              </a:rPr>
              <a:t>User Data Backup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alibri"/>
              <a:ea typeface="宋体"/>
              <a:cs typeface="Calibri"/>
            </a:endParaRPr>
          </a:p>
        </p:txBody>
      </p:sp>
      <p:sp>
        <p:nvSpPr>
          <p:cNvPr id="1037" name="文本框 1036">
            <a:extLst>
              <a:ext uri="{FF2B5EF4-FFF2-40B4-BE49-F238E27FC236}">
                <a16:creationId xmlns:a16="http://schemas.microsoft.com/office/drawing/2014/main" id="{125C174C-51E8-8A2E-FE86-E1E109D3536B}"/>
              </a:ext>
            </a:extLst>
          </p:cNvPr>
          <p:cNvSpPr txBox="1"/>
          <p:nvPr/>
        </p:nvSpPr>
        <p:spPr>
          <a:xfrm>
            <a:off x="636668" y="3650783"/>
            <a:ext cx="119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Lambda</a:t>
            </a:r>
            <a:endParaRPr lang="zh-CN" altLang="en-US" sz="2400" b="1" dirty="0"/>
          </a:p>
        </p:txBody>
      </p:sp>
      <p:sp>
        <p:nvSpPr>
          <p:cNvPr id="1038" name="文本框 1037">
            <a:extLst>
              <a:ext uri="{FF2B5EF4-FFF2-40B4-BE49-F238E27FC236}">
                <a16:creationId xmlns:a16="http://schemas.microsoft.com/office/drawing/2014/main" id="{DE9686EC-58C5-28AB-EB9C-D8698585A35F}"/>
              </a:ext>
            </a:extLst>
          </p:cNvPr>
          <p:cNvSpPr txBox="1"/>
          <p:nvPr/>
        </p:nvSpPr>
        <p:spPr>
          <a:xfrm>
            <a:off x="3311384" y="3674946"/>
            <a:ext cx="1624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DynamoDB</a:t>
            </a:r>
            <a:endParaRPr lang="zh-CN" altLang="en-US" sz="2400" b="1" dirty="0"/>
          </a:p>
        </p:txBody>
      </p:sp>
      <p:sp>
        <p:nvSpPr>
          <p:cNvPr id="1039" name="文本框 1038">
            <a:extLst>
              <a:ext uri="{FF2B5EF4-FFF2-40B4-BE49-F238E27FC236}">
                <a16:creationId xmlns:a16="http://schemas.microsoft.com/office/drawing/2014/main" id="{9007223B-22E8-CAC9-9F1F-26C69C640AEC}"/>
              </a:ext>
            </a:extLst>
          </p:cNvPr>
          <p:cNvSpPr txBox="1"/>
          <p:nvPr/>
        </p:nvSpPr>
        <p:spPr>
          <a:xfrm>
            <a:off x="6505546" y="3794144"/>
            <a:ext cx="94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Boto3</a:t>
            </a:r>
            <a:endParaRPr lang="zh-CN" altLang="en-US" sz="2400" b="1" dirty="0"/>
          </a:p>
        </p:txBody>
      </p:sp>
      <p:sp>
        <p:nvSpPr>
          <p:cNvPr id="1040" name="文本框 1039">
            <a:extLst>
              <a:ext uri="{FF2B5EF4-FFF2-40B4-BE49-F238E27FC236}">
                <a16:creationId xmlns:a16="http://schemas.microsoft.com/office/drawing/2014/main" id="{0DF34419-DB63-C3A3-43EF-63D069129EE9}"/>
              </a:ext>
            </a:extLst>
          </p:cNvPr>
          <p:cNvSpPr txBox="1"/>
          <p:nvPr/>
        </p:nvSpPr>
        <p:spPr>
          <a:xfrm>
            <a:off x="9098661" y="3781405"/>
            <a:ext cx="64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EC2</a:t>
            </a:r>
            <a:endParaRPr lang="zh-CN" altLang="en-US" sz="2400" b="1" dirty="0"/>
          </a:p>
        </p:txBody>
      </p:sp>
      <p:sp>
        <p:nvSpPr>
          <p:cNvPr id="1041" name="文本框 1040">
            <a:extLst>
              <a:ext uri="{FF2B5EF4-FFF2-40B4-BE49-F238E27FC236}">
                <a16:creationId xmlns:a16="http://schemas.microsoft.com/office/drawing/2014/main" id="{E684DFB6-AD7B-626A-CF29-C163F73BAD22}"/>
              </a:ext>
            </a:extLst>
          </p:cNvPr>
          <p:cNvSpPr txBox="1"/>
          <p:nvPr/>
        </p:nvSpPr>
        <p:spPr>
          <a:xfrm>
            <a:off x="11334528" y="3686823"/>
            <a:ext cx="697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RDS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4755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3">
            <a:extLst>
              <a:ext uri="{FF2B5EF4-FFF2-40B4-BE49-F238E27FC236}">
                <a16:creationId xmlns:a16="http://schemas.microsoft.com/office/drawing/2014/main" id="{E257F123-E605-B369-9069-1308D63DD04A}"/>
              </a:ext>
            </a:extLst>
          </p:cNvPr>
          <p:cNvSpPr/>
          <p:nvPr/>
        </p:nvSpPr>
        <p:spPr>
          <a:xfrm flipH="1">
            <a:off x="-16700" y="-25011"/>
            <a:ext cx="7440357" cy="7379512"/>
          </a:xfrm>
          <a:custGeom>
            <a:avLst/>
            <a:gdLst/>
            <a:ahLst/>
            <a:cxnLst/>
            <a:rect l="l" t="t" r="r" b="b"/>
            <a:pathLst>
              <a:path w="6103349" h="5143500">
                <a:moveTo>
                  <a:pt x="2211962" y="0"/>
                </a:moveTo>
                <a:lnTo>
                  <a:pt x="3342730" y="0"/>
                </a:lnTo>
                <a:lnTo>
                  <a:pt x="3891387" y="0"/>
                </a:lnTo>
                <a:lnTo>
                  <a:pt x="6103349" y="0"/>
                </a:lnTo>
                <a:lnTo>
                  <a:pt x="6103349" y="5143500"/>
                </a:lnTo>
                <a:lnTo>
                  <a:pt x="334273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5233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A4DB147-F05C-7A74-959D-4E388510E021}"/>
              </a:ext>
            </a:extLst>
          </p:cNvPr>
          <p:cNvSpPr/>
          <p:nvPr/>
        </p:nvSpPr>
        <p:spPr>
          <a:xfrm>
            <a:off x="6579365" y="1084557"/>
            <a:ext cx="1211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>
                <a:solidFill>
                  <a:prstClr val="white"/>
                </a:solidFill>
                <a:cs typeface="微软雅黑"/>
              </a:rPr>
              <a:t>项目概况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FA1BB5E-72E8-0AE4-8ED8-F208D2D2404D}"/>
              </a:ext>
            </a:extLst>
          </p:cNvPr>
          <p:cNvSpPr/>
          <p:nvPr/>
        </p:nvSpPr>
        <p:spPr>
          <a:xfrm>
            <a:off x="10765803" y="1010731"/>
            <a:ext cx="1751762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kumimoji="1" lang="en-US" altLang="zh-CN" sz="4400" i="1" dirty="0">
                <a:solidFill>
                  <a:srgbClr val="002060"/>
                </a:solidFill>
                <a:ea typeface="宋体"/>
              </a:rPr>
              <a:t>PART 1</a:t>
            </a:r>
            <a:endParaRPr lang="zh-CN" altLang="en-US" sz="4400" i="1" dirty="0">
              <a:solidFill>
                <a:srgbClr val="002060"/>
              </a:solidFill>
              <a:ea typeface="宋体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4EFA9DF-DB71-FA97-ECC0-AD4CE1F18DAF}"/>
              </a:ext>
            </a:extLst>
          </p:cNvPr>
          <p:cNvSpPr/>
          <p:nvPr/>
        </p:nvSpPr>
        <p:spPr>
          <a:xfrm>
            <a:off x="6304129" y="1803589"/>
            <a:ext cx="1486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>
                <a:solidFill>
                  <a:prstClr val="white"/>
                </a:solidFill>
                <a:cs typeface="微软雅黑"/>
              </a:rPr>
              <a:t>算法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814F21-C00A-2F8E-4D49-591578136FB4}"/>
              </a:ext>
            </a:extLst>
          </p:cNvPr>
          <p:cNvSpPr/>
          <p:nvPr/>
        </p:nvSpPr>
        <p:spPr>
          <a:xfrm>
            <a:off x="10820216" y="3089828"/>
            <a:ext cx="1751762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kumimoji="1" lang="en-US" altLang="zh-CN" sz="4400" i="1" dirty="0">
                <a:solidFill>
                  <a:srgbClr val="002060"/>
                </a:solidFill>
                <a:ea typeface="宋体"/>
              </a:rPr>
              <a:t>PART 2</a:t>
            </a:r>
            <a:endParaRPr lang="zh-CN" altLang="en-US" sz="4400" i="1" dirty="0">
              <a:solidFill>
                <a:srgbClr val="002060"/>
              </a:solidFill>
              <a:ea typeface="宋体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594DF2C-624A-DF9C-9940-94ED314BBDCE}"/>
              </a:ext>
            </a:extLst>
          </p:cNvPr>
          <p:cNvSpPr/>
          <p:nvPr/>
        </p:nvSpPr>
        <p:spPr>
          <a:xfrm>
            <a:off x="6579365" y="2522621"/>
            <a:ext cx="1211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>
                <a:solidFill>
                  <a:prstClr val="white"/>
                </a:solidFill>
                <a:ea typeface="微软雅黑"/>
                <a:cs typeface="微软雅黑"/>
              </a:rPr>
              <a:t>前端</a:t>
            </a:r>
            <a:endParaRPr kumimoji="1" lang="zh-CN" altLang="en-US">
              <a:solidFill>
                <a:prstClr val="white"/>
              </a:solidFill>
              <a:ea typeface="宋体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412C5E3-1DF3-F7C2-3684-0451F1CFD7AF}"/>
              </a:ext>
            </a:extLst>
          </p:cNvPr>
          <p:cNvSpPr/>
          <p:nvPr/>
        </p:nvSpPr>
        <p:spPr>
          <a:xfrm>
            <a:off x="10854629" y="5380637"/>
            <a:ext cx="1751762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kumimoji="1" lang="en-US" altLang="zh-CN" sz="4400" i="1" dirty="0">
                <a:solidFill>
                  <a:srgbClr val="002060"/>
                </a:solidFill>
                <a:ea typeface="宋体"/>
              </a:rPr>
              <a:t>PART 3</a:t>
            </a:r>
            <a:endParaRPr lang="zh-CN" altLang="en-US" sz="4400" i="1" dirty="0">
              <a:solidFill>
                <a:srgbClr val="002060"/>
              </a:solidFill>
              <a:ea typeface="宋体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608119D-37A7-60B6-C407-B9F9056DCA4C}"/>
              </a:ext>
            </a:extLst>
          </p:cNvPr>
          <p:cNvSpPr/>
          <p:nvPr/>
        </p:nvSpPr>
        <p:spPr>
          <a:xfrm>
            <a:off x="391691" y="2892664"/>
            <a:ext cx="51404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800" b="1" dirty="0">
                <a:solidFill>
                  <a:schemeClr val="bg1"/>
                </a:solidFill>
              </a:rPr>
              <a:t>Currency Trading System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1D8B7B4-D27B-0A6E-C3AA-589CACCF08C4}"/>
              </a:ext>
            </a:extLst>
          </p:cNvPr>
          <p:cNvSpPr/>
          <p:nvPr/>
        </p:nvSpPr>
        <p:spPr>
          <a:xfrm>
            <a:off x="5703099" y="1007268"/>
            <a:ext cx="4069897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kumimoji="1" lang="en-US" altLang="zh-CN" sz="4400" dirty="0">
                <a:solidFill>
                  <a:srgbClr val="002060"/>
                </a:solidFill>
                <a:ea typeface="宋体"/>
              </a:rPr>
              <a:t>Overall Structure</a:t>
            </a:r>
            <a:endParaRPr lang="zh-CN" altLang="en-US" sz="4400" dirty="0">
              <a:solidFill>
                <a:srgbClr val="002060"/>
              </a:solidFill>
              <a:ea typeface="宋体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0F54B91-FB24-832E-C7B7-FF89170CD696}"/>
              </a:ext>
            </a:extLst>
          </p:cNvPr>
          <p:cNvSpPr/>
          <p:nvPr/>
        </p:nvSpPr>
        <p:spPr>
          <a:xfrm>
            <a:off x="6865724" y="3089828"/>
            <a:ext cx="2408095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kumimoji="1" lang="en-US" altLang="zh-CN" sz="4400" dirty="0">
                <a:solidFill>
                  <a:srgbClr val="002060"/>
                </a:solidFill>
                <a:ea typeface="宋体"/>
              </a:rPr>
              <a:t>Front End</a:t>
            </a:r>
            <a:endParaRPr lang="zh-CN" altLang="en-US" sz="4400" dirty="0">
              <a:solidFill>
                <a:srgbClr val="002060"/>
              </a:solidFill>
              <a:ea typeface="宋体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71993C9-35F5-52FC-1D48-67D4022FEC3E}"/>
              </a:ext>
            </a:extLst>
          </p:cNvPr>
          <p:cNvSpPr/>
          <p:nvPr/>
        </p:nvSpPr>
        <p:spPr>
          <a:xfrm>
            <a:off x="7435506" y="5378652"/>
            <a:ext cx="3023264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kumimoji="1" lang="en-US" altLang="zh-CN" sz="4400" dirty="0">
                <a:solidFill>
                  <a:srgbClr val="002060"/>
                </a:solidFill>
                <a:ea typeface="宋体"/>
              </a:rPr>
              <a:t>AWS Service</a:t>
            </a:r>
            <a:endParaRPr lang="zh-CN" altLang="en-US" sz="4400" dirty="0">
              <a:solidFill>
                <a:srgbClr val="002060"/>
              </a:solidFill>
              <a:ea typeface="宋体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274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>
            <a:extLst>
              <a:ext uri="{FF2B5EF4-FFF2-40B4-BE49-F238E27FC236}">
                <a16:creationId xmlns:a16="http://schemas.microsoft.com/office/drawing/2014/main" id="{5C8CC47F-3C18-43F2-1E30-BCF60367D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249" y="2608213"/>
            <a:ext cx="3516485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800" b="1" cap="all" dirty="0">
                <a:solidFill>
                  <a:schemeClr val="accent1"/>
                </a:solidFill>
                <a:cs typeface="Arial" panose="020B0604020202020204" pitchFamily="34" charset="0"/>
              </a:rPr>
              <a:t>Q&amp;A</a:t>
            </a:r>
            <a:endParaRPr lang="zh-CN" altLang="en-US" sz="8800" b="1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grpSp>
        <p:nvGrpSpPr>
          <p:cNvPr id="2074" name="组合 2073">
            <a:extLst>
              <a:ext uri="{FF2B5EF4-FFF2-40B4-BE49-F238E27FC236}">
                <a16:creationId xmlns:a16="http://schemas.microsoft.com/office/drawing/2014/main" id="{9D10E6B8-6133-9DA2-0A4D-0B1A7C7A87FF}"/>
              </a:ext>
            </a:extLst>
          </p:cNvPr>
          <p:cNvGrpSpPr/>
          <p:nvPr/>
        </p:nvGrpSpPr>
        <p:grpSpPr>
          <a:xfrm>
            <a:off x="2540943" y="7792789"/>
            <a:ext cx="9616008" cy="3719637"/>
            <a:chOff x="1355729" y="2473087"/>
            <a:chExt cx="9616008" cy="371963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864E32B-A07D-5CF4-2595-519A276B729A}"/>
                </a:ext>
              </a:extLst>
            </p:cNvPr>
            <p:cNvSpPr/>
            <p:nvPr/>
          </p:nvSpPr>
          <p:spPr>
            <a:xfrm>
              <a:off x="1420547" y="2477313"/>
              <a:ext cx="2221505" cy="9677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Data Microservice</a:t>
              </a:r>
              <a:endParaRPr lang="zh-CN" altLang="en-US" sz="2400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62D3E8B-7502-5724-8E9B-5A737441324F}"/>
                </a:ext>
              </a:extLst>
            </p:cNvPr>
            <p:cNvSpPr/>
            <p:nvPr/>
          </p:nvSpPr>
          <p:spPr>
            <a:xfrm>
              <a:off x="3920784" y="2473087"/>
              <a:ext cx="2221505" cy="967700"/>
            </a:xfrm>
            <a:prstGeom prst="rect">
              <a:avLst/>
            </a:prstGeom>
            <a:solidFill>
              <a:srgbClr val="90CDE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Suggestion</a:t>
              </a:r>
            </a:p>
            <a:p>
              <a:pPr algn="ctr"/>
              <a:r>
                <a:rPr lang="en-US" altLang="zh-CN" sz="2400" b="1" dirty="0"/>
                <a:t>Microservice</a:t>
              </a:r>
              <a:endParaRPr lang="zh-CN" altLang="en-US" sz="2400" b="1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36937EE-6858-9FE8-DE68-B0E9E22BC549}"/>
                </a:ext>
              </a:extLst>
            </p:cNvPr>
            <p:cNvSpPr/>
            <p:nvPr/>
          </p:nvSpPr>
          <p:spPr>
            <a:xfrm>
              <a:off x="6331777" y="2473087"/>
              <a:ext cx="2221505" cy="9677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Prediction</a:t>
              </a:r>
            </a:p>
            <a:p>
              <a:pPr algn="ctr"/>
              <a:r>
                <a:rPr lang="en-US" altLang="zh-CN" sz="2400" b="1" dirty="0"/>
                <a:t>Microservice</a:t>
              </a:r>
              <a:endParaRPr lang="zh-CN" altLang="en-US" sz="2400" b="1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9DDB6FC-7FBC-5903-AE21-A56AE4E695B0}"/>
                </a:ext>
              </a:extLst>
            </p:cNvPr>
            <p:cNvSpPr/>
            <p:nvPr/>
          </p:nvSpPr>
          <p:spPr>
            <a:xfrm>
              <a:off x="8649796" y="2473087"/>
              <a:ext cx="2221505" cy="967700"/>
            </a:xfrm>
            <a:prstGeom prst="rect">
              <a:avLst/>
            </a:prstGeom>
            <a:solidFill>
              <a:srgbClr val="86B1B4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Trading</a:t>
              </a:r>
            </a:p>
            <a:p>
              <a:pPr algn="ctr"/>
              <a:r>
                <a:rPr lang="en-US" altLang="zh-CN" sz="2400" b="1" dirty="0"/>
                <a:t>Microservice</a:t>
              </a:r>
              <a:endParaRPr lang="zh-CN" altLang="en-US" sz="2400" b="1" dirty="0"/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67FCAC6-3249-276D-0226-91EEE7C7D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6447" y="3641527"/>
              <a:ext cx="485801" cy="482526"/>
            </a:xfrm>
            <a:prstGeom prst="rect">
              <a:avLst/>
            </a:prstGeom>
          </p:spPr>
        </p:pic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E2BB9739-F756-26F9-23DA-0BB219D44D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58" t="13077" r="15276" b="34617"/>
            <a:stretch/>
          </p:blipFill>
          <p:spPr bwMode="auto">
            <a:xfrm>
              <a:off x="1423811" y="3654927"/>
              <a:ext cx="523441" cy="483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4955D802-9E39-E982-21A7-D2FDC0122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198" y="3647084"/>
              <a:ext cx="485802" cy="476969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0A53A790-23CA-597B-B703-25B6C9867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20784" y="3649794"/>
              <a:ext cx="485747" cy="476969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0002BEC5-12BB-D734-4FC5-470A47E58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1876" y="5652724"/>
              <a:ext cx="543665" cy="540000"/>
            </a:xfrm>
            <a:prstGeom prst="rect">
              <a:avLst/>
            </a:prstGeom>
          </p:spPr>
        </p:pic>
        <p:pic>
          <p:nvPicPr>
            <p:cNvPr id="27" name="Picture 4">
              <a:extLst>
                <a:ext uri="{FF2B5EF4-FFF2-40B4-BE49-F238E27FC236}">
                  <a16:creationId xmlns:a16="http://schemas.microsoft.com/office/drawing/2014/main" id="{DD1A13C6-D813-AE7A-9AFC-E5F9DF14BA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58" t="13077" r="15276" b="34617"/>
            <a:stretch/>
          </p:blipFill>
          <p:spPr bwMode="auto">
            <a:xfrm>
              <a:off x="8612329" y="5652724"/>
              <a:ext cx="58465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B87F4DC8-DBDD-7FB6-AA50-2B627A133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46027" y="5652724"/>
              <a:ext cx="550001" cy="54000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B352BE3E-576F-F864-F922-04794A631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14247" y="5652724"/>
              <a:ext cx="549938" cy="54000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CFDC27A7-EA6A-C8AF-96B8-E12776BA0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87383" y="5652724"/>
              <a:ext cx="545022" cy="5400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391EE2B8-4685-390D-0476-F84A5FE8F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23035" y="5652724"/>
              <a:ext cx="535157" cy="54000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DEF18217-727E-D6ED-A941-2CF0A5725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77870" y="5652724"/>
              <a:ext cx="552617" cy="54000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127FBE47-F92B-309E-1626-FE44B626F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40034" y="5652724"/>
              <a:ext cx="540000" cy="540000"/>
            </a:xfrm>
            <a:prstGeom prst="rect">
              <a:avLst/>
            </a:prstGeom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B5A73E9B-0F8E-8F64-238F-454B5725F4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52" t="11368" r="12549" b="34927"/>
            <a:stretch/>
          </p:blipFill>
          <p:spPr bwMode="auto">
            <a:xfrm>
              <a:off x="2816956" y="5652724"/>
              <a:ext cx="524237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A54FE45E-6C6C-B85E-20A1-7757F1BEC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092807" y="5652724"/>
              <a:ext cx="542307" cy="540000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7CE8C29E-F124-E9EE-CB7A-2F3975976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096334" y="3658247"/>
              <a:ext cx="497102" cy="483462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A3041075-1BA9-BDE1-350A-E802B6ACB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55729" y="5652724"/>
              <a:ext cx="555236" cy="540000"/>
            </a:xfrm>
            <a:prstGeom prst="rect">
              <a:avLst/>
            </a:prstGeom>
          </p:spPr>
        </p:pic>
        <p:pic>
          <p:nvPicPr>
            <p:cNvPr id="39" name="Picture 4">
              <a:extLst>
                <a:ext uri="{FF2B5EF4-FFF2-40B4-BE49-F238E27FC236}">
                  <a16:creationId xmlns:a16="http://schemas.microsoft.com/office/drawing/2014/main" id="{B435C742-96BC-1A7C-18BE-91172B8855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58" t="13077" r="15276" b="34617"/>
            <a:stretch/>
          </p:blipFill>
          <p:spPr bwMode="auto">
            <a:xfrm>
              <a:off x="4518354" y="3658247"/>
              <a:ext cx="523441" cy="483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676B51EC-9659-5260-C8C8-F26B6016B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2030" y="3651116"/>
              <a:ext cx="480206" cy="476969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214A2467-EA04-29BB-8A5E-619F952B1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732677" y="3641527"/>
              <a:ext cx="484588" cy="482526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836AC437-D761-0E41-AFEF-ACFEC8DF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02055" y="3633042"/>
              <a:ext cx="498313" cy="493721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0DC8A573-DE90-35EE-DB56-529EF3D5C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22497" y="3633042"/>
              <a:ext cx="498314" cy="502824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CB6EBA25-6331-FCA5-FA57-BCF2759D2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3434" y="3641527"/>
              <a:ext cx="485801" cy="482526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309AFAB0-8813-C84B-1033-6A2864823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16615" y="3643688"/>
              <a:ext cx="484833" cy="480365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07F9CEBE-33E6-772A-FE4A-02F14B4C9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78600" y="3641482"/>
              <a:ext cx="497102" cy="485753"/>
            </a:xfrm>
            <a:prstGeom prst="rect">
              <a:avLst/>
            </a:prstGeom>
          </p:spPr>
        </p:pic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C2990E74-420C-A648-1942-A7E8EF863D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52" t="11368" r="12549" b="34927"/>
            <a:stretch/>
          </p:blipFill>
          <p:spPr bwMode="auto">
            <a:xfrm>
              <a:off x="8697766" y="4255024"/>
              <a:ext cx="481273" cy="495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D4DB8B81-DECC-34AA-EC88-A29CD4D05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15106" y="4267307"/>
              <a:ext cx="497102" cy="483462"/>
            </a:xfrm>
            <a:prstGeom prst="rect">
              <a:avLst/>
            </a:prstGeom>
          </p:spPr>
        </p:pic>
        <p:pic>
          <p:nvPicPr>
            <p:cNvPr id="2051" name="图片 2050">
              <a:extLst>
                <a:ext uri="{FF2B5EF4-FFF2-40B4-BE49-F238E27FC236}">
                  <a16:creationId xmlns:a16="http://schemas.microsoft.com/office/drawing/2014/main" id="{7ED3F06A-0554-FC1E-8206-A40431214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75556" y="3649043"/>
              <a:ext cx="498313" cy="486936"/>
            </a:xfrm>
            <a:prstGeom prst="rect">
              <a:avLst/>
            </a:prstGeom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C124B9F4-24DA-F1C3-D5E8-AF2FE71264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58" t="13077" r="15276" b="34617"/>
            <a:stretch/>
          </p:blipFill>
          <p:spPr bwMode="auto">
            <a:xfrm>
              <a:off x="10448296" y="3652404"/>
              <a:ext cx="523441" cy="483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4">
              <a:extLst>
                <a:ext uri="{FF2B5EF4-FFF2-40B4-BE49-F238E27FC236}">
                  <a16:creationId xmlns:a16="http://schemas.microsoft.com/office/drawing/2014/main" id="{52570020-74E7-9DCD-5519-73724E4BB8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58" t="13077" r="15276" b="34617"/>
            <a:stretch/>
          </p:blipFill>
          <p:spPr bwMode="auto">
            <a:xfrm>
              <a:off x="6403081" y="4241639"/>
              <a:ext cx="523441" cy="483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图片 2053">
              <a:extLst>
                <a:ext uri="{FF2B5EF4-FFF2-40B4-BE49-F238E27FC236}">
                  <a16:creationId xmlns:a16="http://schemas.microsoft.com/office/drawing/2014/main" id="{32AB2F3B-53F9-4CFE-084E-73378D6D3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023709" y="4227768"/>
              <a:ext cx="497102" cy="483462"/>
            </a:xfrm>
            <a:prstGeom prst="rect">
              <a:avLst/>
            </a:prstGeom>
          </p:spPr>
        </p:pic>
        <p:pic>
          <p:nvPicPr>
            <p:cNvPr id="2055" name="图片 2054">
              <a:extLst>
                <a:ext uri="{FF2B5EF4-FFF2-40B4-BE49-F238E27FC236}">
                  <a16:creationId xmlns:a16="http://schemas.microsoft.com/office/drawing/2014/main" id="{2F4A29CE-36BB-DA82-A188-B632C0FF3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18027" y="3647015"/>
              <a:ext cx="485801" cy="482526"/>
            </a:xfrm>
            <a:prstGeom prst="rect">
              <a:avLst/>
            </a:prstGeom>
          </p:spPr>
        </p:pic>
        <p:pic>
          <p:nvPicPr>
            <p:cNvPr id="2056" name="图片 2055">
              <a:extLst>
                <a:ext uri="{FF2B5EF4-FFF2-40B4-BE49-F238E27FC236}">
                  <a16:creationId xmlns:a16="http://schemas.microsoft.com/office/drawing/2014/main" id="{6BA24123-3163-D65D-FA88-9ABB9D56B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17400" y="4241639"/>
              <a:ext cx="497102" cy="483462"/>
            </a:xfrm>
            <a:prstGeom prst="rect">
              <a:avLst/>
            </a:prstGeom>
          </p:spPr>
        </p:pic>
        <p:pic>
          <p:nvPicPr>
            <p:cNvPr id="2057" name="图片 2056">
              <a:extLst>
                <a:ext uri="{FF2B5EF4-FFF2-40B4-BE49-F238E27FC236}">
                  <a16:creationId xmlns:a16="http://schemas.microsoft.com/office/drawing/2014/main" id="{C6BDCD7F-EB4C-919F-ACCE-E52C3A93C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378826" y="5630337"/>
              <a:ext cx="541120" cy="540000"/>
            </a:xfrm>
            <a:prstGeom prst="rect">
              <a:avLst/>
            </a:prstGeom>
          </p:spPr>
        </p:pic>
        <p:pic>
          <p:nvPicPr>
            <p:cNvPr id="2058" name="图片 2057">
              <a:extLst>
                <a:ext uri="{FF2B5EF4-FFF2-40B4-BE49-F238E27FC236}">
                  <a16:creationId xmlns:a16="http://schemas.microsoft.com/office/drawing/2014/main" id="{DD05AB2E-3D29-03C6-70A5-D09FA9ECE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101783" y="5632549"/>
              <a:ext cx="543391" cy="540000"/>
            </a:xfrm>
            <a:prstGeom prst="rect">
              <a:avLst/>
            </a:prstGeom>
          </p:spPr>
        </p:pic>
        <p:pic>
          <p:nvPicPr>
            <p:cNvPr id="2059" name="图片 2058">
              <a:extLst>
                <a:ext uri="{FF2B5EF4-FFF2-40B4-BE49-F238E27FC236}">
                  <a16:creationId xmlns:a16="http://schemas.microsoft.com/office/drawing/2014/main" id="{173B086C-83FC-B7F2-3232-7A2AD08B2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20547" y="4237006"/>
              <a:ext cx="516989" cy="513763"/>
            </a:xfrm>
            <a:prstGeom prst="rect">
              <a:avLst/>
            </a:prstGeom>
          </p:spPr>
        </p:pic>
        <p:pic>
          <p:nvPicPr>
            <p:cNvPr id="2060" name="图片 2059">
              <a:extLst>
                <a:ext uri="{FF2B5EF4-FFF2-40B4-BE49-F238E27FC236}">
                  <a16:creationId xmlns:a16="http://schemas.microsoft.com/office/drawing/2014/main" id="{830E910C-E6CE-9DB7-343B-1D70A83DB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16615" y="4240375"/>
              <a:ext cx="484833" cy="4838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736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24605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20987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2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66515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79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7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23367" y="3101068"/>
            <a:ext cx="6442712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altLang="zh-CN" sz="5400" dirty="0">
                <a:solidFill>
                  <a:schemeClr val="accent1"/>
                </a:solidFill>
                <a:latin typeface="Arial"/>
                <a:ea typeface="微软雅黑"/>
                <a:cs typeface="+mn-ea"/>
              </a:rPr>
              <a:t>Overall Structure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855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4086A58-DBCD-4C42-502B-146EBFA9C8F6}"/>
              </a:ext>
            </a:extLst>
          </p:cNvPr>
          <p:cNvSpPr/>
          <p:nvPr/>
        </p:nvSpPr>
        <p:spPr>
          <a:xfrm>
            <a:off x="-123353" y="-128091"/>
            <a:ext cx="3282996" cy="973409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3200" dirty="0">
                <a:latin typeface="微软雅黑"/>
                <a:ea typeface="微软雅黑"/>
              </a:rPr>
              <a:t>Architecture</a:t>
            </a:r>
            <a:endParaRPr lang="zh-CN" altLang="en-US" sz="3200" dirty="0">
              <a:latin typeface="微软雅黑"/>
              <a:ea typeface="微软雅黑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B7ED35-B937-2385-6687-31CBE0D7EEA8}"/>
              </a:ext>
            </a:extLst>
          </p:cNvPr>
          <p:cNvSpPr txBox="1"/>
          <p:nvPr/>
        </p:nvSpPr>
        <p:spPr>
          <a:xfrm>
            <a:off x="9939564" y="79222"/>
            <a:ext cx="2423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AWS Lambda</a:t>
            </a:r>
            <a:endParaRPr lang="zh-CN" altLang="en-US" sz="32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BD0602-7D15-B77E-6D8D-63E109242DAE}"/>
              </a:ext>
            </a:extLst>
          </p:cNvPr>
          <p:cNvSpPr txBox="1"/>
          <p:nvPr/>
        </p:nvSpPr>
        <p:spPr>
          <a:xfrm>
            <a:off x="9939564" y="619172"/>
            <a:ext cx="2101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3366CC"/>
                </a:solidFill>
              </a:rPr>
              <a:t>DynamoDB</a:t>
            </a:r>
            <a:endParaRPr lang="zh-CN" altLang="en-US" sz="3200" b="1" dirty="0">
              <a:solidFill>
                <a:srgbClr val="3366CC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B3266B-2A84-EC29-8176-411DAC8807B4}"/>
              </a:ext>
            </a:extLst>
          </p:cNvPr>
          <p:cNvSpPr txBox="1"/>
          <p:nvPr/>
        </p:nvSpPr>
        <p:spPr>
          <a:xfrm>
            <a:off x="9939564" y="1159122"/>
            <a:ext cx="16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33CC"/>
                </a:solidFill>
              </a:rPr>
              <a:t>Forecast</a:t>
            </a:r>
            <a:endParaRPr lang="zh-CN" altLang="en-US" sz="3200" b="1" dirty="0">
              <a:solidFill>
                <a:srgbClr val="0033CC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63B2A6-1479-3293-32E5-947CEC7317FE}"/>
              </a:ext>
            </a:extLst>
          </p:cNvPr>
          <p:cNvSpPr txBox="1"/>
          <p:nvPr/>
        </p:nvSpPr>
        <p:spPr>
          <a:xfrm>
            <a:off x="9939564" y="1699071"/>
            <a:ext cx="1834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S3 Bucket</a:t>
            </a:r>
            <a:endParaRPr lang="zh-CN" altLang="en-US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D66F0B-5E19-9E0F-BE2E-395DEA06FEE1}"/>
              </a:ext>
            </a:extLst>
          </p:cNvPr>
          <p:cNvSpPr txBox="1"/>
          <p:nvPr/>
        </p:nvSpPr>
        <p:spPr>
          <a:xfrm>
            <a:off x="9939564" y="2239020"/>
            <a:ext cx="234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</a:rPr>
              <a:t>API Gateway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ACB273-B30C-218C-6F8A-BC7B0CAD6A18}"/>
              </a:ext>
            </a:extLst>
          </p:cNvPr>
          <p:cNvSpPr txBox="1"/>
          <p:nvPr/>
        </p:nvSpPr>
        <p:spPr>
          <a:xfrm>
            <a:off x="9939564" y="2778969"/>
            <a:ext cx="805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75000"/>
                  </a:schemeClr>
                </a:solidFill>
              </a:rPr>
              <a:t>EC2</a:t>
            </a:r>
            <a:endParaRPr lang="zh-CN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3E830F-DF68-1C4E-141D-551AC2405AA5}"/>
              </a:ext>
            </a:extLst>
          </p:cNvPr>
          <p:cNvSpPr txBox="1"/>
          <p:nvPr/>
        </p:nvSpPr>
        <p:spPr>
          <a:xfrm>
            <a:off x="9939564" y="3318918"/>
            <a:ext cx="2221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</a:rPr>
              <a:t>Amazon Lex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69B9C0-7432-00A2-BF1C-706DE38F7C4D}"/>
              </a:ext>
            </a:extLst>
          </p:cNvPr>
          <p:cNvSpPr txBox="1"/>
          <p:nvPr/>
        </p:nvSpPr>
        <p:spPr>
          <a:xfrm>
            <a:off x="9939564" y="3858867"/>
            <a:ext cx="867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</a:rPr>
              <a:t>RDS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3C0ED9-37E2-DAA6-31FC-EA211E5522B3}"/>
              </a:ext>
            </a:extLst>
          </p:cNvPr>
          <p:cNvSpPr txBox="1"/>
          <p:nvPr/>
        </p:nvSpPr>
        <p:spPr>
          <a:xfrm>
            <a:off x="9939564" y="4398816"/>
            <a:ext cx="768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90CDE8"/>
                </a:solidFill>
              </a:rPr>
              <a:t>SES</a:t>
            </a:r>
            <a:endParaRPr lang="zh-CN" altLang="en-US" sz="3200" b="1" dirty="0">
              <a:solidFill>
                <a:srgbClr val="90CDE8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F63EA9-B4A1-BCFD-C9D0-49CD63E13DBD}"/>
              </a:ext>
            </a:extLst>
          </p:cNvPr>
          <p:cNvSpPr txBox="1"/>
          <p:nvPr/>
        </p:nvSpPr>
        <p:spPr>
          <a:xfrm>
            <a:off x="9939564" y="4938765"/>
            <a:ext cx="281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Build Container</a:t>
            </a:r>
            <a:endParaRPr lang="zh-CN" altLang="en-US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3F8F1B-688E-1E94-2584-F11B31FF5362}"/>
              </a:ext>
            </a:extLst>
          </p:cNvPr>
          <p:cNvSpPr txBox="1"/>
          <p:nvPr/>
        </p:nvSpPr>
        <p:spPr>
          <a:xfrm>
            <a:off x="9939564" y="6018663"/>
            <a:ext cx="300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6B1B4"/>
                </a:solidFill>
              </a:rPr>
              <a:t>Training Pipeline</a:t>
            </a:r>
            <a:endParaRPr lang="zh-CN" altLang="en-US" sz="3200" b="1" dirty="0">
              <a:solidFill>
                <a:srgbClr val="86B1B4"/>
              </a:solidFill>
            </a:endParaRPr>
          </a:p>
        </p:txBody>
      </p:sp>
      <p:pic>
        <p:nvPicPr>
          <p:cNvPr id="3" name="图片 2" descr="形状&#10;&#10;低可信度描述已自动生成">
            <a:extLst>
              <a:ext uri="{FF2B5EF4-FFF2-40B4-BE49-F238E27FC236}">
                <a16:creationId xmlns:a16="http://schemas.microsoft.com/office/drawing/2014/main" id="{800A8223-148F-9168-72CD-C159D1F15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8" y="663997"/>
            <a:ext cx="1728192" cy="172819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2955911-D204-FDD3-3B71-0D84A11062C1}"/>
              </a:ext>
            </a:extLst>
          </p:cNvPr>
          <p:cNvSpPr txBox="1"/>
          <p:nvPr/>
        </p:nvSpPr>
        <p:spPr>
          <a:xfrm>
            <a:off x="3322043" y="760251"/>
            <a:ext cx="3599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Overall Architecture</a:t>
            </a:r>
            <a:endParaRPr lang="zh-CN" altLang="en-US" sz="32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D17B9B6-0B47-C2EB-C6D0-4D4BA4F9CEDC}"/>
              </a:ext>
            </a:extLst>
          </p:cNvPr>
          <p:cNvSpPr/>
          <p:nvPr/>
        </p:nvSpPr>
        <p:spPr>
          <a:xfrm>
            <a:off x="2993596" y="1855519"/>
            <a:ext cx="4343048" cy="967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Currency Trading System</a:t>
            </a:r>
            <a:endParaRPr lang="zh-CN" altLang="en-US" sz="3200" b="1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6DAFEB2-61A6-CC3E-3AFD-17BB7CA0969C}"/>
              </a:ext>
            </a:extLst>
          </p:cNvPr>
          <p:cNvSpPr/>
          <p:nvPr/>
        </p:nvSpPr>
        <p:spPr>
          <a:xfrm>
            <a:off x="400121" y="3326784"/>
            <a:ext cx="2221505" cy="967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Data</a:t>
            </a:r>
            <a:endParaRPr lang="zh-CN" altLang="en-US" sz="24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3C842A-6C7F-A4B8-4B2F-A81D640E6014}"/>
              </a:ext>
            </a:extLst>
          </p:cNvPr>
          <p:cNvSpPr/>
          <p:nvPr/>
        </p:nvSpPr>
        <p:spPr>
          <a:xfrm>
            <a:off x="2900358" y="3322558"/>
            <a:ext cx="2221505" cy="967700"/>
          </a:xfrm>
          <a:prstGeom prst="rect">
            <a:avLst/>
          </a:prstGeom>
          <a:solidFill>
            <a:srgbClr val="90CDE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Suggestion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CA54574-FB5D-924E-4D00-9092A15B581C}"/>
              </a:ext>
            </a:extLst>
          </p:cNvPr>
          <p:cNvSpPr/>
          <p:nvPr/>
        </p:nvSpPr>
        <p:spPr>
          <a:xfrm>
            <a:off x="5311351" y="3322558"/>
            <a:ext cx="2221505" cy="967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Prediction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9367FE9-E6D1-05E8-E13D-B95041E06EBD}"/>
              </a:ext>
            </a:extLst>
          </p:cNvPr>
          <p:cNvSpPr/>
          <p:nvPr/>
        </p:nvSpPr>
        <p:spPr>
          <a:xfrm>
            <a:off x="7629370" y="3322558"/>
            <a:ext cx="2221505" cy="967700"/>
          </a:xfrm>
          <a:prstGeom prst="rect">
            <a:avLst/>
          </a:prstGeom>
          <a:solidFill>
            <a:srgbClr val="86B1B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Trading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0B2A553D-4529-4D72-B1C6-9D5FF9CF2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21" y="4490998"/>
            <a:ext cx="485801" cy="482526"/>
          </a:xfrm>
          <a:prstGeom prst="rect">
            <a:avLst/>
          </a:prstGeom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3A59E7A6-78CF-E326-85E1-D1AE6413B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8" t="13077" r="15276" b="34617"/>
          <a:stretch/>
        </p:blipFill>
        <p:spPr bwMode="auto">
          <a:xfrm>
            <a:off x="403385" y="4504398"/>
            <a:ext cx="523441" cy="48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A1543C7B-3793-74D3-47F0-C5AA51A95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5772" y="4496555"/>
            <a:ext cx="485802" cy="476969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7B0AD911-EF33-D9E7-1F67-8D94A2CA5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0358" y="4499265"/>
            <a:ext cx="485747" cy="476969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3CA3DC69-6E3A-E8A5-61D7-EE0D3200A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935" y="6502195"/>
            <a:ext cx="543665" cy="540000"/>
          </a:xfrm>
          <a:prstGeom prst="rect">
            <a:avLst/>
          </a:prstGeom>
        </p:spPr>
      </p:pic>
      <p:pic>
        <p:nvPicPr>
          <p:cNvPr id="54" name="Picture 4">
            <a:extLst>
              <a:ext uri="{FF2B5EF4-FFF2-40B4-BE49-F238E27FC236}">
                <a16:creationId xmlns:a16="http://schemas.microsoft.com/office/drawing/2014/main" id="{B5DCFAF5-F8CA-6D2A-85CA-BE096570D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8" t="13077" r="15276" b="34617"/>
          <a:stretch/>
        </p:blipFill>
        <p:spPr bwMode="auto">
          <a:xfrm>
            <a:off x="7026873" y="6502195"/>
            <a:ext cx="58465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C850178B-2941-2DB3-A4BC-7E58F0577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3577" y="6502195"/>
            <a:ext cx="550001" cy="54000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3554148F-2848-165E-6CA6-CA3B777DD8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8300" y="6502195"/>
            <a:ext cx="549938" cy="5400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AC921AE7-F495-74ED-E155-7ED46D4E4E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7939" y="6502195"/>
            <a:ext cx="545022" cy="540000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EEAEC693-2079-98A9-6D2E-9B7C6BA576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3100" y="6502195"/>
            <a:ext cx="535157" cy="54000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EEC5251A-5F1D-AA60-9086-5C1BD6CBA2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8917" y="6502195"/>
            <a:ext cx="552617" cy="54000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E568C057-3910-4173-7731-A0E69B41E3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93596" y="6502195"/>
            <a:ext cx="540000" cy="540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B418B2E-EFEC-07E5-2C3E-BC57FA5EFB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2" t="11368" r="12549" b="34927"/>
          <a:stretch/>
        </p:blipFill>
        <p:spPr bwMode="auto">
          <a:xfrm>
            <a:off x="1683524" y="6502195"/>
            <a:ext cx="52423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A664E58B-11A2-0589-2F6E-C47DB19047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5878" y="6502195"/>
            <a:ext cx="542307" cy="54000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C488F82E-6100-313D-42FC-E8CAFDB896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75908" y="4507718"/>
            <a:ext cx="497102" cy="483462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F5350576-E88A-C5EA-5649-25A8F2A6B54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5303" y="6502195"/>
            <a:ext cx="555236" cy="540000"/>
          </a:xfrm>
          <a:prstGeom prst="rect">
            <a:avLst/>
          </a:prstGeom>
        </p:spPr>
      </p:pic>
      <p:pic>
        <p:nvPicPr>
          <p:cNvPr id="73" name="Picture 4">
            <a:extLst>
              <a:ext uri="{FF2B5EF4-FFF2-40B4-BE49-F238E27FC236}">
                <a16:creationId xmlns:a16="http://schemas.microsoft.com/office/drawing/2014/main" id="{770D6A47-A14E-C31F-A5EB-677635FC2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8" t="13077" r="15276" b="34617"/>
          <a:stretch/>
        </p:blipFill>
        <p:spPr bwMode="auto">
          <a:xfrm>
            <a:off x="3497928" y="4507718"/>
            <a:ext cx="523441" cy="48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71778FAD-2996-60C7-C04E-473BA2F7E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604" y="4500587"/>
            <a:ext cx="480206" cy="476969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B994609C-A0AB-DC00-0006-2C27F58965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69054" y="4509170"/>
            <a:ext cx="484588" cy="482526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0CF44F83-7003-358D-266C-84A4A7AEC9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5712" y="4484541"/>
            <a:ext cx="498313" cy="493721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628A0E3B-DE98-6010-A6C7-AD2A9CE1AE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6154" y="4484541"/>
            <a:ext cx="498314" cy="502824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E4C42D19-C576-0108-1044-311488325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811" y="4509170"/>
            <a:ext cx="485801" cy="482526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8E325EAC-A4C4-CA74-40C1-F5A24931B5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2992" y="4511331"/>
            <a:ext cx="484833" cy="480365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57398CD4-2E3D-BEDC-6F8D-24D2556B03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2257" y="4492981"/>
            <a:ext cx="497102" cy="485753"/>
          </a:xfrm>
          <a:prstGeom prst="rect">
            <a:avLst/>
          </a:prstGeom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4D008CA1-7B30-4D17-AF15-854D005E2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2" t="11368" r="12549" b="34927"/>
          <a:stretch/>
        </p:blipFill>
        <p:spPr bwMode="auto">
          <a:xfrm>
            <a:off x="7634143" y="5122667"/>
            <a:ext cx="481273" cy="49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5E3F79AB-A61F-02DD-E297-A762EF5DA1B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94680" y="5116778"/>
            <a:ext cx="497102" cy="483462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D9BD5520-1EDA-BBB2-66CA-F3910C2838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5130" y="4498514"/>
            <a:ext cx="498313" cy="486936"/>
          </a:xfrm>
          <a:prstGeom prst="rect">
            <a:avLst/>
          </a:prstGeom>
        </p:spPr>
      </p:pic>
      <p:pic>
        <p:nvPicPr>
          <p:cNvPr id="84" name="Picture 4">
            <a:extLst>
              <a:ext uri="{FF2B5EF4-FFF2-40B4-BE49-F238E27FC236}">
                <a16:creationId xmlns:a16="http://schemas.microsoft.com/office/drawing/2014/main" id="{CFA1A2D8-D6BC-09C6-69FA-A83166993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8" t="13077" r="15276" b="34617"/>
          <a:stretch/>
        </p:blipFill>
        <p:spPr bwMode="auto">
          <a:xfrm>
            <a:off x="9384673" y="4520047"/>
            <a:ext cx="523441" cy="48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>
            <a:extLst>
              <a:ext uri="{FF2B5EF4-FFF2-40B4-BE49-F238E27FC236}">
                <a16:creationId xmlns:a16="http://schemas.microsoft.com/office/drawing/2014/main" id="{FE56A5A2-BA8F-9542-82C7-8A794C4D2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8" t="13077" r="15276" b="34617"/>
          <a:stretch/>
        </p:blipFill>
        <p:spPr bwMode="auto">
          <a:xfrm>
            <a:off x="5296738" y="5093138"/>
            <a:ext cx="523441" cy="48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8D7AF746-E363-23C9-C97A-01125266F1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17366" y="5079267"/>
            <a:ext cx="497102" cy="483462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F2CF3F6C-1E01-0076-BFD1-2BC5862E2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684" y="4498514"/>
            <a:ext cx="485801" cy="482526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390F4420-F6C6-3F05-90A2-01FDC7A6BD7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53777" y="5109282"/>
            <a:ext cx="497102" cy="483462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0107C4AD-E545-80A9-653B-9DD24793891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36867" y="6502195"/>
            <a:ext cx="541120" cy="540000"/>
          </a:xfrm>
          <a:prstGeom prst="rect">
            <a:avLst/>
          </a:prstGeom>
        </p:spPr>
      </p:pic>
      <p:sp>
        <p:nvSpPr>
          <p:cNvPr id="92" name="文本框 91">
            <a:extLst>
              <a:ext uri="{FF2B5EF4-FFF2-40B4-BE49-F238E27FC236}">
                <a16:creationId xmlns:a16="http://schemas.microsoft.com/office/drawing/2014/main" id="{2CECA44A-69A6-D8F4-20DF-0EB07318B168}"/>
              </a:ext>
            </a:extLst>
          </p:cNvPr>
          <p:cNvSpPr txBox="1"/>
          <p:nvPr/>
        </p:nvSpPr>
        <p:spPr>
          <a:xfrm>
            <a:off x="9939564" y="5478714"/>
            <a:ext cx="300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accent2">
                    <a:lumMod val="50000"/>
                  </a:schemeClr>
                </a:solidFill>
              </a:rPr>
              <a:t>EventBridge</a:t>
            </a:r>
            <a:endParaRPr lang="zh-CN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7CCC07D-67C1-396E-ECE0-598DFF6F1A9A}"/>
              </a:ext>
            </a:extLst>
          </p:cNvPr>
          <p:cNvSpPr txBox="1"/>
          <p:nvPr/>
        </p:nvSpPr>
        <p:spPr>
          <a:xfrm>
            <a:off x="9939564" y="6558616"/>
            <a:ext cx="300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</a:rPr>
              <a:t>CloudWatch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pic>
        <p:nvPicPr>
          <p:cNvPr id="95" name="图片 94">
            <a:extLst>
              <a:ext uri="{FF2B5EF4-FFF2-40B4-BE49-F238E27FC236}">
                <a16:creationId xmlns:a16="http://schemas.microsoft.com/office/drawing/2014/main" id="{8B0BB929-EB98-0D91-41A1-EF1FE48E6CC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03326" y="6504094"/>
            <a:ext cx="543391" cy="540000"/>
          </a:xfrm>
          <a:prstGeom prst="rect">
            <a:avLst/>
          </a:prstGeom>
        </p:spPr>
      </p:pic>
      <p:pic>
        <p:nvPicPr>
          <p:cNvPr id="2048" name="图片 2047">
            <a:extLst>
              <a:ext uri="{FF2B5EF4-FFF2-40B4-BE49-F238E27FC236}">
                <a16:creationId xmlns:a16="http://schemas.microsoft.com/office/drawing/2014/main" id="{B4CA3026-B38B-3E1E-5181-7DA2AA17C58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0121" y="5086477"/>
            <a:ext cx="516989" cy="513763"/>
          </a:xfrm>
          <a:prstGeom prst="rect">
            <a:avLst/>
          </a:prstGeom>
        </p:spPr>
      </p:pic>
      <p:pic>
        <p:nvPicPr>
          <p:cNvPr id="2049" name="图片 2048">
            <a:extLst>
              <a:ext uri="{FF2B5EF4-FFF2-40B4-BE49-F238E27FC236}">
                <a16:creationId xmlns:a16="http://schemas.microsoft.com/office/drawing/2014/main" id="{25110EC0-D25A-2074-5674-BB31B84027E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52992" y="5108018"/>
            <a:ext cx="484833" cy="483830"/>
          </a:xfrm>
          <a:prstGeom prst="rect">
            <a:avLst/>
          </a:prstGeom>
        </p:spPr>
      </p:pic>
      <p:pic>
        <p:nvPicPr>
          <p:cNvPr id="2051" name="图片 2050">
            <a:extLst>
              <a:ext uri="{FF2B5EF4-FFF2-40B4-BE49-F238E27FC236}">
                <a16:creationId xmlns:a16="http://schemas.microsoft.com/office/drawing/2014/main" id="{BC7FC2B5-BAD8-152C-C204-C0553799F0A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7422" y="5095862"/>
            <a:ext cx="490386" cy="489371"/>
          </a:xfrm>
          <a:prstGeom prst="rect">
            <a:avLst/>
          </a:prstGeom>
        </p:spPr>
      </p:pic>
      <p:pic>
        <p:nvPicPr>
          <p:cNvPr id="2053" name="图片 2052">
            <a:extLst>
              <a:ext uri="{FF2B5EF4-FFF2-40B4-BE49-F238E27FC236}">
                <a16:creationId xmlns:a16="http://schemas.microsoft.com/office/drawing/2014/main" id="{C434B035-701E-13CF-3852-20D4B6F71F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84422" y="5105823"/>
            <a:ext cx="508544" cy="505371"/>
          </a:xfrm>
          <a:prstGeom prst="rect">
            <a:avLst/>
          </a:prstGeom>
        </p:spPr>
      </p:pic>
      <p:pic>
        <p:nvPicPr>
          <p:cNvPr id="2057" name="Picture 8">
            <a:extLst>
              <a:ext uri="{FF2B5EF4-FFF2-40B4-BE49-F238E27FC236}">
                <a16:creationId xmlns:a16="http://schemas.microsoft.com/office/drawing/2014/main" id="{26ED15A8-0BCA-EABD-3DB5-6027CF4F7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736" y="5035704"/>
            <a:ext cx="480623" cy="5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8">
            <a:extLst>
              <a:ext uri="{FF2B5EF4-FFF2-40B4-BE49-F238E27FC236}">
                <a16:creationId xmlns:a16="http://schemas.microsoft.com/office/drawing/2014/main" id="{B6E9FCE0-958D-4400-A8D0-FE63A855A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054" y="5711167"/>
            <a:ext cx="480623" cy="5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8">
            <a:extLst>
              <a:ext uri="{FF2B5EF4-FFF2-40B4-BE49-F238E27FC236}">
                <a16:creationId xmlns:a16="http://schemas.microsoft.com/office/drawing/2014/main" id="{2377CB8C-3277-0A72-E00A-5398CFA1C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053" y="6508572"/>
            <a:ext cx="480623" cy="5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80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FC7FFB44-01A4-073F-2DC3-D8BB8DA14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9" y="845318"/>
            <a:ext cx="9463167" cy="61852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4086A58-DBCD-4C42-502B-146EBFA9C8F6}"/>
              </a:ext>
            </a:extLst>
          </p:cNvPr>
          <p:cNvSpPr/>
          <p:nvPr/>
        </p:nvSpPr>
        <p:spPr>
          <a:xfrm>
            <a:off x="-123353" y="-128091"/>
            <a:ext cx="3282996" cy="973409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3200" dirty="0">
                <a:latin typeface="微软雅黑"/>
                <a:ea typeface="微软雅黑"/>
              </a:rPr>
              <a:t>Architecture</a:t>
            </a:r>
            <a:endParaRPr lang="zh-CN" altLang="en-US" sz="3200" dirty="0">
              <a:latin typeface="微软雅黑"/>
              <a:ea typeface="微软雅黑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4EA087-7C8E-37DB-96A9-E85DFEAD075D}"/>
              </a:ext>
            </a:extLst>
          </p:cNvPr>
          <p:cNvSpPr txBox="1"/>
          <p:nvPr/>
        </p:nvSpPr>
        <p:spPr>
          <a:xfrm>
            <a:off x="9939564" y="79222"/>
            <a:ext cx="2423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AWS Lambda</a:t>
            </a:r>
            <a:endParaRPr lang="zh-CN" altLang="en-US" sz="32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9EB0108-9A81-353C-F714-8542EC2CFC39}"/>
              </a:ext>
            </a:extLst>
          </p:cNvPr>
          <p:cNvSpPr txBox="1"/>
          <p:nvPr/>
        </p:nvSpPr>
        <p:spPr>
          <a:xfrm>
            <a:off x="9939564" y="619172"/>
            <a:ext cx="2101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3366CC"/>
                </a:solidFill>
              </a:rPr>
              <a:t>DynamoDB</a:t>
            </a:r>
            <a:endParaRPr lang="zh-CN" altLang="en-US" sz="3200" b="1" dirty="0">
              <a:solidFill>
                <a:srgbClr val="3366CC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CDBEFC8-87BA-3FD6-E5C8-498992820DF9}"/>
              </a:ext>
            </a:extLst>
          </p:cNvPr>
          <p:cNvSpPr txBox="1"/>
          <p:nvPr/>
        </p:nvSpPr>
        <p:spPr>
          <a:xfrm>
            <a:off x="9939564" y="1159122"/>
            <a:ext cx="16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33CC"/>
                </a:solidFill>
              </a:rPr>
              <a:t>Forecast</a:t>
            </a:r>
            <a:endParaRPr lang="zh-CN" altLang="en-US" sz="3200" b="1" dirty="0">
              <a:solidFill>
                <a:srgbClr val="0033CC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9CDEDFF-1605-57A7-7673-30F07038C89D}"/>
              </a:ext>
            </a:extLst>
          </p:cNvPr>
          <p:cNvSpPr txBox="1"/>
          <p:nvPr/>
        </p:nvSpPr>
        <p:spPr>
          <a:xfrm>
            <a:off x="9939564" y="1699071"/>
            <a:ext cx="1834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S3 Bucket</a:t>
            </a:r>
            <a:endParaRPr lang="zh-CN" altLang="en-US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F3B6D11-F303-E832-C508-C106B3A11F80}"/>
              </a:ext>
            </a:extLst>
          </p:cNvPr>
          <p:cNvSpPr txBox="1"/>
          <p:nvPr/>
        </p:nvSpPr>
        <p:spPr>
          <a:xfrm>
            <a:off x="9939564" y="2239020"/>
            <a:ext cx="234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</a:rPr>
              <a:t>API Gateway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060FC56-D524-C59B-00B6-B44AE0CE307C}"/>
              </a:ext>
            </a:extLst>
          </p:cNvPr>
          <p:cNvSpPr txBox="1"/>
          <p:nvPr/>
        </p:nvSpPr>
        <p:spPr>
          <a:xfrm>
            <a:off x="9939564" y="2778969"/>
            <a:ext cx="805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75000"/>
                  </a:schemeClr>
                </a:solidFill>
              </a:rPr>
              <a:t>EC2</a:t>
            </a:r>
            <a:endParaRPr lang="zh-CN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142243C-2628-A498-0DA4-9D78198CCC60}"/>
              </a:ext>
            </a:extLst>
          </p:cNvPr>
          <p:cNvSpPr txBox="1"/>
          <p:nvPr/>
        </p:nvSpPr>
        <p:spPr>
          <a:xfrm>
            <a:off x="9939564" y="3318918"/>
            <a:ext cx="2221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</a:rPr>
              <a:t>Amazon Lex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7DBD76-0B65-E200-BCF1-410E24E38D1E}"/>
              </a:ext>
            </a:extLst>
          </p:cNvPr>
          <p:cNvSpPr txBox="1"/>
          <p:nvPr/>
        </p:nvSpPr>
        <p:spPr>
          <a:xfrm>
            <a:off x="9939564" y="3858867"/>
            <a:ext cx="867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</a:rPr>
              <a:t>RDS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F7B5446-F3D8-50C6-823C-5C903E180C25}"/>
              </a:ext>
            </a:extLst>
          </p:cNvPr>
          <p:cNvSpPr txBox="1"/>
          <p:nvPr/>
        </p:nvSpPr>
        <p:spPr>
          <a:xfrm>
            <a:off x="9939564" y="4398816"/>
            <a:ext cx="768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90CDE8"/>
                </a:solidFill>
              </a:rPr>
              <a:t>SES</a:t>
            </a:r>
            <a:endParaRPr lang="zh-CN" altLang="en-US" sz="3200" b="1" dirty="0">
              <a:solidFill>
                <a:srgbClr val="90CDE8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9696D6A-2F76-F241-3D01-1A863D7C281A}"/>
              </a:ext>
            </a:extLst>
          </p:cNvPr>
          <p:cNvSpPr txBox="1"/>
          <p:nvPr/>
        </p:nvSpPr>
        <p:spPr>
          <a:xfrm>
            <a:off x="9939564" y="4938765"/>
            <a:ext cx="281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Build Container</a:t>
            </a:r>
            <a:endParaRPr lang="zh-CN" altLang="en-US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2A18975-64A7-D47F-7029-042D2A771EA4}"/>
              </a:ext>
            </a:extLst>
          </p:cNvPr>
          <p:cNvSpPr txBox="1"/>
          <p:nvPr/>
        </p:nvSpPr>
        <p:spPr>
          <a:xfrm>
            <a:off x="9939564" y="6018663"/>
            <a:ext cx="300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6B1B4"/>
                </a:solidFill>
              </a:rPr>
              <a:t>Training Pipeline</a:t>
            </a:r>
            <a:endParaRPr lang="zh-CN" altLang="en-US" sz="3200" b="1" dirty="0">
              <a:solidFill>
                <a:srgbClr val="86B1B4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59307FD-C15F-B042-CAC9-D418FD474100}"/>
              </a:ext>
            </a:extLst>
          </p:cNvPr>
          <p:cNvSpPr txBox="1"/>
          <p:nvPr/>
        </p:nvSpPr>
        <p:spPr>
          <a:xfrm>
            <a:off x="9939564" y="5478714"/>
            <a:ext cx="300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accent2">
                    <a:lumMod val="50000"/>
                  </a:schemeClr>
                </a:solidFill>
              </a:rPr>
              <a:t>EventBridge</a:t>
            </a:r>
            <a:endParaRPr lang="zh-CN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B2936D0-1A16-A9E0-F311-7879E6BA80B4}"/>
              </a:ext>
            </a:extLst>
          </p:cNvPr>
          <p:cNvSpPr txBox="1"/>
          <p:nvPr/>
        </p:nvSpPr>
        <p:spPr>
          <a:xfrm>
            <a:off x="9939564" y="6558616"/>
            <a:ext cx="300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</a:rPr>
              <a:t>CloudWatch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5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FC7FFB44-01A4-073F-2DC3-D8BB8DA14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9" y="845318"/>
            <a:ext cx="9463167" cy="61852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4086A58-DBCD-4C42-502B-146EBFA9C8F6}"/>
              </a:ext>
            </a:extLst>
          </p:cNvPr>
          <p:cNvSpPr/>
          <p:nvPr/>
        </p:nvSpPr>
        <p:spPr>
          <a:xfrm>
            <a:off x="-123353" y="-128091"/>
            <a:ext cx="3282996" cy="973409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3200" dirty="0">
                <a:latin typeface="微软雅黑"/>
                <a:ea typeface="微软雅黑"/>
              </a:rPr>
              <a:t>Architecture</a:t>
            </a:r>
            <a:endParaRPr lang="zh-CN" altLang="en-US" sz="3200" dirty="0">
              <a:latin typeface="微软雅黑"/>
              <a:ea typeface="微软雅黑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6EA2C0-966D-FF38-B6E4-944C48E67000}"/>
              </a:ext>
            </a:extLst>
          </p:cNvPr>
          <p:cNvSpPr/>
          <p:nvPr/>
        </p:nvSpPr>
        <p:spPr>
          <a:xfrm>
            <a:off x="1173333" y="1312069"/>
            <a:ext cx="2375722" cy="2520280"/>
          </a:xfrm>
          <a:prstGeom prst="rect">
            <a:avLst/>
          </a:prstGeom>
          <a:noFill/>
          <a:ln w="57150">
            <a:solidFill>
              <a:srgbClr val="90CD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3A107B-B049-E630-159D-092A4AE6FD9D}"/>
              </a:ext>
            </a:extLst>
          </p:cNvPr>
          <p:cNvSpPr/>
          <p:nvPr/>
        </p:nvSpPr>
        <p:spPr>
          <a:xfrm>
            <a:off x="5819806" y="788463"/>
            <a:ext cx="3960440" cy="2952328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AD218C-C4E7-8A58-4A5E-2AE1CBEB6A72}"/>
              </a:ext>
            </a:extLst>
          </p:cNvPr>
          <p:cNvSpPr/>
          <p:nvPr/>
        </p:nvSpPr>
        <p:spPr>
          <a:xfrm>
            <a:off x="3693071" y="880021"/>
            <a:ext cx="2056106" cy="2664296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CBEAD8-437D-A9D2-5AC6-39E6C5E9026E}"/>
              </a:ext>
            </a:extLst>
          </p:cNvPr>
          <p:cNvSpPr/>
          <p:nvPr/>
        </p:nvSpPr>
        <p:spPr>
          <a:xfrm>
            <a:off x="2396927" y="4050618"/>
            <a:ext cx="5256584" cy="2952327"/>
          </a:xfrm>
          <a:prstGeom prst="rect">
            <a:avLst/>
          </a:prstGeom>
          <a:noFill/>
          <a:ln w="57150">
            <a:solidFill>
              <a:srgbClr val="86B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FC91EC5-ED08-4DDA-2663-B2811BB5F974}"/>
              </a:ext>
            </a:extLst>
          </p:cNvPr>
          <p:cNvSpPr/>
          <p:nvPr/>
        </p:nvSpPr>
        <p:spPr>
          <a:xfrm>
            <a:off x="3733956" y="1781190"/>
            <a:ext cx="1974335" cy="9117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Data</a:t>
            </a:r>
            <a:endParaRPr lang="zh-CN" altLang="en-US" sz="24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0AA2FFF-93AF-9C8D-4C86-6672D8DE7EEC}"/>
              </a:ext>
            </a:extLst>
          </p:cNvPr>
          <p:cNvSpPr/>
          <p:nvPr/>
        </p:nvSpPr>
        <p:spPr>
          <a:xfrm>
            <a:off x="1463338" y="2238571"/>
            <a:ext cx="1867177" cy="847770"/>
          </a:xfrm>
          <a:prstGeom prst="rect">
            <a:avLst/>
          </a:prstGeom>
          <a:solidFill>
            <a:srgbClr val="90CDE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Suggestion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33596A3-B028-D8FC-9FFC-B220F6186239}"/>
              </a:ext>
            </a:extLst>
          </p:cNvPr>
          <p:cNvSpPr/>
          <p:nvPr/>
        </p:nvSpPr>
        <p:spPr>
          <a:xfrm>
            <a:off x="6689273" y="1780777"/>
            <a:ext cx="2221505" cy="9677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Prediction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18808A6-9478-D42C-6BB1-BF4C4F53FB14}"/>
              </a:ext>
            </a:extLst>
          </p:cNvPr>
          <p:cNvSpPr/>
          <p:nvPr/>
        </p:nvSpPr>
        <p:spPr>
          <a:xfrm>
            <a:off x="3785509" y="4962438"/>
            <a:ext cx="2221505" cy="967700"/>
          </a:xfrm>
          <a:prstGeom prst="rect">
            <a:avLst/>
          </a:prstGeom>
          <a:solidFill>
            <a:srgbClr val="86B1B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Trading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7C630D2-B745-9857-89C9-C3B3D1E716C0}"/>
              </a:ext>
            </a:extLst>
          </p:cNvPr>
          <p:cNvSpPr txBox="1"/>
          <p:nvPr/>
        </p:nvSpPr>
        <p:spPr>
          <a:xfrm>
            <a:off x="9939564" y="79222"/>
            <a:ext cx="2423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AWS Lambda</a:t>
            </a:r>
            <a:endParaRPr lang="zh-CN" altLang="en-US" sz="32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4E2837C-6CC9-C722-F36E-08C97CEA3DD2}"/>
              </a:ext>
            </a:extLst>
          </p:cNvPr>
          <p:cNvSpPr txBox="1"/>
          <p:nvPr/>
        </p:nvSpPr>
        <p:spPr>
          <a:xfrm>
            <a:off x="9939564" y="619172"/>
            <a:ext cx="2101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3366CC"/>
                </a:solidFill>
              </a:rPr>
              <a:t>DynamoDB</a:t>
            </a:r>
            <a:endParaRPr lang="zh-CN" altLang="en-US" sz="3200" b="1" dirty="0">
              <a:solidFill>
                <a:srgbClr val="3366CC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876D58E-5153-70D1-D51D-4BD9141B2F25}"/>
              </a:ext>
            </a:extLst>
          </p:cNvPr>
          <p:cNvSpPr txBox="1"/>
          <p:nvPr/>
        </p:nvSpPr>
        <p:spPr>
          <a:xfrm>
            <a:off x="9939564" y="1159122"/>
            <a:ext cx="16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33CC"/>
                </a:solidFill>
              </a:rPr>
              <a:t>Forecast</a:t>
            </a:r>
            <a:endParaRPr lang="zh-CN" altLang="en-US" sz="3200" b="1" dirty="0">
              <a:solidFill>
                <a:srgbClr val="0033CC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4BE87B8-0ED6-A191-3AFB-EC793C73D9A2}"/>
              </a:ext>
            </a:extLst>
          </p:cNvPr>
          <p:cNvSpPr txBox="1"/>
          <p:nvPr/>
        </p:nvSpPr>
        <p:spPr>
          <a:xfrm>
            <a:off x="9939564" y="1699071"/>
            <a:ext cx="1834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S3 Bucket</a:t>
            </a:r>
            <a:endParaRPr lang="zh-CN" altLang="en-US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DF9AFD5-F6C5-2292-04DD-B82EFB28A941}"/>
              </a:ext>
            </a:extLst>
          </p:cNvPr>
          <p:cNvSpPr txBox="1"/>
          <p:nvPr/>
        </p:nvSpPr>
        <p:spPr>
          <a:xfrm>
            <a:off x="9939564" y="2239020"/>
            <a:ext cx="234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</a:rPr>
              <a:t>API Gateway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90F194D-120D-5B3E-FB7C-C15363A643CC}"/>
              </a:ext>
            </a:extLst>
          </p:cNvPr>
          <p:cNvSpPr txBox="1"/>
          <p:nvPr/>
        </p:nvSpPr>
        <p:spPr>
          <a:xfrm>
            <a:off x="9939564" y="2778969"/>
            <a:ext cx="805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75000"/>
                  </a:schemeClr>
                </a:solidFill>
              </a:rPr>
              <a:t>EC2</a:t>
            </a:r>
            <a:endParaRPr lang="zh-CN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AFB5F42-FC03-E5F8-F0A8-873CDE449B29}"/>
              </a:ext>
            </a:extLst>
          </p:cNvPr>
          <p:cNvSpPr txBox="1"/>
          <p:nvPr/>
        </p:nvSpPr>
        <p:spPr>
          <a:xfrm>
            <a:off x="9939564" y="3318918"/>
            <a:ext cx="2221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</a:rPr>
              <a:t>Amazon Lex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E18E0F-330D-612C-5B3E-6F2F7C0CCF6F}"/>
              </a:ext>
            </a:extLst>
          </p:cNvPr>
          <p:cNvSpPr txBox="1"/>
          <p:nvPr/>
        </p:nvSpPr>
        <p:spPr>
          <a:xfrm>
            <a:off x="9939564" y="3858867"/>
            <a:ext cx="867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</a:rPr>
              <a:t>RDS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0B8D615-23DF-0E59-C1F9-3C37844A621C}"/>
              </a:ext>
            </a:extLst>
          </p:cNvPr>
          <p:cNvSpPr txBox="1"/>
          <p:nvPr/>
        </p:nvSpPr>
        <p:spPr>
          <a:xfrm>
            <a:off x="9939564" y="4398816"/>
            <a:ext cx="768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90CDE8"/>
                </a:solidFill>
              </a:rPr>
              <a:t>SES</a:t>
            </a:r>
            <a:endParaRPr lang="zh-CN" altLang="en-US" sz="3200" b="1" dirty="0">
              <a:solidFill>
                <a:srgbClr val="90CDE8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4852D80-583A-9A05-32D9-9A48741ECCBE}"/>
              </a:ext>
            </a:extLst>
          </p:cNvPr>
          <p:cNvSpPr txBox="1"/>
          <p:nvPr/>
        </p:nvSpPr>
        <p:spPr>
          <a:xfrm>
            <a:off x="9939564" y="4938765"/>
            <a:ext cx="281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Build Container</a:t>
            </a:r>
            <a:endParaRPr lang="zh-CN" altLang="en-US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6559F33-88A0-01E0-9499-11728FC237F6}"/>
              </a:ext>
            </a:extLst>
          </p:cNvPr>
          <p:cNvSpPr txBox="1"/>
          <p:nvPr/>
        </p:nvSpPr>
        <p:spPr>
          <a:xfrm>
            <a:off x="9939564" y="6018663"/>
            <a:ext cx="300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6B1B4"/>
                </a:solidFill>
              </a:rPr>
              <a:t>Training Pipeline</a:t>
            </a:r>
            <a:endParaRPr lang="zh-CN" altLang="en-US" sz="3200" b="1" dirty="0">
              <a:solidFill>
                <a:srgbClr val="86B1B4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635A8BD-BF06-6DAB-7D32-B6CADB06A164}"/>
              </a:ext>
            </a:extLst>
          </p:cNvPr>
          <p:cNvSpPr txBox="1"/>
          <p:nvPr/>
        </p:nvSpPr>
        <p:spPr>
          <a:xfrm>
            <a:off x="9939564" y="5478714"/>
            <a:ext cx="300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accent2">
                    <a:lumMod val="50000"/>
                  </a:schemeClr>
                </a:solidFill>
              </a:rPr>
              <a:t>EventBridge</a:t>
            </a:r>
            <a:endParaRPr lang="zh-CN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2DF7DCC-51AE-84AA-A092-F17EFCB0594F}"/>
              </a:ext>
            </a:extLst>
          </p:cNvPr>
          <p:cNvSpPr txBox="1"/>
          <p:nvPr/>
        </p:nvSpPr>
        <p:spPr>
          <a:xfrm>
            <a:off x="9939564" y="6558616"/>
            <a:ext cx="300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</a:rPr>
              <a:t>CloudWatch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2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7D6DDA38-C3F2-45D4-81C2-A2059D238F09}"/>
              </a:ext>
            </a:extLst>
          </p:cNvPr>
          <p:cNvSpPr/>
          <p:nvPr/>
        </p:nvSpPr>
        <p:spPr>
          <a:xfrm>
            <a:off x="890329" y="1549508"/>
            <a:ext cx="7776864" cy="3456384"/>
          </a:xfrm>
          <a:prstGeom prst="rect">
            <a:avLst/>
          </a:prstGeom>
          <a:noFill/>
          <a:ln w="5715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91440" tIns="45720" rIns="91440" bIns="45720" rtlCol="0" anchor="ctr"/>
          <a:lstStyle/>
          <a:p>
            <a:pPr algn="ctr"/>
            <a:endParaRPr lang="zh-CN" sz="2800" dirty="0">
              <a:ea typeface="+mn-lt"/>
              <a:cs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BA48FB-7972-4FFD-987F-18C0C6453E6F}"/>
              </a:ext>
            </a:extLst>
          </p:cNvPr>
          <p:cNvSpPr/>
          <p:nvPr/>
        </p:nvSpPr>
        <p:spPr>
          <a:xfrm>
            <a:off x="4801251" y="3552093"/>
            <a:ext cx="3193822" cy="973409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800" b="1" dirty="0">
                <a:solidFill>
                  <a:schemeClr val="accent4"/>
                </a:solidFill>
                <a:latin typeface="Microsoft YaHei"/>
                <a:ea typeface="Microsoft YaHei"/>
                <a:cs typeface="+mn-lt"/>
              </a:rPr>
              <a:t>High Reliability</a:t>
            </a:r>
            <a:endParaRPr lang="zh-CN" sz="2800" b="1" dirty="0">
              <a:ea typeface="+mn-lt"/>
              <a:cs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F4F7F0-BC14-4CB9-8052-09004FF36760}"/>
              </a:ext>
            </a:extLst>
          </p:cNvPr>
          <p:cNvSpPr/>
          <p:nvPr/>
        </p:nvSpPr>
        <p:spPr>
          <a:xfrm>
            <a:off x="1178357" y="3552093"/>
            <a:ext cx="3193822" cy="995036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800" b="1" dirty="0">
                <a:solidFill>
                  <a:schemeClr val="accent4"/>
                </a:solidFill>
                <a:latin typeface="Microsoft YaHei"/>
                <a:ea typeface="Microsoft YaHei"/>
              </a:rPr>
              <a:t>High Availability</a:t>
            </a:r>
            <a:endParaRPr lang="zh-CN" sz="2800" b="1" dirty="0">
              <a:ea typeface="+mn-lt"/>
              <a:cs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FD7626-54E3-4FA4-AE7F-C04026DD5788}"/>
              </a:ext>
            </a:extLst>
          </p:cNvPr>
          <p:cNvSpPr/>
          <p:nvPr/>
        </p:nvSpPr>
        <p:spPr>
          <a:xfrm>
            <a:off x="4778761" y="1919306"/>
            <a:ext cx="3193822" cy="973409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800" b="1" dirty="0">
                <a:solidFill>
                  <a:schemeClr val="accent4"/>
                </a:solidFill>
                <a:latin typeface="Microsoft YaHei"/>
                <a:ea typeface="Microsoft YaHei"/>
              </a:rPr>
              <a:t>Real-time</a:t>
            </a:r>
            <a:endParaRPr lang="zh-CN" sz="2800" b="1" dirty="0">
              <a:ea typeface="+mn-lt"/>
              <a:cs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E7ACCB-00C8-9CBC-7ED6-1895CA1A6696}"/>
              </a:ext>
            </a:extLst>
          </p:cNvPr>
          <p:cNvSpPr/>
          <p:nvPr/>
        </p:nvSpPr>
        <p:spPr>
          <a:xfrm>
            <a:off x="1215937" y="1954250"/>
            <a:ext cx="3193822" cy="973409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800" b="1" dirty="0">
                <a:solidFill>
                  <a:schemeClr val="accent4"/>
                </a:solidFill>
                <a:latin typeface="Microsoft YaHei"/>
                <a:ea typeface="Microsoft YaHei"/>
              </a:rPr>
              <a:t>Scalable</a:t>
            </a:r>
            <a:endParaRPr lang="zh-CN" sz="2800" b="1" dirty="0">
              <a:ea typeface="+mn-lt"/>
              <a:cs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2D3796-53E9-4F93-2C3C-44F8947CA07D}"/>
              </a:ext>
            </a:extLst>
          </p:cNvPr>
          <p:cNvSpPr/>
          <p:nvPr/>
        </p:nvSpPr>
        <p:spPr>
          <a:xfrm>
            <a:off x="-123353" y="-128091"/>
            <a:ext cx="3282996" cy="973409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3200" dirty="0">
                <a:latin typeface="微软雅黑"/>
                <a:ea typeface="微软雅黑"/>
              </a:rPr>
              <a:t>Architecture</a:t>
            </a:r>
            <a:endParaRPr lang="zh-CN" altLang="en-US" sz="3200" dirty="0">
              <a:latin typeface="微软雅黑"/>
              <a:ea typeface="微软雅黑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E70CCE7-9505-F5E3-48BE-995EE7346D3F}"/>
              </a:ext>
            </a:extLst>
          </p:cNvPr>
          <p:cNvSpPr txBox="1"/>
          <p:nvPr/>
        </p:nvSpPr>
        <p:spPr>
          <a:xfrm>
            <a:off x="9939564" y="79222"/>
            <a:ext cx="2423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AWS Lambda</a:t>
            </a:r>
            <a:endParaRPr lang="zh-CN" altLang="en-US" sz="32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5B25759-7943-6193-6A70-00ABABD20DD0}"/>
              </a:ext>
            </a:extLst>
          </p:cNvPr>
          <p:cNvSpPr txBox="1"/>
          <p:nvPr/>
        </p:nvSpPr>
        <p:spPr>
          <a:xfrm>
            <a:off x="9939564" y="619172"/>
            <a:ext cx="2101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3366CC"/>
                </a:solidFill>
              </a:rPr>
              <a:t>DynamoDB</a:t>
            </a:r>
            <a:endParaRPr lang="zh-CN" altLang="en-US" sz="3200" b="1" dirty="0">
              <a:solidFill>
                <a:srgbClr val="3366CC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03EA834-2334-4334-C86D-857ABD5619E6}"/>
              </a:ext>
            </a:extLst>
          </p:cNvPr>
          <p:cNvSpPr txBox="1"/>
          <p:nvPr/>
        </p:nvSpPr>
        <p:spPr>
          <a:xfrm>
            <a:off x="9939564" y="1159122"/>
            <a:ext cx="1610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33CC"/>
                </a:solidFill>
              </a:rPr>
              <a:t>Forecast</a:t>
            </a:r>
            <a:endParaRPr lang="zh-CN" altLang="en-US" sz="3200" b="1" dirty="0">
              <a:solidFill>
                <a:srgbClr val="0033CC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0442A57-882B-021D-6871-DF1304F59B32}"/>
              </a:ext>
            </a:extLst>
          </p:cNvPr>
          <p:cNvSpPr txBox="1"/>
          <p:nvPr/>
        </p:nvSpPr>
        <p:spPr>
          <a:xfrm>
            <a:off x="9939564" y="1699071"/>
            <a:ext cx="1834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S3 Bucket</a:t>
            </a:r>
            <a:endParaRPr lang="zh-CN" altLang="en-US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D219462-262E-3346-A186-2825F6A8DE41}"/>
              </a:ext>
            </a:extLst>
          </p:cNvPr>
          <p:cNvSpPr txBox="1"/>
          <p:nvPr/>
        </p:nvSpPr>
        <p:spPr>
          <a:xfrm>
            <a:off x="9939564" y="2239020"/>
            <a:ext cx="234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</a:rPr>
              <a:t>API Gateway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6CA423F-ADA0-BCB4-D671-57126E5D5813}"/>
              </a:ext>
            </a:extLst>
          </p:cNvPr>
          <p:cNvSpPr txBox="1"/>
          <p:nvPr/>
        </p:nvSpPr>
        <p:spPr>
          <a:xfrm>
            <a:off x="9939564" y="2778969"/>
            <a:ext cx="805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75000"/>
                  </a:schemeClr>
                </a:solidFill>
              </a:rPr>
              <a:t>EC2</a:t>
            </a:r>
            <a:endParaRPr lang="zh-CN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3101F0A-A6BA-3A99-556E-C032737D5917}"/>
              </a:ext>
            </a:extLst>
          </p:cNvPr>
          <p:cNvSpPr txBox="1"/>
          <p:nvPr/>
        </p:nvSpPr>
        <p:spPr>
          <a:xfrm>
            <a:off x="9939564" y="3318918"/>
            <a:ext cx="2221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</a:rPr>
              <a:t>Amazon Lex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DADBA29-A696-EF19-53B1-BA395690BE92}"/>
              </a:ext>
            </a:extLst>
          </p:cNvPr>
          <p:cNvSpPr txBox="1"/>
          <p:nvPr/>
        </p:nvSpPr>
        <p:spPr>
          <a:xfrm>
            <a:off x="9939564" y="3858867"/>
            <a:ext cx="867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</a:rPr>
              <a:t>RDS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E6D0C66-512F-E5C0-FC33-BE5D42C5FE52}"/>
              </a:ext>
            </a:extLst>
          </p:cNvPr>
          <p:cNvSpPr txBox="1"/>
          <p:nvPr/>
        </p:nvSpPr>
        <p:spPr>
          <a:xfrm>
            <a:off x="9939564" y="4398816"/>
            <a:ext cx="768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90CDE8"/>
                </a:solidFill>
              </a:rPr>
              <a:t>SES</a:t>
            </a:r>
            <a:endParaRPr lang="zh-CN" altLang="en-US" sz="3200" b="1" dirty="0">
              <a:solidFill>
                <a:srgbClr val="90CDE8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A603DED-1026-D54C-2545-181B5F2A29C4}"/>
              </a:ext>
            </a:extLst>
          </p:cNvPr>
          <p:cNvSpPr txBox="1"/>
          <p:nvPr/>
        </p:nvSpPr>
        <p:spPr>
          <a:xfrm>
            <a:off x="9939564" y="4938765"/>
            <a:ext cx="281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Build Container</a:t>
            </a:r>
            <a:endParaRPr lang="zh-CN" altLang="en-US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D02A29E-4C2F-CDDB-4EE3-7A1EF9C6FBE0}"/>
              </a:ext>
            </a:extLst>
          </p:cNvPr>
          <p:cNvSpPr txBox="1"/>
          <p:nvPr/>
        </p:nvSpPr>
        <p:spPr>
          <a:xfrm>
            <a:off x="9939564" y="6018663"/>
            <a:ext cx="300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86B1B4"/>
                </a:solidFill>
              </a:rPr>
              <a:t>Training Pipeline</a:t>
            </a:r>
            <a:endParaRPr lang="zh-CN" altLang="en-US" sz="3200" b="1" dirty="0">
              <a:solidFill>
                <a:srgbClr val="86B1B4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7FF5468-047E-351A-4687-06C7060746CB}"/>
              </a:ext>
            </a:extLst>
          </p:cNvPr>
          <p:cNvSpPr txBox="1"/>
          <p:nvPr/>
        </p:nvSpPr>
        <p:spPr>
          <a:xfrm>
            <a:off x="9939564" y="5478714"/>
            <a:ext cx="300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solidFill>
                  <a:schemeClr val="accent2">
                    <a:lumMod val="50000"/>
                  </a:schemeClr>
                </a:solidFill>
              </a:rPr>
              <a:t>EventBridge</a:t>
            </a:r>
            <a:endParaRPr lang="zh-CN" alt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E9849BA-89CC-5975-0DE8-7E24D9A8CF61}"/>
              </a:ext>
            </a:extLst>
          </p:cNvPr>
          <p:cNvSpPr txBox="1"/>
          <p:nvPr/>
        </p:nvSpPr>
        <p:spPr>
          <a:xfrm>
            <a:off x="9939564" y="6558616"/>
            <a:ext cx="300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</a:rPr>
              <a:t>CloudWatch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0650042A-A08E-93BD-6066-A75943B88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935" y="6502195"/>
            <a:ext cx="543665" cy="540000"/>
          </a:xfrm>
          <a:prstGeom prst="rect">
            <a:avLst/>
          </a:prstGeom>
        </p:spPr>
      </p:pic>
      <p:pic>
        <p:nvPicPr>
          <p:cNvPr id="82" name="Picture 4">
            <a:extLst>
              <a:ext uri="{FF2B5EF4-FFF2-40B4-BE49-F238E27FC236}">
                <a16:creationId xmlns:a16="http://schemas.microsoft.com/office/drawing/2014/main" id="{679BA4C8-ACFF-2CFB-E405-250EB06BA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8" t="13077" r="15276" b="34617"/>
          <a:stretch/>
        </p:blipFill>
        <p:spPr bwMode="auto">
          <a:xfrm>
            <a:off x="7026873" y="6502195"/>
            <a:ext cx="584655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F987D04D-58F4-1B70-4347-08B037F45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577" y="6502195"/>
            <a:ext cx="550001" cy="540000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AF1ABF83-8158-F315-580E-E9D2A909B7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300" y="6502195"/>
            <a:ext cx="549938" cy="540000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36F13584-B6D0-8CF3-29EB-D915C8957C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7939" y="6502195"/>
            <a:ext cx="545022" cy="540000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737FC9B7-B8B5-C9A8-925B-102B6ADF0B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3100" y="6502195"/>
            <a:ext cx="535157" cy="540000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4FB68C7E-3206-0134-C661-730F283DD3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8917" y="6502195"/>
            <a:ext cx="552617" cy="540000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9A1D4DD8-C0B2-7DD5-3221-9C225877F3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3596" y="6502195"/>
            <a:ext cx="540000" cy="540000"/>
          </a:xfrm>
          <a:prstGeom prst="rect">
            <a:avLst/>
          </a:prstGeom>
        </p:spPr>
      </p:pic>
      <p:pic>
        <p:nvPicPr>
          <p:cNvPr id="89" name="Picture 2">
            <a:extLst>
              <a:ext uri="{FF2B5EF4-FFF2-40B4-BE49-F238E27FC236}">
                <a16:creationId xmlns:a16="http://schemas.microsoft.com/office/drawing/2014/main" id="{8DFEC680-E6DC-A1D6-081C-D2251DFA79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2" t="11368" r="12549" b="34927"/>
          <a:stretch/>
        </p:blipFill>
        <p:spPr bwMode="auto">
          <a:xfrm>
            <a:off x="1683524" y="6502195"/>
            <a:ext cx="52423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65AD01FF-9C89-DB0C-B0E2-8D9781D4E8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5878" y="6502195"/>
            <a:ext cx="542307" cy="540000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205C1D70-5C15-F8D7-C11B-FEC3F6CD55F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5303" y="6502195"/>
            <a:ext cx="555236" cy="540000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8DD57F4D-70AA-34DA-7680-1908E4BC196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36867" y="6502195"/>
            <a:ext cx="541120" cy="540000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FB81ADFE-793F-479E-9209-4C4119A2323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03326" y="6504094"/>
            <a:ext cx="543391" cy="540000"/>
          </a:xfrm>
          <a:prstGeom prst="rect">
            <a:avLst/>
          </a:prstGeom>
        </p:spPr>
      </p:pic>
      <p:pic>
        <p:nvPicPr>
          <p:cNvPr id="94" name="Picture 8">
            <a:extLst>
              <a:ext uri="{FF2B5EF4-FFF2-40B4-BE49-F238E27FC236}">
                <a16:creationId xmlns:a16="http://schemas.microsoft.com/office/drawing/2014/main" id="{6C466212-0E37-36EB-B8A1-6C48FD66A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053" y="6508572"/>
            <a:ext cx="480623" cy="5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86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369255" y="3200826"/>
            <a:ext cx="5696683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altLang="zh-CN" sz="5400" dirty="0">
                <a:solidFill>
                  <a:schemeClr val="accent2"/>
                </a:solidFill>
                <a:latin typeface="Arial"/>
                <a:ea typeface="微软雅黑"/>
                <a:cs typeface="+mn-ea"/>
                <a:sym typeface="Arial" panose="020B0604020202020204" pitchFamily="34" charset="0"/>
              </a:rPr>
              <a:t> Front End</a:t>
            </a:r>
            <a:endParaRPr lang="zh-CN" altLang="en-US" sz="54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94426" y="1955325"/>
            <a:ext cx="4435021" cy="332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987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20987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78483" y="3324162"/>
            <a:ext cx="3466906" cy="5843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797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PART</a:t>
            </a:r>
            <a:endParaRPr lang="zh-CN" altLang="en-US" sz="3797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65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4F26556-5AC0-4ECB-A8F7-62F5018598E0}"/>
              </a:ext>
            </a:extLst>
          </p:cNvPr>
          <p:cNvSpPr/>
          <p:nvPr/>
        </p:nvSpPr>
        <p:spPr>
          <a:xfrm>
            <a:off x="-267369" y="-115265"/>
            <a:ext cx="3193823" cy="973409"/>
          </a:xfrm>
          <a:prstGeom prst="rect">
            <a:avLst/>
          </a:prstGeo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800" dirty="0">
                <a:solidFill>
                  <a:schemeClr val="accent4"/>
                </a:solidFill>
                <a:latin typeface="Microsoft YaHei"/>
                <a:ea typeface="Microsoft YaHei"/>
              </a:rPr>
              <a:t>Front End</a:t>
            </a:r>
            <a:endParaRPr lang="zh-CN" sz="2800" dirty="0">
              <a:ea typeface="+mn-lt"/>
              <a:cs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5240F7-2E62-F7EC-A9CA-A20D67254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13" y="1024037"/>
            <a:ext cx="11768526" cy="571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PRESENTATION_TITLE" val="bt37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"/>
  <p:tag name="MH" val="20161022203851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heme/theme1.xml><?xml version="1.0" encoding="utf-8"?>
<a:theme xmlns:a="http://schemas.openxmlformats.org/drawingml/2006/main" name="Office Theme">
  <a:themeElements>
    <a:clrScheme name="自定义 25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377C"/>
      </a:accent1>
      <a:accent2>
        <a:srgbClr val="B8306F"/>
      </a:accent2>
      <a:accent3>
        <a:srgbClr val="59377C"/>
      </a:accent3>
      <a:accent4>
        <a:srgbClr val="B8306F"/>
      </a:accent4>
      <a:accent5>
        <a:srgbClr val="59377C"/>
      </a:accent5>
      <a:accent6>
        <a:srgbClr val="B8306F"/>
      </a:accent6>
      <a:hlink>
        <a:srgbClr val="59377C"/>
      </a:hlink>
      <a:folHlink>
        <a:srgbClr val="B8306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5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9377C"/>
    </a:accent1>
    <a:accent2>
      <a:srgbClr val="B8306F"/>
    </a:accent2>
    <a:accent3>
      <a:srgbClr val="59377C"/>
    </a:accent3>
    <a:accent4>
      <a:srgbClr val="B8306F"/>
    </a:accent4>
    <a:accent5>
      <a:srgbClr val="59377C"/>
    </a:accent5>
    <a:accent6>
      <a:srgbClr val="B8306F"/>
    </a:accent6>
    <a:hlink>
      <a:srgbClr val="59377C"/>
    </a:hlink>
    <a:folHlink>
      <a:srgbClr val="B8306F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4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6DDFD8B-EA73-4F71-AC4D-A278386C1264}">
  <we:reference id="wa200000113" version="1.0.0.0" store="zh-CN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277</Words>
  <Application>Microsoft Office PowerPoint</Application>
  <PresentationFormat>Custom</PresentationFormat>
  <Paragraphs>144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bt376</dc:title>
  <dc:creator/>
  <cp:lastModifiedBy/>
  <cp:revision>493</cp:revision>
  <dcterms:created xsi:type="dcterms:W3CDTF">2016-12-20T16:58:32Z</dcterms:created>
  <dcterms:modified xsi:type="dcterms:W3CDTF">2023-07-18T08:02:03Z</dcterms:modified>
</cp:coreProperties>
</file>