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4"/>
  </p:notesMasterIdLst>
  <p:handoutMasterIdLst>
    <p:handoutMasterId r:id="rId25"/>
  </p:handoutMasterIdLst>
  <p:sldIdLst>
    <p:sldId id="367" r:id="rId2"/>
    <p:sldId id="368" r:id="rId3"/>
    <p:sldId id="369" r:id="rId4"/>
    <p:sldId id="385" r:id="rId5"/>
    <p:sldId id="379" r:id="rId6"/>
    <p:sldId id="386" r:id="rId7"/>
    <p:sldId id="380" r:id="rId8"/>
    <p:sldId id="381" r:id="rId9"/>
    <p:sldId id="370" r:id="rId10"/>
    <p:sldId id="371" r:id="rId11"/>
    <p:sldId id="373" r:id="rId12"/>
    <p:sldId id="372" r:id="rId13"/>
    <p:sldId id="387" r:id="rId14"/>
    <p:sldId id="374" r:id="rId15"/>
    <p:sldId id="382" r:id="rId16"/>
    <p:sldId id="375" r:id="rId17"/>
    <p:sldId id="384" r:id="rId18"/>
    <p:sldId id="376" r:id="rId19"/>
    <p:sldId id="377" r:id="rId20"/>
    <p:sldId id="378" r:id="rId21"/>
    <p:sldId id="383" r:id="rId22"/>
    <p:sldId id="363"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8BAE"/>
    <a:srgbClr val="F4D300"/>
    <a:srgbClr val="F25D3F"/>
    <a:srgbClr val="93DDF9"/>
    <a:srgbClr val="2E2EAA"/>
    <a:srgbClr val="834D89"/>
    <a:srgbClr val="1F5783"/>
    <a:srgbClr val="C2D525"/>
    <a:srgbClr val="3588B7"/>
    <a:srgbClr val="B76C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73"/>
    <p:restoredTop sz="95064"/>
  </p:normalViewPr>
  <p:slideViewPr>
    <p:cSldViewPr snapToGrid="0" showGuides="1">
      <p:cViewPr varScale="1">
        <p:scale>
          <a:sx n="103" d="100"/>
          <a:sy n="103" d="100"/>
        </p:scale>
        <p:origin x="264"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7" d="100"/>
          <a:sy n="87" d="100"/>
        </p:scale>
        <p:origin x="390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C2344B-E4CA-450A-B315-5DA305C9F3E6}" type="datetimeFigureOut">
              <a:rPr lang="ru-RU" smtClean="0"/>
              <a:t>01.10.2020</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A6229B-EBA0-4B65-92E3-1EBAA8F0FAA5}" type="slidenum">
              <a:rPr lang="ru-RU" smtClean="0"/>
              <a:t>‹#›</a:t>
            </a:fld>
            <a:endParaRPr lang="ru-RU" dirty="0"/>
          </a:p>
        </p:txBody>
      </p:sp>
    </p:spTree>
    <p:extLst>
      <p:ext uri="{BB962C8B-B14F-4D97-AF65-F5344CB8AC3E}">
        <p14:creationId xmlns:p14="http://schemas.microsoft.com/office/powerpoint/2010/main" val="3124839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5A10E-C24A-C442-9B8D-FF380098E0FA}" type="datetimeFigureOut">
              <a:rPr lang="en-US" smtClean="0"/>
              <a:t>10/1/20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FB4DA-BBA6-C745-8932-34CB503C6C01}" type="slidenum">
              <a:rPr lang="en-US" smtClean="0"/>
              <a:t>‹#›</a:t>
            </a:fld>
            <a:endParaRPr lang="en-US" dirty="0"/>
          </a:p>
        </p:txBody>
      </p:sp>
    </p:spTree>
    <p:extLst>
      <p:ext uri="{BB962C8B-B14F-4D97-AF65-F5344CB8AC3E}">
        <p14:creationId xmlns:p14="http://schemas.microsoft.com/office/powerpoint/2010/main" val="1684935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1</a:t>
            </a:fld>
            <a:endParaRPr lang="en-US" dirty="0"/>
          </a:p>
        </p:txBody>
      </p:sp>
    </p:spTree>
    <p:extLst>
      <p:ext uri="{BB962C8B-B14F-4D97-AF65-F5344CB8AC3E}">
        <p14:creationId xmlns:p14="http://schemas.microsoft.com/office/powerpoint/2010/main" val="294860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Lambda is AWS’s solution to serverless compute. Serverless compute does not mean there are no servers on which your program / code runs. It means that you don’t need to manage the hosts and infrastructure. This means you don’t need to spend time scaling your infrastructure up when the call volume increases, nor do you need to worry about scaling down and saving some money, when the call volume is lower and the high number of infrastructure hosts are not required; Another meaning of managing your infrastructure would be load balancing the requests. All of this is taken care of for you by AWS Lambda, giving you an illusion that you don’t have a server on which your service is running.</a:t>
            </a:r>
          </a:p>
          <a:p>
            <a:endParaRPr lang="en-US" dirty="0"/>
          </a:p>
          <a:p>
            <a:r>
              <a:rPr lang="en-US" dirty="0"/>
              <a:t>Event driven implies that it is triggered by the occurrence of an event.</a:t>
            </a:r>
          </a:p>
        </p:txBody>
      </p:sp>
      <p:sp>
        <p:nvSpPr>
          <p:cNvPr id="4" name="Slide Number Placeholder 3"/>
          <p:cNvSpPr>
            <a:spLocks noGrp="1"/>
          </p:cNvSpPr>
          <p:nvPr>
            <p:ph type="sldNum" sz="quarter" idx="5"/>
          </p:nvPr>
        </p:nvSpPr>
        <p:spPr/>
        <p:txBody>
          <a:bodyPr/>
          <a:lstStyle/>
          <a:p>
            <a:fld id="{D10FB4DA-BBA6-C745-8932-34CB503C6C01}" type="slidenum">
              <a:rPr lang="en-US" smtClean="0"/>
              <a:t>10</a:t>
            </a:fld>
            <a:endParaRPr lang="en-US" dirty="0"/>
          </a:p>
        </p:txBody>
      </p:sp>
    </p:spTree>
    <p:extLst>
      <p:ext uri="{BB962C8B-B14F-4D97-AF65-F5344CB8AC3E}">
        <p14:creationId xmlns:p14="http://schemas.microsoft.com/office/powerpoint/2010/main" val="2950032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API gateway is an API management tool that resides between the client making the requests and the backend services. It basically accepts requests and translates and transfers them such that the service can react to it and then sends a response back to the customer. AWS also provides with Amazon API Gateway for the same purpose of acting like the front door for applications to access data, business logic and/functionality from backend services.</a:t>
            </a:r>
          </a:p>
        </p:txBody>
      </p:sp>
      <p:sp>
        <p:nvSpPr>
          <p:cNvPr id="4" name="Slide Number Placeholder 3"/>
          <p:cNvSpPr>
            <a:spLocks noGrp="1"/>
          </p:cNvSpPr>
          <p:nvPr>
            <p:ph type="sldNum" sz="quarter" idx="5"/>
          </p:nvPr>
        </p:nvSpPr>
        <p:spPr/>
        <p:txBody>
          <a:bodyPr/>
          <a:lstStyle/>
          <a:p>
            <a:fld id="{D10FB4DA-BBA6-C745-8932-34CB503C6C01}" type="slidenum">
              <a:rPr lang="en-US" smtClean="0"/>
              <a:t>11</a:t>
            </a:fld>
            <a:endParaRPr lang="en-US" dirty="0"/>
          </a:p>
        </p:txBody>
      </p:sp>
    </p:spTree>
    <p:extLst>
      <p:ext uri="{BB962C8B-B14F-4D97-AF65-F5344CB8AC3E}">
        <p14:creationId xmlns:p14="http://schemas.microsoft.com/office/powerpoint/2010/main" val="3783759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Amplify isn’t a “web service”. It is an AWS technology that makes it super simple to quickly build full stack applications powered by AWS. It helps to build back-end resources like DynamoDB tables, S3 buckets, etc. as also provide a framework on which you can build your front-end or the page that you see on your browser. We will be taking advantage of this technology in our workshop today.</a:t>
            </a:r>
          </a:p>
          <a:p>
            <a:endParaRPr lang="en-US" dirty="0"/>
          </a:p>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12</a:t>
            </a:fld>
            <a:endParaRPr lang="en-US" dirty="0"/>
          </a:p>
        </p:txBody>
      </p:sp>
    </p:spTree>
    <p:extLst>
      <p:ext uri="{BB962C8B-B14F-4D97-AF65-F5344CB8AC3E}">
        <p14:creationId xmlns:p14="http://schemas.microsoft.com/office/powerpoint/2010/main" val="3923325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said, I’m assuming that your pre-requisite is now completed. Please go ahead and install AWS amplify on your machines. The link for this is available on the chat box, and also on the </a:t>
            </a:r>
            <a:r>
              <a:rPr lang="en-US" dirty="0" err="1"/>
              <a:t>github</a:t>
            </a:r>
            <a:r>
              <a:rPr lang="en-US" dirty="0"/>
              <a:t> README that you might be referring. I’ll now be going over the architecture diagram with you. </a:t>
            </a:r>
          </a:p>
        </p:txBody>
      </p:sp>
      <p:sp>
        <p:nvSpPr>
          <p:cNvPr id="4" name="Slide Number Placeholder 3"/>
          <p:cNvSpPr>
            <a:spLocks noGrp="1"/>
          </p:cNvSpPr>
          <p:nvPr>
            <p:ph type="sldNum" sz="quarter" idx="5"/>
          </p:nvPr>
        </p:nvSpPr>
        <p:spPr/>
        <p:txBody>
          <a:bodyPr/>
          <a:lstStyle/>
          <a:p>
            <a:fld id="{D10FB4DA-BBA6-C745-8932-34CB503C6C01}" type="slidenum">
              <a:rPr lang="en-US" smtClean="0"/>
              <a:t>13</a:t>
            </a:fld>
            <a:endParaRPr lang="en-US" dirty="0"/>
          </a:p>
        </p:txBody>
      </p:sp>
    </p:spTree>
    <p:extLst>
      <p:ext uri="{BB962C8B-B14F-4D97-AF65-F5344CB8AC3E}">
        <p14:creationId xmlns:p14="http://schemas.microsoft.com/office/powerpoint/2010/main" val="1959503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we come to our service architecture. We are building a scalable service to host our Community News Bulletin. </a:t>
            </a:r>
          </a:p>
        </p:txBody>
      </p:sp>
      <p:sp>
        <p:nvSpPr>
          <p:cNvPr id="4" name="Slide Number Placeholder 3"/>
          <p:cNvSpPr>
            <a:spLocks noGrp="1"/>
          </p:cNvSpPr>
          <p:nvPr>
            <p:ph type="sldNum" sz="quarter" idx="5"/>
          </p:nvPr>
        </p:nvSpPr>
        <p:spPr/>
        <p:txBody>
          <a:bodyPr/>
          <a:lstStyle/>
          <a:p>
            <a:fld id="{D10FB4DA-BBA6-C745-8932-34CB503C6C01}" type="slidenum">
              <a:rPr lang="en-US" smtClean="0"/>
              <a:t>14</a:t>
            </a:fld>
            <a:endParaRPr lang="en-US" dirty="0"/>
          </a:p>
        </p:txBody>
      </p:sp>
    </p:spTree>
    <p:extLst>
      <p:ext uri="{BB962C8B-B14F-4D97-AF65-F5344CB8AC3E}">
        <p14:creationId xmlns:p14="http://schemas.microsoft.com/office/powerpoint/2010/main" val="739166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service will be backed with the most popular AWS technologies that we just went over. We will be using </a:t>
            </a:r>
          </a:p>
          <a:p>
            <a:endParaRPr lang="en-US" dirty="0"/>
          </a:p>
          <a:p>
            <a:pPr marL="171450" indent="-171450">
              <a:buFontTx/>
              <a:buChar char="-"/>
            </a:pPr>
            <a:r>
              <a:rPr lang="en-US" dirty="0"/>
              <a:t>Amazon S3 to hold the content of our news articles. Since these articles can be large, just like images, and so Amazon S3 is the perfect candidate for storing this information</a:t>
            </a:r>
          </a:p>
          <a:p>
            <a:pPr marL="171450" indent="-171450">
              <a:buFontTx/>
              <a:buChar char="-"/>
            </a:pPr>
            <a:r>
              <a:rPr lang="en-US" dirty="0"/>
              <a:t>Amazon DynamoDB to hold our metadata that we want to easily query, like the title of the article, the location of the content in S3 and other such information or metadata pertaining to the news article. </a:t>
            </a:r>
          </a:p>
          <a:p>
            <a:pPr marL="171450" indent="-171450">
              <a:buFontTx/>
              <a:buChar char="-"/>
            </a:pPr>
            <a:r>
              <a:rPr lang="en-US" dirty="0"/>
              <a:t>AWS Lambda will be our event-driven, serverless compute, that will respond to requests made by the client and do the needful, and interact with DynamoDB and S3, as required. </a:t>
            </a:r>
          </a:p>
          <a:p>
            <a:pPr marL="171450" indent="-171450">
              <a:buFontTx/>
              <a:buChar char="-"/>
            </a:pPr>
            <a:r>
              <a:rPr lang="en-US" dirty="0"/>
              <a:t>Amazon API Gateway will be our API Gateway. </a:t>
            </a:r>
          </a:p>
          <a:p>
            <a:pPr marL="171450" indent="-171450">
              <a:buFontTx/>
              <a:buChar char="-"/>
            </a:pPr>
            <a:endParaRPr lang="en-US" dirty="0"/>
          </a:p>
          <a:p>
            <a:pPr marL="171450" indent="-171450">
              <a:buFontTx/>
              <a:buChar char="-"/>
            </a:pPr>
            <a:r>
              <a:rPr lang="en-US" dirty="0"/>
              <a:t>AWS Amplify will help us quickly generate our back-end resources as also a framework for our front end application.</a:t>
            </a:r>
          </a:p>
          <a:p>
            <a:pPr marL="171450" indent="-171450">
              <a:buFontTx/>
              <a:buChar char="-"/>
            </a:pPr>
            <a:endParaRPr lang="en-US" dirty="0"/>
          </a:p>
          <a:p>
            <a:pPr marL="0" indent="0">
              <a:buFontTx/>
              <a:buNone/>
            </a:pPr>
            <a:r>
              <a:rPr lang="en-US" dirty="0"/>
              <a:t>I’m going to explain the journey of a request made to the back-end, so pay close attention. </a:t>
            </a:r>
          </a:p>
          <a:p>
            <a:pPr marL="0" indent="0">
              <a:buFontTx/>
              <a:buNone/>
            </a:pPr>
            <a:endParaRPr lang="en-US" dirty="0"/>
          </a:p>
          <a:p>
            <a:pPr marL="0" indent="0">
              <a:buFontTx/>
              <a:buNone/>
            </a:pPr>
            <a:r>
              <a:rPr lang="en-US" dirty="0"/>
              <a:t>In order to make a request, a user first logs onto the webpage that is on your browser. There </a:t>
            </a:r>
            <a:r>
              <a:rPr lang="en-US" b="1" dirty="0"/>
              <a:t>they perform certain actions </a:t>
            </a:r>
            <a:r>
              <a:rPr lang="en-US" dirty="0"/>
              <a:t>like loading the webpage to read the articles or adding a new article of their own. The front-end application </a:t>
            </a:r>
            <a:r>
              <a:rPr lang="en-US" b="1" dirty="0"/>
              <a:t>converts these actions</a:t>
            </a:r>
            <a:r>
              <a:rPr lang="en-US" dirty="0"/>
              <a:t> performed by the user into the respective APIs and calls the service on behalf of the user. So a network call is made to your service. </a:t>
            </a:r>
          </a:p>
          <a:p>
            <a:pPr marL="0" indent="0">
              <a:buFontTx/>
              <a:buNone/>
            </a:pPr>
            <a:r>
              <a:rPr lang="en-US" dirty="0"/>
              <a:t>This call reaches the </a:t>
            </a:r>
            <a:r>
              <a:rPr lang="en-US" b="1" dirty="0"/>
              <a:t>API gateway</a:t>
            </a:r>
            <a:r>
              <a:rPr lang="en-US" dirty="0"/>
              <a:t> which processes the request and forward it to the relative AWS Lambda function. For our workshop today, we will be </a:t>
            </a:r>
            <a:r>
              <a:rPr lang="en-US" b="1" dirty="0"/>
              <a:t>hosting each API on a separate Lambda function</a:t>
            </a:r>
            <a:r>
              <a:rPr lang="en-US" dirty="0"/>
              <a:t>. Each lambda now knows its functionality. </a:t>
            </a:r>
          </a:p>
          <a:p>
            <a:pPr marL="0" indent="0">
              <a:buFontTx/>
              <a:buNone/>
            </a:pPr>
            <a:endParaRPr lang="en-US" dirty="0"/>
          </a:p>
          <a:p>
            <a:pPr marL="0" indent="0">
              <a:buFontTx/>
              <a:buNone/>
            </a:pPr>
            <a:r>
              <a:rPr lang="en-US" dirty="0"/>
              <a:t>Now, if it is </a:t>
            </a:r>
            <a:r>
              <a:rPr lang="en-US" b="1" dirty="0"/>
              <a:t>a write API</a:t>
            </a:r>
            <a:r>
              <a:rPr lang="en-US" dirty="0"/>
              <a:t>, like adding a news article, the functionality of that Lambda would be add this information into DynamoDB and S3. </a:t>
            </a:r>
          </a:p>
          <a:p>
            <a:pPr marL="0" indent="0">
              <a:buFontTx/>
              <a:buNone/>
            </a:pPr>
            <a:endParaRPr lang="en-US" dirty="0"/>
          </a:p>
          <a:p>
            <a:pPr marL="0" indent="0">
              <a:buFontTx/>
              <a:buNone/>
            </a:pPr>
            <a:r>
              <a:rPr lang="en-US" dirty="0"/>
              <a:t>If it is a </a:t>
            </a:r>
            <a:r>
              <a:rPr lang="en-US" b="1" dirty="0"/>
              <a:t>read API</a:t>
            </a:r>
            <a:r>
              <a:rPr lang="en-US" dirty="0"/>
              <a:t>, like loading the webpage, then the lambda retrieves information from backend databases aka DynamoDB and S3 and return it back to the front-end framework. </a:t>
            </a:r>
          </a:p>
          <a:p>
            <a:pPr marL="0" indent="0">
              <a:buFontTx/>
              <a:buNone/>
            </a:pPr>
            <a:endParaRPr lang="en-US" dirty="0"/>
          </a:p>
          <a:p>
            <a:pPr marL="0" indent="0">
              <a:buFontTx/>
              <a:buNone/>
            </a:pPr>
            <a:r>
              <a:rPr lang="en-US" dirty="0"/>
              <a:t>The front-end framework will “prettify” your response and provide that to the end user.</a:t>
            </a:r>
          </a:p>
        </p:txBody>
      </p:sp>
      <p:sp>
        <p:nvSpPr>
          <p:cNvPr id="4" name="Slide Number Placeholder 3"/>
          <p:cNvSpPr>
            <a:spLocks noGrp="1"/>
          </p:cNvSpPr>
          <p:nvPr>
            <p:ph type="sldNum" sz="quarter" idx="5"/>
          </p:nvPr>
        </p:nvSpPr>
        <p:spPr/>
        <p:txBody>
          <a:bodyPr/>
          <a:lstStyle/>
          <a:p>
            <a:fld id="{D10FB4DA-BBA6-C745-8932-34CB503C6C01}" type="slidenum">
              <a:rPr lang="en-US" smtClean="0"/>
              <a:t>15</a:t>
            </a:fld>
            <a:endParaRPr lang="en-US" dirty="0"/>
          </a:p>
        </p:txBody>
      </p:sp>
    </p:spTree>
    <p:extLst>
      <p:ext uri="{BB962C8B-B14F-4D97-AF65-F5344CB8AC3E}">
        <p14:creationId xmlns:p14="http://schemas.microsoft.com/office/powerpoint/2010/main" val="3808045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finally jump into setting up for our workshop. For this, let’s navigate to the README that I’ve provided here. Uttara has added this link on the chat box. </a:t>
            </a:r>
          </a:p>
          <a:p>
            <a:endParaRPr lang="en-US" dirty="0"/>
          </a:p>
          <a:p>
            <a:r>
              <a:rPr lang="en-US" dirty="0"/>
              <a:t>As we have gone over how AWS services are all super super secure, the toolchain would need access to your AWS resources. We will be doing this by using the `amplify configure` command.</a:t>
            </a:r>
          </a:p>
          <a:p>
            <a:endParaRPr lang="en-US" dirty="0"/>
          </a:p>
          <a:p>
            <a:r>
              <a:rPr lang="en-US" sz="1200" b="0" i="0" kern="1200" dirty="0">
                <a:solidFill>
                  <a:schemeClr val="tx1"/>
                </a:solidFill>
                <a:effectLst/>
                <a:latin typeface="+mn-lt"/>
                <a:ea typeface="+mn-ea"/>
                <a:cs typeface="+mn-cs"/>
              </a:rPr>
              <a:t>AWS Identity and Access Management (IAM) is a web service for securely controlling access to AWS services. With IAM, you can centrally manage users, security credentials such as access keys, and permissions that control which AWS resources users and applications can access.</a:t>
            </a:r>
            <a:endParaRPr lang="en-US" dirty="0"/>
          </a:p>
          <a:p>
            <a:endParaRPr lang="en-US" dirty="0"/>
          </a:p>
          <a:p>
            <a:r>
              <a:rPr lang="en-US" dirty="0"/>
              <a:t>AWS </a:t>
            </a:r>
            <a:r>
              <a:rPr lang="en-US" dirty="0" err="1"/>
              <a:t>Cloudformation</a:t>
            </a:r>
            <a:r>
              <a:rPr lang="en-US" dirty="0"/>
              <a:t> is an AWS service that builds and provisions your AWS infrastructure, repeatedly, and in our case, predictably. </a:t>
            </a:r>
            <a:r>
              <a:rPr lang="en-US" sz="1200" b="0" i="0" kern="1200" dirty="0">
                <a:solidFill>
                  <a:schemeClr val="tx1"/>
                </a:solidFill>
                <a:effectLst/>
                <a:latin typeface="+mn-lt"/>
                <a:ea typeface="+mn-ea"/>
                <a:cs typeface="+mn-cs"/>
              </a:rPr>
              <a:t> It does this by using a template file to create and delete a collection of resources. </a:t>
            </a:r>
            <a:r>
              <a:rPr lang="en-US" dirty="0"/>
              <a:t> Amplify takes advantage of this AWS resource to build your back-end resources. So in simpler words, AWS Amplify calls </a:t>
            </a:r>
            <a:r>
              <a:rPr lang="en-US" dirty="0" err="1"/>
              <a:t>Cloudformation</a:t>
            </a:r>
            <a:r>
              <a:rPr lang="en-US" dirty="0"/>
              <a:t> provided API which helps create resources for us. </a:t>
            </a:r>
          </a:p>
          <a:p>
            <a:endParaRPr lang="en-US" dirty="0"/>
          </a:p>
          <a:p>
            <a:r>
              <a:rPr lang="en-US" dirty="0"/>
              <a:t>With this, over to you, Uttara</a:t>
            </a:r>
          </a:p>
        </p:txBody>
      </p:sp>
      <p:sp>
        <p:nvSpPr>
          <p:cNvPr id="4" name="Slide Number Placeholder 3"/>
          <p:cNvSpPr>
            <a:spLocks noGrp="1"/>
          </p:cNvSpPr>
          <p:nvPr>
            <p:ph type="sldNum" sz="quarter" idx="5"/>
          </p:nvPr>
        </p:nvSpPr>
        <p:spPr/>
        <p:txBody>
          <a:bodyPr/>
          <a:lstStyle/>
          <a:p>
            <a:fld id="{D10FB4DA-BBA6-C745-8932-34CB503C6C01}" type="slidenum">
              <a:rPr lang="en-US" smtClean="0"/>
              <a:t>16</a:t>
            </a:fld>
            <a:endParaRPr lang="en-US" dirty="0"/>
          </a:p>
        </p:txBody>
      </p:sp>
    </p:spTree>
    <p:extLst>
      <p:ext uri="{BB962C8B-B14F-4D97-AF65-F5344CB8AC3E}">
        <p14:creationId xmlns:p14="http://schemas.microsoft.com/office/powerpoint/2010/main" val="1155887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Uttara has added a link which will take you to a </a:t>
            </a:r>
            <a:r>
              <a:rPr lang="en-US" dirty="0" err="1"/>
              <a:t>github</a:t>
            </a:r>
            <a:r>
              <a:rPr lang="en-US" dirty="0"/>
              <a:t> readme that has information for setup. Now, over to Uttara who will guide you through this workshop. </a:t>
            </a:r>
          </a:p>
          <a:p>
            <a:endParaRPr lang="en-US" dirty="0"/>
          </a:p>
          <a:p>
            <a:r>
              <a:rPr lang="en-US" dirty="0"/>
              <a:t>A quick note: If you have any issues during the workshop with the setup or any other technical questions, please feel free to ask in chat, and I’ll get back to you as soon as I can. </a:t>
            </a:r>
          </a:p>
        </p:txBody>
      </p:sp>
      <p:sp>
        <p:nvSpPr>
          <p:cNvPr id="4" name="Slide Number Placeholder 3"/>
          <p:cNvSpPr>
            <a:spLocks noGrp="1"/>
          </p:cNvSpPr>
          <p:nvPr>
            <p:ph type="sldNum" sz="quarter" idx="5"/>
          </p:nvPr>
        </p:nvSpPr>
        <p:spPr/>
        <p:txBody>
          <a:bodyPr/>
          <a:lstStyle/>
          <a:p>
            <a:fld id="{D10FB4DA-BBA6-C745-8932-34CB503C6C01}" type="slidenum">
              <a:rPr lang="en-US" smtClean="0"/>
              <a:t>17</a:t>
            </a:fld>
            <a:endParaRPr lang="en-US" dirty="0"/>
          </a:p>
        </p:txBody>
      </p:sp>
    </p:spTree>
    <p:extLst>
      <p:ext uri="{BB962C8B-B14F-4D97-AF65-F5344CB8AC3E}">
        <p14:creationId xmlns:p14="http://schemas.microsoft.com/office/powerpoint/2010/main" val="3931536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D10FB4DA-BBA6-C745-8932-34CB503C6C01}" type="slidenum">
              <a:rPr lang="en-US" smtClean="0"/>
              <a:t>18</a:t>
            </a:fld>
            <a:endParaRPr lang="en-US" dirty="0"/>
          </a:p>
        </p:txBody>
      </p:sp>
    </p:spTree>
    <p:extLst>
      <p:ext uri="{BB962C8B-B14F-4D97-AF65-F5344CB8AC3E}">
        <p14:creationId xmlns:p14="http://schemas.microsoft.com/office/powerpoint/2010/main" val="3718973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21</a:t>
            </a:fld>
            <a:endParaRPr lang="en-US" dirty="0"/>
          </a:p>
        </p:txBody>
      </p:sp>
    </p:spTree>
    <p:extLst>
      <p:ext uri="{BB962C8B-B14F-4D97-AF65-F5344CB8AC3E}">
        <p14:creationId xmlns:p14="http://schemas.microsoft.com/office/powerpoint/2010/main" val="2842175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a:t>
            </a:r>
          </a:p>
          <a:p>
            <a:endParaRPr lang="en-US" dirty="0"/>
          </a:p>
          <a:p>
            <a:r>
              <a:rPr lang="en-US" dirty="0"/>
              <a:t>Hi everyone and welcome to the “Build you Service Using AWS Tech!” workshop. I’m </a:t>
            </a:r>
            <a:r>
              <a:rPr lang="en-US" dirty="0" err="1"/>
              <a:t>Melonia</a:t>
            </a:r>
            <a:r>
              <a:rPr lang="en-US" dirty="0"/>
              <a:t> Mendonca. I’m a software developer at AWS for over 4 years now. Before this, I was at Intel corporation for 3 years. I have a masters from Georgia Tech in Electrical and Computer Engineering. Fun fact: This is my first year attending GHC and I’m super </a:t>
            </a:r>
            <a:r>
              <a:rPr lang="en-US" dirty="0" err="1"/>
              <a:t>exceited</a:t>
            </a:r>
            <a:r>
              <a:rPr lang="en-US" dirty="0"/>
              <a:t> to have the opportunity to be doing this workshop in the same. With me is Uttara Shekar . Uttara, I’ll let you introduce yourself. …….. We will be your hosts throughout this workshop.</a:t>
            </a:r>
          </a:p>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2</a:t>
            </a:fld>
            <a:endParaRPr lang="en-US" dirty="0"/>
          </a:p>
        </p:txBody>
      </p:sp>
    </p:spTree>
    <p:extLst>
      <p:ext uri="{BB962C8B-B14F-4D97-AF65-F5344CB8AC3E}">
        <p14:creationId xmlns:p14="http://schemas.microsoft.com/office/powerpoint/2010/main" val="155241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0FB4DA-BBA6-C745-8932-34CB503C6C01}" type="slidenum">
              <a:rPr lang="en-US" smtClean="0"/>
              <a:t>22</a:t>
            </a:fld>
            <a:endParaRPr lang="en-US" dirty="0"/>
          </a:p>
        </p:txBody>
      </p:sp>
    </p:spTree>
    <p:extLst>
      <p:ext uri="{BB962C8B-B14F-4D97-AF65-F5344CB8AC3E}">
        <p14:creationId xmlns:p14="http://schemas.microsoft.com/office/powerpoint/2010/main" val="3181259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agenda that we will be going over in this workshop. In this workshop, we are primarily building a service, that is backed by AWS technologies. </a:t>
            </a:r>
          </a:p>
          <a:p>
            <a:endParaRPr lang="en-US" dirty="0"/>
          </a:p>
          <a:p>
            <a:r>
              <a:rPr lang="en-US" dirty="0"/>
              <a:t>Because of the difficult times we are facing with the COVID -19 pandemic, we decided to create a community news bulletin that can help us stay informed about our community with regards to health, local businesses etc. This news bulletin will be powered in the back by some of the most popular AWS technologies. We will learn what they are, how we can create them, and integrating them into one service. As part of the workshop, you get to create this bulletin yourself too! </a:t>
            </a:r>
          </a:p>
          <a:p>
            <a:endParaRPr lang="en-US" dirty="0"/>
          </a:p>
          <a:p>
            <a:r>
              <a:rPr lang="en-US" dirty="0"/>
              <a:t>As part of registering for this workshop, you would have all got a personal handbook. Please keep the handbook ”handy”, because we plan on picking out a few links from there. Nonetheless, the handbook is written such that it goes over everything that we plan on doing as part of this workshop, so it should be easy to help you jog your memory if you plan on revisiting this topic in the future!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quick note: If you have any issues during the workshop with the setup or any other technical questions, please feel free to ask in chat, and I’ll get back to you as soon as I can. </a:t>
            </a:r>
          </a:p>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3</a:t>
            </a:fld>
            <a:endParaRPr lang="en-US" dirty="0"/>
          </a:p>
        </p:txBody>
      </p:sp>
    </p:spTree>
    <p:extLst>
      <p:ext uri="{BB962C8B-B14F-4D97-AF65-F5344CB8AC3E}">
        <p14:creationId xmlns:p14="http://schemas.microsoft.com/office/powerpoint/2010/main" val="251579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prerequisite to be able to make progress in this workshop. Uttara has added detailed instructions in the chat box for your reference. In case you don’t already have an AWS account, python3 installed or NPM on your machines, please use the time in which I go over the technologies to do these things.</a:t>
            </a:r>
          </a:p>
          <a:p>
            <a:endParaRPr lang="en-US" dirty="0"/>
          </a:p>
          <a:p>
            <a:r>
              <a:rPr lang="en-US" dirty="0"/>
              <a:t>With respect to the AWS account creation, you will be asked for your banking information. None of the resources that we create in this workshop should charge you anything, and we will be going over how to delete your resources such that you aren’t charged later as well.</a:t>
            </a:r>
          </a:p>
          <a:p>
            <a:endParaRPr lang="en-US" dirty="0"/>
          </a:p>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4</a:t>
            </a:fld>
            <a:endParaRPr lang="en-US" dirty="0"/>
          </a:p>
        </p:txBody>
      </p:sp>
    </p:spTree>
    <p:extLst>
      <p:ext uri="{BB962C8B-B14F-4D97-AF65-F5344CB8AC3E}">
        <p14:creationId xmlns:p14="http://schemas.microsoft.com/office/powerpoint/2010/main" val="238687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while you are getting set for the workshop, lets get acquainted with a few words that we will be using a lot as part of this workshop. </a:t>
            </a:r>
          </a:p>
          <a:p>
            <a:endParaRPr lang="en-US" dirty="0"/>
          </a:p>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5</a:t>
            </a:fld>
            <a:endParaRPr lang="en-US" dirty="0"/>
          </a:p>
        </p:txBody>
      </p:sp>
    </p:spTree>
    <p:extLst>
      <p:ext uri="{BB962C8B-B14F-4D97-AF65-F5344CB8AC3E}">
        <p14:creationId xmlns:p14="http://schemas.microsoft.com/office/powerpoint/2010/main" val="410960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Web service - </a:t>
            </a:r>
            <a:r>
              <a:rPr lang="en-US" sz="1200" kern="1200" dirty="0">
                <a:solidFill>
                  <a:schemeClr val="tx1"/>
                </a:solidFill>
                <a:effectLst/>
                <a:latin typeface="+mn-lt"/>
                <a:ea typeface="+mn-ea"/>
                <a:cs typeface="+mn-cs"/>
              </a:rPr>
              <a:t>A web service is a piece of software that enables machines to interact over a network. Cloud provided solutions enable users to quickly create web services of their own without worrying about managing costly infrastructure</a:t>
            </a:r>
            <a:r>
              <a:rPr lang="en-US" dirty="0">
                <a:effectLst/>
              </a:rPr>
              <a:t> </a:t>
            </a:r>
            <a:endParaRPr lang="en-US" dirty="0"/>
          </a:p>
          <a:p>
            <a:pPr marL="228600" indent="-228600">
              <a:buAutoNum type="arabicPeriod"/>
            </a:pPr>
            <a:r>
              <a:rPr lang="en-US" dirty="0"/>
              <a:t>Scalability or the ability to scale – It is the capacity of a service to take in more and more requests. Thinking technically, these web services that we create are all running on physical computers somewhere and these computers can just take so many requests parallelly. When something “scales”, it improves its ability to take on more work. </a:t>
            </a:r>
          </a:p>
          <a:p>
            <a:pPr marL="228600" indent="-228600">
              <a:buAutoNum type="arabicPeriod"/>
            </a:pPr>
            <a:r>
              <a:rPr lang="en-US" dirty="0"/>
              <a:t>Availability – Availability can be defined as the time for which your service is running. In basic Math, it’s the up time over the total time. </a:t>
            </a:r>
          </a:p>
          <a:p>
            <a:pPr marL="228600" indent="-228600">
              <a:buAutoNum type="arabicPeriod"/>
            </a:pPr>
            <a:r>
              <a:rPr lang="en-US" dirty="0"/>
              <a:t>API – Application Programming interface is a definition or a protocol that allows you to interact with other services, and allows other services or users to interact with you!</a:t>
            </a:r>
          </a:p>
          <a:p>
            <a:endParaRPr lang="en-US" dirty="0"/>
          </a:p>
        </p:txBody>
      </p:sp>
      <p:sp>
        <p:nvSpPr>
          <p:cNvPr id="4" name="Slide Number Placeholder 3"/>
          <p:cNvSpPr>
            <a:spLocks noGrp="1"/>
          </p:cNvSpPr>
          <p:nvPr>
            <p:ph type="sldNum" sz="quarter" idx="5"/>
          </p:nvPr>
        </p:nvSpPr>
        <p:spPr/>
        <p:txBody>
          <a:bodyPr/>
          <a:lstStyle/>
          <a:p>
            <a:fld id="{D10FB4DA-BBA6-C745-8932-34CB503C6C01}" type="slidenum">
              <a:rPr lang="en-US" smtClean="0"/>
              <a:t>6</a:t>
            </a:fld>
            <a:endParaRPr lang="en-US" dirty="0"/>
          </a:p>
        </p:txBody>
      </p:sp>
    </p:spTree>
    <p:extLst>
      <p:ext uri="{BB962C8B-B14F-4D97-AF65-F5344CB8AC3E}">
        <p14:creationId xmlns:p14="http://schemas.microsoft.com/office/powerpoint/2010/main" val="172922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these popular AWS technologies that I’m talking about? I will just be going over some of the technologies briefly, before we get our hands dirty and start building our own service. </a:t>
            </a:r>
          </a:p>
          <a:p>
            <a:endParaRPr lang="en-US" dirty="0"/>
          </a:p>
          <a:p>
            <a:r>
              <a:rPr lang="en-US" dirty="0"/>
              <a:t>When we talk AWS, the most popular service that comes to mind is ..</a:t>
            </a:r>
          </a:p>
        </p:txBody>
      </p:sp>
      <p:sp>
        <p:nvSpPr>
          <p:cNvPr id="4" name="Slide Number Placeholder 3"/>
          <p:cNvSpPr>
            <a:spLocks noGrp="1"/>
          </p:cNvSpPr>
          <p:nvPr>
            <p:ph type="sldNum" sz="quarter" idx="5"/>
          </p:nvPr>
        </p:nvSpPr>
        <p:spPr/>
        <p:txBody>
          <a:bodyPr/>
          <a:lstStyle/>
          <a:p>
            <a:fld id="{D10FB4DA-BBA6-C745-8932-34CB503C6C01}" type="slidenum">
              <a:rPr lang="en-US" smtClean="0"/>
              <a:t>7</a:t>
            </a:fld>
            <a:endParaRPr lang="en-US" dirty="0"/>
          </a:p>
        </p:txBody>
      </p:sp>
    </p:spTree>
    <p:extLst>
      <p:ext uri="{BB962C8B-B14F-4D97-AF65-F5344CB8AC3E}">
        <p14:creationId xmlns:p14="http://schemas.microsoft.com/office/powerpoint/2010/main" val="1595098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simple words, Amazon S3 is a web service that allows you to store and retrieve large amounts of data. Due to its industry leading performances, high availability and security, Amazon S3 allows your services to scale based on the requirement. </a:t>
            </a:r>
          </a:p>
        </p:txBody>
      </p:sp>
      <p:sp>
        <p:nvSpPr>
          <p:cNvPr id="4" name="Slide Number Placeholder 3"/>
          <p:cNvSpPr>
            <a:spLocks noGrp="1"/>
          </p:cNvSpPr>
          <p:nvPr>
            <p:ph type="sldNum" sz="quarter" idx="5"/>
          </p:nvPr>
        </p:nvSpPr>
        <p:spPr/>
        <p:txBody>
          <a:bodyPr/>
          <a:lstStyle/>
          <a:p>
            <a:fld id="{D10FB4DA-BBA6-C745-8932-34CB503C6C01}" type="slidenum">
              <a:rPr lang="en-US" smtClean="0"/>
              <a:t>8</a:t>
            </a:fld>
            <a:endParaRPr lang="en-US" dirty="0"/>
          </a:p>
        </p:txBody>
      </p:sp>
    </p:spTree>
    <p:extLst>
      <p:ext uri="{BB962C8B-B14F-4D97-AF65-F5344CB8AC3E}">
        <p14:creationId xmlns:p14="http://schemas.microsoft.com/office/powerpoint/2010/main" val="2125746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DynamoDB is a fully managed </a:t>
            </a:r>
            <a:r>
              <a:rPr lang="en-US" dirty="0" err="1"/>
              <a:t>noSQL</a:t>
            </a:r>
            <a:r>
              <a:rPr lang="en-US" dirty="0"/>
              <a:t> database. NoSQL technology is a modern type of data modeling technology for databases. Another type of database technology that a lot of you might be more familiar with is SQL, which is known for providing scalable results for ad-hoc or complex queries that you’re not familiar with. NoSQL, on the other hand, is perfect for use cases where we know what queries we need to make on the database. It’s mostly like a key-value store. As all AWS technologies, it is scalable and secure and also fast and convenient to use. </a:t>
            </a:r>
          </a:p>
        </p:txBody>
      </p:sp>
      <p:sp>
        <p:nvSpPr>
          <p:cNvPr id="4" name="Slide Number Placeholder 3"/>
          <p:cNvSpPr>
            <a:spLocks noGrp="1"/>
          </p:cNvSpPr>
          <p:nvPr>
            <p:ph type="sldNum" sz="quarter" idx="5"/>
          </p:nvPr>
        </p:nvSpPr>
        <p:spPr/>
        <p:txBody>
          <a:bodyPr/>
          <a:lstStyle/>
          <a:p>
            <a:fld id="{D10FB4DA-BBA6-C745-8932-34CB503C6C01}" type="slidenum">
              <a:rPr lang="en-US" smtClean="0"/>
              <a:t>9</a:t>
            </a:fld>
            <a:endParaRPr lang="en-US" dirty="0"/>
          </a:p>
        </p:txBody>
      </p:sp>
    </p:spTree>
    <p:extLst>
      <p:ext uri="{BB962C8B-B14F-4D97-AF65-F5344CB8AC3E}">
        <p14:creationId xmlns:p14="http://schemas.microsoft.com/office/powerpoint/2010/main" val="3177898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heme Slide">
    <p:bg>
      <p:bgPr>
        <a:solidFill>
          <a:srgbClr val="E7EDFD"/>
        </a:solidFill>
        <a:effectLst/>
      </p:bgPr>
    </p:bg>
    <p:spTree>
      <p:nvGrpSpPr>
        <p:cNvPr id="1" name=""/>
        <p:cNvGrpSpPr/>
        <p:nvPr/>
      </p:nvGrpSpPr>
      <p:grpSpPr>
        <a:xfrm>
          <a:off x="0" y="0"/>
          <a:ext cx="0" cy="0"/>
          <a:chOff x="0" y="0"/>
          <a:chExt cx="0" cy="0"/>
        </a:xfrm>
      </p:grpSpPr>
      <p:pic>
        <p:nvPicPr>
          <p:cNvPr id="2" name="Picture 1" descr="A picture containing text, person&#10;&#10;Description automatically generated">
            <a:extLst>
              <a:ext uri="{FF2B5EF4-FFF2-40B4-BE49-F238E27FC236}">
                <a16:creationId xmlns:a16="http://schemas.microsoft.com/office/drawing/2014/main" id="{1FF7D38B-8337-CC4F-A2DB-98EC6B41736D}"/>
              </a:ext>
            </a:extLst>
          </p:cNvPr>
          <p:cNvPicPr>
            <a:picLocks noChangeAspect="1"/>
          </p:cNvPicPr>
          <p:nvPr/>
        </p:nvPicPr>
        <p:blipFill rotWithShape="1">
          <a:blip r:embed="rId2">
            <a:extLst>
              <a:ext uri="{28A0092B-C50C-407E-A947-70E740481C1C}">
                <a14:useLocalDpi xmlns:a14="http://schemas.microsoft.com/office/drawing/2010/main" val="0"/>
              </a:ext>
            </a:extLst>
          </a:blip>
          <a:srcRect l="917" t="-1" r="1072" b="-1"/>
          <a:stretch/>
        </p:blipFill>
        <p:spPr>
          <a:xfrm>
            <a:off x="-113448" y="-150068"/>
            <a:ext cx="12305448" cy="7084267"/>
          </a:xfrm>
          <a:prstGeom prst="rect">
            <a:avLst/>
          </a:prstGeom>
        </p:spPr>
      </p:pic>
      <p:pic>
        <p:nvPicPr>
          <p:cNvPr id="3" name="Picture 2" descr="A picture containing text, person&#10;&#10;Description automatically generated">
            <a:extLst>
              <a:ext uri="{FF2B5EF4-FFF2-40B4-BE49-F238E27FC236}">
                <a16:creationId xmlns:a16="http://schemas.microsoft.com/office/drawing/2014/main" id="{C8CED54E-7D77-9C43-A78D-6C9A00CC94A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17" t="-1" r="1072" b="-1"/>
          <a:stretch/>
        </p:blipFill>
        <p:spPr>
          <a:xfrm>
            <a:off x="-113448" y="-150068"/>
            <a:ext cx="12305448" cy="7084267"/>
          </a:xfrm>
          <a:prstGeom prst="rect">
            <a:avLst/>
          </a:prstGeom>
        </p:spPr>
      </p:pic>
    </p:spTree>
    <p:extLst>
      <p:ext uri="{BB962C8B-B14F-4D97-AF65-F5344CB8AC3E}">
        <p14:creationId xmlns:p14="http://schemas.microsoft.com/office/powerpoint/2010/main" val="3444362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with Subheads">
    <p:bg>
      <p:bgPr>
        <a:solidFill>
          <a:srgbClr val="E7EDFD"/>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EA96AC-ADEC-A244-8F2B-10F26209F39E}"/>
              </a:ext>
            </a:extLst>
          </p:cNvPr>
          <p:cNvSpPr>
            <a:spLocks noGrp="1"/>
          </p:cNvSpPr>
          <p:nvPr>
            <p:ph type="body" idx="1"/>
          </p:nvPr>
        </p:nvSpPr>
        <p:spPr>
          <a:xfrm>
            <a:off x="647700" y="1981199"/>
            <a:ext cx="5354590" cy="523875"/>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51B890A-FC7E-6346-B555-7A9E7F94E9D1}"/>
              </a:ext>
            </a:extLst>
          </p:cNvPr>
          <p:cNvSpPr>
            <a:spLocks noGrp="1"/>
          </p:cNvSpPr>
          <p:nvPr>
            <p:ph sz="half" idx="2"/>
          </p:nvPr>
        </p:nvSpPr>
        <p:spPr>
          <a:xfrm>
            <a:off x="647700" y="2505074"/>
            <a:ext cx="5354590" cy="3438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0F7AB21-A15B-554C-99E0-FF78C832E981}"/>
              </a:ext>
            </a:extLst>
          </p:cNvPr>
          <p:cNvSpPr>
            <a:spLocks noGrp="1"/>
          </p:cNvSpPr>
          <p:nvPr>
            <p:ph type="body" sz="quarter" idx="3"/>
          </p:nvPr>
        </p:nvSpPr>
        <p:spPr>
          <a:xfrm>
            <a:off x="6189708" y="1981199"/>
            <a:ext cx="5354589" cy="523876"/>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DAFA12-5B7B-3C42-958D-05AA358D05F3}"/>
              </a:ext>
            </a:extLst>
          </p:cNvPr>
          <p:cNvSpPr>
            <a:spLocks noGrp="1"/>
          </p:cNvSpPr>
          <p:nvPr>
            <p:ph sz="quarter" idx="4"/>
          </p:nvPr>
        </p:nvSpPr>
        <p:spPr>
          <a:xfrm>
            <a:off x="6189708" y="2505075"/>
            <a:ext cx="5354590" cy="3438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5">
            <a:extLst>
              <a:ext uri="{FF2B5EF4-FFF2-40B4-BE49-F238E27FC236}">
                <a16:creationId xmlns:a16="http://schemas.microsoft.com/office/drawing/2014/main" id="{331EA905-D95A-5D47-9D75-B03ED9E9316A}"/>
              </a:ext>
            </a:extLst>
          </p:cNvPr>
          <p:cNvSpPr>
            <a:spLocks noGrp="1"/>
          </p:cNvSpPr>
          <p:nvPr>
            <p:ph type="title"/>
          </p:nvPr>
        </p:nvSpPr>
        <p:spPr>
          <a:xfrm>
            <a:off x="647700" y="647700"/>
            <a:ext cx="10896600" cy="1333500"/>
          </a:xfrm>
          <a:prstGeom prst="rect">
            <a:avLst/>
          </a:prstGeom>
        </p:spPr>
        <p:txBody>
          <a:bodyPr vert="horz" lIns="0" tIns="0" rIns="0" bIns="0" rtlCol="0" anchor="t">
            <a:normAutofit/>
          </a:bodyPr>
          <a:lstStyle/>
          <a:p>
            <a:r>
              <a:rPr lang="en-US" dirty="0"/>
              <a:t>Click to edit Master title style</a:t>
            </a:r>
          </a:p>
        </p:txBody>
      </p:sp>
    </p:spTree>
    <p:extLst>
      <p:ext uri="{BB962C8B-B14F-4D97-AF65-F5344CB8AC3E}">
        <p14:creationId xmlns:p14="http://schemas.microsoft.com/office/powerpoint/2010/main" val="292686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with Subheads">
    <p:bg>
      <p:bgPr>
        <a:solidFill>
          <a:srgbClr val="E7EDFD"/>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EA96AC-ADEC-A244-8F2B-10F26209F39E}"/>
              </a:ext>
            </a:extLst>
          </p:cNvPr>
          <p:cNvSpPr>
            <a:spLocks noGrp="1"/>
          </p:cNvSpPr>
          <p:nvPr>
            <p:ph type="body" idx="1"/>
          </p:nvPr>
        </p:nvSpPr>
        <p:spPr>
          <a:xfrm>
            <a:off x="647700" y="1981199"/>
            <a:ext cx="3432076" cy="523875"/>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51B890A-FC7E-6346-B555-7A9E7F94E9D1}"/>
              </a:ext>
            </a:extLst>
          </p:cNvPr>
          <p:cNvSpPr>
            <a:spLocks noGrp="1"/>
          </p:cNvSpPr>
          <p:nvPr>
            <p:ph sz="half" idx="2"/>
          </p:nvPr>
        </p:nvSpPr>
        <p:spPr>
          <a:xfrm>
            <a:off x="647700" y="2866864"/>
            <a:ext cx="3432076" cy="30767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5">
            <a:extLst>
              <a:ext uri="{FF2B5EF4-FFF2-40B4-BE49-F238E27FC236}">
                <a16:creationId xmlns:a16="http://schemas.microsoft.com/office/drawing/2014/main" id="{331EA905-D95A-5D47-9D75-B03ED9E9316A}"/>
              </a:ext>
            </a:extLst>
          </p:cNvPr>
          <p:cNvSpPr>
            <a:spLocks noGrp="1"/>
          </p:cNvSpPr>
          <p:nvPr>
            <p:ph type="title"/>
          </p:nvPr>
        </p:nvSpPr>
        <p:spPr>
          <a:xfrm>
            <a:off x="647700" y="647700"/>
            <a:ext cx="10896600" cy="1333500"/>
          </a:xfrm>
          <a:prstGeom prst="rect">
            <a:avLst/>
          </a:prstGeom>
        </p:spPr>
        <p:txBody>
          <a:bodyPr vert="horz" lIns="0" tIns="0" rIns="0" bIns="0" rtlCol="0" anchor="t">
            <a:normAutofit/>
          </a:bodyPr>
          <a:lstStyle/>
          <a:p>
            <a:r>
              <a:rPr lang="en-US" dirty="0"/>
              <a:t>Click to edit Master title style</a:t>
            </a:r>
          </a:p>
        </p:txBody>
      </p:sp>
      <p:sp>
        <p:nvSpPr>
          <p:cNvPr id="7" name="Text Placeholder 2">
            <a:extLst>
              <a:ext uri="{FF2B5EF4-FFF2-40B4-BE49-F238E27FC236}">
                <a16:creationId xmlns:a16="http://schemas.microsoft.com/office/drawing/2014/main" id="{4D11690C-39E8-9F4F-8EF0-331E13142B1F}"/>
              </a:ext>
            </a:extLst>
          </p:cNvPr>
          <p:cNvSpPr>
            <a:spLocks noGrp="1"/>
          </p:cNvSpPr>
          <p:nvPr>
            <p:ph type="body" idx="10"/>
          </p:nvPr>
        </p:nvSpPr>
        <p:spPr>
          <a:xfrm>
            <a:off x="4267200" y="1974573"/>
            <a:ext cx="3432076" cy="523875"/>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3">
            <a:extLst>
              <a:ext uri="{FF2B5EF4-FFF2-40B4-BE49-F238E27FC236}">
                <a16:creationId xmlns:a16="http://schemas.microsoft.com/office/drawing/2014/main" id="{153CEE4A-1F85-8643-AB65-8362C8EDF979}"/>
              </a:ext>
            </a:extLst>
          </p:cNvPr>
          <p:cNvSpPr>
            <a:spLocks noGrp="1"/>
          </p:cNvSpPr>
          <p:nvPr>
            <p:ph sz="half" idx="11"/>
          </p:nvPr>
        </p:nvSpPr>
        <p:spPr>
          <a:xfrm>
            <a:off x="4267200" y="2852936"/>
            <a:ext cx="3432076" cy="30767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a:extLst>
              <a:ext uri="{FF2B5EF4-FFF2-40B4-BE49-F238E27FC236}">
                <a16:creationId xmlns:a16="http://schemas.microsoft.com/office/drawing/2014/main" id="{E1F8CA6C-4FF6-9E49-9F7E-9A0475934C2F}"/>
              </a:ext>
            </a:extLst>
          </p:cNvPr>
          <p:cNvSpPr>
            <a:spLocks noGrp="1"/>
          </p:cNvSpPr>
          <p:nvPr>
            <p:ph type="body" idx="12"/>
          </p:nvPr>
        </p:nvSpPr>
        <p:spPr>
          <a:xfrm>
            <a:off x="7890352" y="1974573"/>
            <a:ext cx="3432076" cy="523875"/>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3">
            <a:extLst>
              <a:ext uri="{FF2B5EF4-FFF2-40B4-BE49-F238E27FC236}">
                <a16:creationId xmlns:a16="http://schemas.microsoft.com/office/drawing/2014/main" id="{6BCEE026-12A0-2443-A464-64C7CDDB5E76}"/>
              </a:ext>
            </a:extLst>
          </p:cNvPr>
          <p:cNvSpPr>
            <a:spLocks noGrp="1"/>
          </p:cNvSpPr>
          <p:nvPr>
            <p:ph sz="half" idx="13"/>
          </p:nvPr>
        </p:nvSpPr>
        <p:spPr>
          <a:xfrm>
            <a:off x="7890352" y="2866865"/>
            <a:ext cx="3432076" cy="30767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8559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hart- Right">
    <p:bg>
      <p:bgPr>
        <a:solidFill>
          <a:srgbClr val="E7EDF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755E-0816-2744-8C80-C3248B33E459}"/>
              </a:ext>
            </a:extLst>
          </p:cNvPr>
          <p:cNvSpPr>
            <a:spLocks noGrp="1"/>
          </p:cNvSpPr>
          <p:nvPr>
            <p:ph type="title"/>
          </p:nvPr>
        </p:nvSpPr>
        <p:spPr>
          <a:xfrm>
            <a:off x="647700" y="647700"/>
            <a:ext cx="4533900" cy="1333500"/>
          </a:xfrm>
          <a:prstGeom prst="rect">
            <a:avLst/>
          </a:prstGeo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28E5D5-5032-5E47-9D9A-C85A4B637143}"/>
              </a:ext>
            </a:extLst>
          </p:cNvPr>
          <p:cNvSpPr>
            <a:spLocks noGrp="1"/>
          </p:cNvSpPr>
          <p:nvPr>
            <p:ph idx="1"/>
          </p:nvPr>
        </p:nvSpPr>
        <p:spPr>
          <a:xfrm>
            <a:off x="5600700" y="647700"/>
            <a:ext cx="5943598" cy="52958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B76982-4F29-D445-BB7F-408AF22805A8}"/>
              </a:ext>
            </a:extLst>
          </p:cNvPr>
          <p:cNvSpPr>
            <a:spLocks noGrp="1"/>
          </p:cNvSpPr>
          <p:nvPr>
            <p:ph type="body" sz="half" idx="2"/>
          </p:nvPr>
        </p:nvSpPr>
        <p:spPr>
          <a:xfrm>
            <a:off x="647701" y="2114550"/>
            <a:ext cx="4533899" cy="3829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42652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hart- Left">
    <p:bg>
      <p:bgPr>
        <a:solidFill>
          <a:srgbClr val="E7EDF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755E-0816-2744-8C80-C3248B33E459}"/>
              </a:ext>
            </a:extLst>
          </p:cNvPr>
          <p:cNvSpPr>
            <a:spLocks noGrp="1"/>
          </p:cNvSpPr>
          <p:nvPr>
            <p:ph type="title"/>
          </p:nvPr>
        </p:nvSpPr>
        <p:spPr>
          <a:xfrm>
            <a:off x="7010400" y="647700"/>
            <a:ext cx="4533900" cy="1333500"/>
          </a:xfrm>
          <a:prstGeom prst="rect">
            <a:avLst/>
          </a:prstGeo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28E5D5-5032-5E47-9D9A-C85A4B637143}"/>
              </a:ext>
            </a:extLst>
          </p:cNvPr>
          <p:cNvSpPr>
            <a:spLocks noGrp="1"/>
          </p:cNvSpPr>
          <p:nvPr>
            <p:ph idx="1"/>
          </p:nvPr>
        </p:nvSpPr>
        <p:spPr>
          <a:xfrm>
            <a:off x="647700" y="647700"/>
            <a:ext cx="5943598" cy="52958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B76982-4F29-D445-BB7F-408AF22805A8}"/>
              </a:ext>
            </a:extLst>
          </p:cNvPr>
          <p:cNvSpPr>
            <a:spLocks noGrp="1"/>
          </p:cNvSpPr>
          <p:nvPr>
            <p:ph type="body" sz="half" idx="2"/>
          </p:nvPr>
        </p:nvSpPr>
        <p:spPr>
          <a:xfrm>
            <a:off x="7010401" y="2114550"/>
            <a:ext cx="4533899" cy="3829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772345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 Right">
    <p:bg>
      <p:bgPr>
        <a:solidFill>
          <a:srgbClr val="E7EDFD"/>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CF627F7-1DF9-C44C-B4BB-62E9CD596E6E}"/>
              </a:ext>
            </a:extLst>
          </p:cNvPr>
          <p:cNvSpPr>
            <a:spLocks noGrp="1"/>
          </p:cNvSpPr>
          <p:nvPr>
            <p:ph type="pic" idx="1"/>
          </p:nvPr>
        </p:nvSpPr>
        <p:spPr>
          <a:xfrm>
            <a:off x="5600700" y="647700"/>
            <a:ext cx="5943599" cy="52959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Title 1">
            <a:extLst>
              <a:ext uri="{FF2B5EF4-FFF2-40B4-BE49-F238E27FC236}">
                <a16:creationId xmlns:a16="http://schemas.microsoft.com/office/drawing/2014/main" id="{CFC2EDBF-5CB9-3A4F-ABB9-781F2D1E56EE}"/>
              </a:ext>
            </a:extLst>
          </p:cNvPr>
          <p:cNvSpPr>
            <a:spLocks noGrp="1"/>
          </p:cNvSpPr>
          <p:nvPr>
            <p:ph type="title"/>
          </p:nvPr>
        </p:nvSpPr>
        <p:spPr>
          <a:xfrm>
            <a:off x="647701" y="647700"/>
            <a:ext cx="4533899" cy="1333500"/>
          </a:xfrm>
          <a:prstGeom prst="rect">
            <a:avLst/>
          </a:prstGeom>
        </p:spPr>
        <p:txBody>
          <a:bodyPr anchor="t"/>
          <a:lstStyle>
            <a:lvl1pPr>
              <a:defRPr sz="3200"/>
            </a:lvl1pPr>
          </a:lstStyle>
          <a:p>
            <a:r>
              <a:rPr lang="en-US" dirty="0"/>
              <a:t>Click to edit Master title style</a:t>
            </a:r>
          </a:p>
        </p:txBody>
      </p:sp>
      <p:sp>
        <p:nvSpPr>
          <p:cNvPr id="13" name="Text Placeholder 3">
            <a:extLst>
              <a:ext uri="{FF2B5EF4-FFF2-40B4-BE49-F238E27FC236}">
                <a16:creationId xmlns:a16="http://schemas.microsoft.com/office/drawing/2014/main" id="{1035552E-2564-A44D-9C38-C2798F0D139A}"/>
              </a:ext>
            </a:extLst>
          </p:cNvPr>
          <p:cNvSpPr>
            <a:spLocks noGrp="1"/>
          </p:cNvSpPr>
          <p:nvPr>
            <p:ph type="body" sz="half" idx="2"/>
          </p:nvPr>
        </p:nvSpPr>
        <p:spPr>
          <a:xfrm>
            <a:off x="647701" y="2114550"/>
            <a:ext cx="4533899" cy="3829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935784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s + Captions">
    <p:bg>
      <p:bgPr>
        <a:solidFill>
          <a:srgbClr val="E7EDFD"/>
        </a:solidFill>
        <a:effectLst/>
      </p:bgPr>
    </p:bg>
    <p:spTree>
      <p:nvGrpSpPr>
        <p:cNvPr id="1" name=""/>
        <p:cNvGrpSpPr/>
        <p:nvPr/>
      </p:nvGrpSpPr>
      <p:grpSpPr>
        <a:xfrm>
          <a:off x="0" y="0"/>
          <a:ext cx="0" cy="0"/>
          <a:chOff x="0" y="0"/>
          <a:chExt cx="0" cy="0"/>
        </a:xfrm>
      </p:grpSpPr>
      <p:sp>
        <p:nvSpPr>
          <p:cNvPr id="14" name="Рисунок 2"/>
          <p:cNvSpPr>
            <a:spLocks noGrp="1"/>
          </p:cNvSpPr>
          <p:nvPr>
            <p:ph type="pic" sz="quarter" idx="15"/>
          </p:nvPr>
        </p:nvSpPr>
        <p:spPr>
          <a:xfrm>
            <a:off x="657741" y="647700"/>
            <a:ext cx="2605582" cy="3429000"/>
          </a:xfrm>
        </p:spPr>
        <p:txBody>
          <a:bodyPr/>
          <a:lstStyle>
            <a:lvl1pPr marL="0" indent="0" algn="ctr">
              <a:buNone/>
              <a:defRPr/>
            </a:lvl1pPr>
          </a:lstStyle>
          <a:p>
            <a:r>
              <a:rPr lang="en-US" noProof="0" dirty="0"/>
              <a:t>Click icon to add picture</a:t>
            </a:r>
          </a:p>
        </p:txBody>
      </p:sp>
      <p:sp>
        <p:nvSpPr>
          <p:cNvPr id="3" name="Text Placeholder 2">
            <a:extLst>
              <a:ext uri="{FF2B5EF4-FFF2-40B4-BE49-F238E27FC236}">
                <a16:creationId xmlns:a16="http://schemas.microsoft.com/office/drawing/2014/main" id="{FEDBD865-4444-724D-8E24-7753E6467C64}"/>
              </a:ext>
            </a:extLst>
          </p:cNvPr>
          <p:cNvSpPr>
            <a:spLocks noGrp="1"/>
          </p:cNvSpPr>
          <p:nvPr>
            <p:ph type="body" sz="quarter" idx="16"/>
          </p:nvPr>
        </p:nvSpPr>
        <p:spPr>
          <a:xfrm>
            <a:off x="647701" y="4214812"/>
            <a:ext cx="2615622" cy="1721147"/>
          </a:xfrm>
        </p:spPr>
        <p:txBody>
          <a:bodyPr>
            <a:noAutofit/>
          </a:bodyPr>
          <a:lstStyle>
            <a:lvl1pPr marL="0" indent="0" algn="ctr">
              <a:buNone/>
              <a:defRPr sz="1400" i="1"/>
            </a:lvl1pPr>
            <a:lvl2pPr marL="457200" indent="0" algn="l">
              <a:buNone/>
              <a:defRPr sz="1400"/>
            </a:lvl2pPr>
            <a:lvl3pPr marL="914400" indent="0" algn="l">
              <a:buNone/>
              <a:defRPr sz="1400"/>
            </a:lvl3pPr>
            <a:lvl4pPr marL="1371600" indent="0" algn="l">
              <a:buNone/>
              <a:defRPr sz="1400"/>
            </a:lvl4pPr>
            <a:lvl5pPr marL="1828800" indent="0" algn="l">
              <a:buNone/>
              <a:defRPr sz="1400"/>
            </a:lvl5pPr>
          </a:lstStyle>
          <a:p>
            <a:pPr lvl="0"/>
            <a:r>
              <a:rPr lang="en-US" dirty="0"/>
              <a:t>Click to edit Master text styles</a:t>
            </a:r>
          </a:p>
        </p:txBody>
      </p:sp>
      <p:sp>
        <p:nvSpPr>
          <p:cNvPr id="22" name="Рисунок 2">
            <a:extLst>
              <a:ext uri="{FF2B5EF4-FFF2-40B4-BE49-F238E27FC236}">
                <a16:creationId xmlns:a16="http://schemas.microsoft.com/office/drawing/2014/main" id="{5C619CB8-EFF0-9D4B-B35B-6CA7270706A7}"/>
              </a:ext>
            </a:extLst>
          </p:cNvPr>
          <p:cNvSpPr>
            <a:spLocks noGrp="1"/>
          </p:cNvSpPr>
          <p:nvPr>
            <p:ph type="pic" sz="quarter" idx="24"/>
          </p:nvPr>
        </p:nvSpPr>
        <p:spPr>
          <a:xfrm>
            <a:off x="8938718" y="647700"/>
            <a:ext cx="2605582" cy="3429000"/>
          </a:xfrm>
        </p:spPr>
        <p:txBody>
          <a:bodyPr/>
          <a:lstStyle>
            <a:lvl1pPr marL="0" indent="0" algn="ctr">
              <a:buNone/>
              <a:defRPr/>
            </a:lvl1pPr>
          </a:lstStyle>
          <a:p>
            <a:r>
              <a:rPr lang="en-US" noProof="0" dirty="0"/>
              <a:t>Click icon to add picture</a:t>
            </a:r>
          </a:p>
        </p:txBody>
      </p:sp>
      <p:sp>
        <p:nvSpPr>
          <p:cNvPr id="23" name="Рисунок 2">
            <a:extLst>
              <a:ext uri="{FF2B5EF4-FFF2-40B4-BE49-F238E27FC236}">
                <a16:creationId xmlns:a16="http://schemas.microsoft.com/office/drawing/2014/main" id="{4E91ECCC-F39D-B64B-A36A-1173A3961011}"/>
              </a:ext>
            </a:extLst>
          </p:cNvPr>
          <p:cNvSpPr>
            <a:spLocks noGrp="1"/>
          </p:cNvSpPr>
          <p:nvPr>
            <p:ph type="pic" sz="quarter" idx="25"/>
          </p:nvPr>
        </p:nvSpPr>
        <p:spPr>
          <a:xfrm>
            <a:off x="6178393" y="647700"/>
            <a:ext cx="2605582" cy="3429000"/>
          </a:xfrm>
        </p:spPr>
        <p:txBody>
          <a:bodyPr/>
          <a:lstStyle>
            <a:lvl1pPr marL="0" indent="0" algn="ctr">
              <a:buNone/>
              <a:defRPr/>
            </a:lvl1pPr>
          </a:lstStyle>
          <a:p>
            <a:r>
              <a:rPr lang="en-US" noProof="0" dirty="0"/>
              <a:t>Click icon to add picture</a:t>
            </a:r>
          </a:p>
        </p:txBody>
      </p:sp>
      <p:sp>
        <p:nvSpPr>
          <p:cNvPr id="24" name="Рисунок 2">
            <a:extLst>
              <a:ext uri="{FF2B5EF4-FFF2-40B4-BE49-F238E27FC236}">
                <a16:creationId xmlns:a16="http://schemas.microsoft.com/office/drawing/2014/main" id="{A68E021F-B79A-E14A-AE38-EF5336B3F80D}"/>
              </a:ext>
            </a:extLst>
          </p:cNvPr>
          <p:cNvSpPr>
            <a:spLocks noGrp="1"/>
          </p:cNvSpPr>
          <p:nvPr>
            <p:ph type="pic" sz="quarter" idx="26"/>
          </p:nvPr>
        </p:nvSpPr>
        <p:spPr>
          <a:xfrm>
            <a:off x="3418067" y="647700"/>
            <a:ext cx="2605582" cy="3429000"/>
          </a:xfrm>
        </p:spPr>
        <p:txBody>
          <a:bodyPr/>
          <a:lstStyle>
            <a:lvl1pPr marL="0" indent="0" algn="ctr">
              <a:buNone/>
              <a:defRPr/>
            </a:lvl1pPr>
          </a:lstStyle>
          <a:p>
            <a:r>
              <a:rPr lang="en-US" noProof="0" dirty="0"/>
              <a:t>Click icon to add picture</a:t>
            </a:r>
          </a:p>
        </p:txBody>
      </p:sp>
      <p:sp>
        <p:nvSpPr>
          <p:cNvPr id="26" name="Text Placeholder 2">
            <a:extLst>
              <a:ext uri="{FF2B5EF4-FFF2-40B4-BE49-F238E27FC236}">
                <a16:creationId xmlns:a16="http://schemas.microsoft.com/office/drawing/2014/main" id="{9A62E1A3-0184-C74A-808F-EBBC61826B6D}"/>
              </a:ext>
            </a:extLst>
          </p:cNvPr>
          <p:cNvSpPr>
            <a:spLocks noGrp="1"/>
          </p:cNvSpPr>
          <p:nvPr>
            <p:ph type="body" sz="quarter" idx="27"/>
          </p:nvPr>
        </p:nvSpPr>
        <p:spPr>
          <a:xfrm>
            <a:off x="3418067" y="4222453"/>
            <a:ext cx="2605581" cy="1721147"/>
          </a:xfrm>
        </p:spPr>
        <p:txBody>
          <a:bodyPr>
            <a:noAutofit/>
          </a:bodyPr>
          <a:lstStyle>
            <a:lvl1pPr marL="0" indent="0" algn="ctr">
              <a:buNone/>
              <a:defRPr sz="1400" i="1"/>
            </a:lvl1pPr>
            <a:lvl2pPr marL="457200" indent="0" algn="l">
              <a:buNone/>
              <a:defRPr sz="1400"/>
            </a:lvl2pPr>
            <a:lvl3pPr marL="914400" indent="0" algn="l">
              <a:buNone/>
              <a:defRPr sz="1400"/>
            </a:lvl3pPr>
            <a:lvl4pPr marL="1371600" indent="0" algn="l">
              <a:buNone/>
              <a:defRPr sz="1400"/>
            </a:lvl4pPr>
            <a:lvl5pPr marL="1828800" indent="0" algn="l">
              <a:buNone/>
              <a:defRPr sz="1400"/>
            </a:lvl5pPr>
          </a:lstStyle>
          <a:p>
            <a:pPr lvl="0"/>
            <a:r>
              <a:rPr lang="en-US" dirty="0"/>
              <a:t>Click to edit Master text styles</a:t>
            </a:r>
          </a:p>
        </p:txBody>
      </p:sp>
      <p:sp>
        <p:nvSpPr>
          <p:cNvPr id="27" name="Text Placeholder 2">
            <a:extLst>
              <a:ext uri="{FF2B5EF4-FFF2-40B4-BE49-F238E27FC236}">
                <a16:creationId xmlns:a16="http://schemas.microsoft.com/office/drawing/2014/main" id="{DE160846-6C1E-C94F-BAFA-BDCB27286F0B}"/>
              </a:ext>
            </a:extLst>
          </p:cNvPr>
          <p:cNvSpPr>
            <a:spLocks noGrp="1"/>
          </p:cNvSpPr>
          <p:nvPr>
            <p:ph type="body" sz="quarter" idx="28"/>
          </p:nvPr>
        </p:nvSpPr>
        <p:spPr>
          <a:xfrm>
            <a:off x="6178392" y="4222453"/>
            <a:ext cx="2605580" cy="1721147"/>
          </a:xfrm>
        </p:spPr>
        <p:txBody>
          <a:bodyPr>
            <a:noAutofit/>
          </a:bodyPr>
          <a:lstStyle>
            <a:lvl1pPr marL="0" indent="0" algn="ctr">
              <a:buNone/>
              <a:defRPr sz="1400" i="1"/>
            </a:lvl1pPr>
            <a:lvl2pPr marL="457200" indent="0" algn="l">
              <a:buNone/>
              <a:defRPr sz="1400"/>
            </a:lvl2pPr>
            <a:lvl3pPr marL="914400" indent="0" algn="l">
              <a:buNone/>
              <a:defRPr sz="1400"/>
            </a:lvl3pPr>
            <a:lvl4pPr marL="1371600" indent="0" algn="l">
              <a:buNone/>
              <a:defRPr sz="1400"/>
            </a:lvl4pPr>
            <a:lvl5pPr marL="1828800" indent="0" algn="l">
              <a:buNone/>
              <a:defRPr sz="1400"/>
            </a:lvl5pPr>
          </a:lstStyle>
          <a:p>
            <a:pPr lvl="0"/>
            <a:r>
              <a:rPr lang="en-US" dirty="0"/>
              <a:t>Click to edit Master text styles</a:t>
            </a:r>
          </a:p>
        </p:txBody>
      </p:sp>
      <p:sp>
        <p:nvSpPr>
          <p:cNvPr id="28" name="Text Placeholder 2">
            <a:extLst>
              <a:ext uri="{FF2B5EF4-FFF2-40B4-BE49-F238E27FC236}">
                <a16:creationId xmlns:a16="http://schemas.microsoft.com/office/drawing/2014/main" id="{ACB8C458-D0E2-7440-B3FA-42D844D77518}"/>
              </a:ext>
            </a:extLst>
          </p:cNvPr>
          <p:cNvSpPr>
            <a:spLocks noGrp="1"/>
          </p:cNvSpPr>
          <p:nvPr>
            <p:ph type="body" sz="quarter" idx="29"/>
          </p:nvPr>
        </p:nvSpPr>
        <p:spPr>
          <a:xfrm>
            <a:off x="8938716" y="4222453"/>
            <a:ext cx="2605584" cy="1721147"/>
          </a:xfrm>
        </p:spPr>
        <p:txBody>
          <a:bodyPr>
            <a:noAutofit/>
          </a:bodyPr>
          <a:lstStyle>
            <a:lvl1pPr marL="0" indent="0" algn="ctr">
              <a:buNone/>
              <a:defRPr sz="1400" i="1"/>
            </a:lvl1pPr>
            <a:lvl2pPr marL="457200" indent="0" algn="l">
              <a:buNone/>
              <a:defRPr sz="1400"/>
            </a:lvl2pPr>
            <a:lvl3pPr marL="914400" indent="0" algn="l">
              <a:buNone/>
              <a:defRPr sz="1400"/>
            </a:lvl3pPr>
            <a:lvl4pPr marL="1371600" indent="0" algn="l">
              <a:buNone/>
              <a:defRPr sz="1400"/>
            </a:lvl4pPr>
            <a:lvl5pPr marL="1828800" indent="0" algn="l">
              <a:buNone/>
              <a:defRPr sz="1400"/>
            </a:lvl5pPr>
          </a:lstStyle>
          <a:p>
            <a:pPr lvl="0"/>
            <a:r>
              <a:rPr lang="en-US" dirty="0"/>
              <a:t>Click to edit Master text styles</a:t>
            </a:r>
          </a:p>
        </p:txBody>
      </p:sp>
    </p:spTree>
    <p:extLst>
      <p:ext uri="{BB962C8B-B14F-4D97-AF65-F5344CB8AC3E}">
        <p14:creationId xmlns:p14="http://schemas.microsoft.com/office/powerpoint/2010/main" val="495856098"/>
      </p:ext>
    </p:extLst>
  </p:cSld>
  <p:clrMapOvr>
    <a:masterClrMapping/>
  </p:clrMapOvr>
  <p:transition spd="slow">
    <p:wip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allery">
    <p:bg>
      <p:bgPr>
        <a:solidFill>
          <a:srgbClr val="E7EDFD"/>
        </a:solidFill>
        <a:effectLst/>
      </p:bgPr>
    </p:bg>
    <p:spTree>
      <p:nvGrpSpPr>
        <p:cNvPr id="1" name=""/>
        <p:cNvGrpSpPr/>
        <p:nvPr/>
      </p:nvGrpSpPr>
      <p:grpSpPr>
        <a:xfrm>
          <a:off x="0" y="0"/>
          <a:ext cx="0" cy="0"/>
          <a:chOff x="0" y="0"/>
          <a:chExt cx="0" cy="0"/>
        </a:xfrm>
      </p:grpSpPr>
      <p:sp>
        <p:nvSpPr>
          <p:cNvPr id="12" name="Right Triangle 11">
            <a:extLst>
              <a:ext uri="{FF2B5EF4-FFF2-40B4-BE49-F238E27FC236}">
                <a16:creationId xmlns:a16="http://schemas.microsoft.com/office/drawing/2014/main" id="{54416EA4-D24C-3746-A352-6AF4B4D0EA82}"/>
              </a:ext>
            </a:extLst>
          </p:cNvPr>
          <p:cNvSpPr/>
          <p:nvPr userDrawn="1"/>
        </p:nvSpPr>
        <p:spPr>
          <a:xfrm rot="16200000" flipH="1">
            <a:off x="9144806" y="-1384827"/>
            <a:ext cx="1658108" cy="4436280"/>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Рисунок 3"/>
          <p:cNvSpPr>
            <a:spLocks noGrp="1"/>
          </p:cNvSpPr>
          <p:nvPr>
            <p:ph type="pic" sz="quarter" idx="14"/>
          </p:nvPr>
        </p:nvSpPr>
        <p:spPr>
          <a:xfrm>
            <a:off x="647700" y="647700"/>
            <a:ext cx="2172511" cy="3144837"/>
          </a:xfrm>
        </p:spPr>
        <p:txBody>
          <a:bodyPr/>
          <a:lstStyle/>
          <a:p>
            <a:r>
              <a:rPr lang="en-US" noProof="0" dirty="0"/>
              <a:t>Click icon to add picture</a:t>
            </a:r>
          </a:p>
        </p:txBody>
      </p:sp>
      <p:sp>
        <p:nvSpPr>
          <p:cNvPr id="6" name="Рисунок 3"/>
          <p:cNvSpPr>
            <a:spLocks noGrp="1"/>
          </p:cNvSpPr>
          <p:nvPr>
            <p:ph type="pic" sz="quarter" idx="15"/>
          </p:nvPr>
        </p:nvSpPr>
        <p:spPr>
          <a:xfrm>
            <a:off x="647700" y="3941031"/>
            <a:ext cx="2172511" cy="2002569"/>
          </a:xfrm>
        </p:spPr>
        <p:txBody>
          <a:bodyPr/>
          <a:lstStyle/>
          <a:p>
            <a:r>
              <a:rPr lang="en-US" noProof="0" dirty="0"/>
              <a:t>Click icon to add picture</a:t>
            </a:r>
          </a:p>
        </p:txBody>
      </p:sp>
      <p:sp>
        <p:nvSpPr>
          <p:cNvPr id="7" name="Рисунок 3"/>
          <p:cNvSpPr>
            <a:spLocks noGrp="1"/>
          </p:cNvSpPr>
          <p:nvPr>
            <p:ph type="pic" sz="quarter" idx="16"/>
          </p:nvPr>
        </p:nvSpPr>
        <p:spPr>
          <a:xfrm>
            <a:off x="5019485" y="652273"/>
            <a:ext cx="1979318" cy="3161634"/>
          </a:xfrm>
        </p:spPr>
        <p:txBody>
          <a:bodyPr/>
          <a:lstStyle/>
          <a:p>
            <a:r>
              <a:rPr lang="en-US" noProof="0" dirty="0"/>
              <a:t>Click icon to add picture</a:t>
            </a:r>
          </a:p>
        </p:txBody>
      </p:sp>
      <p:sp>
        <p:nvSpPr>
          <p:cNvPr id="10" name="Рисунок 9"/>
          <p:cNvSpPr>
            <a:spLocks noGrp="1"/>
          </p:cNvSpPr>
          <p:nvPr>
            <p:ph type="pic" sz="quarter" idx="19"/>
          </p:nvPr>
        </p:nvSpPr>
        <p:spPr>
          <a:xfrm>
            <a:off x="2983327" y="3962401"/>
            <a:ext cx="4015476" cy="1981199"/>
          </a:xfrm>
        </p:spPr>
        <p:txBody>
          <a:bodyPr/>
          <a:lstStyle/>
          <a:p>
            <a:r>
              <a:rPr lang="en-US" noProof="0"/>
              <a:t>Click icon to add picture</a:t>
            </a:r>
            <a:endParaRPr lang="en-US" noProof="0" dirty="0"/>
          </a:p>
        </p:txBody>
      </p:sp>
      <p:sp>
        <p:nvSpPr>
          <p:cNvPr id="14" name="Рисунок 9"/>
          <p:cNvSpPr>
            <a:spLocks noGrp="1"/>
          </p:cNvSpPr>
          <p:nvPr>
            <p:ph type="pic" sz="quarter" idx="22"/>
          </p:nvPr>
        </p:nvSpPr>
        <p:spPr>
          <a:xfrm>
            <a:off x="7175516" y="648317"/>
            <a:ext cx="4368783" cy="2077348"/>
          </a:xfrm>
        </p:spPr>
        <p:txBody>
          <a:bodyPr/>
          <a:lstStyle/>
          <a:p>
            <a:r>
              <a:rPr lang="en-US" noProof="0" dirty="0"/>
              <a:t>Click icon to add picture</a:t>
            </a:r>
          </a:p>
        </p:txBody>
      </p:sp>
      <p:sp>
        <p:nvSpPr>
          <p:cNvPr id="15" name="Рисунок 3"/>
          <p:cNvSpPr>
            <a:spLocks noGrp="1"/>
          </p:cNvSpPr>
          <p:nvPr>
            <p:ph type="pic" sz="quarter" idx="23"/>
          </p:nvPr>
        </p:nvSpPr>
        <p:spPr>
          <a:xfrm>
            <a:off x="9715500" y="2869235"/>
            <a:ext cx="1828800" cy="3074365"/>
          </a:xfrm>
        </p:spPr>
        <p:txBody>
          <a:bodyPr/>
          <a:lstStyle/>
          <a:p>
            <a:r>
              <a:rPr lang="en-US" noProof="0" dirty="0"/>
              <a:t>Click icon to add picture</a:t>
            </a:r>
          </a:p>
        </p:txBody>
      </p:sp>
      <p:sp>
        <p:nvSpPr>
          <p:cNvPr id="11" name="Рисунок 3"/>
          <p:cNvSpPr>
            <a:spLocks noGrp="1"/>
          </p:cNvSpPr>
          <p:nvPr>
            <p:ph type="pic" sz="quarter" idx="24"/>
          </p:nvPr>
        </p:nvSpPr>
        <p:spPr>
          <a:xfrm>
            <a:off x="7175516" y="2869235"/>
            <a:ext cx="2376868" cy="3074365"/>
          </a:xfrm>
        </p:spPr>
        <p:txBody>
          <a:bodyPr/>
          <a:lstStyle/>
          <a:p>
            <a:r>
              <a:rPr lang="en-US" noProof="0" dirty="0"/>
              <a:t>Click icon to add picture</a:t>
            </a:r>
          </a:p>
        </p:txBody>
      </p:sp>
      <p:sp>
        <p:nvSpPr>
          <p:cNvPr id="13" name="Рисунок 3"/>
          <p:cNvSpPr>
            <a:spLocks noGrp="1"/>
          </p:cNvSpPr>
          <p:nvPr>
            <p:ph type="pic" sz="quarter" idx="25"/>
          </p:nvPr>
        </p:nvSpPr>
        <p:spPr>
          <a:xfrm>
            <a:off x="2983327" y="652275"/>
            <a:ext cx="1873042" cy="1480581"/>
          </a:xfrm>
        </p:spPr>
        <p:txBody>
          <a:bodyPr/>
          <a:lstStyle/>
          <a:p>
            <a:r>
              <a:rPr lang="en-US" noProof="0" dirty="0"/>
              <a:t>Click icon to add picture</a:t>
            </a:r>
          </a:p>
        </p:txBody>
      </p:sp>
      <p:sp>
        <p:nvSpPr>
          <p:cNvPr id="16" name="Рисунок 3">
            <a:extLst>
              <a:ext uri="{FF2B5EF4-FFF2-40B4-BE49-F238E27FC236}">
                <a16:creationId xmlns:a16="http://schemas.microsoft.com/office/drawing/2014/main" id="{499DA7B0-ECE9-F444-9BE8-8D86ACD92E2F}"/>
              </a:ext>
            </a:extLst>
          </p:cNvPr>
          <p:cNvSpPr>
            <a:spLocks noGrp="1"/>
          </p:cNvSpPr>
          <p:nvPr>
            <p:ph type="pic" sz="quarter" idx="26"/>
          </p:nvPr>
        </p:nvSpPr>
        <p:spPr>
          <a:xfrm>
            <a:off x="2983327" y="2281350"/>
            <a:ext cx="1873042" cy="1532557"/>
          </a:xfrm>
        </p:spPr>
        <p:txBody>
          <a:bodyPr/>
          <a:lstStyle/>
          <a:p>
            <a:r>
              <a:rPr lang="en-US" noProof="0" dirty="0"/>
              <a:t>Click icon to add picture</a:t>
            </a:r>
          </a:p>
        </p:txBody>
      </p:sp>
    </p:spTree>
    <p:extLst>
      <p:ext uri="{BB962C8B-B14F-4D97-AF65-F5344CB8AC3E}">
        <p14:creationId xmlns:p14="http://schemas.microsoft.com/office/powerpoint/2010/main" val="2890304569"/>
      </p:ext>
    </p:extLst>
  </p:cSld>
  <p:clrMapOvr>
    <a:masterClrMapping/>
  </p:clrMapOvr>
  <p:transition spd="slow">
    <p:wip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E7EDF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287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E7EDF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5E7F-0CE1-4440-9B0A-DD328944DF5A}"/>
              </a:ext>
            </a:extLst>
          </p:cNvPr>
          <p:cNvSpPr>
            <a:spLocks noGrp="1"/>
          </p:cNvSpPr>
          <p:nvPr>
            <p:ph type="ctrTitle"/>
          </p:nvPr>
        </p:nvSpPr>
        <p:spPr>
          <a:xfrm>
            <a:off x="647700" y="3886200"/>
            <a:ext cx="10896600" cy="904875"/>
          </a:xfrm>
          <a:prstGeom prst="rect">
            <a:avLst/>
          </a:prstGeom>
        </p:spPr>
        <p:txBody>
          <a:bodyPr anchor="b" anchorCtr="0"/>
          <a:lstStyle>
            <a:lvl1pPr algn="ctr">
              <a:defRPr sz="6000"/>
            </a:lvl1pPr>
          </a:lstStyle>
          <a:p>
            <a:r>
              <a:rPr lang="en-US" noProof="0" dirty="0"/>
              <a:t>Click to edit Master title style</a:t>
            </a:r>
          </a:p>
        </p:txBody>
      </p:sp>
      <p:sp>
        <p:nvSpPr>
          <p:cNvPr id="3" name="Subtitle 2">
            <a:extLst>
              <a:ext uri="{FF2B5EF4-FFF2-40B4-BE49-F238E27FC236}">
                <a16:creationId xmlns:a16="http://schemas.microsoft.com/office/drawing/2014/main" id="{51801FA5-B6E5-694D-9A09-0B909B19F1BE}"/>
              </a:ext>
            </a:extLst>
          </p:cNvPr>
          <p:cNvSpPr>
            <a:spLocks noGrp="1"/>
          </p:cNvSpPr>
          <p:nvPr>
            <p:ph type="subTitle" idx="1"/>
          </p:nvPr>
        </p:nvSpPr>
        <p:spPr>
          <a:xfrm>
            <a:off x="1562100" y="4943475"/>
            <a:ext cx="9067800" cy="3048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pic>
        <p:nvPicPr>
          <p:cNvPr id="5" name="Picture 4" descr="A close up of a logo&#10;&#10;Description automatically generated">
            <a:extLst>
              <a:ext uri="{FF2B5EF4-FFF2-40B4-BE49-F238E27FC236}">
                <a16:creationId xmlns:a16="http://schemas.microsoft.com/office/drawing/2014/main" id="{BABA08C9-2612-AD4E-A8E5-2B0E58D8DA6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0606" t="30001" r="23264" b="39583"/>
          <a:stretch/>
        </p:blipFill>
        <p:spPr>
          <a:xfrm>
            <a:off x="3139710" y="953178"/>
            <a:ext cx="5912579" cy="2475822"/>
          </a:xfrm>
          <a:prstGeom prst="rect">
            <a:avLst/>
          </a:prstGeom>
        </p:spPr>
      </p:pic>
      <p:sp>
        <p:nvSpPr>
          <p:cNvPr id="6" name="Right Triangle 5">
            <a:extLst>
              <a:ext uri="{FF2B5EF4-FFF2-40B4-BE49-F238E27FC236}">
                <a16:creationId xmlns:a16="http://schemas.microsoft.com/office/drawing/2014/main" id="{F106A21A-582E-6A47-AFAE-1BF2D7917DD2}"/>
              </a:ext>
            </a:extLst>
          </p:cNvPr>
          <p:cNvSpPr/>
          <p:nvPr userDrawn="1"/>
        </p:nvSpPr>
        <p:spPr>
          <a:xfrm rot="10800000" flipH="1">
            <a:off x="0" y="0"/>
            <a:ext cx="1658108" cy="4436280"/>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113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E7EDFD"/>
        </a:solidFill>
        <a:effectLst/>
      </p:bgPr>
    </p:bg>
    <p:spTree>
      <p:nvGrpSpPr>
        <p:cNvPr id="1" name=""/>
        <p:cNvGrpSpPr/>
        <p:nvPr/>
      </p:nvGrpSpPr>
      <p:grpSpPr>
        <a:xfrm>
          <a:off x="0" y="0"/>
          <a:ext cx="0" cy="0"/>
          <a:chOff x="0" y="0"/>
          <a:chExt cx="0" cy="0"/>
        </a:xfrm>
      </p:grpSpPr>
      <p:sp>
        <p:nvSpPr>
          <p:cNvPr id="6" name="Right Triangle 5">
            <a:extLst>
              <a:ext uri="{FF2B5EF4-FFF2-40B4-BE49-F238E27FC236}">
                <a16:creationId xmlns:a16="http://schemas.microsoft.com/office/drawing/2014/main" id="{F106A21A-582E-6A47-AFAE-1BF2D7917DD2}"/>
              </a:ext>
            </a:extLst>
          </p:cNvPr>
          <p:cNvSpPr/>
          <p:nvPr userDrawn="1"/>
        </p:nvSpPr>
        <p:spPr>
          <a:xfrm rot="10800000" flipH="1">
            <a:off x="0" y="0"/>
            <a:ext cx="1658108" cy="4436280"/>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6717F42-8722-E241-915B-BDA4EEF334A7}"/>
              </a:ext>
            </a:extLst>
          </p:cNvPr>
          <p:cNvSpPr>
            <a:spLocks noGrp="1"/>
          </p:cNvSpPr>
          <p:nvPr>
            <p:ph type="ctrTitle"/>
          </p:nvPr>
        </p:nvSpPr>
        <p:spPr>
          <a:xfrm>
            <a:off x="647700" y="2564904"/>
            <a:ext cx="10896600" cy="904875"/>
          </a:xfrm>
          <a:prstGeom prst="rect">
            <a:avLst/>
          </a:prstGeom>
        </p:spPr>
        <p:txBody>
          <a:bodyPr anchor="b" anchorCtr="0"/>
          <a:lstStyle>
            <a:lvl1pPr algn="ctr">
              <a:defRPr sz="6000"/>
            </a:lvl1pPr>
          </a:lstStyle>
          <a:p>
            <a:r>
              <a:rPr lang="en-US" noProof="0" dirty="0"/>
              <a:t>Click to edit Master title style</a:t>
            </a:r>
          </a:p>
        </p:txBody>
      </p:sp>
      <p:sp>
        <p:nvSpPr>
          <p:cNvPr id="7" name="Subtitle 2">
            <a:extLst>
              <a:ext uri="{FF2B5EF4-FFF2-40B4-BE49-F238E27FC236}">
                <a16:creationId xmlns:a16="http://schemas.microsoft.com/office/drawing/2014/main" id="{BCA48528-A750-D344-BD45-63B9F03D492D}"/>
              </a:ext>
            </a:extLst>
          </p:cNvPr>
          <p:cNvSpPr>
            <a:spLocks noGrp="1"/>
          </p:cNvSpPr>
          <p:nvPr>
            <p:ph type="subTitle" idx="1"/>
          </p:nvPr>
        </p:nvSpPr>
        <p:spPr>
          <a:xfrm>
            <a:off x="1562098" y="3789040"/>
            <a:ext cx="9067800" cy="3048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Tree>
    <p:extLst>
      <p:ext uri="{BB962C8B-B14F-4D97-AF65-F5344CB8AC3E}">
        <p14:creationId xmlns:p14="http://schemas.microsoft.com/office/powerpoint/2010/main" val="353749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2">
    <p:bg>
      <p:bgPr>
        <a:solidFill>
          <a:srgbClr val="E7EDFD"/>
        </a:solidFill>
        <a:effectLst/>
      </p:bgPr>
    </p:bg>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153599A8-B016-2B48-82EA-F24602AB6A9E}"/>
              </a:ext>
            </a:extLst>
          </p:cNvPr>
          <p:cNvSpPr/>
          <p:nvPr userDrawn="1"/>
        </p:nvSpPr>
        <p:spPr>
          <a:xfrm rot="16200000" flipH="1">
            <a:off x="9144806" y="-1384827"/>
            <a:ext cx="1658108" cy="4436280"/>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46D6928E-C4EA-4A42-A742-7CFCDD38EB0E}"/>
              </a:ext>
            </a:extLst>
          </p:cNvPr>
          <p:cNvSpPr>
            <a:spLocks noGrp="1"/>
          </p:cNvSpPr>
          <p:nvPr>
            <p:ph type="ctrTitle"/>
          </p:nvPr>
        </p:nvSpPr>
        <p:spPr>
          <a:xfrm>
            <a:off x="647700" y="2564904"/>
            <a:ext cx="10896600" cy="904875"/>
          </a:xfrm>
          <a:prstGeom prst="rect">
            <a:avLst/>
          </a:prstGeom>
        </p:spPr>
        <p:txBody>
          <a:bodyPr anchor="b" anchorCtr="0"/>
          <a:lstStyle>
            <a:lvl1pPr algn="ctr">
              <a:defRPr sz="6000"/>
            </a:lvl1pPr>
          </a:lstStyle>
          <a:p>
            <a:r>
              <a:rPr lang="en-US" noProof="0" dirty="0"/>
              <a:t>Click to edit Master title style</a:t>
            </a:r>
          </a:p>
        </p:txBody>
      </p:sp>
      <p:sp>
        <p:nvSpPr>
          <p:cNvPr id="9" name="Subtitle 2">
            <a:extLst>
              <a:ext uri="{FF2B5EF4-FFF2-40B4-BE49-F238E27FC236}">
                <a16:creationId xmlns:a16="http://schemas.microsoft.com/office/drawing/2014/main" id="{3B2700FA-5587-1845-8FB8-B3B16977DC52}"/>
              </a:ext>
            </a:extLst>
          </p:cNvPr>
          <p:cNvSpPr>
            <a:spLocks noGrp="1"/>
          </p:cNvSpPr>
          <p:nvPr>
            <p:ph type="subTitle" idx="1"/>
          </p:nvPr>
        </p:nvSpPr>
        <p:spPr>
          <a:xfrm>
            <a:off x="1562098" y="3789040"/>
            <a:ext cx="9067800" cy="3048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Tree>
    <p:extLst>
      <p:ext uri="{BB962C8B-B14F-4D97-AF65-F5344CB8AC3E}">
        <p14:creationId xmlns:p14="http://schemas.microsoft.com/office/powerpoint/2010/main" val="178249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 3">
    <p:bg>
      <p:bgPr>
        <a:solidFill>
          <a:srgbClr val="E7EDFD"/>
        </a:solidFill>
        <a:effectLst/>
      </p:bgPr>
    </p:bg>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75E4AECF-AE7C-A44C-8614-EF7429119354}"/>
              </a:ext>
            </a:extLst>
          </p:cNvPr>
          <p:cNvSpPr/>
          <p:nvPr userDrawn="1"/>
        </p:nvSpPr>
        <p:spPr>
          <a:xfrm rot="5400000">
            <a:off x="3455123" y="-2793275"/>
            <a:ext cx="5281750" cy="12192004"/>
          </a:xfrm>
          <a:prstGeom prst="parallelogram">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FF55E04C-41E0-ED43-BC60-3CF7C86A0C2F}"/>
              </a:ext>
            </a:extLst>
          </p:cNvPr>
          <p:cNvSpPr>
            <a:spLocks noGrp="1"/>
          </p:cNvSpPr>
          <p:nvPr>
            <p:ph type="ctrTitle"/>
          </p:nvPr>
        </p:nvSpPr>
        <p:spPr>
          <a:xfrm>
            <a:off x="647700" y="2564904"/>
            <a:ext cx="10896600" cy="904875"/>
          </a:xfrm>
          <a:prstGeom prst="rect">
            <a:avLst/>
          </a:prstGeom>
        </p:spPr>
        <p:txBody>
          <a:bodyPr anchor="b" anchorCtr="0"/>
          <a:lstStyle>
            <a:lvl1pPr algn="ctr">
              <a:defRPr sz="6000"/>
            </a:lvl1pPr>
          </a:lstStyle>
          <a:p>
            <a:r>
              <a:rPr lang="en-US" noProof="0" dirty="0"/>
              <a:t>Click to edit Master title style</a:t>
            </a:r>
          </a:p>
        </p:txBody>
      </p:sp>
      <p:sp>
        <p:nvSpPr>
          <p:cNvPr id="7" name="Subtitle 2">
            <a:extLst>
              <a:ext uri="{FF2B5EF4-FFF2-40B4-BE49-F238E27FC236}">
                <a16:creationId xmlns:a16="http://schemas.microsoft.com/office/drawing/2014/main" id="{E1AC9E9F-6ED0-AA44-B9A6-4589189ACBB0}"/>
              </a:ext>
            </a:extLst>
          </p:cNvPr>
          <p:cNvSpPr>
            <a:spLocks noGrp="1"/>
          </p:cNvSpPr>
          <p:nvPr>
            <p:ph type="subTitle" idx="1"/>
          </p:nvPr>
        </p:nvSpPr>
        <p:spPr>
          <a:xfrm>
            <a:off x="1562098" y="3789040"/>
            <a:ext cx="9067800" cy="3048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spTree>
    <p:extLst>
      <p:ext uri="{BB962C8B-B14F-4D97-AF65-F5344CB8AC3E}">
        <p14:creationId xmlns:p14="http://schemas.microsoft.com/office/powerpoint/2010/main" val="426794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E7EDFD"/>
        </a:solid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34ADD9FA-E394-5A4A-9667-8AF211D424CC}"/>
              </a:ext>
            </a:extLst>
          </p:cNvPr>
          <p:cNvSpPr/>
          <p:nvPr userDrawn="1"/>
        </p:nvSpPr>
        <p:spPr>
          <a:xfrm rot="16200000" flipH="1">
            <a:off x="9144806" y="-1384827"/>
            <a:ext cx="1658108" cy="4436280"/>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96A9D-10E7-7E4E-AC1B-DF8D89ACDB1C}"/>
              </a:ext>
            </a:extLst>
          </p:cNvPr>
          <p:cNvSpPr>
            <a:spLocks noGrp="1"/>
          </p:cNvSpPr>
          <p:nvPr>
            <p:ph type="title"/>
          </p:nvPr>
        </p:nvSpPr>
        <p:spPr>
          <a:xfrm>
            <a:off x="647700" y="647699"/>
            <a:ext cx="10896600" cy="1333499"/>
          </a:xfrm>
          <a:prstGeom prst="rect">
            <a:avLst/>
          </a:prstGeom>
        </p:spPr>
        <p:txBody>
          <a:bodyPr anchor="t"/>
          <a:lstStyle/>
          <a:p>
            <a:r>
              <a:rPr lang="en-US" dirty="0"/>
              <a:t>Click to edit Master title style</a:t>
            </a:r>
          </a:p>
        </p:txBody>
      </p:sp>
      <p:sp>
        <p:nvSpPr>
          <p:cNvPr id="3" name="Content Placeholder 2">
            <a:extLst>
              <a:ext uri="{FF2B5EF4-FFF2-40B4-BE49-F238E27FC236}">
                <a16:creationId xmlns:a16="http://schemas.microsoft.com/office/drawing/2014/main" id="{475B2784-B55B-5145-848D-B34B6D11302A}"/>
              </a:ext>
            </a:extLst>
          </p:cNvPr>
          <p:cNvSpPr>
            <a:spLocks noGrp="1"/>
          </p:cNvSpPr>
          <p:nvPr>
            <p:ph idx="1"/>
          </p:nvPr>
        </p:nvSpPr>
        <p:spPr>
          <a:xfrm>
            <a:off x="647700" y="1981199"/>
            <a:ext cx="10896600" cy="39624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3697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bg>
      <p:bgPr>
        <a:solidFill>
          <a:srgbClr val="E7EDFD"/>
        </a:solidFill>
        <a:effectLst/>
      </p:bgPr>
    </p:bg>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A933E01C-BF98-8F4A-9D6F-A71DEB65C923}"/>
              </a:ext>
            </a:extLst>
          </p:cNvPr>
          <p:cNvSpPr/>
          <p:nvPr userDrawn="1"/>
        </p:nvSpPr>
        <p:spPr>
          <a:xfrm rot="16200000" flipH="1">
            <a:off x="9144806" y="-1384827"/>
            <a:ext cx="1658108" cy="4436280"/>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6700393-8581-704E-BACF-2F9A679A6E1E}"/>
              </a:ext>
            </a:extLst>
          </p:cNvPr>
          <p:cNvSpPr>
            <a:spLocks noGrp="1"/>
          </p:cNvSpPr>
          <p:nvPr>
            <p:ph sz="half" idx="2"/>
          </p:nvPr>
        </p:nvSpPr>
        <p:spPr>
          <a:xfrm>
            <a:off x="6189714" y="1981198"/>
            <a:ext cx="5354586" cy="39624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BB7770DD-3E00-4F40-B436-832B7D40EBBF}"/>
              </a:ext>
            </a:extLst>
          </p:cNvPr>
          <p:cNvSpPr>
            <a:spLocks noGrp="1"/>
          </p:cNvSpPr>
          <p:nvPr>
            <p:ph idx="13"/>
          </p:nvPr>
        </p:nvSpPr>
        <p:spPr>
          <a:xfrm>
            <a:off x="647701" y="1981199"/>
            <a:ext cx="5354586" cy="39624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5">
            <a:extLst>
              <a:ext uri="{FF2B5EF4-FFF2-40B4-BE49-F238E27FC236}">
                <a16:creationId xmlns:a16="http://schemas.microsoft.com/office/drawing/2014/main" id="{7FC24E48-5969-EC4C-AD16-005ACCF9500B}"/>
              </a:ext>
            </a:extLst>
          </p:cNvPr>
          <p:cNvSpPr>
            <a:spLocks noGrp="1"/>
          </p:cNvSpPr>
          <p:nvPr>
            <p:ph type="title"/>
          </p:nvPr>
        </p:nvSpPr>
        <p:spPr>
          <a:xfrm>
            <a:off x="646773" y="647700"/>
            <a:ext cx="10897527" cy="1333500"/>
          </a:xfrm>
          <a:prstGeom prst="rect">
            <a:avLst/>
          </a:prstGeom>
        </p:spPr>
        <p:txBody>
          <a:bodyPr vert="horz" lIns="0" tIns="0" rIns="0" bIns="0" rtlCol="0" anchor="t">
            <a:normAutofit/>
          </a:bodyPr>
          <a:lstStyle/>
          <a:p>
            <a:r>
              <a:rPr lang="en-US" dirty="0"/>
              <a:t>Click to edit Master title style</a:t>
            </a:r>
          </a:p>
        </p:txBody>
      </p:sp>
    </p:spTree>
    <p:extLst>
      <p:ext uri="{BB962C8B-B14F-4D97-AF65-F5344CB8AC3E}">
        <p14:creationId xmlns:p14="http://schemas.microsoft.com/office/powerpoint/2010/main" val="405700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p:bg>
      <p:bgPr>
        <a:solidFill>
          <a:srgbClr val="E7EDFD"/>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700393-8581-704E-BACF-2F9A679A6E1E}"/>
              </a:ext>
            </a:extLst>
          </p:cNvPr>
          <p:cNvSpPr>
            <a:spLocks noGrp="1"/>
          </p:cNvSpPr>
          <p:nvPr>
            <p:ph sz="half" idx="2"/>
          </p:nvPr>
        </p:nvSpPr>
        <p:spPr>
          <a:xfrm>
            <a:off x="4267200" y="1981198"/>
            <a:ext cx="3432075" cy="39624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BB7770DD-3E00-4F40-B436-832B7D40EBBF}"/>
              </a:ext>
            </a:extLst>
          </p:cNvPr>
          <p:cNvSpPr>
            <a:spLocks noGrp="1"/>
          </p:cNvSpPr>
          <p:nvPr>
            <p:ph idx="13"/>
          </p:nvPr>
        </p:nvSpPr>
        <p:spPr>
          <a:xfrm>
            <a:off x="647701" y="1981199"/>
            <a:ext cx="3432075" cy="39624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5">
            <a:extLst>
              <a:ext uri="{FF2B5EF4-FFF2-40B4-BE49-F238E27FC236}">
                <a16:creationId xmlns:a16="http://schemas.microsoft.com/office/drawing/2014/main" id="{7FC24E48-5969-EC4C-AD16-005ACCF9500B}"/>
              </a:ext>
            </a:extLst>
          </p:cNvPr>
          <p:cNvSpPr>
            <a:spLocks noGrp="1"/>
          </p:cNvSpPr>
          <p:nvPr>
            <p:ph type="title"/>
          </p:nvPr>
        </p:nvSpPr>
        <p:spPr>
          <a:xfrm>
            <a:off x="646773" y="647700"/>
            <a:ext cx="10897527" cy="1333500"/>
          </a:xfrm>
          <a:prstGeom prst="rect">
            <a:avLst/>
          </a:prstGeom>
        </p:spPr>
        <p:txBody>
          <a:bodyPr vert="horz" lIns="0" tIns="0" rIns="0" bIns="0" rtlCol="0" anchor="t">
            <a:normAutofit/>
          </a:bodyPr>
          <a:lstStyle/>
          <a:p>
            <a:r>
              <a:rPr lang="en-US" dirty="0"/>
              <a:t>Click to edit Master title style</a:t>
            </a:r>
          </a:p>
        </p:txBody>
      </p:sp>
      <p:sp>
        <p:nvSpPr>
          <p:cNvPr id="5" name="Content Placeholder 3">
            <a:extLst>
              <a:ext uri="{FF2B5EF4-FFF2-40B4-BE49-F238E27FC236}">
                <a16:creationId xmlns:a16="http://schemas.microsoft.com/office/drawing/2014/main" id="{06313DF8-ACDD-EF48-8D0E-E439B129E32B}"/>
              </a:ext>
            </a:extLst>
          </p:cNvPr>
          <p:cNvSpPr>
            <a:spLocks noGrp="1"/>
          </p:cNvSpPr>
          <p:nvPr>
            <p:ph sz="half" idx="14"/>
          </p:nvPr>
        </p:nvSpPr>
        <p:spPr>
          <a:xfrm>
            <a:off x="7894983" y="1981198"/>
            <a:ext cx="3432076" cy="39624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468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DFD"/>
        </a:solidFill>
        <a:effectLst/>
      </p:bgPr>
    </p:bg>
    <p:spTree>
      <p:nvGrpSpPr>
        <p:cNvPr id="1" name=""/>
        <p:cNvGrpSpPr/>
        <p:nvPr/>
      </p:nvGrpSpPr>
      <p:grpSpPr>
        <a:xfrm>
          <a:off x="0" y="0"/>
          <a:ext cx="0" cy="0"/>
          <a:chOff x="0" y="0"/>
          <a:chExt cx="0" cy="0"/>
        </a:xfrm>
      </p:grpSpPr>
      <p:sp>
        <p:nvSpPr>
          <p:cNvPr id="15" name="Right Triangle 14">
            <a:extLst>
              <a:ext uri="{FF2B5EF4-FFF2-40B4-BE49-F238E27FC236}">
                <a16:creationId xmlns:a16="http://schemas.microsoft.com/office/drawing/2014/main" id="{B21D98B9-1627-2941-9EDF-A5D387ABF529}"/>
              </a:ext>
            </a:extLst>
          </p:cNvPr>
          <p:cNvSpPr/>
          <p:nvPr userDrawn="1"/>
        </p:nvSpPr>
        <p:spPr>
          <a:xfrm>
            <a:off x="0" y="4957530"/>
            <a:ext cx="914402" cy="1906061"/>
          </a:xfrm>
          <a:prstGeom prst="rtTriangle">
            <a:avLst/>
          </a:prstGeom>
          <a:solidFill>
            <a:srgbClr val="D18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drawing&#10;&#10;Description automatically generated">
            <a:extLst>
              <a:ext uri="{FF2B5EF4-FFF2-40B4-BE49-F238E27FC236}">
                <a16:creationId xmlns:a16="http://schemas.microsoft.com/office/drawing/2014/main" id="{DC4DE823-ABFF-AC49-991C-83764706535B}"/>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t="5234" b="-1"/>
          <a:stretch/>
        </p:blipFill>
        <p:spPr>
          <a:xfrm>
            <a:off x="10285635" y="6089461"/>
            <a:ext cx="1609521" cy="646771"/>
          </a:xfrm>
          <a:prstGeom prst="rect">
            <a:avLst/>
          </a:prstGeom>
        </p:spPr>
      </p:pic>
      <p:sp>
        <p:nvSpPr>
          <p:cNvPr id="6" name="Title Placeholder 5">
            <a:extLst>
              <a:ext uri="{FF2B5EF4-FFF2-40B4-BE49-F238E27FC236}">
                <a16:creationId xmlns:a16="http://schemas.microsoft.com/office/drawing/2014/main" id="{A78489EC-E9EC-FA4A-8BF2-0546845926AF}"/>
              </a:ext>
            </a:extLst>
          </p:cNvPr>
          <p:cNvSpPr>
            <a:spLocks noGrp="1"/>
          </p:cNvSpPr>
          <p:nvPr>
            <p:ph type="title"/>
          </p:nvPr>
        </p:nvSpPr>
        <p:spPr>
          <a:xfrm>
            <a:off x="646773" y="647700"/>
            <a:ext cx="10897527" cy="1333500"/>
          </a:xfrm>
          <a:prstGeom prst="rect">
            <a:avLst/>
          </a:prstGeom>
        </p:spPr>
        <p:txBody>
          <a:bodyPr vert="horz" lIns="0" tIns="0" rIns="0" bIns="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A424ED-E079-6C4C-9A63-8C97FAD12FA5}"/>
              </a:ext>
            </a:extLst>
          </p:cNvPr>
          <p:cNvSpPr>
            <a:spLocks noGrp="1"/>
          </p:cNvSpPr>
          <p:nvPr>
            <p:ph type="body" idx="1"/>
          </p:nvPr>
        </p:nvSpPr>
        <p:spPr>
          <a:xfrm>
            <a:off x="647700" y="1981200"/>
            <a:ext cx="10896600" cy="39624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descr="A close up of a logo&#10;&#10;Description automatically generated">
            <a:extLst>
              <a:ext uri="{FF2B5EF4-FFF2-40B4-BE49-F238E27FC236}">
                <a16:creationId xmlns:a16="http://schemas.microsoft.com/office/drawing/2014/main" id="{D3E5F304-C17B-E04B-8E66-84EDD85DA0A7}"/>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219074" y="5863897"/>
            <a:ext cx="2339976" cy="1133803"/>
          </a:xfrm>
          <a:prstGeom prst="rect">
            <a:avLst/>
          </a:prstGeom>
        </p:spPr>
      </p:pic>
    </p:spTree>
    <p:extLst>
      <p:ext uri="{BB962C8B-B14F-4D97-AF65-F5344CB8AC3E}">
        <p14:creationId xmlns:p14="http://schemas.microsoft.com/office/powerpoint/2010/main" val="324587997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53" r:id="rId4"/>
    <p:sldLayoutId id="2147483755" r:id="rId5"/>
    <p:sldLayoutId id="2147483754" r:id="rId6"/>
    <p:sldLayoutId id="2147483739" r:id="rId7"/>
    <p:sldLayoutId id="2147483740" r:id="rId8"/>
    <p:sldLayoutId id="2147483751" r:id="rId9"/>
    <p:sldLayoutId id="2147483741" r:id="rId10"/>
    <p:sldLayoutId id="2147483752" r:id="rId11"/>
    <p:sldLayoutId id="2147483742" r:id="rId12"/>
    <p:sldLayoutId id="2147483756" r:id="rId13"/>
    <p:sldLayoutId id="2147483743" r:id="rId14"/>
    <p:sldLayoutId id="2147483747" r:id="rId15"/>
    <p:sldLayoutId id="2147483749" r:id="rId16"/>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88" userDrawn="1">
          <p15:clr>
            <a:srgbClr val="F26B43"/>
          </p15:clr>
        </p15:guide>
        <p15:guide id="2" pos="3840" userDrawn="1">
          <p15:clr>
            <a:srgbClr val="F26B43"/>
          </p15:clr>
        </p15:guide>
        <p15:guide id="3" pos="408" userDrawn="1">
          <p15:clr>
            <a:srgbClr val="F26B43"/>
          </p15:clr>
        </p15:guide>
        <p15:guide id="4" pos="7272" userDrawn="1">
          <p15:clr>
            <a:srgbClr val="F26B43"/>
          </p15:clr>
        </p15:guide>
        <p15:guide id="5" pos="3264" userDrawn="1">
          <p15:clr>
            <a:srgbClr val="F26B43"/>
          </p15:clr>
        </p15:guide>
        <p15:guide id="6" pos="2688" userDrawn="1">
          <p15:clr>
            <a:srgbClr val="F26B43"/>
          </p15:clr>
        </p15:guide>
        <p15:guide id="7" pos="2136" userDrawn="1">
          <p15:clr>
            <a:srgbClr val="F26B43"/>
          </p15:clr>
        </p15:guide>
        <p15:guide id="8" pos="1560" userDrawn="1">
          <p15:clr>
            <a:srgbClr val="F26B43"/>
          </p15:clr>
        </p15:guide>
        <p15:guide id="9" pos="984" userDrawn="1">
          <p15:clr>
            <a:srgbClr val="F26B43"/>
          </p15:clr>
        </p15:guide>
        <p15:guide id="10" pos="4416" userDrawn="1">
          <p15:clr>
            <a:srgbClr val="F26B43"/>
          </p15:clr>
        </p15:guide>
        <p15:guide id="11" pos="4968" userDrawn="1">
          <p15:clr>
            <a:srgbClr val="F26B43"/>
          </p15:clr>
        </p15:guide>
        <p15:guide id="12" pos="5544" userDrawn="1">
          <p15:clr>
            <a:srgbClr val="F26B43"/>
          </p15:clr>
        </p15:guide>
        <p15:guide id="13" pos="6120" userDrawn="1">
          <p15:clr>
            <a:srgbClr val="F26B43"/>
          </p15:clr>
        </p15:guide>
        <p15:guide id="14" pos="6696" userDrawn="1">
          <p15:clr>
            <a:srgbClr val="F26B43"/>
          </p15:clr>
        </p15:guide>
        <p15:guide id="15" orient="horz" pos="3744" userDrawn="1">
          <p15:clr>
            <a:srgbClr val="F26B43"/>
          </p15:clr>
        </p15:guide>
        <p15:guide id="16" orient="horz" pos="408" userDrawn="1">
          <p15:clr>
            <a:srgbClr val="F26B43"/>
          </p15:clr>
        </p15:guide>
        <p15:guide id="17" orient="horz" pos="1248" userDrawn="1">
          <p15:clr>
            <a:srgbClr val="F26B43"/>
          </p15:clr>
        </p15:guide>
        <p15:guide id="18" orient="horz" pos="290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uttarashekar/ghc_2020_aws_workshop/blob/master/README.md"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s://git-scm.com/downloads" TargetMode="External"/><Relationship Id="rId5" Type="http://schemas.openxmlformats.org/officeDocument/2006/relationships/hyperlink" Target="https://www.npmjs.com/get-npm" TargetMode="External"/><Relationship Id="rId4" Type="http://schemas.openxmlformats.org/officeDocument/2006/relationships/hyperlink" Target="https://www.python.org/download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315491"/>
      </p:ext>
    </p:extLst>
  </p:cSld>
  <p:clrMapOvr>
    <a:masterClrMapping/>
  </p:clrMapOvr>
  <p:transition spd="slow" advTm="5351">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BBB7-87D5-D840-B56D-C671375E1B39}"/>
              </a:ext>
            </a:extLst>
          </p:cNvPr>
          <p:cNvSpPr>
            <a:spLocks noGrp="1"/>
          </p:cNvSpPr>
          <p:nvPr>
            <p:ph type="title"/>
          </p:nvPr>
        </p:nvSpPr>
        <p:spPr/>
        <p:txBody>
          <a:bodyPr/>
          <a:lstStyle/>
          <a:p>
            <a:r>
              <a:rPr lang="en-US" dirty="0"/>
              <a:t>AWS Lambda</a:t>
            </a:r>
          </a:p>
        </p:txBody>
      </p:sp>
      <p:pic>
        <p:nvPicPr>
          <p:cNvPr id="5" name="Content Placeholder 4">
            <a:extLst>
              <a:ext uri="{FF2B5EF4-FFF2-40B4-BE49-F238E27FC236}">
                <a16:creationId xmlns:a16="http://schemas.microsoft.com/office/drawing/2014/main" id="{6FDCB651-B300-1C42-851D-79B521F631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55475" y="444498"/>
            <a:ext cx="1643800" cy="1876672"/>
          </a:xfrm>
        </p:spPr>
      </p:pic>
      <p:sp>
        <p:nvSpPr>
          <p:cNvPr id="4" name="TextBox 3">
            <a:extLst>
              <a:ext uri="{FF2B5EF4-FFF2-40B4-BE49-F238E27FC236}">
                <a16:creationId xmlns:a16="http://schemas.microsoft.com/office/drawing/2014/main" id="{C8606A9C-5949-3C4B-8261-54B31C98813B}"/>
              </a:ext>
            </a:extLst>
          </p:cNvPr>
          <p:cNvSpPr txBox="1"/>
          <p:nvPr/>
        </p:nvSpPr>
        <p:spPr>
          <a:xfrm>
            <a:off x="647700" y="1773823"/>
            <a:ext cx="9920653" cy="4524315"/>
          </a:xfrm>
          <a:prstGeom prst="rect">
            <a:avLst/>
          </a:prstGeom>
          <a:noFill/>
        </p:spPr>
        <p:txBody>
          <a:bodyPr wrap="square" rtlCol="0">
            <a:spAutoFit/>
          </a:bodyPr>
          <a:lstStyle/>
          <a:p>
            <a:pPr marL="285750" indent="-285750">
              <a:buFont typeface="Arial" panose="020B0604020202020204" pitchFamily="34" charset="0"/>
              <a:buChar char="•"/>
            </a:pPr>
            <a:r>
              <a:rPr lang="en-US" sz="3600" dirty="0"/>
              <a:t>Serverless architecture</a:t>
            </a:r>
          </a:p>
          <a:p>
            <a:pPr marL="742950" lvl="1" indent="-285750">
              <a:buFont typeface="Arial" panose="020B0604020202020204" pitchFamily="34" charset="0"/>
              <a:buChar char="•"/>
            </a:pPr>
            <a:r>
              <a:rPr lang="en-US" sz="3600" dirty="0"/>
              <a:t>Manages scaling </a:t>
            </a:r>
          </a:p>
          <a:p>
            <a:pPr marL="742950" lvl="1" indent="-285750">
              <a:buFont typeface="Arial" panose="020B0604020202020204" pitchFamily="34" charset="0"/>
              <a:buChar char="•"/>
            </a:pPr>
            <a:r>
              <a:rPr lang="en-US" sz="3600" dirty="0"/>
              <a:t>Load balancing</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Event driven architecture </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Highly available, scalable, secure </a:t>
            </a:r>
          </a:p>
          <a:p>
            <a:endParaRPr lang="en-US" sz="3600" dirty="0"/>
          </a:p>
        </p:txBody>
      </p:sp>
    </p:spTree>
    <p:extLst>
      <p:ext uri="{BB962C8B-B14F-4D97-AF65-F5344CB8AC3E}">
        <p14:creationId xmlns:p14="http://schemas.microsoft.com/office/powerpoint/2010/main" val="403259827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BBB7-87D5-D840-B56D-C671375E1B39}"/>
              </a:ext>
            </a:extLst>
          </p:cNvPr>
          <p:cNvSpPr>
            <a:spLocks noGrp="1"/>
          </p:cNvSpPr>
          <p:nvPr>
            <p:ph type="title"/>
          </p:nvPr>
        </p:nvSpPr>
        <p:spPr/>
        <p:txBody>
          <a:bodyPr/>
          <a:lstStyle/>
          <a:p>
            <a:r>
              <a:rPr lang="en-US" dirty="0"/>
              <a:t>Amazon API Gateway</a:t>
            </a:r>
          </a:p>
        </p:txBody>
      </p:sp>
      <p:pic>
        <p:nvPicPr>
          <p:cNvPr id="5" name="Content Placeholder 4">
            <a:extLst>
              <a:ext uri="{FF2B5EF4-FFF2-40B4-BE49-F238E27FC236}">
                <a16:creationId xmlns:a16="http://schemas.microsoft.com/office/drawing/2014/main" id="{03D9A823-F4E1-3E4D-8CBA-1D1AB0C2DD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51831" y="419097"/>
            <a:ext cx="1490296" cy="1893078"/>
          </a:xfrm>
        </p:spPr>
      </p:pic>
      <p:sp>
        <p:nvSpPr>
          <p:cNvPr id="4" name="TextBox 3">
            <a:extLst>
              <a:ext uri="{FF2B5EF4-FFF2-40B4-BE49-F238E27FC236}">
                <a16:creationId xmlns:a16="http://schemas.microsoft.com/office/drawing/2014/main" id="{33993455-5DE7-6047-B803-388530D72605}"/>
              </a:ext>
            </a:extLst>
          </p:cNvPr>
          <p:cNvSpPr txBox="1"/>
          <p:nvPr/>
        </p:nvSpPr>
        <p:spPr>
          <a:xfrm>
            <a:off x="647700" y="1773823"/>
            <a:ext cx="9920653" cy="3416320"/>
          </a:xfrm>
          <a:prstGeom prst="rect">
            <a:avLst/>
          </a:prstGeom>
          <a:noFill/>
        </p:spPr>
        <p:txBody>
          <a:bodyPr wrap="square" rtlCol="0">
            <a:spAutoFit/>
          </a:bodyPr>
          <a:lstStyle/>
          <a:p>
            <a:pPr marL="285750" indent="-285750">
              <a:buFont typeface="Arial" panose="020B0604020202020204" pitchFamily="34" charset="0"/>
              <a:buChar char="•"/>
            </a:pPr>
            <a:r>
              <a:rPr lang="en-US" sz="3600" dirty="0"/>
              <a:t>API management tool</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Front door for requests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High availability, scalable and secure</a:t>
            </a:r>
          </a:p>
          <a:p>
            <a:endParaRPr lang="en-US" sz="3600" dirty="0"/>
          </a:p>
        </p:txBody>
      </p:sp>
    </p:spTree>
    <p:extLst>
      <p:ext uri="{BB962C8B-B14F-4D97-AF65-F5344CB8AC3E}">
        <p14:creationId xmlns:p14="http://schemas.microsoft.com/office/powerpoint/2010/main" val="10289411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BBB7-87D5-D840-B56D-C671375E1B39}"/>
              </a:ext>
            </a:extLst>
          </p:cNvPr>
          <p:cNvSpPr>
            <a:spLocks noGrp="1"/>
          </p:cNvSpPr>
          <p:nvPr>
            <p:ph type="title"/>
          </p:nvPr>
        </p:nvSpPr>
        <p:spPr/>
        <p:txBody>
          <a:bodyPr/>
          <a:lstStyle/>
          <a:p>
            <a:r>
              <a:rPr lang="en-US" dirty="0"/>
              <a:t>AWS Amplify</a:t>
            </a:r>
          </a:p>
        </p:txBody>
      </p:sp>
      <p:sp>
        <p:nvSpPr>
          <p:cNvPr id="4" name="TextBox 3">
            <a:extLst>
              <a:ext uri="{FF2B5EF4-FFF2-40B4-BE49-F238E27FC236}">
                <a16:creationId xmlns:a16="http://schemas.microsoft.com/office/drawing/2014/main" id="{092242C1-39E1-BE49-A410-349F2442ACDF}"/>
              </a:ext>
            </a:extLst>
          </p:cNvPr>
          <p:cNvSpPr txBox="1"/>
          <p:nvPr/>
        </p:nvSpPr>
        <p:spPr>
          <a:xfrm>
            <a:off x="647700" y="1773823"/>
            <a:ext cx="9920653" cy="3416320"/>
          </a:xfrm>
          <a:prstGeom prst="rect">
            <a:avLst/>
          </a:prstGeom>
          <a:noFill/>
        </p:spPr>
        <p:txBody>
          <a:bodyPr wrap="square" rtlCol="0">
            <a:spAutoFit/>
          </a:bodyPr>
          <a:lstStyle/>
          <a:p>
            <a:pPr marL="285750" indent="-285750">
              <a:buFont typeface="Arial" panose="020B0604020202020204" pitchFamily="34" charset="0"/>
              <a:buChar char="•"/>
            </a:pPr>
            <a:r>
              <a:rPr lang="en-US" sz="3600" dirty="0"/>
              <a:t>Powerful tools to build secure and scalable applications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Builds the bare-bones of back-end</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Provides a framework for front-end</a:t>
            </a:r>
          </a:p>
        </p:txBody>
      </p:sp>
    </p:spTree>
    <p:extLst>
      <p:ext uri="{BB962C8B-B14F-4D97-AF65-F5344CB8AC3E}">
        <p14:creationId xmlns:p14="http://schemas.microsoft.com/office/powerpoint/2010/main" val="50107522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BBB7-87D5-D840-B56D-C671375E1B39}"/>
              </a:ext>
            </a:extLst>
          </p:cNvPr>
          <p:cNvSpPr>
            <a:spLocks noGrp="1"/>
          </p:cNvSpPr>
          <p:nvPr>
            <p:ph type="title"/>
          </p:nvPr>
        </p:nvSpPr>
        <p:spPr/>
        <p:txBody>
          <a:bodyPr/>
          <a:lstStyle/>
          <a:p>
            <a:r>
              <a:rPr lang="en-US" dirty="0"/>
              <a:t>Install AWS Amplify</a:t>
            </a:r>
          </a:p>
        </p:txBody>
      </p:sp>
      <p:sp>
        <p:nvSpPr>
          <p:cNvPr id="3" name="TextBox 2">
            <a:extLst>
              <a:ext uri="{FF2B5EF4-FFF2-40B4-BE49-F238E27FC236}">
                <a16:creationId xmlns:a16="http://schemas.microsoft.com/office/drawing/2014/main" id="{51BCD7D0-916D-EC43-AF9C-387FCEA92C7F}"/>
              </a:ext>
            </a:extLst>
          </p:cNvPr>
          <p:cNvSpPr txBox="1"/>
          <p:nvPr/>
        </p:nvSpPr>
        <p:spPr>
          <a:xfrm>
            <a:off x="1661160" y="2552698"/>
            <a:ext cx="10530840" cy="646331"/>
          </a:xfrm>
          <a:prstGeom prst="rect">
            <a:avLst/>
          </a:prstGeom>
          <a:noFill/>
        </p:spPr>
        <p:txBody>
          <a:bodyPr wrap="square" rtlCol="0">
            <a:spAutoFit/>
          </a:bodyPr>
          <a:lstStyle/>
          <a:p>
            <a:r>
              <a:rPr lang="en-US" sz="3600" b="1" dirty="0" err="1">
                <a:latin typeface="Courier New" panose="02070309020205020404" pitchFamily="49" charset="0"/>
                <a:cs typeface="Courier New" panose="02070309020205020404" pitchFamily="49" charset="0"/>
              </a:rPr>
              <a:t>npm</a:t>
            </a:r>
            <a:r>
              <a:rPr lang="en-US" sz="3600" b="1" dirty="0">
                <a:latin typeface="Courier New" panose="02070309020205020404" pitchFamily="49" charset="0"/>
                <a:cs typeface="Courier New" panose="02070309020205020404" pitchFamily="49" charset="0"/>
              </a:rPr>
              <a:t> install -g @</a:t>
            </a:r>
            <a:r>
              <a:rPr lang="en-US" sz="3600" b="1" dirty="0" err="1">
                <a:latin typeface="Courier New" panose="02070309020205020404" pitchFamily="49" charset="0"/>
                <a:cs typeface="Courier New" panose="02070309020205020404" pitchFamily="49" charset="0"/>
              </a:rPr>
              <a:t>aws</a:t>
            </a:r>
            <a:r>
              <a:rPr lang="en-US" sz="3600" b="1" dirty="0">
                <a:latin typeface="Courier New" panose="02070309020205020404" pitchFamily="49" charset="0"/>
                <a:cs typeface="Courier New" panose="02070309020205020404" pitchFamily="49" charset="0"/>
              </a:rPr>
              <a:t>-amplify/cli</a:t>
            </a:r>
          </a:p>
        </p:txBody>
      </p:sp>
    </p:spTree>
    <p:extLst>
      <p:ext uri="{BB962C8B-B14F-4D97-AF65-F5344CB8AC3E}">
        <p14:creationId xmlns:p14="http://schemas.microsoft.com/office/powerpoint/2010/main" val="274778902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What are we building?</a:t>
            </a:r>
          </a:p>
        </p:txBody>
      </p:sp>
    </p:spTree>
    <p:extLst>
      <p:ext uri="{BB962C8B-B14F-4D97-AF65-F5344CB8AC3E}">
        <p14:creationId xmlns:p14="http://schemas.microsoft.com/office/powerpoint/2010/main" val="2490565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5278-6FC7-D341-ACD2-27DA9D5B41F0}"/>
              </a:ext>
            </a:extLst>
          </p:cNvPr>
          <p:cNvSpPr>
            <a:spLocks noGrp="1"/>
          </p:cNvSpPr>
          <p:nvPr>
            <p:ph type="title"/>
          </p:nvPr>
        </p:nvSpPr>
        <p:spPr/>
        <p:txBody>
          <a:bodyPr/>
          <a:lstStyle/>
          <a:p>
            <a:r>
              <a:rPr lang="en-US" dirty="0"/>
              <a:t>Service Architecture: </a:t>
            </a:r>
            <a:br>
              <a:rPr lang="en-US" dirty="0"/>
            </a:br>
            <a:r>
              <a:rPr lang="en-US" dirty="0"/>
              <a:t>Community News Bulletin</a:t>
            </a:r>
          </a:p>
        </p:txBody>
      </p:sp>
      <p:pic>
        <p:nvPicPr>
          <p:cNvPr id="7" name="Picture 6">
            <a:extLst>
              <a:ext uri="{FF2B5EF4-FFF2-40B4-BE49-F238E27FC236}">
                <a16:creationId xmlns:a16="http://schemas.microsoft.com/office/drawing/2014/main" id="{69ABB8AE-67F3-5D48-AFF4-77C3F4098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796" y="1981200"/>
            <a:ext cx="7667356" cy="4351107"/>
          </a:xfrm>
          <a:prstGeom prst="rect">
            <a:avLst/>
          </a:prstGeom>
        </p:spPr>
      </p:pic>
    </p:spTree>
    <p:extLst>
      <p:ext uri="{BB962C8B-B14F-4D97-AF65-F5344CB8AC3E}">
        <p14:creationId xmlns:p14="http://schemas.microsoft.com/office/powerpoint/2010/main" val="321733561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Setup</a:t>
            </a:r>
          </a:p>
        </p:txBody>
      </p:sp>
      <p:sp>
        <p:nvSpPr>
          <p:cNvPr id="2" name="TextBox 1">
            <a:extLst>
              <a:ext uri="{FF2B5EF4-FFF2-40B4-BE49-F238E27FC236}">
                <a16:creationId xmlns:a16="http://schemas.microsoft.com/office/drawing/2014/main" id="{973BB654-DA38-FB46-A4FD-7874713C7278}"/>
              </a:ext>
            </a:extLst>
          </p:cNvPr>
          <p:cNvSpPr txBox="1"/>
          <p:nvPr/>
        </p:nvSpPr>
        <p:spPr>
          <a:xfrm>
            <a:off x="2468880" y="3464838"/>
            <a:ext cx="8314456" cy="369332"/>
          </a:xfrm>
          <a:prstGeom prst="rect">
            <a:avLst/>
          </a:prstGeom>
          <a:noFill/>
        </p:spPr>
        <p:txBody>
          <a:bodyPr wrap="none" rtlCol="0">
            <a:spAutoFit/>
          </a:bodyPr>
          <a:lstStyle/>
          <a:p>
            <a:pPr algn="just"/>
            <a:r>
              <a:rPr lang="en-US" dirty="0">
                <a:hlinkClick r:id="rId3">
                  <a:extLst>
                    <a:ext uri="{A12FA001-AC4F-418D-AE19-62706E023703}">
                      <ahyp:hlinkClr xmlns:ahyp="http://schemas.microsoft.com/office/drawing/2018/hyperlinkcolor" val="tx"/>
                    </a:ext>
                  </a:extLst>
                </a:hlinkClick>
              </a:rPr>
              <a:t>https://github.com/uttarashekar/ghc_2020_aws_workshop/blob/master/README.md</a:t>
            </a:r>
            <a:r>
              <a:rPr lang="en-US" dirty="0"/>
              <a:t> </a:t>
            </a:r>
          </a:p>
        </p:txBody>
      </p:sp>
    </p:spTree>
    <p:extLst>
      <p:ext uri="{BB962C8B-B14F-4D97-AF65-F5344CB8AC3E}">
        <p14:creationId xmlns:p14="http://schemas.microsoft.com/office/powerpoint/2010/main" val="2942881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Build Service Components</a:t>
            </a:r>
          </a:p>
        </p:txBody>
      </p:sp>
    </p:spTree>
    <p:extLst>
      <p:ext uri="{BB962C8B-B14F-4D97-AF65-F5344CB8AC3E}">
        <p14:creationId xmlns:p14="http://schemas.microsoft.com/office/powerpoint/2010/main" val="295084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Activity 1 – </a:t>
            </a:r>
            <a:r>
              <a:rPr lang="en-US" dirty="0" err="1"/>
              <a:t>ReadStories</a:t>
            </a:r>
            <a:r>
              <a:rPr lang="en-US" dirty="0"/>
              <a:t> API</a:t>
            </a:r>
          </a:p>
        </p:txBody>
      </p:sp>
    </p:spTree>
    <p:extLst>
      <p:ext uri="{BB962C8B-B14F-4D97-AF65-F5344CB8AC3E}">
        <p14:creationId xmlns:p14="http://schemas.microsoft.com/office/powerpoint/2010/main" val="227702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Activity 2 – </a:t>
            </a:r>
            <a:r>
              <a:rPr lang="en-US" dirty="0" err="1"/>
              <a:t>CreateStory</a:t>
            </a:r>
            <a:r>
              <a:rPr lang="en-US" dirty="0"/>
              <a:t> API</a:t>
            </a:r>
          </a:p>
        </p:txBody>
      </p:sp>
    </p:spTree>
    <p:extLst>
      <p:ext uri="{BB962C8B-B14F-4D97-AF65-F5344CB8AC3E}">
        <p14:creationId xmlns:p14="http://schemas.microsoft.com/office/powerpoint/2010/main" val="227445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FE51BB-D482-824C-A02B-9E4736597B66}"/>
              </a:ext>
            </a:extLst>
          </p:cNvPr>
          <p:cNvSpPr>
            <a:spLocks noGrp="1"/>
          </p:cNvSpPr>
          <p:nvPr>
            <p:ph type="ctrTitle"/>
          </p:nvPr>
        </p:nvSpPr>
        <p:spPr/>
        <p:txBody>
          <a:bodyPr>
            <a:normAutofit fontScale="90000"/>
          </a:bodyPr>
          <a:lstStyle/>
          <a:p>
            <a:r>
              <a:rPr lang="en-US" dirty="0"/>
              <a:t>Build your Service Using AWS Tech!</a:t>
            </a:r>
          </a:p>
        </p:txBody>
      </p:sp>
      <p:sp>
        <p:nvSpPr>
          <p:cNvPr id="6" name="Subtitle 5">
            <a:extLst>
              <a:ext uri="{FF2B5EF4-FFF2-40B4-BE49-F238E27FC236}">
                <a16:creationId xmlns:a16="http://schemas.microsoft.com/office/drawing/2014/main" id="{48A19366-C27D-EE44-B1C1-29A0242FD0A6}"/>
              </a:ext>
            </a:extLst>
          </p:cNvPr>
          <p:cNvSpPr>
            <a:spLocks noGrp="1"/>
          </p:cNvSpPr>
          <p:nvPr>
            <p:ph type="subTitle" idx="1"/>
          </p:nvPr>
        </p:nvSpPr>
        <p:spPr/>
        <p:txBody>
          <a:bodyPr>
            <a:noAutofit/>
          </a:bodyPr>
          <a:lstStyle/>
          <a:p>
            <a:r>
              <a:rPr lang="en-US" sz="2800" dirty="0"/>
              <a:t>Community News Bulletin</a:t>
            </a:r>
          </a:p>
        </p:txBody>
      </p:sp>
      <p:sp>
        <p:nvSpPr>
          <p:cNvPr id="4" name="Subtitle 5">
            <a:extLst>
              <a:ext uri="{FF2B5EF4-FFF2-40B4-BE49-F238E27FC236}">
                <a16:creationId xmlns:a16="http://schemas.microsoft.com/office/drawing/2014/main" id="{9DD9F436-B8AB-B542-8598-CEE01B430266}"/>
              </a:ext>
            </a:extLst>
          </p:cNvPr>
          <p:cNvSpPr txBox="1">
            <a:spLocks/>
          </p:cNvSpPr>
          <p:nvPr/>
        </p:nvSpPr>
        <p:spPr>
          <a:xfrm>
            <a:off x="2933700" y="180974"/>
            <a:ext cx="9067800" cy="835025"/>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a:t>Uttara Shekar</a:t>
            </a:r>
          </a:p>
          <a:p>
            <a:pPr algn="r"/>
            <a:r>
              <a:rPr lang="en-US" b="1" dirty="0" err="1"/>
              <a:t>Melonia</a:t>
            </a:r>
            <a:r>
              <a:rPr lang="en-US" b="1" dirty="0"/>
              <a:t> Mendonca</a:t>
            </a:r>
          </a:p>
        </p:txBody>
      </p:sp>
    </p:spTree>
    <p:extLst>
      <p:ext uri="{BB962C8B-B14F-4D97-AF65-F5344CB8AC3E}">
        <p14:creationId xmlns:p14="http://schemas.microsoft.com/office/powerpoint/2010/main" val="223855526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What can you build?</a:t>
            </a:r>
          </a:p>
        </p:txBody>
      </p:sp>
    </p:spTree>
    <p:extLst>
      <p:ext uri="{BB962C8B-B14F-4D97-AF65-F5344CB8AC3E}">
        <p14:creationId xmlns:p14="http://schemas.microsoft.com/office/powerpoint/2010/main" val="3566116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72DF478-2651-784F-804D-5C226A917CE8}"/>
              </a:ext>
            </a:extLst>
          </p:cNvPr>
          <p:cNvSpPr txBox="1">
            <a:spLocks/>
          </p:cNvSpPr>
          <p:nvPr/>
        </p:nvSpPr>
        <p:spPr>
          <a:xfrm>
            <a:off x="368300" y="405904"/>
            <a:ext cx="9702800" cy="904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4" name="Title 1">
            <a:extLst>
              <a:ext uri="{FF2B5EF4-FFF2-40B4-BE49-F238E27FC236}">
                <a16:creationId xmlns:a16="http://schemas.microsoft.com/office/drawing/2014/main" id="{45DC68D5-5BEF-3E43-8FAA-3C6DA35CAA24}"/>
              </a:ext>
            </a:extLst>
          </p:cNvPr>
          <p:cNvSpPr txBox="1">
            <a:spLocks/>
          </p:cNvSpPr>
          <p:nvPr/>
        </p:nvSpPr>
        <p:spPr>
          <a:xfrm>
            <a:off x="1181100" y="405904"/>
            <a:ext cx="10896600" cy="904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9" name="Subtitle 2">
            <a:extLst>
              <a:ext uri="{FF2B5EF4-FFF2-40B4-BE49-F238E27FC236}">
                <a16:creationId xmlns:a16="http://schemas.microsoft.com/office/drawing/2014/main" id="{F4937AC9-959C-FD44-B3F8-AA1C05D89633}"/>
              </a:ext>
            </a:extLst>
          </p:cNvPr>
          <p:cNvSpPr txBox="1">
            <a:spLocks/>
          </p:cNvSpPr>
          <p:nvPr/>
        </p:nvSpPr>
        <p:spPr>
          <a:xfrm>
            <a:off x="1435100" y="2011040"/>
            <a:ext cx="8572498" cy="22815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ReadStory</a:t>
            </a:r>
            <a:r>
              <a:rPr lang="en-US" dirty="0"/>
              <a:t> API </a:t>
            </a:r>
          </a:p>
          <a:p>
            <a:pPr marL="342900" indent="-342900"/>
            <a:r>
              <a:rPr lang="en-US" dirty="0" err="1"/>
              <a:t>LikeOrComment</a:t>
            </a:r>
            <a:r>
              <a:rPr lang="en-US" dirty="0"/>
              <a:t> API </a:t>
            </a:r>
          </a:p>
          <a:p>
            <a:pPr marL="342900" indent="-342900"/>
            <a:r>
              <a:rPr lang="en-US" dirty="0"/>
              <a:t>Add a Local Businesses Table </a:t>
            </a:r>
          </a:p>
          <a:p>
            <a:pPr marL="342900" indent="-342900"/>
            <a:r>
              <a:rPr lang="en-US" dirty="0"/>
              <a:t>Move Create Story to a page with authentication</a:t>
            </a:r>
          </a:p>
        </p:txBody>
      </p:sp>
      <p:sp>
        <p:nvSpPr>
          <p:cNvPr id="20" name="Title 1">
            <a:extLst>
              <a:ext uri="{FF2B5EF4-FFF2-40B4-BE49-F238E27FC236}">
                <a16:creationId xmlns:a16="http://schemas.microsoft.com/office/drawing/2014/main" id="{3DBD0803-012A-2D49-B484-47BE9858B61E}"/>
              </a:ext>
            </a:extLst>
          </p:cNvPr>
          <p:cNvSpPr txBox="1">
            <a:spLocks/>
          </p:cNvSpPr>
          <p:nvPr/>
        </p:nvSpPr>
        <p:spPr>
          <a:xfrm>
            <a:off x="863600" y="756034"/>
            <a:ext cx="10896600" cy="904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Do It Yourself!</a:t>
            </a:r>
          </a:p>
        </p:txBody>
      </p:sp>
    </p:spTree>
    <p:extLst>
      <p:ext uri="{BB962C8B-B14F-4D97-AF65-F5344CB8AC3E}">
        <p14:creationId xmlns:p14="http://schemas.microsoft.com/office/powerpoint/2010/main" val="149888876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4764-49BB-9240-BBC2-2DAB7972709B}"/>
              </a:ext>
            </a:extLst>
          </p:cNvPr>
          <p:cNvSpPr>
            <a:spLocks noGrp="1"/>
          </p:cNvSpPr>
          <p:nvPr>
            <p:ph type="ctrTitle"/>
          </p:nvPr>
        </p:nvSpPr>
        <p:spPr>
          <a:xfrm>
            <a:off x="-241300" y="1675904"/>
            <a:ext cx="10896600" cy="904875"/>
          </a:xfrm>
        </p:spPr>
        <p:txBody>
          <a:bodyPr/>
          <a:lstStyle/>
          <a:p>
            <a:r>
              <a:rPr lang="en-US" dirty="0"/>
              <a:t>Thank You!</a:t>
            </a:r>
          </a:p>
        </p:txBody>
      </p:sp>
      <p:pic>
        <p:nvPicPr>
          <p:cNvPr id="5" name="Picture 4">
            <a:extLst>
              <a:ext uri="{FF2B5EF4-FFF2-40B4-BE49-F238E27FC236}">
                <a16:creationId xmlns:a16="http://schemas.microsoft.com/office/drawing/2014/main" id="{85918083-64C1-8D44-810B-F5A9F239E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664482"/>
            <a:ext cx="1139190" cy="1164505"/>
          </a:xfrm>
          <a:prstGeom prst="rect">
            <a:avLst/>
          </a:prstGeom>
        </p:spPr>
      </p:pic>
      <p:sp>
        <p:nvSpPr>
          <p:cNvPr id="6" name="TextBox 5">
            <a:extLst>
              <a:ext uri="{FF2B5EF4-FFF2-40B4-BE49-F238E27FC236}">
                <a16:creationId xmlns:a16="http://schemas.microsoft.com/office/drawing/2014/main" id="{7FF851B2-FAC2-8A49-983A-6ED67684E1A3}"/>
              </a:ext>
            </a:extLst>
          </p:cNvPr>
          <p:cNvSpPr txBox="1"/>
          <p:nvPr/>
        </p:nvSpPr>
        <p:spPr>
          <a:xfrm>
            <a:off x="4318000" y="2785070"/>
            <a:ext cx="5849999" cy="923330"/>
          </a:xfrm>
          <a:prstGeom prst="rect">
            <a:avLst/>
          </a:prstGeom>
          <a:noFill/>
        </p:spPr>
        <p:txBody>
          <a:bodyPr wrap="none" rtlCol="0">
            <a:spAutoFit/>
          </a:bodyPr>
          <a:lstStyle/>
          <a:p>
            <a:r>
              <a:rPr lang="en-US" u="sng" dirty="0"/>
              <a:t>https://www.linkedin.com/in/uttara-shekar-0aa20645/</a:t>
            </a:r>
          </a:p>
          <a:p>
            <a:endParaRPr lang="en-US" u="sng" dirty="0"/>
          </a:p>
          <a:p>
            <a:r>
              <a:rPr lang="en-US" u="sng" dirty="0"/>
              <a:t>https://www.linkedin.com/in/melonia-mendonca-b9b17b33/ </a:t>
            </a:r>
          </a:p>
        </p:txBody>
      </p:sp>
    </p:spTree>
    <p:extLst>
      <p:ext uri="{BB962C8B-B14F-4D97-AF65-F5344CB8AC3E}">
        <p14:creationId xmlns:p14="http://schemas.microsoft.com/office/powerpoint/2010/main" val="377430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3568-107F-4A4A-BAE3-D78DFE2C68E1}"/>
              </a:ext>
            </a:extLst>
          </p:cNvPr>
          <p:cNvSpPr>
            <a:spLocks noGrp="1"/>
          </p:cNvSpPr>
          <p:nvPr>
            <p:ph type="ctrTitle"/>
          </p:nvPr>
        </p:nvSpPr>
        <p:spPr>
          <a:xfrm>
            <a:off x="773723" y="285743"/>
            <a:ext cx="10896600" cy="904875"/>
          </a:xfrm>
        </p:spPr>
        <p:txBody>
          <a:bodyPr/>
          <a:lstStyle/>
          <a:p>
            <a:pPr algn="l"/>
            <a:r>
              <a:rPr lang="en-US" dirty="0"/>
              <a:t>Agenda</a:t>
            </a:r>
          </a:p>
        </p:txBody>
      </p:sp>
      <p:sp>
        <p:nvSpPr>
          <p:cNvPr id="3" name="Subtitle 2">
            <a:extLst>
              <a:ext uri="{FF2B5EF4-FFF2-40B4-BE49-F238E27FC236}">
                <a16:creationId xmlns:a16="http://schemas.microsoft.com/office/drawing/2014/main" id="{63DBA9BB-9AA2-E940-9AFC-6916E7DE5DEA}"/>
              </a:ext>
            </a:extLst>
          </p:cNvPr>
          <p:cNvSpPr>
            <a:spLocks noGrp="1"/>
          </p:cNvSpPr>
          <p:nvPr>
            <p:ph type="subTitle" idx="1"/>
          </p:nvPr>
        </p:nvSpPr>
        <p:spPr>
          <a:xfrm>
            <a:off x="773723" y="1577479"/>
            <a:ext cx="10832123" cy="4735397"/>
          </a:xfrm>
        </p:spPr>
        <p:txBody>
          <a:bodyPr>
            <a:normAutofit/>
          </a:bodyPr>
          <a:lstStyle/>
          <a:p>
            <a:pPr marL="342900" indent="-342900" algn="l">
              <a:buFont typeface="Arial" panose="020B0604020202020204" pitchFamily="34" charset="0"/>
              <a:buChar char="•"/>
            </a:pPr>
            <a:r>
              <a:rPr lang="en-US" sz="2800" dirty="0"/>
              <a:t>Brief overview of AWS technologies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800" dirty="0"/>
              <a:t>Details on what we are building</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800" dirty="0"/>
              <a:t>Workshop Setup</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800" dirty="0"/>
              <a:t>Get Hands on with AWS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800" dirty="0"/>
              <a:t>Questions and Answers</a:t>
            </a:r>
          </a:p>
        </p:txBody>
      </p:sp>
    </p:spTree>
    <p:extLst>
      <p:ext uri="{BB962C8B-B14F-4D97-AF65-F5344CB8AC3E}">
        <p14:creationId xmlns:p14="http://schemas.microsoft.com/office/powerpoint/2010/main" val="323004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3568-107F-4A4A-BAE3-D78DFE2C68E1}"/>
              </a:ext>
            </a:extLst>
          </p:cNvPr>
          <p:cNvSpPr>
            <a:spLocks noGrp="1"/>
          </p:cNvSpPr>
          <p:nvPr>
            <p:ph type="ctrTitle"/>
          </p:nvPr>
        </p:nvSpPr>
        <p:spPr>
          <a:xfrm>
            <a:off x="773723" y="285743"/>
            <a:ext cx="10896600" cy="904875"/>
          </a:xfrm>
        </p:spPr>
        <p:txBody>
          <a:bodyPr/>
          <a:lstStyle/>
          <a:p>
            <a:pPr algn="l"/>
            <a:r>
              <a:rPr lang="en-US" dirty="0"/>
              <a:t>Prerequisite</a:t>
            </a:r>
          </a:p>
        </p:txBody>
      </p:sp>
      <p:sp>
        <p:nvSpPr>
          <p:cNvPr id="3" name="Subtitle 2">
            <a:extLst>
              <a:ext uri="{FF2B5EF4-FFF2-40B4-BE49-F238E27FC236}">
                <a16:creationId xmlns:a16="http://schemas.microsoft.com/office/drawing/2014/main" id="{63DBA9BB-9AA2-E940-9AFC-6916E7DE5DEA}"/>
              </a:ext>
            </a:extLst>
          </p:cNvPr>
          <p:cNvSpPr>
            <a:spLocks noGrp="1"/>
          </p:cNvSpPr>
          <p:nvPr>
            <p:ph type="subTitle" idx="1"/>
          </p:nvPr>
        </p:nvSpPr>
        <p:spPr>
          <a:xfrm>
            <a:off x="773723" y="1190618"/>
            <a:ext cx="10832123" cy="4735397"/>
          </a:xfrm>
        </p:spPr>
        <p:txBody>
          <a:bodyPr>
            <a:normAutofit lnSpcReduction="10000"/>
          </a:bodyPr>
          <a:lstStyle/>
          <a:p>
            <a:pPr marL="342900" indent="-342900" algn="l">
              <a:buFont typeface="Arial" panose="020B0604020202020204" pitchFamily="34" charset="0"/>
              <a:buChar char="•"/>
            </a:pPr>
            <a:r>
              <a:rPr lang="en-US" sz="2800" dirty="0"/>
              <a:t>Create an AWS account </a:t>
            </a:r>
          </a:p>
          <a:p>
            <a:pPr marL="800100" lvl="1" indent="-342900" algn="l">
              <a:buFont typeface="Arial" panose="020B0604020202020204" pitchFamily="34" charset="0"/>
              <a:buChar char="•"/>
            </a:pPr>
            <a:r>
              <a:rPr lang="en-US" sz="2400" dirty="0"/>
              <a:t>Go to </a:t>
            </a:r>
            <a:r>
              <a:rPr lang="en-US" sz="2400" dirty="0">
                <a:hlinkClick r:id="rId3"/>
              </a:rPr>
              <a:t>https://aws.amazon.com</a:t>
            </a:r>
            <a:endParaRPr lang="en-US" sz="2400" dirty="0"/>
          </a:p>
          <a:p>
            <a:pPr marL="800100" lvl="1" indent="-342900" algn="l">
              <a:buFont typeface="Arial" panose="020B0604020202020204" pitchFamily="34" charset="0"/>
              <a:buChar char="•"/>
            </a:pPr>
            <a:r>
              <a:rPr lang="en-US" sz="2400" dirty="0"/>
              <a:t>Navigate to “</a:t>
            </a:r>
            <a:r>
              <a:rPr lang="en-US" sz="2400" i="1" dirty="0"/>
              <a:t>Sign in to Console” </a:t>
            </a:r>
            <a:r>
              <a:rPr lang="en-US" sz="2400" dirty="0"/>
              <a:t>on the far top right</a:t>
            </a:r>
          </a:p>
          <a:p>
            <a:pPr marL="800100" lvl="1" indent="-342900" algn="l">
              <a:buFont typeface="Arial" panose="020B0604020202020204" pitchFamily="34" charset="0"/>
              <a:buChar char="•"/>
            </a:pPr>
            <a:r>
              <a:rPr lang="en-US" sz="2400" dirty="0"/>
              <a:t>Click on “</a:t>
            </a:r>
            <a:r>
              <a:rPr lang="en-US" sz="2400" i="1" dirty="0"/>
              <a:t>Create a new AWS account”</a:t>
            </a:r>
            <a:endParaRPr lang="en-US" sz="2000" dirty="0"/>
          </a:p>
          <a:p>
            <a:pPr marL="342900" indent="-342900" algn="l">
              <a:buFont typeface="Arial" panose="020B0604020202020204" pitchFamily="34" charset="0"/>
              <a:buChar char="•"/>
            </a:pPr>
            <a:r>
              <a:rPr lang="en-US" sz="2800" dirty="0"/>
              <a:t>Install Python on your terminal</a:t>
            </a:r>
          </a:p>
          <a:p>
            <a:pPr marL="800100" lvl="1" indent="-342900" algn="l">
              <a:buFont typeface="Arial" panose="020B0604020202020204" pitchFamily="34" charset="0"/>
              <a:buChar char="•"/>
            </a:pPr>
            <a:r>
              <a:rPr lang="en-US" sz="2400" dirty="0"/>
              <a:t>Go to </a:t>
            </a:r>
            <a:r>
              <a:rPr lang="en-US" sz="2400" dirty="0">
                <a:hlinkClick r:id="rId4"/>
              </a:rPr>
              <a:t>https://www.python.org/downloads/</a:t>
            </a:r>
            <a:endParaRPr lang="en-US" sz="2400" dirty="0"/>
          </a:p>
          <a:p>
            <a:pPr marL="800100" lvl="1" indent="-342900" algn="l">
              <a:lnSpc>
                <a:spcPct val="100000"/>
              </a:lnSpc>
              <a:buFont typeface="Arial" panose="020B0604020202020204" pitchFamily="34" charset="0"/>
              <a:buChar char="•"/>
            </a:pPr>
            <a:r>
              <a:rPr lang="en-US" sz="2400" dirty="0"/>
              <a:t>Download the latest version of Python</a:t>
            </a:r>
            <a:endParaRPr lang="en-US" sz="1600" dirty="0"/>
          </a:p>
          <a:p>
            <a:pPr marL="342900" indent="-342900" algn="l">
              <a:buFont typeface="Arial" panose="020B0604020202020204" pitchFamily="34" charset="0"/>
              <a:buChar char="•"/>
            </a:pPr>
            <a:r>
              <a:rPr lang="en-US" sz="2800" dirty="0"/>
              <a:t>Install NPM </a:t>
            </a:r>
          </a:p>
          <a:p>
            <a:pPr marL="800100" lvl="1" indent="-342900" algn="l">
              <a:buFont typeface="Arial" panose="020B0604020202020204" pitchFamily="34" charset="0"/>
              <a:buChar char="•"/>
            </a:pPr>
            <a:r>
              <a:rPr lang="en-US" sz="2400" dirty="0"/>
              <a:t>Go to </a:t>
            </a:r>
            <a:r>
              <a:rPr lang="en-US" sz="2400" dirty="0">
                <a:hlinkClick r:id="rId5"/>
              </a:rPr>
              <a:t>https://www.npmjs.com/get-npm</a:t>
            </a:r>
            <a:endParaRPr lang="en-US" sz="2400" dirty="0"/>
          </a:p>
          <a:p>
            <a:pPr marL="800100" lvl="1" indent="-342900" algn="l">
              <a:buFont typeface="Arial" panose="020B0604020202020204" pitchFamily="34" charset="0"/>
              <a:buChar char="•"/>
            </a:pPr>
            <a:r>
              <a:rPr lang="en-US" sz="2400" dirty="0"/>
              <a:t>Click on the Download Node.js and </a:t>
            </a:r>
            <a:r>
              <a:rPr lang="en-US" sz="2400" dirty="0" err="1"/>
              <a:t>npm</a:t>
            </a:r>
            <a:r>
              <a:rPr lang="en-US" sz="2400" dirty="0"/>
              <a:t> button</a:t>
            </a:r>
          </a:p>
          <a:p>
            <a:pPr marL="342900" indent="-342900" algn="l">
              <a:buFont typeface="Arial" panose="020B0604020202020204" pitchFamily="34" charset="0"/>
              <a:buChar char="•"/>
            </a:pPr>
            <a:r>
              <a:rPr lang="en-US" sz="2800" dirty="0"/>
              <a:t>Install Git</a:t>
            </a:r>
          </a:p>
          <a:p>
            <a:pPr marL="800100" lvl="1" indent="-342900" algn="l">
              <a:buFont typeface="Arial" panose="020B0604020202020204" pitchFamily="34" charset="0"/>
              <a:buChar char="•"/>
            </a:pPr>
            <a:r>
              <a:rPr lang="en-US" sz="2400" dirty="0"/>
              <a:t>Go to </a:t>
            </a:r>
            <a:r>
              <a:rPr lang="en-US" sz="2400" dirty="0">
                <a:hlinkClick r:id="rId6"/>
              </a:rPr>
              <a:t>https://git-</a:t>
            </a:r>
            <a:r>
              <a:rPr lang="en-US" sz="2400" dirty="0" err="1">
                <a:hlinkClick r:id="rId6"/>
              </a:rPr>
              <a:t>scm.com</a:t>
            </a:r>
            <a:r>
              <a:rPr lang="en-US" sz="2400" dirty="0">
                <a:hlinkClick r:id="rId6"/>
              </a:rPr>
              <a:t>/downloads</a:t>
            </a:r>
            <a:endParaRPr lang="en-US" sz="2400" dirty="0"/>
          </a:p>
          <a:p>
            <a:pPr marL="800100" lvl="1" indent="-342900" algn="l">
              <a:buFont typeface="Arial" panose="020B0604020202020204" pitchFamily="34" charset="0"/>
              <a:buChar char="•"/>
            </a:pPr>
            <a:endParaRPr lang="en-US" sz="2400" dirty="0"/>
          </a:p>
        </p:txBody>
      </p:sp>
    </p:spTree>
    <p:extLst>
      <p:ext uri="{BB962C8B-B14F-4D97-AF65-F5344CB8AC3E}">
        <p14:creationId xmlns:p14="http://schemas.microsoft.com/office/powerpoint/2010/main" val="198287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 Terminology</a:t>
            </a:r>
          </a:p>
        </p:txBody>
      </p:sp>
    </p:spTree>
    <p:extLst>
      <p:ext uri="{BB962C8B-B14F-4D97-AF65-F5344CB8AC3E}">
        <p14:creationId xmlns:p14="http://schemas.microsoft.com/office/powerpoint/2010/main" val="367189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9ACCE9-7E73-244D-9812-003F9410D084}"/>
              </a:ext>
            </a:extLst>
          </p:cNvPr>
          <p:cNvSpPr txBox="1"/>
          <p:nvPr/>
        </p:nvSpPr>
        <p:spPr>
          <a:xfrm>
            <a:off x="647700" y="1193800"/>
            <a:ext cx="9621715" cy="5078313"/>
          </a:xfrm>
          <a:prstGeom prst="rect">
            <a:avLst/>
          </a:prstGeom>
          <a:noFill/>
        </p:spPr>
        <p:txBody>
          <a:bodyPr wrap="square" rtlCol="0">
            <a:spAutoFit/>
          </a:bodyPr>
          <a:lstStyle/>
          <a:p>
            <a:pPr marL="285750" indent="-285750">
              <a:buFont typeface="Arial" panose="020B0604020202020204" pitchFamily="34" charset="0"/>
              <a:buChar char="•"/>
            </a:pPr>
            <a:r>
              <a:rPr lang="en-US" sz="3600" dirty="0"/>
              <a:t>Web service</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Scalability</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Availability</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API</a:t>
            </a:r>
          </a:p>
          <a:p>
            <a:pPr marL="285750" indent="-285750">
              <a:buFont typeface="Arial" panose="020B0604020202020204" pitchFamily="34" charset="0"/>
              <a:buChar char="•"/>
            </a:pPr>
            <a:endParaRPr lang="en-US" sz="3600" dirty="0"/>
          </a:p>
          <a:p>
            <a:endParaRPr lang="en-US" sz="3600" dirty="0"/>
          </a:p>
        </p:txBody>
      </p:sp>
    </p:spTree>
    <p:extLst>
      <p:ext uri="{BB962C8B-B14F-4D97-AF65-F5344CB8AC3E}">
        <p14:creationId xmlns:p14="http://schemas.microsoft.com/office/powerpoint/2010/main" val="396028677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0C46D-9C82-EE4B-80E4-5E63A3618B0D}"/>
              </a:ext>
            </a:extLst>
          </p:cNvPr>
          <p:cNvSpPr>
            <a:spLocks noGrp="1"/>
          </p:cNvSpPr>
          <p:nvPr>
            <p:ph type="ctrTitle"/>
          </p:nvPr>
        </p:nvSpPr>
        <p:spPr/>
        <p:txBody>
          <a:bodyPr/>
          <a:lstStyle/>
          <a:p>
            <a:r>
              <a:rPr lang="en-US" dirty="0"/>
              <a:t>AWS Technologies</a:t>
            </a:r>
          </a:p>
        </p:txBody>
      </p:sp>
    </p:spTree>
    <p:extLst>
      <p:ext uri="{BB962C8B-B14F-4D97-AF65-F5344CB8AC3E}">
        <p14:creationId xmlns:p14="http://schemas.microsoft.com/office/powerpoint/2010/main" val="229147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BBB7-87D5-D840-B56D-C671375E1B39}"/>
              </a:ext>
            </a:extLst>
          </p:cNvPr>
          <p:cNvSpPr>
            <a:spLocks noGrp="1"/>
          </p:cNvSpPr>
          <p:nvPr>
            <p:ph type="title"/>
          </p:nvPr>
        </p:nvSpPr>
        <p:spPr/>
        <p:txBody>
          <a:bodyPr/>
          <a:lstStyle/>
          <a:p>
            <a:r>
              <a:rPr lang="en-US" dirty="0"/>
              <a:t>Amazon S3</a:t>
            </a:r>
          </a:p>
        </p:txBody>
      </p:sp>
      <p:sp>
        <p:nvSpPr>
          <p:cNvPr id="6" name="TextBox 5">
            <a:extLst>
              <a:ext uri="{FF2B5EF4-FFF2-40B4-BE49-F238E27FC236}">
                <a16:creationId xmlns:a16="http://schemas.microsoft.com/office/drawing/2014/main" id="{C89ACCE9-7E73-244D-9812-003F9410D084}"/>
              </a:ext>
            </a:extLst>
          </p:cNvPr>
          <p:cNvSpPr txBox="1"/>
          <p:nvPr/>
        </p:nvSpPr>
        <p:spPr>
          <a:xfrm>
            <a:off x="647700" y="1981197"/>
            <a:ext cx="9621715" cy="3970318"/>
          </a:xfrm>
          <a:prstGeom prst="rect">
            <a:avLst/>
          </a:prstGeom>
          <a:noFill/>
        </p:spPr>
        <p:txBody>
          <a:bodyPr wrap="square" rtlCol="0">
            <a:spAutoFit/>
          </a:bodyPr>
          <a:lstStyle/>
          <a:p>
            <a:pPr marL="285750" indent="-285750">
              <a:buFont typeface="Arial" panose="020B0604020202020204" pitchFamily="34" charset="0"/>
              <a:buChar char="•"/>
            </a:pPr>
            <a:r>
              <a:rPr lang="en-US" sz="3600" dirty="0"/>
              <a:t>Store large amounts of data</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Easy retrievals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Scalable, high availability,  secure</a:t>
            </a:r>
          </a:p>
          <a:p>
            <a:pPr marL="285750" indent="-285750">
              <a:buFont typeface="Arial" panose="020B0604020202020204" pitchFamily="34" charset="0"/>
              <a:buChar char="•"/>
            </a:pPr>
            <a:endParaRPr lang="en-US" sz="3600" dirty="0"/>
          </a:p>
          <a:p>
            <a:endParaRPr lang="en-US" sz="3600" dirty="0"/>
          </a:p>
        </p:txBody>
      </p:sp>
      <p:pic>
        <p:nvPicPr>
          <p:cNvPr id="4" name="Picture 3">
            <a:extLst>
              <a:ext uri="{FF2B5EF4-FFF2-40B4-BE49-F238E27FC236}">
                <a16:creationId xmlns:a16="http://schemas.microsoft.com/office/drawing/2014/main" id="{47CEFF78-010C-3E48-9C66-7682DE885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1700" y="304800"/>
            <a:ext cx="1752600" cy="1778000"/>
          </a:xfrm>
          <a:prstGeom prst="rect">
            <a:avLst/>
          </a:prstGeom>
        </p:spPr>
      </p:pic>
    </p:spTree>
    <p:extLst>
      <p:ext uri="{BB962C8B-B14F-4D97-AF65-F5344CB8AC3E}">
        <p14:creationId xmlns:p14="http://schemas.microsoft.com/office/powerpoint/2010/main" val="32199362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BBB7-87D5-D840-B56D-C671375E1B39}"/>
              </a:ext>
            </a:extLst>
          </p:cNvPr>
          <p:cNvSpPr>
            <a:spLocks noGrp="1"/>
          </p:cNvSpPr>
          <p:nvPr>
            <p:ph type="title"/>
          </p:nvPr>
        </p:nvSpPr>
        <p:spPr/>
        <p:txBody>
          <a:bodyPr/>
          <a:lstStyle/>
          <a:p>
            <a:r>
              <a:rPr lang="en-US" dirty="0"/>
              <a:t>Amazon DynamoDB</a:t>
            </a:r>
          </a:p>
        </p:txBody>
      </p:sp>
      <p:pic>
        <p:nvPicPr>
          <p:cNvPr id="5" name="Content Placeholder 4">
            <a:extLst>
              <a:ext uri="{FF2B5EF4-FFF2-40B4-BE49-F238E27FC236}">
                <a16:creationId xmlns:a16="http://schemas.microsoft.com/office/drawing/2014/main" id="{C7C085F5-AE70-0B47-BA64-EB9FD25562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46323" y="360733"/>
            <a:ext cx="1608504" cy="1907429"/>
          </a:xfrm>
        </p:spPr>
      </p:pic>
      <p:sp>
        <p:nvSpPr>
          <p:cNvPr id="6" name="TextBox 5">
            <a:extLst>
              <a:ext uri="{FF2B5EF4-FFF2-40B4-BE49-F238E27FC236}">
                <a16:creationId xmlns:a16="http://schemas.microsoft.com/office/drawing/2014/main" id="{E10F0108-A213-024F-AC2C-4BF57CB06046}"/>
              </a:ext>
            </a:extLst>
          </p:cNvPr>
          <p:cNvSpPr txBox="1"/>
          <p:nvPr/>
        </p:nvSpPr>
        <p:spPr>
          <a:xfrm>
            <a:off x="647700" y="1773823"/>
            <a:ext cx="9920653" cy="5078313"/>
          </a:xfrm>
          <a:prstGeom prst="rect">
            <a:avLst/>
          </a:prstGeom>
          <a:noFill/>
        </p:spPr>
        <p:txBody>
          <a:bodyPr wrap="square" rtlCol="0">
            <a:spAutoFit/>
          </a:bodyPr>
          <a:lstStyle/>
          <a:p>
            <a:pPr marL="285750" indent="-285750">
              <a:buFont typeface="Arial" panose="020B0604020202020204" pitchFamily="34" charset="0"/>
              <a:buChar char="•"/>
            </a:pPr>
            <a:r>
              <a:rPr lang="en-US" sz="3600" dirty="0"/>
              <a:t>NoSQL database</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Key-value store</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High availability, Scalable, Secure</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Fast and consistent</a:t>
            </a:r>
          </a:p>
          <a:p>
            <a:endParaRPr lang="en-US" sz="3600" dirty="0"/>
          </a:p>
          <a:p>
            <a:endParaRPr lang="en-US" sz="3600" dirty="0"/>
          </a:p>
        </p:txBody>
      </p:sp>
    </p:spTree>
    <p:extLst>
      <p:ext uri="{BB962C8B-B14F-4D97-AF65-F5344CB8AC3E}">
        <p14:creationId xmlns:p14="http://schemas.microsoft.com/office/powerpoint/2010/main" val="1668854156"/>
      </p:ext>
    </p:extLst>
  </p:cSld>
  <p:clrMapOvr>
    <a:masterClrMapping/>
  </p:clrMapOvr>
  <p:transition spd="slow">
    <p:wipe/>
  </p:transition>
</p:sld>
</file>

<file path=ppt/theme/theme1.xml><?xml version="1.0" encoding="utf-8"?>
<a:theme xmlns:a="http://schemas.openxmlformats.org/drawingml/2006/main" name="vGHC20">
  <a:themeElements>
    <a:clrScheme name="vGHC 20">
      <a:dk1>
        <a:srgbClr val="212935"/>
      </a:dk1>
      <a:lt1>
        <a:srgbClr val="E6ECFC"/>
      </a:lt1>
      <a:dk2>
        <a:srgbClr val="383372"/>
      </a:dk2>
      <a:lt2>
        <a:srgbClr val="E6ECFC"/>
      </a:lt2>
      <a:accent1>
        <a:srgbClr val="62B5E5"/>
      </a:accent1>
      <a:accent2>
        <a:srgbClr val="F79629"/>
      </a:accent2>
      <a:accent3>
        <a:srgbClr val="C0D72F"/>
      </a:accent3>
      <a:accent4>
        <a:srgbClr val="F5CBE6"/>
      </a:accent4>
      <a:accent5>
        <a:srgbClr val="E64823"/>
      </a:accent5>
      <a:accent6>
        <a:srgbClr val="FEFFFE"/>
      </a:accent6>
      <a:hlink>
        <a:srgbClr val="62B5E5"/>
      </a:hlink>
      <a:folHlink>
        <a:srgbClr val="A0A1A4"/>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GHC20" id="{3BD23015-0A66-754B-8ED3-95BADDB3895F}" vid="{8CA3EDDC-804C-D640-9D27-A522D150DA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14582</TotalTime>
  <Words>2261</Words>
  <Application>Microsoft Macintosh PowerPoint</Application>
  <PresentationFormat>Widescreen</PresentationFormat>
  <Paragraphs>171</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Courier New</vt:lpstr>
      <vt:lpstr>vGHC20</vt:lpstr>
      <vt:lpstr>PowerPoint Presentation</vt:lpstr>
      <vt:lpstr>Build your Service Using AWS Tech!</vt:lpstr>
      <vt:lpstr>Agenda</vt:lpstr>
      <vt:lpstr>Prerequisite</vt:lpstr>
      <vt:lpstr> Terminology</vt:lpstr>
      <vt:lpstr>PowerPoint Presentation</vt:lpstr>
      <vt:lpstr>AWS Technologies</vt:lpstr>
      <vt:lpstr>Amazon S3</vt:lpstr>
      <vt:lpstr>Amazon DynamoDB</vt:lpstr>
      <vt:lpstr>AWS Lambda</vt:lpstr>
      <vt:lpstr>Amazon API Gateway</vt:lpstr>
      <vt:lpstr>AWS Amplify</vt:lpstr>
      <vt:lpstr>Install AWS Amplify</vt:lpstr>
      <vt:lpstr>What are we building?</vt:lpstr>
      <vt:lpstr>Service Architecture:  Community News Bulletin</vt:lpstr>
      <vt:lpstr>Setup</vt:lpstr>
      <vt:lpstr>Build Service Components</vt:lpstr>
      <vt:lpstr>Activity 1 – ReadStories API</vt:lpstr>
      <vt:lpstr>Activity 2 – CreateStory API</vt:lpstr>
      <vt:lpstr>What can you build?</vt:lpstr>
      <vt:lpstr>PowerPoint Presentation</vt:lpstr>
      <vt:lpstr>Thank You!</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klausbarko@yahoo.com</dc:creator>
  <cp:keywords/>
  <dc:description/>
  <cp:lastModifiedBy>Microsoft Office User</cp:lastModifiedBy>
  <cp:revision>279</cp:revision>
  <dcterms:created xsi:type="dcterms:W3CDTF">2017-02-13T09:19:54Z</dcterms:created>
  <dcterms:modified xsi:type="dcterms:W3CDTF">2020-10-01T22:26:21Z</dcterms:modified>
  <cp:category/>
</cp:coreProperties>
</file>