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91" autoAdjust="0"/>
    <p:restoredTop sz="94660"/>
  </p:normalViewPr>
  <p:slideViewPr>
    <p:cSldViewPr snapToGrid="0">
      <p:cViewPr varScale="1">
        <p:scale>
          <a:sx n="95" d="100"/>
          <a:sy n="95" d="100"/>
        </p:scale>
        <p:origin x="9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26-Mar-2021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26-Mar-2021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26-Mar-2021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26-Mar-2021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26-Mar-2021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26-Mar-2021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26-Mar-2021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26-Mar-2021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26-Mar-2021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26-Mar-2021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26-Mar-2021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26-Mar-2021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26-Mar-2021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26-Mar-2021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26-Mar-2021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26-Mar-2021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26-Mar-2021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86682"/>
            <a:ext cx="7766936" cy="2540088"/>
          </a:xfrm>
        </p:spPr>
        <p:txBody>
          <a:bodyPr/>
          <a:lstStyle/>
          <a:p>
            <a:pPr algn="ctr"/>
            <a:r>
              <a:rPr lang="en-IN" dirty="0"/>
              <a:t>Cloud and App based smart agriculture management</a:t>
            </a:r>
          </a:p>
        </p:txBody>
      </p:sp>
      <p:sp>
        <p:nvSpPr>
          <p:cNvPr id="3" name="Subtitle 2"/>
          <p:cNvSpPr>
            <a:spLocks noGrp="1"/>
          </p:cNvSpPr>
          <p:nvPr>
            <p:ph type="subTitle" idx="1"/>
          </p:nvPr>
        </p:nvSpPr>
        <p:spPr>
          <a:xfrm>
            <a:off x="1507067" y="4050833"/>
            <a:ext cx="7766936" cy="1696824"/>
          </a:xfrm>
        </p:spPr>
        <p:txBody>
          <a:bodyPr>
            <a:normAutofit/>
          </a:bodyPr>
          <a:lstStyle/>
          <a:p>
            <a:r>
              <a:rPr lang="en-IN" sz="2400" b="1" dirty="0">
                <a:solidFill>
                  <a:schemeClr val="tx1"/>
                </a:solidFill>
              </a:rPr>
              <a:t>Project Members</a:t>
            </a:r>
          </a:p>
          <a:p>
            <a:r>
              <a:rPr lang="en-IN" dirty="0"/>
              <a:t>Chandru K</a:t>
            </a:r>
          </a:p>
          <a:p>
            <a:r>
              <a:rPr lang="en-IN" dirty="0"/>
              <a:t>Fayazdheen J</a:t>
            </a:r>
          </a:p>
          <a:p>
            <a:r>
              <a:rPr lang="en-IN" dirty="0"/>
              <a:t>Hammad Ahamed R</a:t>
            </a:r>
          </a:p>
        </p:txBody>
      </p:sp>
      <p:sp>
        <p:nvSpPr>
          <p:cNvPr id="4" name="TextBox 3"/>
          <p:cNvSpPr txBox="1"/>
          <p:nvPr/>
        </p:nvSpPr>
        <p:spPr>
          <a:xfrm>
            <a:off x="1939865" y="3923358"/>
            <a:ext cx="2165978" cy="2169825"/>
          </a:xfrm>
          <a:prstGeom prst="rect">
            <a:avLst/>
          </a:prstGeom>
          <a:noFill/>
        </p:spPr>
        <p:txBody>
          <a:bodyPr wrap="none" rtlCol="0">
            <a:spAutoFit/>
          </a:bodyPr>
          <a:lstStyle/>
          <a:p>
            <a:pPr>
              <a:lnSpc>
                <a:spcPct val="150000"/>
              </a:lnSpc>
            </a:pPr>
            <a:r>
              <a:rPr lang="en-IN" sz="2400" b="1" dirty="0"/>
              <a:t>Project Guide</a:t>
            </a:r>
          </a:p>
          <a:p>
            <a:pPr>
              <a:lnSpc>
                <a:spcPct val="150000"/>
              </a:lnSpc>
            </a:pPr>
            <a:r>
              <a:rPr lang="en-IN" dirty="0">
                <a:solidFill>
                  <a:schemeClr val="tx1">
                    <a:lumMod val="50000"/>
                    <a:lumOff val="50000"/>
                  </a:schemeClr>
                </a:solidFill>
              </a:rPr>
              <a:t>Mr. Manu Raju</a:t>
            </a:r>
          </a:p>
          <a:p>
            <a:pPr>
              <a:lnSpc>
                <a:spcPct val="150000"/>
              </a:lnSpc>
            </a:pPr>
            <a:r>
              <a:rPr lang="en-IN" dirty="0">
                <a:solidFill>
                  <a:schemeClr val="tx1">
                    <a:lumMod val="50000"/>
                    <a:lumOff val="50000"/>
                  </a:schemeClr>
                </a:solidFill>
              </a:rPr>
              <a:t>Assistant Professor</a:t>
            </a:r>
          </a:p>
          <a:p>
            <a:pPr>
              <a:lnSpc>
                <a:spcPct val="150000"/>
              </a:lnSpc>
            </a:pPr>
            <a:r>
              <a:rPr lang="en-IN" dirty="0" err="1">
                <a:solidFill>
                  <a:schemeClr val="tx1">
                    <a:lumMod val="50000"/>
                    <a:lumOff val="50000"/>
                  </a:schemeClr>
                </a:solidFill>
              </a:rPr>
              <a:t>B.Tech.,M.Tech</a:t>
            </a:r>
            <a:r>
              <a:rPr lang="en-IN" dirty="0">
                <a:solidFill>
                  <a:schemeClr val="tx1">
                    <a:lumMod val="50000"/>
                    <a:lumOff val="50000"/>
                  </a:schemeClr>
                </a:solidFill>
              </a:rPr>
              <a:t>.</a:t>
            </a:r>
          </a:p>
          <a:p>
            <a:endParaRPr lang="en-IN" dirty="0"/>
          </a:p>
        </p:txBody>
      </p:sp>
    </p:spTree>
    <p:extLst>
      <p:ext uri="{BB962C8B-B14F-4D97-AF65-F5344CB8AC3E}">
        <p14:creationId xmlns:p14="http://schemas.microsoft.com/office/powerpoint/2010/main" val="362408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p:txBody>
          <a:bodyPr/>
          <a:lstStyle/>
          <a:p>
            <a:r>
              <a:rPr lang="en-IN" dirty="0"/>
              <a:t>Introduction</a:t>
            </a:r>
          </a:p>
          <a:p>
            <a:r>
              <a:rPr lang="en-IN" dirty="0"/>
              <a:t>Abstract</a:t>
            </a:r>
          </a:p>
          <a:p>
            <a:r>
              <a:rPr lang="en-IN" dirty="0"/>
              <a:t>Objective</a:t>
            </a:r>
          </a:p>
          <a:p>
            <a:r>
              <a:rPr lang="en-IN" dirty="0"/>
              <a:t>Literature survey</a:t>
            </a:r>
          </a:p>
          <a:p>
            <a:r>
              <a:rPr lang="en-IN" dirty="0"/>
              <a:t>Proposed method</a:t>
            </a:r>
          </a:p>
          <a:p>
            <a:r>
              <a:rPr lang="en-IN" dirty="0"/>
              <a:t>Block Diagram</a:t>
            </a:r>
          </a:p>
          <a:p>
            <a:r>
              <a:rPr lang="en-IN" dirty="0"/>
              <a:t>Conclusion</a:t>
            </a:r>
          </a:p>
          <a:p>
            <a:endParaRPr lang="en-IN" dirty="0"/>
          </a:p>
        </p:txBody>
      </p:sp>
    </p:spTree>
    <p:extLst>
      <p:ext uri="{BB962C8B-B14F-4D97-AF65-F5344CB8AC3E}">
        <p14:creationId xmlns:p14="http://schemas.microsoft.com/office/powerpoint/2010/main" val="310918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a:t>
            </a:r>
          </a:p>
        </p:txBody>
      </p:sp>
      <p:sp>
        <p:nvSpPr>
          <p:cNvPr id="3" name="Content Placeholder 2"/>
          <p:cNvSpPr>
            <a:spLocks noGrp="1"/>
          </p:cNvSpPr>
          <p:nvPr>
            <p:ph idx="1"/>
          </p:nvPr>
        </p:nvSpPr>
        <p:spPr/>
        <p:txBody>
          <a:bodyPr/>
          <a:lstStyle/>
          <a:p>
            <a:r>
              <a:rPr lang="en-IN" dirty="0"/>
              <a:t>Now a days there is a soaring use of technology into the field of agriculture eliminate human efforts and to automate things, whenever and wherever possible. Among these tools and technologies which contribute and aid in advanced agriculture, IoT can be big game changer with its unique potentials of letting the devices interact among themselves. Most tools available are helping takeover the physical efforts and the technologies help to monitor and analyse the necessities. But there isn't any prominent, and customisable and globally deployable solution for both monitoring and controlling the devices. This project solves that specific problem by providing easy and standardised interfacing and the ability to remotely administer the ecosystem.</a:t>
            </a:r>
          </a:p>
        </p:txBody>
      </p:sp>
    </p:spTree>
    <p:extLst>
      <p:ext uri="{BB962C8B-B14F-4D97-AF65-F5344CB8AC3E}">
        <p14:creationId xmlns:p14="http://schemas.microsoft.com/office/powerpoint/2010/main" val="100203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r>
              <a:rPr lang="en-IN" dirty="0"/>
              <a:t>There are lot of services available to help us monitor the sensors with the IoT technology and few tools and machineries to aid the humans with their physical labour efforts. Yet, there isn't any service or platform to remotely  administer to perform customised action for the same. This project attempts to provide a facility to both live monitoring and administration to provide the user with remote access control to mange their agricultural ecosystem.</a:t>
            </a:r>
          </a:p>
        </p:txBody>
      </p:sp>
    </p:spTree>
    <p:extLst>
      <p:ext uri="{BB962C8B-B14F-4D97-AF65-F5344CB8AC3E}">
        <p14:creationId xmlns:p14="http://schemas.microsoft.com/office/powerpoint/2010/main" val="334033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7633525"/>
              </p:ext>
            </p:extLst>
          </p:nvPr>
        </p:nvGraphicFramePr>
        <p:xfrm>
          <a:off x="474163" y="1525089"/>
          <a:ext cx="10515600" cy="4867910"/>
        </p:xfrm>
        <a:graphic>
          <a:graphicData uri="http://schemas.openxmlformats.org/drawingml/2006/table">
            <a:tbl>
              <a:tblPr firstRow="1" bandRow="1">
                <a:tableStyleId>{5C22544A-7EE6-4342-B048-85BDC9FD1C3A}</a:tableStyleId>
              </a:tblPr>
              <a:tblGrid>
                <a:gridCol w="2185670">
                  <a:extLst>
                    <a:ext uri="{9D8B030D-6E8A-4147-A177-3AD203B41FA5}">
                      <a16:colId xmlns:a16="http://schemas.microsoft.com/office/drawing/2014/main" val="20000"/>
                    </a:ext>
                  </a:extLst>
                </a:gridCol>
                <a:gridCol w="2642870">
                  <a:extLst>
                    <a:ext uri="{9D8B030D-6E8A-4147-A177-3AD203B41FA5}">
                      <a16:colId xmlns:a16="http://schemas.microsoft.com/office/drawing/2014/main" val="20001"/>
                    </a:ext>
                  </a:extLst>
                </a:gridCol>
                <a:gridCol w="3674110">
                  <a:extLst>
                    <a:ext uri="{9D8B030D-6E8A-4147-A177-3AD203B41FA5}">
                      <a16:colId xmlns:a16="http://schemas.microsoft.com/office/drawing/2014/main" val="20002"/>
                    </a:ext>
                  </a:extLst>
                </a:gridCol>
                <a:gridCol w="2012950">
                  <a:extLst>
                    <a:ext uri="{9D8B030D-6E8A-4147-A177-3AD203B41FA5}">
                      <a16:colId xmlns:a16="http://schemas.microsoft.com/office/drawing/2014/main" val="20003"/>
                    </a:ext>
                  </a:extLst>
                </a:gridCol>
              </a:tblGrid>
              <a:tr h="396875">
                <a:tc>
                  <a:txBody>
                    <a:bodyPr/>
                    <a:lstStyle/>
                    <a:p>
                      <a:pPr>
                        <a:buNone/>
                      </a:pPr>
                      <a:r>
                        <a:rPr lang="en-IN" altLang="en-US" dirty="0"/>
                        <a:t>Title of the paper</a:t>
                      </a:r>
                    </a:p>
                  </a:txBody>
                  <a:tcPr/>
                </a:tc>
                <a:tc>
                  <a:txBody>
                    <a:bodyPr/>
                    <a:lstStyle/>
                    <a:p>
                      <a:pPr>
                        <a:buNone/>
                      </a:pPr>
                      <a:r>
                        <a:rPr lang="en-IN" altLang="en-US"/>
                        <a:t>Journal Published</a:t>
                      </a:r>
                    </a:p>
                  </a:txBody>
                  <a:tcPr/>
                </a:tc>
                <a:tc>
                  <a:txBody>
                    <a:bodyPr/>
                    <a:lstStyle/>
                    <a:p>
                      <a:pPr>
                        <a:buNone/>
                      </a:pPr>
                      <a:r>
                        <a:rPr lang="en-IN" altLang="en-US"/>
                        <a:t>Inference</a:t>
                      </a:r>
                    </a:p>
                  </a:txBody>
                  <a:tcPr/>
                </a:tc>
                <a:tc>
                  <a:txBody>
                    <a:bodyPr/>
                    <a:lstStyle/>
                    <a:p>
                      <a:pPr>
                        <a:buNone/>
                      </a:pPr>
                      <a:r>
                        <a:rPr lang="en-IN" altLang="en-US"/>
                        <a:t>Disadvantage</a:t>
                      </a:r>
                    </a:p>
                  </a:txBody>
                  <a:tcPr/>
                </a:tc>
                <a:extLst>
                  <a:ext uri="{0D108BD9-81ED-4DB2-BD59-A6C34878D82A}">
                    <a16:rowId xmlns:a16="http://schemas.microsoft.com/office/drawing/2014/main" val="10000"/>
                  </a:ext>
                </a:extLst>
              </a:tr>
              <a:tr h="2021205">
                <a:tc>
                  <a:txBody>
                    <a:bodyPr/>
                    <a:lstStyle/>
                    <a:p>
                      <a:pPr algn="l">
                        <a:buNone/>
                      </a:pPr>
                      <a:r>
                        <a:rPr lang="en-IN" sz="1700" dirty="0"/>
                        <a:t>IOT</a:t>
                      </a:r>
                      <a:r>
                        <a:rPr lang="en-IN" sz="1700" baseline="0" dirty="0"/>
                        <a:t> </a:t>
                      </a:r>
                      <a:r>
                        <a:rPr lang="en-IN" sz="1700" dirty="0"/>
                        <a:t>BASED</a:t>
                      </a:r>
                      <a:r>
                        <a:rPr lang="en-IN" sz="1700" baseline="0" dirty="0"/>
                        <a:t> </a:t>
                      </a:r>
                      <a:r>
                        <a:rPr lang="en-IN" sz="1700" dirty="0"/>
                        <a:t>MONITORING</a:t>
                      </a:r>
                      <a:r>
                        <a:rPr lang="en-IN" sz="1700" baseline="0" dirty="0"/>
                        <a:t> </a:t>
                      </a:r>
                      <a:r>
                        <a:rPr lang="en-IN" sz="1700" dirty="0"/>
                        <a:t>SYSTEM</a:t>
                      </a:r>
                      <a:r>
                        <a:rPr lang="en-IN" sz="1700" baseline="0" dirty="0"/>
                        <a:t> </a:t>
                      </a:r>
                      <a:r>
                        <a:rPr lang="en-IN" sz="1700" dirty="0"/>
                        <a:t>IN</a:t>
                      </a:r>
                      <a:r>
                        <a:rPr lang="en-IN" sz="1700" baseline="0" dirty="0"/>
                        <a:t> </a:t>
                      </a:r>
                      <a:r>
                        <a:rPr lang="en-IN" sz="1700" dirty="0"/>
                        <a:t>SMART AGRICULTURE</a:t>
                      </a:r>
                      <a:endParaRPr lang="en-US" sz="1700" dirty="0"/>
                    </a:p>
                  </a:txBody>
                  <a:tcPr/>
                </a:tc>
                <a:tc>
                  <a:txBody>
                    <a:bodyPr/>
                    <a:lstStyle/>
                    <a:p>
                      <a:pPr algn="l"/>
                      <a:r>
                        <a:rPr lang="en-IN" sz="1700" dirty="0" err="1"/>
                        <a:t>Prathibha</a:t>
                      </a:r>
                      <a:r>
                        <a:rPr lang="en-IN" sz="1700" dirty="0"/>
                        <a:t> S R1, </a:t>
                      </a:r>
                      <a:r>
                        <a:rPr lang="en-IN" sz="1700" dirty="0" err="1"/>
                        <a:t>Anupama</a:t>
                      </a:r>
                      <a:r>
                        <a:rPr lang="en-IN" sz="1700" baseline="0" dirty="0"/>
                        <a:t> </a:t>
                      </a:r>
                      <a:r>
                        <a:rPr lang="en-IN" sz="1700" dirty="0" err="1"/>
                        <a:t>Hongal</a:t>
                      </a:r>
                      <a:r>
                        <a:rPr lang="en-IN" sz="1700" dirty="0"/>
                        <a:t> 2, </a:t>
                      </a:r>
                      <a:r>
                        <a:rPr lang="en-IN" sz="1700" dirty="0" err="1"/>
                        <a:t>Jyothi</a:t>
                      </a:r>
                      <a:r>
                        <a:rPr lang="en-IN" sz="1700" dirty="0"/>
                        <a:t> M P3</a:t>
                      </a:r>
                      <a:r>
                        <a:rPr lang="en-IN" sz="1700" baseline="0" dirty="0"/>
                        <a:t> </a:t>
                      </a:r>
                      <a:r>
                        <a:rPr lang="en-IN" sz="1700" dirty="0"/>
                        <a:t>1,</a:t>
                      </a:r>
                      <a:r>
                        <a:rPr lang="en-IN" sz="1700" baseline="0" dirty="0"/>
                        <a:t> </a:t>
                      </a:r>
                      <a:r>
                        <a:rPr lang="en-IN" sz="1700" dirty="0"/>
                        <a:t>2,</a:t>
                      </a:r>
                      <a:r>
                        <a:rPr lang="en-IN" sz="1700" baseline="0" dirty="0"/>
                        <a:t> </a:t>
                      </a:r>
                      <a:r>
                        <a:rPr lang="en-IN" sz="1700" dirty="0"/>
                        <a:t>3 Assistant Professor,</a:t>
                      </a:r>
                      <a:r>
                        <a:rPr lang="en-IN" sz="1700" baseline="0" dirty="0"/>
                        <a:t> </a:t>
                      </a:r>
                      <a:r>
                        <a:rPr lang="en-IN" sz="1700" dirty="0"/>
                        <a:t>Department</a:t>
                      </a:r>
                      <a:r>
                        <a:rPr lang="en-IN" sz="1700" baseline="0" dirty="0"/>
                        <a:t> </a:t>
                      </a:r>
                      <a:r>
                        <a:rPr lang="en-IN" sz="1700" dirty="0"/>
                        <a:t>of</a:t>
                      </a:r>
                      <a:r>
                        <a:rPr lang="en-IN" sz="1700" baseline="0" dirty="0"/>
                        <a:t> </a:t>
                      </a:r>
                      <a:r>
                        <a:rPr lang="en-IN" sz="1700" dirty="0"/>
                        <a:t>Electronics and</a:t>
                      </a:r>
                      <a:r>
                        <a:rPr lang="en-IN" sz="1700" baseline="0" dirty="0"/>
                        <a:t> </a:t>
                      </a:r>
                      <a:r>
                        <a:rPr lang="en-IN" sz="1700" dirty="0"/>
                        <a:t>Communication Engineering</a:t>
                      </a:r>
                    </a:p>
                  </a:txBody>
                  <a:tcPr/>
                </a:tc>
                <a:tc>
                  <a:txBody>
                    <a:bodyPr/>
                    <a:lstStyle/>
                    <a:p>
                      <a:pPr algn="just"/>
                      <a:r>
                        <a:rPr lang="en-IN" sz="1700" dirty="0"/>
                        <a:t>The farmers are still</a:t>
                      </a:r>
                      <a:r>
                        <a:rPr lang="en-IN" sz="1700" baseline="0" dirty="0"/>
                        <a:t> </a:t>
                      </a:r>
                      <a:r>
                        <a:rPr lang="en-IN" sz="1700" dirty="0"/>
                        <a:t>using</a:t>
                      </a:r>
                      <a:r>
                        <a:rPr lang="en-IN" sz="1700" baseline="0" dirty="0"/>
                        <a:t> </a:t>
                      </a:r>
                      <a:r>
                        <a:rPr lang="en-IN" sz="1700" dirty="0"/>
                        <a:t>traditional methods for agriculture,</a:t>
                      </a:r>
                      <a:r>
                        <a:rPr lang="en-IN" sz="1700" baseline="0" dirty="0"/>
                        <a:t> </a:t>
                      </a:r>
                      <a:r>
                        <a:rPr lang="en-IN" sz="1700" dirty="0"/>
                        <a:t>which</a:t>
                      </a:r>
                      <a:r>
                        <a:rPr lang="en-IN" sz="1700" baseline="0" dirty="0"/>
                        <a:t> </a:t>
                      </a:r>
                      <a:r>
                        <a:rPr lang="en-IN" sz="1700" dirty="0"/>
                        <a:t>results in low yielding of</a:t>
                      </a:r>
                      <a:r>
                        <a:rPr lang="en-IN" sz="1700" baseline="0" dirty="0"/>
                        <a:t> </a:t>
                      </a:r>
                      <a:r>
                        <a:rPr lang="en-IN" sz="1700" dirty="0"/>
                        <a:t>crops and fruits. So the</a:t>
                      </a:r>
                      <a:r>
                        <a:rPr lang="en-IN" sz="1700" baseline="0" dirty="0"/>
                        <a:t> </a:t>
                      </a:r>
                      <a:r>
                        <a:rPr lang="en-IN" sz="1700" dirty="0"/>
                        <a:t>crop yield can be improved by using</a:t>
                      </a:r>
                      <a:r>
                        <a:rPr lang="en-IN" sz="1700" baseline="0" dirty="0"/>
                        <a:t> </a:t>
                      </a:r>
                      <a:r>
                        <a:rPr lang="en-IN" sz="1700" dirty="0"/>
                        <a:t>automatic</a:t>
                      </a:r>
                      <a:r>
                        <a:rPr lang="en-IN" sz="1700" baseline="0" dirty="0"/>
                        <a:t> </a:t>
                      </a:r>
                      <a:r>
                        <a:rPr lang="en-IN" sz="1700" dirty="0"/>
                        <a:t>machineries</a:t>
                      </a:r>
                    </a:p>
                  </a:txBody>
                  <a:tcPr/>
                </a:tc>
                <a:tc>
                  <a:txBody>
                    <a:bodyPr/>
                    <a:lstStyle/>
                    <a:p>
                      <a:pPr algn="l"/>
                      <a:r>
                        <a:rPr lang="en-IN" sz="1700" dirty="0"/>
                        <a:t>System should be improved by adding several modern techniques like irrigation method, solar power source usage.</a:t>
                      </a:r>
                    </a:p>
                  </a:txBody>
                  <a:tcPr/>
                </a:tc>
                <a:extLst>
                  <a:ext uri="{0D108BD9-81ED-4DB2-BD59-A6C34878D82A}">
                    <a16:rowId xmlns:a16="http://schemas.microsoft.com/office/drawing/2014/main" val="10001"/>
                  </a:ext>
                </a:extLst>
              </a:tr>
              <a:tr h="2306955">
                <a:tc>
                  <a:txBody>
                    <a:bodyPr/>
                    <a:lstStyle/>
                    <a:p>
                      <a:pPr algn="just">
                        <a:buNone/>
                      </a:pPr>
                      <a:r>
                        <a:rPr lang="en-IN" sz="1700" dirty="0"/>
                        <a:t>The Study and Application of the lOT Technology in Agriculture </a:t>
                      </a:r>
                      <a:endParaRPr lang="en-US" sz="1700" dirty="0"/>
                    </a:p>
                  </a:txBody>
                  <a:tcPr/>
                </a:tc>
                <a:tc>
                  <a:txBody>
                    <a:bodyPr/>
                    <a:lstStyle/>
                    <a:p>
                      <a:pPr algn="just">
                        <a:buNone/>
                      </a:pPr>
                      <a:r>
                        <a:rPr lang="en-US" sz="1700" dirty="0"/>
                        <a:t> </a:t>
                      </a:r>
                      <a:r>
                        <a:rPr lang="en-IN" sz="1700" dirty="0"/>
                        <a:t>Ji-</a:t>
                      </a:r>
                      <a:r>
                        <a:rPr lang="en-IN" sz="1700" dirty="0" err="1"/>
                        <a:t>chun</a:t>
                      </a:r>
                      <a:r>
                        <a:rPr lang="en-IN" sz="1700" dirty="0"/>
                        <a:t> Zhao Institute of Information on Science and Technology of Agriculture Beijing Academy of agriculture and forestry Sciences Beijing, China</a:t>
                      </a:r>
                      <a:endParaRPr lang="en-US" sz="1700" dirty="0"/>
                    </a:p>
                  </a:txBody>
                  <a:tcPr/>
                </a:tc>
                <a:tc>
                  <a:txBody>
                    <a:bodyPr/>
                    <a:lstStyle/>
                    <a:p>
                      <a:pPr algn="just">
                        <a:buNone/>
                      </a:pPr>
                      <a:r>
                        <a:rPr lang="en-IN" sz="1700" dirty="0"/>
                        <a:t>Agriculture greenhouse</a:t>
                      </a:r>
                      <a:r>
                        <a:rPr lang="en-IN" sz="1700" baseline="0" dirty="0"/>
                        <a:t> </a:t>
                      </a:r>
                      <a:r>
                        <a:rPr lang="en-IN" sz="1700" dirty="0"/>
                        <a:t>production environment</a:t>
                      </a:r>
                      <a:r>
                        <a:rPr lang="en-IN" sz="1700" baseline="0" dirty="0"/>
                        <a:t> </a:t>
                      </a:r>
                      <a:r>
                        <a:rPr lang="en-IN" sz="1700" dirty="0"/>
                        <a:t>measurement and control system is an example of IoT technology application in agriculture. The critical temperature, humidity and soil signals are collected real-time in the agriculture production process</a:t>
                      </a:r>
                      <a:endParaRPr lang="en-US" sz="1700" dirty="0"/>
                    </a:p>
                  </a:txBody>
                  <a:tcPr/>
                </a:tc>
                <a:tc>
                  <a:txBody>
                    <a:bodyPr/>
                    <a:lstStyle/>
                    <a:p>
                      <a:pPr>
                        <a:buNone/>
                      </a:pPr>
                      <a:r>
                        <a:rPr lang="en-US" sz="1700" dirty="0"/>
                        <a:t>Didn't Have a dedicated</a:t>
                      </a:r>
                      <a:r>
                        <a:rPr lang="en-US" sz="1700" baseline="0" dirty="0"/>
                        <a:t> software for monitor the fetching values</a:t>
                      </a:r>
                      <a:endParaRPr lang="en-US" sz="17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4035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a:t>
            </a:r>
          </a:p>
        </p:txBody>
      </p:sp>
      <p:sp>
        <p:nvSpPr>
          <p:cNvPr id="3" name="Content Placeholder 2"/>
          <p:cNvSpPr>
            <a:spLocks noGrp="1"/>
          </p:cNvSpPr>
          <p:nvPr>
            <p:ph idx="1"/>
          </p:nvPr>
        </p:nvSpPr>
        <p:spPr/>
        <p:txBody>
          <a:bodyPr/>
          <a:lstStyle/>
          <a:p>
            <a:r>
              <a:rPr lang="en-IN" dirty="0"/>
              <a:t> connect multiple monitoring sensor with microcontrollers</a:t>
            </a:r>
          </a:p>
          <a:p>
            <a:r>
              <a:rPr lang="en-IN" dirty="0"/>
              <a:t>providing the micro controllers with connectivity to the internet</a:t>
            </a:r>
          </a:p>
          <a:p>
            <a:r>
              <a:rPr lang="en-IN" dirty="0"/>
              <a:t>make the microcontroller push the fetched data to a backend server</a:t>
            </a:r>
          </a:p>
          <a:p>
            <a:r>
              <a:rPr lang="en-IN" dirty="0"/>
              <a:t>making the backend, an accessible API-  building an Android app for this application.</a:t>
            </a:r>
          </a:p>
          <a:p>
            <a:r>
              <a:rPr lang="en-IN" dirty="0"/>
              <a:t>Fetch the data from the backend through the app</a:t>
            </a:r>
          </a:p>
          <a:p>
            <a:r>
              <a:rPr lang="en-IN" dirty="0"/>
              <a:t>Present the fetched data and proving the Monitoring feature</a:t>
            </a:r>
          </a:p>
          <a:p>
            <a:r>
              <a:rPr lang="en-IN" dirty="0"/>
              <a:t>Making the microcontroller to listen for inputs with the help of web sockets</a:t>
            </a:r>
          </a:p>
          <a:p>
            <a:r>
              <a:rPr lang="en-IN" dirty="0"/>
              <a:t>Providing controls inside the app for its use to perform remote actions</a:t>
            </a:r>
          </a:p>
        </p:txBody>
      </p:sp>
    </p:spTree>
    <p:extLst>
      <p:ext uri="{BB962C8B-B14F-4D97-AF65-F5344CB8AC3E}">
        <p14:creationId xmlns:p14="http://schemas.microsoft.com/office/powerpoint/2010/main" val="390606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Diagram – Concept/Outline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89" y="1842860"/>
            <a:ext cx="10058400" cy="4274820"/>
          </a:xfrm>
          <a:prstGeom prst="rect">
            <a:avLst/>
          </a:prstGeom>
        </p:spPr>
      </p:pic>
      <p:sp>
        <p:nvSpPr>
          <p:cNvPr id="3" name="Rectangle 2">
            <a:extLst>
              <a:ext uri="{FF2B5EF4-FFF2-40B4-BE49-F238E27FC236}">
                <a16:creationId xmlns:a16="http://schemas.microsoft.com/office/drawing/2014/main" id="{D9D969F3-CABB-44FB-9987-F1EC48FE5C64}"/>
              </a:ext>
            </a:extLst>
          </p:cNvPr>
          <p:cNvSpPr/>
          <p:nvPr/>
        </p:nvSpPr>
        <p:spPr>
          <a:xfrm>
            <a:off x="5298141" y="4392706"/>
            <a:ext cx="1255059" cy="735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Server | DB</a:t>
            </a:r>
          </a:p>
        </p:txBody>
      </p:sp>
    </p:spTree>
    <p:extLst>
      <p:ext uri="{BB962C8B-B14F-4D97-AF65-F5344CB8AC3E}">
        <p14:creationId xmlns:p14="http://schemas.microsoft.com/office/powerpoint/2010/main" val="282328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A4C2-B68E-48C1-9A71-1520C2F8C1BC}"/>
              </a:ext>
            </a:extLst>
          </p:cNvPr>
          <p:cNvSpPr>
            <a:spLocks noGrp="1"/>
          </p:cNvSpPr>
          <p:nvPr>
            <p:ph type="title"/>
          </p:nvPr>
        </p:nvSpPr>
        <p:spPr/>
        <p:txBody>
          <a:bodyPr/>
          <a:lstStyle/>
          <a:p>
            <a:r>
              <a:rPr lang="en-US" dirty="0"/>
              <a:t>Block Diagram - Implementation</a:t>
            </a:r>
          </a:p>
        </p:txBody>
      </p:sp>
      <p:pic>
        <p:nvPicPr>
          <p:cNvPr id="5" name="Content Placeholder 4">
            <a:extLst>
              <a:ext uri="{FF2B5EF4-FFF2-40B4-BE49-F238E27FC236}">
                <a16:creationId xmlns:a16="http://schemas.microsoft.com/office/drawing/2014/main" id="{9FD8C81D-498C-4B9C-812E-2A033496BF69}"/>
              </a:ext>
            </a:extLst>
          </p:cNvPr>
          <p:cNvPicPr>
            <a:picLocks noGrp="1" noChangeAspect="1"/>
          </p:cNvPicPr>
          <p:nvPr>
            <p:ph idx="1"/>
          </p:nvPr>
        </p:nvPicPr>
        <p:blipFill>
          <a:blip r:embed="rId2"/>
          <a:stretch>
            <a:fillRect/>
          </a:stretch>
        </p:blipFill>
        <p:spPr>
          <a:xfrm>
            <a:off x="139981" y="1204115"/>
            <a:ext cx="11808735" cy="5250473"/>
          </a:xfrm>
        </p:spPr>
      </p:pic>
    </p:spTree>
    <p:extLst>
      <p:ext uri="{BB962C8B-B14F-4D97-AF65-F5344CB8AC3E}">
        <p14:creationId xmlns:p14="http://schemas.microsoft.com/office/powerpoint/2010/main" val="343538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86" t="21365" r="2730" b="22004"/>
          <a:stretch/>
        </p:blipFill>
        <p:spPr>
          <a:xfrm>
            <a:off x="4174434" y="1722782"/>
            <a:ext cx="5499653" cy="32997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52398"/>
            <a:ext cx="3684104" cy="2240560"/>
          </a:xfrm>
          <a:prstGeom prst="rect">
            <a:avLst/>
          </a:prstGeom>
        </p:spPr>
      </p:pic>
    </p:spTree>
    <p:extLst>
      <p:ext uri="{BB962C8B-B14F-4D97-AF65-F5344CB8AC3E}">
        <p14:creationId xmlns:p14="http://schemas.microsoft.com/office/powerpoint/2010/main" val="24341238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194</TotalTime>
  <Words>510</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Cloud and App based smart agriculture management</vt:lpstr>
      <vt:lpstr>Contents</vt:lpstr>
      <vt:lpstr>Abstract </vt:lpstr>
      <vt:lpstr>Objective</vt:lpstr>
      <vt:lpstr>Literature Survey</vt:lpstr>
      <vt:lpstr>Proposed Method</vt:lpstr>
      <vt:lpstr>Block Diagram – Concept/Outline</vt:lpstr>
      <vt:lpstr>Block Diagram -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and App based smart agriculture management</dc:title>
  <dc:creator>Fayazdheen J</dc:creator>
  <cp:lastModifiedBy>BIT TDC</cp:lastModifiedBy>
  <cp:revision>16</cp:revision>
  <dcterms:created xsi:type="dcterms:W3CDTF">2021-02-23T07:46:11Z</dcterms:created>
  <dcterms:modified xsi:type="dcterms:W3CDTF">2021-03-26T09:44:38Z</dcterms:modified>
</cp:coreProperties>
</file>