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1.xml><?xml version="1.0" encoding="utf-8"?>
<a:tblStyleLst xmlns:a="http://schemas.openxmlformats.org/drawingml/2006/main" xmlns:r="http://schemas.openxmlformats.org/officeDocument/2006/relationships" def="{90651C3A-4460-11DB-9652-00E08161165F}">
  <a:tblStyle styleId="{9671F080-261D-4A2C-86CF-69CB6F28E196}"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tableStyles" Target="tableStyles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0.xml"/><Relationship Id="rId16" Type="http://schemas.openxmlformats.org/officeDocument/2006/relationships/slide" Target="slides/slide13.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notesMaster" Target="notesMasters/notesMaster1.xml"/><Relationship Id="rId18" Type="http://schemas.openxmlformats.org/officeDocument/2006/relationships/slide" Target="slides/slide1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556d37ab33c048c8_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g556d37ab33c048c8_0: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556d37ab33c048c8_0: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4"/>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4"/>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6"/>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7"/>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7"/>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7"/>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3"/>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grpSp>
        <p:nvGrpSpPr>
          <p:cNvPr id="228" name="Google Shape;228;p1"/>
          <p:cNvGrpSpPr/>
          <p:nvPr/>
        </p:nvGrpSpPr>
        <p:grpSpPr>
          <a:xfrm>
            <a:off x="876299" y="990600"/>
            <a:ext cx="1743075" cy="1333500"/>
            <a:chOff x="742950" y="1104900"/>
            <a:chExt cx="1743075" cy="1333500"/>
          </a:xfrm>
        </p:grpSpPr>
        <p:sp>
          <p:nvSpPr>
            <p:cNvPr id="229" name="Google Shape;2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0" name="Google Shape;2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31" name="Google Shape;2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2" name="Google Shape;2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3" name="Google Shape;2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SzPts val="1400"/>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234" name="Google Shape;2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235" name="Google Shape;235;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236" name="Google Shape;236;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STUDENT NAME: FAYAZULLAH</a:t>
            </a:r>
            <a:r>
              <a:rPr lang="en-US" sz="2400">
                <a:solidFill>
                  <a:schemeClr val="dk1"/>
                </a:solidFill>
                <a:latin typeface="Calibri"/>
                <a:ea typeface="Calibri"/>
                <a:cs typeface="Calibri"/>
                <a:sym typeface="Calibri"/>
              </a:rPr>
              <a:t>. A</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REGISTER NO: 312211605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DEPARTMENT: COMMERCE GENERAL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COLLEGE THIRUTHANGAL NADAR COLLEGE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98" name="Google Shape;198;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9" name="Google Shape;199;p10"/>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00" name="Google Shape;200;p10"/>
          <p:cNvSpPr txBox="1"/>
          <p:nvPr/>
        </p:nvSpPr>
        <p:spPr>
          <a:xfrm>
            <a:off x="739775" y="291147"/>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4800"/>
              <a:buFont typeface="Trebuchet MS"/>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1" name="Google Shape;201;p10"/>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202" name="Google Shape;202;p10"/>
          <p:cNvPicPr preferRelativeResize="0"/>
          <p:nvPr/>
        </p:nvPicPr>
        <p:blipFill rotWithShape="1">
          <a:blip r:embed="rId4">
            <a:alphaModFix/>
          </a:blip>
          <a:srcRect b="0" l="0" r="0" t="0"/>
          <a:stretch/>
        </p:blipFill>
        <p:spPr>
          <a:xfrm>
            <a:off x="152400" y="1201725"/>
            <a:ext cx="9201150" cy="4895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08" name="Google Shape;208;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09" name="Google Shape;209;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210" name="Google Shape;210;p1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11" name="Google Shape;211;p11"/>
          <p:cNvSpPr txBox="1"/>
          <p:nvPr>
            <p:ph type="title"/>
          </p:nvPr>
        </p:nvSpPr>
        <p:spPr>
          <a:xfrm>
            <a:off x="755332" y="385444"/>
            <a:ext cx="24372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4800"/>
              <a:buFont typeface="Trebuchet MS"/>
              <a:buNone/>
            </a:pPr>
            <a:r>
              <a:rPr lang="en-US"/>
              <a:t>RESULTS</a:t>
            </a:r>
            <a:endParaRPr/>
          </a:p>
        </p:txBody>
      </p:sp>
      <p:sp>
        <p:nvSpPr>
          <p:cNvPr id="212" name="Google Shape;212;p11"/>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id="213" name="Google Shape;213;p11"/>
          <p:cNvPicPr preferRelativeResize="0"/>
          <p:nvPr/>
        </p:nvPicPr>
        <p:blipFill rotWithShape="1">
          <a:blip r:embed="rId4">
            <a:alphaModFix/>
          </a:blip>
          <a:srcRect b="0" l="0" r="0" t="0"/>
          <a:stretch/>
        </p:blipFill>
        <p:spPr>
          <a:xfrm>
            <a:off x="755325" y="1695450"/>
            <a:ext cx="8445826" cy="4877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12"/>
          <p:cNvPicPr preferRelativeResize="0"/>
          <p:nvPr/>
        </p:nvPicPr>
        <p:blipFill rotWithShape="1">
          <a:blip r:embed="rId3">
            <a:alphaModFix/>
          </a:blip>
          <a:srcRect b="0" l="0" r="0" t="0"/>
          <a:stretch/>
        </p:blipFill>
        <p:spPr>
          <a:xfrm>
            <a:off x="152400" y="678325"/>
            <a:ext cx="9191125" cy="5903400"/>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graphicFrame>
        <p:nvGraphicFramePr>
          <p:cNvPr id="225" name="Google Shape;225;p1"/>
          <p:cNvGraphicFramePr/>
          <p:nvPr/>
        </p:nvGraphicFramePr>
        <p:xfrm>
          <a:off x="464112" y="1179900"/>
          <a:ext cx="3000000" cy="3000000"/>
        </p:xfrm>
        <a:graphic>
          <a:graphicData uri="http://schemas.openxmlformats.org/drawingml/2006/table">
            <a:tbl>
              <a:tblPr>
                <a:noFill/>
                <a:tableStyleId>{9671F080-261D-4A2C-86CF-69CB6F28E196}</a:tableStyleId>
              </a:tblPr>
              <a:tblGrid>
                <a:gridCol w="2119600"/>
                <a:gridCol w="2318300"/>
                <a:gridCol w="4195025"/>
              </a:tblGrid>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t/>
                      </a:r>
                      <a:endParaRPr sz="1000"/>
                    </a:p>
                  </a:txBody>
                  <a:tcPr marT="63500" marB="63500" marR="63500" marL="63500" anchor="b">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COUNTA of EmpID</a:t>
                      </a:r>
                      <a:endParaRPr sz="1000"/>
                    </a:p>
                  </a:txBody>
                  <a:tcPr marT="63500" marB="63500" marR="63500" marL="63500" anchor="b">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COUNTA of Performance Score</a:t>
                      </a:r>
                      <a:endParaRPr sz="1000"/>
                    </a:p>
                  </a:txBody>
                  <a:tcPr marT="63500" marB="63500" marR="63500" marL="63500" anchor="b">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0</a:t>
                      </a:r>
                      <a:endParaRPr sz="1000"/>
                    </a:p>
                  </a:txBody>
                  <a:tcPr marT="63500" marB="63500" marR="63500" marL="63500" anchor="b">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0</a:t>
                      </a:r>
                      <a:endParaRPr sz="1000"/>
                    </a:p>
                  </a:txBody>
                  <a:tcPr marT="63500" marB="63500" marR="63500" marL="63500" anchor="b">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Aaden</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Aaliyah</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Aarav</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Aaron</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2</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2</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Abagail</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3</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3</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Abbigail</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3</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3</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Abby</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3</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3</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Abdellah</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Abdiel</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Abdullah</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4</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4</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Abel</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4</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4</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Abigayle</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Abram</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Abril</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2</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2</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1" name="Google Shape;91;p2"/>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3"/>
          <p:cNvGrpSpPr/>
          <p:nvPr/>
        </p:nvGrpSpPr>
        <p:grpSpPr>
          <a:xfrm>
            <a:off x="7448612" y="0"/>
            <a:ext cx="4743796" cy="6858466"/>
            <a:chOff x="7448612" y="0"/>
            <a:chExt cx="4743796" cy="6858466"/>
          </a:xfrm>
        </p:grpSpPr>
        <p:sp>
          <p:nvSpPr>
            <p:cNvPr id="98" name="Google Shape;98;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6" name="Google Shape;116;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7" name="Google Shape;117;p3"/>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4"/>
          <p:cNvGrpSpPr/>
          <p:nvPr/>
        </p:nvGrpSpPr>
        <p:grpSpPr>
          <a:xfrm>
            <a:off x="7991475" y="2933700"/>
            <a:ext cx="2762251" cy="3257550"/>
            <a:chOff x="7991475" y="2933700"/>
            <a:chExt cx="2762251" cy="3257550"/>
          </a:xfrm>
        </p:grpSpPr>
        <p:sp>
          <p:nvSpPr>
            <p:cNvPr id="123" name="Google Shape;123;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4" name="Google Shape;124;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25" name="Google Shape;125;p4"/>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126" name="Google Shape;126;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7" name="Google Shape;127;p4"/>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PROBLEM	STATEMENT</a:t>
            </a:r>
            <a:endParaRPr sz="4250"/>
          </a:p>
        </p:txBody>
      </p:sp>
      <p:pic>
        <p:nvPicPr>
          <p:cNvPr id="128" name="Google Shape;128;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9" name="Google Shape;129;p4"/>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pic>
        <p:nvPicPr>
          <p:cNvPr id="130" name="Google Shape;130;p4"/>
          <p:cNvPicPr preferRelativeResize="0"/>
          <p:nvPr/>
        </p:nvPicPr>
        <p:blipFill rotWithShape="1">
          <a:blip r:embed="rId5">
            <a:alphaModFix/>
          </a:blip>
          <a:srcRect b="0" l="0" r="0" t="0"/>
          <a:stretch/>
        </p:blipFill>
        <p:spPr>
          <a:xfrm>
            <a:off x="676275" y="2171700"/>
            <a:ext cx="7366000" cy="4143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5"/>
          <p:cNvGrpSpPr/>
          <p:nvPr/>
        </p:nvGrpSpPr>
        <p:grpSpPr>
          <a:xfrm>
            <a:off x="8658225" y="2647950"/>
            <a:ext cx="3533775" cy="3810000"/>
            <a:chOff x="8658225" y="2647950"/>
            <a:chExt cx="3533775" cy="3810000"/>
          </a:xfrm>
        </p:grpSpPr>
        <p:sp>
          <p:nvSpPr>
            <p:cNvPr id="136" name="Google Shape;136;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37" name="Google Shape;137;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38" name="Google Shape;138;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40" name="Google Shape;140;p5"/>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PROJECT	OVERVIEW</a:t>
            </a:r>
            <a:endParaRPr sz="4250"/>
          </a:p>
        </p:txBody>
      </p:sp>
      <p:pic>
        <p:nvPicPr>
          <p:cNvPr id="141" name="Google Shape;141;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2" name="Google Shape;142;p5"/>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43" name="Google Shape;143;p5"/>
          <p:cNvSpPr txBox="1"/>
          <p:nvPr/>
        </p:nvSpPr>
        <p:spPr>
          <a:xfrm>
            <a:off x="990600" y="2133600"/>
            <a:ext cx="79248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D0D0D"/>
              </a:buClr>
              <a:buSzPts val="2400"/>
              <a:buFont typeface="Arial"/>
              <a:buChar char="•"/>
            </a:pPr>
            <a:r>
              <a:rPr b="0" i="0" lang="en-US" sz="2400">
                <a:solidFill>
                  <a:srgbClr val="0D0D0D"/>
                </a:solidFill>
                <a:latin typeface="Times New Roman"/>
                <a:ea typeface="Times New Roman"/>
                <a:cs typeface="Times New Roman"/>
                <a:sym typeface="Times New Roman"/>
              </a:rPr>
              <a:t>.</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t/>
            </a:r>
            <a:endParaRPr sz="2400">
              <a:solidFill>
                <a:schemeClr val="dk1"/>
              </a:solidFill>
              <a:latin typeface="Times New Roman"/>
              <a:ea typeface="Times New Roman"/>
              <a:cs typeface="Times New Roman"/>
              <a:sym typeface="Times New Roman"/>
            </a:endParaRPr>
          </a:p>
        </p:txBody>
      </p:sp>
      <p:pic>
        <p:nvPicPr>
          <p:cNvPr id="144" name="Google Shape;144;p5"/>
          <p:cNvPicPr preferRelativeResize="0"/>
          <p:nvPr/>
        </p:nvPicPr>
        <p:blipFill rotWithShape="1">
          <a:blip r:embed="rId5">
            <a:alphaModFix/>
          </a:blip>
          <a:srcRect b="0" l="0" r="0" t="0"/>
          <a:stretch/>
        </p:blipFill>
        <p:spPr>
          <a:xfrm>
            <a:off x="152400" y="1857374"/>
            <a:ext cx="7924800" cy="4457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50" name="Google Shape;150;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51" name="Google Shape;151;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52" name="Google Shape;152;p6"/>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3200"/>
              <a:buFont typeface="Trebuchet MS"/>
              <a:buNone/>
            </a:pPr>
            <a:r>
              <a:rPr lang="en-US" sz="3200"/>
              <a:t>WHO ARE THE END USERS?</a:t>
            </a:r>
            <a:endParaRPr sz="3200"/>
          </a:p>
        </p:txBody>
      </p:sp>
      <p:pic>
        <p:nvPicPr>
          <p:cNvPr id="153" name="Google Shape;153;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4" name="Google Shape;154;p6"/>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55" name="Google Shape;155;p6"/>
          <p:cNvSpPr txBox="1"/>
          <p:nvPr/>
        </p:nvSpPr>
        <p:spPr>
          <a:xfrm>
            <a:off x="1213098" y="2860422"/>
            <a:ext cx="9753600" cy="113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6" name="Google Shape;156;p6"/>
          <p:cNvSpPr txBox="1"/>
          <p:nvPr/>
        </p:nvSpPr>
        <p:spPr>
          <a:xfrm>
            <a:off x="1365498" y="3012822"/>
            <a:ext cx="97536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57" name="Google Shape;157;p6"/>
          <p:cNvPicPr preferRelativeResize="0"/>
          <p:nvPr/>
        </p:nvPicPr>
        <p:blipFill rotWithShape="1">
          <a:blip r:embed="rId4">
            <a:alphaModFix/>
          </a:blip>
          <a:srcRect b="0" l="0" r="0" t="0"/>
          <a:stretch/>
        </p:blipFill>
        <p:spPr>
          <a:xfrm>
            <a:off x="1213101" y="2019300"/>
            <a:ext cx="7716851" cy="4858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7"/>
          <p:cNvSpPr/>
          <p:nvPr/>
        </p:nvSpPr>
        <p:spPr>
          <a:xfrm>
            <a:off x="0" y="1476375"/>
            <a:ext cx="2695574" cy="3248025"/>
          </a:xfrm>
          <a:prstGeom prst="rect">
            <a:avLst/>
          </a:prstGeom>
          <a:noFill/>
          <a:ln>
            <a:noFill/>
          </a:ln>
        </p:spPr>
      </p:sp>
      <p:sp>
        <p:nvSpPr>
          <p:cNvPr id="163" name="Google Shape;163;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64" name="Google Shape;164;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65" name="Google Shape;165;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66" name="Google Shape;166;p7"/>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3600"/>
              <a:buFont typeface="Trebuchet MS"/>
              <a:buNone/>
            </a:pPr>
            <a:r>
              <a:rPr lang="en-US" sz="3600"/>
              <a:t>OUR SOLUTION AND ITS VALUE PROPOSITION</a:t>
            </a:r>
            <a:endParaRPr/>
          </a:p>
        </p:txBody>
      </p:sp>
      <p:pic>
        <p:nvPicPr>
          <p:cNvPr id="167" name="Google Shape;167;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68" name="Google Shape;168;p7"/>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pic>
        <p:nvPicPr>
          <p:cNvPr id="169" name="Google Shape;169;p7"/>
          <p:cNvPicPr preferRelativeResize="0"/>
          <p:nvPr/>
        </p:nvPicPr>
        <p:blipFill rotWithShape="1">
          <a:blip r:embed="rId4">
            <a:alphaModFix/>
          </a:blip>
          <a:srcRect b="0" l="0" r="0" t="0"/>
          <a:stretch/>
        </p:blipFill>
        <p:spPr>
          <a:xfrm>
            <a:off x="3040075" y="1982646"/>
            <a:ext cx="6494451" cy="4832802"/>
          </a:xfrm>
          <a:prstGeom prst="rect">
            <a:avLst/>
          </a:prstGeom>
          <a:noFill/>
          <a:ln>
            <a:noFill/>
          </a:ln>
        </p:spPr>
      </p:pic>
      <p:pic>
        <p:nvPicPr>
          <p:cNvPr id="170" name="Google Shape;170;p7"/>
          <p:cNvPicPr preferRelativeResize="0"/>
          <p:nvPr/>
        </p:nvPicPr>
        <p:blipFill rotWithShape="1">
          <a:blip r:embed="rId5">
            <a:alphaModFix/>
          </a:blip>
          <a:srcRect b="0" l="0" r="0" t="0"/>
          <a:stretch/>
        </p:blipFill>
        <p:spPr>
          <a:xfrm>
            <a:off x="0" y="1476375"/>
            <a:ext cx="2695574" cy="3248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8"/>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4800"/>
              <a:buFont typeface="Trebuchet MS"/>
              <a:buNone/>
            </a:pPr>
            <a:r>
              <a:rPr lang="en-US"/>
              <a:t>Dataset Description</a:t>
            </a:r>
            <a:endParaRPr/>
          </a:p>
        </p:txBody>
      </p:sp>
      <p:sp>
        <p:nvSpPr>
          <p:cNvPr id="176" name="Google Shape;176;p8"/>
          <p:cNvSpPr txBox="1"/>
          <p:nvPr/>
        </p:nvSpPr>
        <p:spPr>
          <a:xfrm>
            <a:off x="755325" y="1368049"/>
            <a:ext cx="8356800" cy="1339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Arial"/>
                <a:ea typeface="Arial"/>
                <a:cs typeface="Arial"/>
                <a:sym typeface="Arial"/>
              </a:rPr>
              <a:t>A collection of data</a:t>
            </a:r>
            <a:endParaRPr b="1" i="0" sz="1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Arial"/>
                <a:ea typeface="Arial"/>
                <a:cs typeface="Arial"/>
                <a:sym typeface="Arial"/>
              </a:rPr>
              <a:t>A dataset is a structured collection of data that is organized and stored for processing or analysis. It can include many different types of data,</a:t>
            </a:r>
            <a:endParaRPr b="1" i="0" sz="1900" u="none" cap="none" strike="noStrike">
              <a:solidFill>
                <a:srgbClr val="000000"/>
              </a:solidFill>
              <a:latin typeface="Arial"/>
              <a:ea typeface="Arial"/>
              <a:cs typeface="Arial"/>
              <a:sym typeface="Arial"/>
            </a:endParaRPr>
          </a:p>
        </p:txBody>
      </p:sp>
      <p:sp>
        <p:nvSpPr>
          <p:cNvPr id="177" name="Google Shape;177;p8"/>
          <p:cNvSpPr txBox="1"/>
          <p:nvPr/>
        </p:nvSpPr>
        <p:spPr>
          <a:xfrm>
            <a:off x="755325" y="2931675"/>
            <a:ext cx="8356800" cy="162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Arial"/>
                <a:ea typeface="Arial"/>
                <a:cs typeface="Arial"/>
                <a:sym typeface="Arial"/>
              </a:rPr>
              <a:t>A research study</a:t>
            </a:r>
            <a:endParaRPr b="1"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Arial"/>
                <a:ea typeface="Arial"/>
                <a:cs typeface="Arial"/>
                <a:sym typeface="Arial"/>
              </a:rPr>
              <a:t>A dataset can also refer to a collection of raw statistics and information generated by a research study. Datasets produced by non-profit organizations or government agencies can usually be downloaded for free. </a:t>
            </a:r>
            <a:endParaRPr b="1" i="0" sz="1900" u="none" cap="none" strike="noStrike">
              <a:solidFill>
                <a:srgbClr val="000000"/>
              </a:solidFill>
              <a:latin typeface="Arial"/>
              <a:ea typeface="Arial"/>
              <a:cs typeface="Arial"/>
              <a:sym typeface="Arial"/>
            </a:endParaRPr>
          </a:p>
        </p:txBody>
      </p:sp>
      <p:sp>
        <p:nvSpPr>
          <p:cNvPr id="178" name="Google Shape;178;p8"/>
          <p:cNvSpPr txBox="1"/>
          <p:nvPr/>
        </p:nvSpPr>
        <p:spPr>
          <a:xfrm flipH="1">
            <a:off x="755325" y="4842350"/>
            <a:ext cx="8356800" cy="133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Arial"/>
                <a:ea typeface="Arial"/>
                <a:cs typeface="Arial"/>
                <a:sym typeface="Arial"/>
              </a:rPr>
              <a:t>A job description</a:t>
            </a:r>
            <a:endParaRPr b="1"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Arial"/>
                <a:ea typeface="Arial"/>
                <a:cs typeface="Arial"/>
                <a:sym typeface="Arial"/>
              </a:rPr>
              <a:t>A job description dataset can include information about a job's role, job portal, job description, benefits, skills, responsibilities, company name, and company profile</a:t>
            </a:r>
            <a:endParaRPr b="1" i="0" sz="19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9"/>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4" name="Google Shape;184;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85" name="Google Shape;185;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86" name="Google Shape;186;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87" name="Google Shape;187;p9"/>
          <p:cNvSpPr/>
          <p:nvPr/>
        </p:nvSpPr>
        <p:spPr>
          <a:xfrm>
            <a:off x="66675" y="3381373"/>
            <a:ext cx="2466975" cy="3419475"/>
          </a:xfrm>
          <a:prstGeom prst="rect">
            <a:avLst/>
          </a:prstGeom>
          <a:noFill/>
          <a:ln>
            <a:noFill/>
          </a:ln>
        </p:spPr>
      </p:sp>
      <p:sp>
        <p:nvSpPr>
          <p:cNvPr id="188" name="Google Shape;188;p9"/>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THE "WOW" IN OUR SOLUTION</a:t>
            </a:r>
            <a:endParaRPr sz="4250"/>
          </a:p>
        </p:txBody>
      </p:sp>
      <p:sp>
        <p:nvSpPr>
          <p:cNvPr id="189" name="Google Shape;189;p9"/>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0" name="Google Shape;190;p9"/>
          <p:cNvSpPr txBox="1"/>
          <p:nvPr/>
        </p:nvSpPr>
        <p:spPr>
          <a:xfrm>
            <a:off x="2743200" y="2354703"/>
            <a:ext cx="8534100" cy="9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800"/>
              <a:buFont typeface="Calibri"/>
              <a:buNone/>
            </a:pPr>
            <a:r>
              <a:t/>
            </a:r>
            <a:endParaRPr sz="2800">
              <a:solidFill>
                <a:schemeClr val="dk1"/>
              </a:solidFill>
              <a:latin typeface="Times New Roman"/>
              <a:ea typeface="Times New Roman"/>
              <a:cs typeface="Times New Roman"/>
              <a:sym typeface="Times New Roman"/>
            </a:endParaRPr>
          </a:p>
        </p:txBody>
      </p:sp>
      <p:sp>
        <p:nvSpPr>
          <p:cNvPr id="191" name="Google Shape;191;p9"/>
          <p:cNvSpPr txBox="1"/>
          <p:nvPr/>
        </p:nvSpPr>
        <p:spPr>
          <a:xfrm>
            <a:off x="2526025" y="2332025"/>
            <a:ext cx="6694200" cy="4571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Employees</a:t>
            </a:r>
            <a:endParaRPr b="1"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Scorecards can help managers track employee performance over time, and identify areas where employees may need training or development. They can also help managers identify employees who are meeting or exceeding expectations, and those who may need more help. Scorecards can be tailored to fit the needs of each company and can be used for any type of employee, from hourly workers to managers. </a:t>
            </a:r>
            <a:endParaRPr b="1" i="0" sz="2400" u="none" cap="none" strike="noStrike">
              <a:solidFill>
                <a:srgbClr val="000000"/>
              </a:solidFill>
              <a:latin typeface="Arial"/>
              <a:ea typeface="Arial"/>
              <a:cs typeface="Arial"/>
              <a:sym typeface="Arial"/>
            </a:endParaRPr>
          </a:p>
        </p:txBody>
      </p:sp>
      <p:pic>
        <p:nvPicPr>
          <p:cNvPr id="192" name="Google Shape;192;p9"/>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