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64" r:id="rId12"/>
    <p:sldId id="265" r:id="rId13"/>
    <p:sldId id="266" r:id="rId14"/>
    <p:sldId id="267" r:id="rId15"/>
    <p:sldId id="268" r:id="rId16"/>
    <p:sldId id="270" r:id="rId17"/>
    <p:sldId id="273" r:id="rId18"/>
    <p:sldId id="274" r:id="rId19"/>
    <p:sldId id="269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71" r:id="rId28"/>
    <p:sldId id="280" r:id="rId2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49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0192" autoAdjust="0"/>
  </p:normalViewPr>
  <p:slideViewPr>
    <p:cSldViewPr>
      <p:cViewPr varScale="1">
        <p:scale>
          <a:sx n="81" d="100"/>
          <a:sy n="81" d="100"/>
        </p:scale>
        <p:origin x="-90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BEFB8-C3A2-49EC-A977-A02BF3C3635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4B42329-E0B0-417C-A324-0A5A724DCF74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資料定義語言</a:t>
          </a:r>
          <a:endParaRPr lang="en-US" altLang="zh-TW" sz="160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DDL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CE0E3B2E-18C2-4674-99DB-008A81278996}" type="parTrans" cxnId="{DDB92690-A4A6-46BC-9DF4-503D77D534FF}">
      <dgm:prSet/>
      <dgm:spPr/>
      <dgm:t>
        <a:bodyPr/>
        <a:lstStyle/>
        <a:p>
          <a:endParaRPr lang="zh-TW" altLang="en-US"/>
        </a:p>
      </dgm:t>
    </dgm:pt>
    <dgm:pt modelId="{BC0043CC-0562-4BDF-AB27-AE32C8EDF583}" type="sibTrans" cxnId="{DDB92690-A4A6-46BC-9DF4-503D77D534FF}">
      <dgm:prSet/>
      <dgm:spPr/>
      <dgm:t>
        <a:bodyPr/>
        <a:lstStyle/>
        <a:p>
          <a:endParaRPr lang="zh-TW" altLang="en-US"/>
        </a:p>
      </dgm:t>
    </dgm:pt>
    <dgm:pt modelId="{6574085D-1FF8-42D4-9341-4CF721FEEDC3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用來開新資料表、設定欄位、刪除資料表、刪除欄位，管理所有資料庫結構的東西。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CEDAD5CE-68B0-493F-B872-E96E0FBC3429}" type="parTrans" cxnId="{C90FF853-2EF1-43CE-8538-1FC6840C24D8}">
      <dgm:prSet/>
      <dgm:spPr/>
      <dgm:t>
        <a:bodyPr/>
        <a:lstStyle/>
        <a:p>
          <a:endParaRPr lang="zh-TW" altLang="en-US"/>
        </a:p>
      </dgm:t>
    </dgm:pt>
    <dgm:pt modelId="{55A3C6E9-EE43-481B-9528-BD02F84642D3}" type="sibTrans" cxnId="{C90FF853-2EF1-43CE-8538-1FC6840C24D8}">
      <dgm:prSet/>
      <dgm:spPr/>
      <dgm:t>
        <a:bodyPr/>
        <a:lstStyle/>
        <a:p>
          <a:endParaRPr lang="zh-TW" altLang="en-US"/>
        </a:p>
      </dgm:t>
    </dgm:pt>
    <dgm:pt modelId="{8E46821D-6681-499D-973B-B5923D267401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資料控制語言</a:t>
          </a:r>
          <a:endParaRPr lang="en-US" altLang="zh-TW" sz="160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DCL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DC8A1048-1E25-4140-BAA0-405231D2F1D5}" type="parTrans" cxnId="{FF9307E9-E4B8-4012-8B93-43661E1BCBBA}">
      <dgm:prSet/>
      <dgm:spPr/>
      <dgm:t>
        <a:bodyPr/>
        <a:lstStyle/>
        <a:p>
          <a:endParaRPr lang="zh-TW" altLang="en-US"/>
        </a:p>
      </dgm:t>
    </dgm:pt>
    <dgm:pt modelId="{A542AB6F-910D-428E-B106-740BF871BB15}" type="sibTrans" cxnId="{FF9307E9-E4B8-4012-8B93-43661E1BCBBA}">
      <dgm:prSet/>
      <dgm:spPr/>
      <dgm:t>
        <a:bodyPr/>
        <a:lstStyle/>
        <a:p>
          <a:endParaRPr lang="zh-TW" altLang="en-US"/>
        </a:p>
      </dgm:t>
    </dgm:pt>
    <dgm:pt modelId="{B3422D20-66D1-4297-B66B-4B68676214B7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用來處理資料庫使用著的權限及安全設定。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8F03E3C1-A193-4B64-8DCD-7BA46F03559F}" type="parTrans" cxnId="{E7A5F4A7-BD71-4495-BCA4-4DA66146FCD0}">
      <dgm:prSet/>
      <dgm:spPr/>
      <dgm:t>
        <a:bodyPr/>
        <a:lstStyle/>
        <a:p>
          <a:endParaRPr lang="zh-TW" altLang="en-US"/>
        </a:p>
      </dgm:t>
    </dgm:pt>
    <dgm:pt modelId="{FB7A6397-75F5-47C5-BA5B-8009AE168DDA}" type="sibTrans" cxnId="{E7A5F4A7-BD71-4495-BCA4-4DA66146FCD0}">
      <dgm:prSet/>
      <dgm:spPr/>
      <dgm:t>
        <a:bodyPr/>
        <a:lstStyle/>
        <a:p>
          <a:endParaRPr lang="zh-TW" altLang="en-US"/>
        </a:p>
      </dgm:t>
    </dgm:pt>
    <dgm:pt modelId="{2E76D0ED-1BBD-4A28-8EFF-9E82C071EA77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資料操作語言</a:t>
          </a:r>
          <a:endParaRPr lang="en-US" altLang="zh-TW" sz="160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DML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81972743-5914-499B-918A-9A4E766AC696}" type="parTrans" cxnId="{99B1E321-069F-4768-AA02-155E1C70C2E2}">
      <dgm:prSet/>
      <dgm:spPr/>
      <dgm:t>
        <a:bodyPr/>
        <a:lstStyle/>
        <a:p>
          <a:endParaRPr lang="zh-TW" altLang="en-US"/>
        </a:p>
      </dgm:t>
    </dgm:pt>
    <dgm:pt modelId="{0B4C3A3F-5C59-4927-BC18-26462A18F5C7}" type="sibTrans" cxnId="{99B1E321-069F-4768-AA02-155E1C70C2E2}">
      <dgm:prSet/>
      <dgm:spPr/>
      <dgm:t>
        <a:bodyPr/>
        <a:lstStyle/>
        <a:p>
          <a:endParaRPr lang="zh-TW" altLang="en-US"/>
        </a:p>
      </dgm:t>
    </dgm:pt>
    <dgm:pt modelId="{FBBD3A1A-221E-493B-86EB-352E72A296A7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用作新增一筆資料，刪除、更新等工作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D6197B65-5861-4045-9AC2-1A752020E529}" type="parTrans" cxnId="{2635C7F6-112B-402C-80AD-4D2F972652A1}">
      <dgm:prSet/>
      <dgm:spPr/>
      <dgm:t>
        <a:bodyPr/>
        <a:lstStyle/>
        <a:p>
          <a:endParaRPr lang="zh-TW" altLang="en-US"/>
        </a:p>
      </dgm:t>
    </dgm:pt>
    <dgm:pt modelId="{3FCBD262-A22C-4E4F-A303-B8025FA1AB26}" type="sibTrans" cxnId="{2635C7F6-112B-402C-80AD-4D2F972652A1}">
      <dgm:prSet/>
      <dgm:spPr/>
      <dgm:t>
        <a:bodyPr/>
        <a:lstStyle/>
        <a:p>
          <a:endParaRPr lang="zh-TW" altLang="en-US"/>
        </a:p>
      </dgm:t>
    </dgm:pt>
    <dgm:pt modelId="{F64E0032-78CA-4C0A-AC84-6E03DF235A34}">
      <dgm:prSet phldrT="[文字]" custT="1"/>
      <dgm:spPr/>
      <dgm:t>
        <a:bodyPr/>
        <a:lstStyle/>
        <a:p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E76F211D-4424-462B-8383-3E9A2DA58EE1}" type="parTrans" cxnId="{8E5339AB-95CE-4F91-B7EC-EBB5B4133926}">
      <dgm:prSet/>
      <dgm:spPr/>
      <dgm:t>
        <a:bodyPr/>
        <a:lstStyle/>
        <a:p>
          <a:endParaRPr lang="zh-TW" altLang="en-US"/>
        </a:p>
      </dgm:t>
    </dgm:pt>
    <dgm:pt modelId="{5B02B0A9-C5AB-49FE-BBD5-42AA9E1464D8}" type="sibTrans" cxnId="{8E5339AB-95CE-4F91-B7EC-EBB5B4133926}">
      <dgm:prSet/>
      <dgm:spPr/>
      <dgm:t>
        <a:bodyPr/>
        <a:lstStyle/>
        <a:p>
          <a:endParaRPr lang="zh-TW" altLang="en-US"/>
        </a:p>
      </dgm:t>
    </dgm:pt>
    <dgm:pt modelId="{3652F0A9-1ACE-4E8D-AAE3-E4245C0691B5}">
      <dgm:prSet phldrT="[文字]" custT="1"/>
      <dgm:spPr/>
      <dgm:t>
        <a:bodyPr/>
        <a:lstStyle/>
        <a:p>
          <a:r>
            <a:rPr lang="zh-TW" altLang="en-US" sz="1600" b="0" i="0" dirty="0" smtClean="0">
              <a:latin typeface="微軟正黑體" pitchFamily="34" charset="-120"/>
              <a:ea typeface="微軟正黑體" pitchFamily="34" charset="-120"/>
            </a:rPr>
            <a:t>資料查詢語言</a:t>
          </a:r>
          <a:endParaRPr lang="en-US" altLang="zh-TW" sz="1600" b="0" i="0" dirty="0" smtClean="0">
            <a:latin typeface="微軟正黑體" pitchFamily="34" charset="-120"/>
            <a:ea typeface="微軟正黑體" pitchFamily="34" charset="-120"/>
          </a:endParaRPr>
        </a:p>
        <a:p>
          <a:r>
            <a:rPr lang="en-US" altLang="zh-TW" sz="1600" dirty="0" smtClean="0">
              <a:latin typeface="微軟正黑體" pitchFamily="34" charset="-120"/>
              <a:ea typeface="微軟正黑體" pitchFamily="34" charset="-120"/>
            </a:rPr>
            <a:t>DQL</a:t>
          </a:r>
          <a:endParaRPr lang="zh-TW" altLang="en-US" sz="1600" dirty="0">
            <a:latin typeface="微軟正黑體" pitchFamily="34" charset="-120"/>
            <a:ea typeface="微軟正黑體" pitchFamily="34" charset="-120"/>
          </a:endParaRPr>
        </a:p>
      </dgm:t>
    </dgm:pt>
    <dgm:pt modelId="{7C4512FE-A6F3-4E32-A572-32AF0755784C}" type="parTrans" cxnId="{74DECE30-46A0-4797-A96B-2E3922F115FE}">
      <dgm:prSet/>
      <dgm:spPr/>
      <dgm:t>
        <a:bodyPr/>
        <a:lstStyle/>
        <a:p>
          <a:endParaRPr lang="zh-TW" altLang="en-US"/>
        </a:p>
      </dgm:t>
    </dgm:pt>
    <dgm:pt modelId="{78E2B055-C268-4BC6-B6B7-A8013E7BEB76}" type="sibTrans" cxnId="{74DECE30-46A0-4797-A96B-2E3922F115FE}">
      <dgm:prSet/>
      <dgm:spPr/>
      <dgm:t>
        <a:bodyPr/>
        <a:lstStyle/>
        <a:p>
          <a:endParaRPr lang="zh-TW" altLang="en-US"/>
        </a:p>
      </dgm:t>
    </dgm:pt>
    <dgm:pt modelId="{5EEB7AF9-74FD-4350-8B3F-1FB0B7FB4FEB}">
      <dgm:prSet phldrT="[文字]" custT="1"/>
      <dgm:spPr/>
      <dgm:t>
        <a:bodyPr/>
        <a:lstStyle/>
        <a:p>
          <a:r>
            <a:rPr lang="zh-TW" altLang="en-US" sz="1400" b="0" i="0" dirty="0" smtClean="0">
              <a:latin typeface="微軟正黑體" pitchFamily="34" charset="-120"/>
              <a:ea typeface="微軟正黑體" pitchFamily="34" charset="-120"/>
            </a:rPr>
            <a:t>取回查詢結果</a:t>
          </a:r>
          <a:endParaRPr lang="zh-TW" altLang="en-US" sz="1400" dirty="0">
            <a:latin typeface="微軟正黑體" pitchFamily="34" charset="-120"/>
            <a:ea typeface="微軟正黑體" pitchFamily="34" charset="-120"/>
          </a:endParaRPr>
        </a:p>
      </dgm:t>
    </dgm:pt>
    <dgm:pt modelId="{58563CEB-B92E-4CFC-9D71-D0442431DFE4}" type="parTrans" cxnId="{57081B08-2283-4A65-A3E6-850AFE48B98B}">
      <dgm:prSet/>
      <dgm:spPr/>
      <dgm:t>
        <a:bodyPr/>
        <a:lstStyle/>
        <a:p>
          <a:endParaRPr lang="zh-TW" altLang="en-US"/>
        </a:p>
      </dgm:t>
    </dgm:pt>
    <dgm:pt modelId="{5DD862CF-F735-45EA-8C04-9C4ACA310791}" type="sibTrans" cxnId="{57081B08-2283-4A65-A3E6-850AFE48B98B}">
      <dgm:prSet/>
      <dgm:spPr/>
      <dgm:t>
        <a:bodyPr/>
        <a:lstStyle/>
        <a:p>
          <a:endParaRPr lang="zh-TW" altLang="en-US"/>
        </a:p>
      </dgm:t>
    </dgm:pt>
    <dgm:pt modelId="{4611FE5D-3C7F-4BB8-AEF1-38C9D4DA3CFA}" type="pres">
      <dgm:prSet presAssocID="{023BEFB8-C3A2-49EC-A977-A02BF3C363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E6CE8D8-C991-458F-82E3-0ED83BFC64B1}" type="pres">
      <dgm:prSet presAssocID="{A4B42329-E0B0-417C-A324-0A5A724DCF74}" presName="composite" presStyleCnt="0"/>
      <dgm:spPr/>
      <dgm:t>
        <a:bodyPr/>
        <a:lstStyle/>
        <a:p>
          <a:endParaRPr lang="zh-TW" altLang="en-US"/>
        </a:p>
      </dgm:t>
    </dgm:pt>
    <dgm:pt modelId="{7D7A6628-8C65-4C04-9640-BF46E0671527}" type="pres">
      <dgm:prSet presAssocID="{A4B42329-E0B0-417C-A324-0A5A724DCF74}" presName="parTx" presStyleLbl="alignNode1" presStyleIdx="0" presStyleCnt="4" custScaleY="1118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55C086-EB3C-4D1B-AC74-A5239B67694B}" type="pres">
      <dgm:prSet presAssocID="{A4B42329-E0B0-417C-A324-0A5A724DCF74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A53B8B-59D5-4172-8F7B-7F3E63915728}" type="pres">
      <dgm:prSet presAssocID="{BC0043CC-0562-4BDF-AB27-AE32C8EDF583}" presName="space" presStyleCnt="0"/>
      <dgm:spPr/>
      <dgm:t>
        <a:bodyPr/>
        <a:lstStyle/>
        <a:p>
          <a:endParaRPr lang="zh-TW" altLang="en-US"/>
        </a:p>
      </dgm:t>
    </dgm:pt>
    <dgm:pt modelId="{F42BC7FA-ABEB-40D0-ACF2-C6D6AC89D690}" type="pres">
      <dgm:prSet presAssocID="{8E46821D-6681-499D-973B-B5923D267401}" presName="composite" presStyleCnt="0"/>
      <dgm:spPr/>
      <dgm:t>
        <a:bodyPr/>
        <a:lstStyle/>
        <a:p>
          <a:endParaRPr lang="zh-TW" altLang="en-US"/>
        </a:p>
      </dgm:t>
    </dgm:pt>
    <dgm:pt modelId="{405A0551-1D23-4666-9508-A71F97147F7E}" type="pres">
      <dgm:prSet presAssocID="{8E46821D-6681-499D-973B-B5923D26740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7DBD5E-B625-44CB-949F-17C130762D0E}" type="pres">
      <dgm:prSet presAssocID="{8E46821D-6681-499D-973B-B5923D267401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AD8F7A-54FB-4DC3-A791-1E8526AE7059}" type="pres">
      <dgm:prSet presAssocID="{A542AB6F-910D-428E-B106-740BF871BB15}" presName="space" presStyleCnt="0"/>
      <dgm:spPr/>
      <dgm:t>
        <a:bodyPr/>
        <a:lstStyle/>
        <a:p>
          <a:endParaRPr lang="zh-TW" altLang="en-US"/>
        </a:p>
      </dgm:t>
    </dgm:pt>
    <dgm:pt modelId="{F27D29A9-99CD-4F09-AA53-328DB6A29C37}" type="pres">
      <dgm:prSet presAssocID="{2E76D0ED-1BBD-4A28-8EFF-9E82C071EA77}" presName="composite" presStyleCnt="0"/>
      <dgm:spPr/>
      <dgm:t>
        <a:bodyPr/>
        <a:lstStyle/>
        <a:p>
          <a:endParaRPr lang="zh-TW" altLang="en-US"/>
        </a:p>
      </dgm:t>
    </dgm:pt>
    <dgm:pt modelId="{617A09D7-1145-4169-BCF4-89D61E67ED76}" type="pres">
      <dgm:prSet presAssocID="{2E76D0ED-1BBD-4A28-8EFF-9E82C071EA7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B5C5D71-A193-4ACD-8F04-FEE3EE0F6ACA}" type="pres">
      <dgm:prSet presAssocID="{2E76D0ED-1BBD-4A28-8EFF-9E82C071EA7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E1C27BA-546A-436F-83B7-5F872B20D33C}" type="pres">
      <dgm:prSet presAssocID="{0B4C3A3F-5C59-4927-BC18-26462A18F5C7}" presName="space" presStyleCnt="0"/>
      <dgm:spPr/>
      <dgm:t>
        <a:bodyPr/>
        <a:lstStyle/>
        <a:p>
          <a:endParaRPr lang="zh-TW" altLang="en-US"/>
        </a:p>
      </dgm:t>
    </dgm:pt>
    <dgm:pt modelId="{6953F1E8-B097-4DA2-8371-3EABBFACF648}" type="pres">
      <dgm:prSet presAssocID="{3652F0A9-1ACE-4E8D-AAE3-E4245C0691B5}" presName="composite" presStyleCnt="0"/>
      <dgm:spPr/>
      <dgm:t>
        <a:bodyPr/>
        <a:lstStyle/>
        <a:p>
          <a:endParaRPr lang="zh-TW" altLang="en-US"/>
        </a:p>
      </dgm:t>
    </dgm:pt>
    <dgm:pt modelId="{438560F6-668B-4642-9BA0-F829B2BBB181}" type="pres">
      <dgm:prSet presAssocID="{3652F0A9-1ACE-4E8D-AAE3-E4245C0691B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A3A939-8BF9-49B1-BA02-2C83A2ECEFE6}" type="pres">
      <dgm:prSet presAssocID="{3652F0A9-1ACE-4E8D-AAE3-E4245C0691B5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6F0676D-3F81-4E66-8436-0D417BD30A1C}" type="presOf" srcId="{023BEFB8-C3A2-49EC-A977-A02BF3C3635B}" destId="{4611FE5D-3C7F-4BB8-AEF1-38C9D4DA3CFA}" srcOrd="0" destOrd="0" presId="urn:microsoft.com/office/officeart/2005/8/layout/hList1"/>
    <dgm:cxn modelId="{3C2E4F9E-CA62-4246-B54C-AB76DF02371B}" type="presOf" srcId="{8E46821D-6681-499D-973B-B5923D267401}" destId="{405A0551-1D23-4666-9508-A71F97147F7E}" srcOrd="0" destOrd="0" presId="urn:microsoft.com/office/officeart/2005/8/layout/hList1"/>
    <dgm:cxn modelId="{99B1E321-069F-4768-AA02-155E1C70C2E2}" srcId="{023BEFB8-C3A2-49EC-A977-A02BF3C3635B}" destId="{2E76D0ED-1BBD-4A28-8EFF-9E82C071EA77}" srcOrd="2" destOrd="0" parTransId="{81972743-5914-499B-918A-9A4E766AC696}" sibTransId="{0B4C3A3F-5C59-4927-BC18-26462A18F5C7}"/>
    <dgm:cxn modelId="{2635C7F6-112B-402C-80AD-4D2F972652A1}" srcId="{2E76D0ED-1BBD-4A28-8EFF-9E82C071EA77}" destId="{FBBD3A1A-221E-493B-86EB-352E72A296A7}" srcOrd="0" destOrd="0" parTransId="{D6197B65-5861-4045-9AC2-1A752020E529}" sibTransId="{3FCBD262-A22C-4E4F-A303-B8025FA1AB26}"/>
    <dgm:cxn modelId="{FF9307E9-E4B8-4012-8B93-43661E1BCBBA}" srcId="{023BEFB8-C3A2-49EC-A977-A02BF3C3635B}" destId="{8E46821D-6681-499D-973B-B5923D267401}" srcOrd="1" destOrd="0" parTransId="{DC8A1048-1E25-4140-BAA0-405231D2F1D5}" sibTransId="{A542AB6F-910D-428E-B106-740BF871BB15}"/>
    <dgm:cxn modelId="{A9F48DCA-A66A-4747-8B98-37FA590724D0}" type="presOf" srcId="{F64E0032-78CA-4C0A-AC84-6E03DF235A34}" destId="{5B5C5D71-A193-4ACD-8F04-FEE3EE0F6ACA}" srcOrd="0" destOrd="1" presId="urn:microsoft.com/office/officeart/2005/8/layout/hList1"/>
    <dgm:cxn modelId="{BD763AE3-6614-4566-A4A3-A3CBC58DFF0D}" type="presOf" srcId="{B3422D20-66D1-4297-B66B-4B68676214B7}" destId="{EF7DBD5E-B625-44CB-949F-17C130762D0E}" srcOrd="0" destOrd="0" presId="urn:microsoft.com/office/officeart/2005/8/layout/hList1"/>
    <dgm:cxn modelId="{C90FF853-2EF1-43CE-8538-1FC6840C24D8}" srcId="{A4B42329-E0B0-417C-A324-0A5A724DCF74}" destId="{6574085D-1FF8-42D4-9341-4CF721FEEDC3}" srcOrd="0" destOrd="0" parTransId="{CEDAD5CE-68B0-493F-B872-E96E0FBC3429}" sibTransId="{55A3C6E9-EE43-481B-9528-BD02F84642D3}"/>
    <dgm:cxn modelId="{57081B08-2283-4A65-A3E6-850AFE48B98B}" srcId="{3652F0A9-1ACE-4E8D-AAE3-E4245C0691B5}" destId="{5EEB7AF9-74FD-4350-8B3F-1FB0B7FB4FEB}" srcOrd="0" destOrd="0" parTransId="{58563CEB-B92E-4CFC-9D71-D0442431DFE4}" sibTransId="{5DD862CF-F735-45EA-8C04-9C4ACA310791}"/>
    <dgm:cxn modelId="{914AA4B6-C091-45EB-854D-99A235624919}" type="presOf" srcId="{6574085D-1FF8-42D4-9341-4CF721FEEDC3}" destId="{A355C086-EB3C-4D1B-AC74-A5239B67694B}" srcOrd="0" destOrd="0" presId="urn:microsoft.com/office/officeart/2005/8/layout/hList1"/>
    <dgm:cxn modelId="{A5899717-68B6-44B2-AFF2-8774322CC892}" type="presOf" srcId="{FBBD3A1A-221E-493B-86EB-352E72A296A7}" destId="{5B5C5D71-A193-4ACD-8F04-FEE3EE0F6ACA}" srcOrd="0" destOrd="0" presId="urn:microsoft.com/office/officeart/2005/8/layout/hList1"/>
    <dgm:cxn modelId="{5532B88E-8356-4E77-8673-5ABE1504BEDA}" type="presOf" srcId="{3652F0A9-1ACE-4E8D-AAE3-E4245C0691B5}" destId="{438560F6-668B-4642-9BA0-F829B2BBB181}" srcOrd="0" destOrd="0" presId="urn:microsoft.com/office/officeart/2005/8/layout/hList1"/>
    <dgm:cxn modelId="{74DECE30-46A0-4797-A96B-2E3922F115FE}" srcId="{023BEFB8-C3A2-49EC-A977-A02BF3C3635B}" destId="{3652F0A9-1ACE-4E8D-AAE3-E4245C0691B5}" srcOrd="3" destOrd="0" parTransId="{7C4512FE-A6F3-4E32-A572-32AF0755784C}" sibTransId="{78E2B055-C268-4BC6-B6B7-A8013E7BEB76}"/>
    <dgm:cxn modelId="{8E5339AB-95CE-4F91-B7EC-EBB5B4133926}" srcId="{2E76D0ED-1BBD-4A28-8EFF-9E82C071EA77}" destId="{F64E0032-78CA-4C0A-AC84-6E03DF235A34}" srcOrd="1" destOrd="0" parTransId="{E76F211D-4424-462B-8383-3E9A2DA58EE1}" sibTransId="{5B02B0A9-C5AB-49FE-BBD5-42AA9E1464D8}"/>
    <dgm:cxn modelId="{08F5BC03-EAFA-4496-BBAF-288BB7F06D24}" type="presOf" srcId="{2E76D0ED-1BBD-4A28-8EFF-9E82C071EA77}" destId="{617A09D7-1145-4169-BCF4-89D61E67ED76}" srcOrd="0" destOrd="0" presId="urn:microsoft.com/office/officeart/2005/8/layout/hList1"/>
    <dgm:cxn modelId="{DDB92690-A4A6-46BC-9DF4-503D77D534FF}" srcId="{023BEFB8-C3A2-49EC-A977-A02BF3C3635B}" destId="{A4B42329-E0B0-417C-A324-0A5A724DCF74}" srcOrd="0" destOrd="0" parTransId="{CE0E3B2E-18C2-4674-99DB-008A81278996}" sibTransId="{BC0043CC-0562-4BDF-AB27-AE32C8EDF583}"/>
    <dgm:cxn modelId="{A2203973-FCDF-4734-8DDD-A8D05534EA07}" type="presOf" srcId="{5EEB7AF9-74FD-4350-8B3F-1FB0B7FB4FEB}" destId="{BFA3A939-8BF9-49B1-BA02-2C83A2ECEFE6}" srcOrd="0" destOrd="0" presId="urn:microsoft.com/office/officeart/2005/8/layout/hList1"/>
    <dgm:cxn modelId="{E7A5F4A7-BD71-4495-BCA4-4DA66146FCD0}" srcId="{8E46821D-6681-499D-973B-B5923D267401}" destId="{B3422D20-66D1-4297-B66B-4B68676214B7}" srcOrd="0" destOrd="0" parTransId="{8F03E3C1-A193-4B64-8DCD-7BA46F03559F}" sibTransId="{FB7A6397-75F5-47C5-BA5B-8009AE168DDA}"/>
    <dgm:cxn modelId="{FA7F3504-9F9A-4C43-81D0-57EC76ED8204}" type="presOf" srcId="{A4B42329-E0B0-417C-A324-0A5A724DCF74}" destId="{7D7A6628-8C65-4C04-9640-BF46E0671527}" srcOrd="0" destOrd="0" presId="urn:microsoft.com/office/officeart/2005/8/layout/hList1"/>
    <dgm:cxn modelId="{6B16CBDE-E1E6-4E08-9DFE-F0411B8D5344}" type="presParOf" srcId="{4611FE5D-3C7F-4BB8-AEF1-38C9D4DA3CFA}" destId="{DE6CE8D8-C991-458F-82E3-0ED83BFC64B1}" srcOrd="0" destOrd="0" presId="urn:microsoft.com/office/officeart/2005/8/layout/hList1"/>
    <dgm:cxn modelId="{58E623B8-7F00-48D3-ABB3-975DB65ECF4B}" type="presParOf" srcId="{DE6CE8D8-C991-458F-82E3-0ED83BFC64B1}" destId="{7D7A6628-8C65-4C04-9640-BF46E0671527}" srcOrd="0" destOrd="0" presId="urn:microsoft.com/office/officeart/2005/8/layout/hList1"/>
    <dgm:cxn modelId="{23A2F208-279F-4C7B-8331-BD4F2A1076FF}" type="presParOf" srcId="{DE6CE8D8-C991-458F-82E3-0ED83BFC64B1}" destId="{A355C086-EB3C-4D1B-AC74-A5239B67694B}" srcOrd="1" destOrd="0" presId="urn:microsoft.com/office/officeart/2005/8/layout/hList1"/>
    <dgm:cxn modelId="{AE887763-FE07-44C5-AA9D-63EED7BBE1AA}" type="presParOf" srcId="{4611FE5D-3C7F-4BB8-AEF1-38C9D4DA3CFA}" destId="{33A53B8B-59D5-4172-8F7B-7F3E63915728}" srcOrd="1" destOrd="0" presId="urn:microsoft.com/office/officeart/2005/8/layout/hList1"/>
    <dgm:cxn modelId="{A1A170BD-9055-4EF8-BBCF-3927ECC7901E}" type="presParOf" srcId="{4611FE5D-3C7F-4BB8-AEF1-38C9D4DA3CFA}" destId="{F42BC7FA-ABEB-40D0-ACF2-C6D6AC89D690}" srcOrd="2" destOrd="0" presId="urn:microsoft.com/office/officeart/2005/8/layout/hList1"/>
    <dgm:cxn modelId="{373C0B3B-4F3F-42F9-9498-BE19DBC1B110}" type="presParOf" srcId="{F42BC7FA-ABEB-40D0-ACF2-C6D6AC89D690}" destId="{405A0551-1D23-4666-9508-A71F97147F7E}" srcOrd="0" destOrd="0" presId="urn:microsoft.com/office/officeart/2005/8/layout/hList1"/>
    <dgm:cxn modelId="{1A110FBE-CB63-4FB0-BCE9-4BBC69589E47}" type="presParOf" srcId="{F42BC7FA-ABEB-40D0-ACF2-C6D6AC89D690}" destId="{EF7DBD5E-B625-44CB-949F-17C130762D0E}" srcOrd="1" destOrd="0" presId="urn:microsoft.com/office/officeart/2005/8/layout/hList1"/>
    <dgm:cxn modelId="{3568AE19-7071-4A55-9C20-2D4B6A0344CF}" type="presParOf" srcId="{4611FE5D-3C7F-4BB8-AEF1-38C9D4DA3CFA}" destId="{92AD8F7A-54FB-4DC3-A791-1E8526AE7059}" srcOrd="3" destOrd="0" presId="urn:microsoft.com/office/officeart/2005/8/layout/hList1"/>
    <dgm:cxn modelId="{8A245FB1-9E86-4F31-BD90-C1554554BC3B}" type="presParOf" srcId="{4611FE5D-3C7F-4BB8-AEF1-38C9D4DA3CFA}" destId="{F27D29A9-99CD-4F09-AA53-328DB6A29C37}" srcOrd="4" destOrd="0" presId="urn:microsoft.com/office/officeart/2005/8/layout/hList1"/>
    <dgm:cxn modelId="{D587732A-A7B0-4474-8931-A9E54473E665}" type="presParOf" srcId="{F27D29A9-99CD-4F09-AA53-328DB6A29C37}" destId="{617A09D7-1145-4169-BCF4-89D61E67ED76}" srcOrd="0" destOrd="0" presId="urn:microsoft.com/office/officeart/2005/8/layout/hList1"/>
    <dgm:cxn modelId="{A94A81DA-15D2-42D8-BD75-7A4084592B67}" type="presParOf" srcId="{F27D29A9-99CD-4F09-AA53-328DB6A29C37}" destId="{5B5C5D71-A193-4ACD-8F04-FEE3EE0F6ACA}" srcOrd="1" destOrd="0" presId="urn:microsoft.com/office/officeart/2005/8/layout/hList1"/>
    <dgm:cxn modelId="{AD45EEDD-AA33-48B8-B18C-93A8EB16DA10}" type="presParOf" srcId="{4611FE5D-3C7F-4BB8-AEF1-38C9D4DA3CFA}" destId="{3E1C27BA-546A-436F-83B7-5F872B20D33C}" srcOrd="5" destOrd="0" presId="urn:microsoft.com/office/officeart/2005/8/layout/hList1"/>
    <dgm:cxn modelId="{51BE56F0-9A38-4921-9F88-3BBAD2118A96}" type="presParOf" srcId="{4611FE5D-3C7F-4BB8-AEF1-38C9D4DA3CFA}" destId="{6953F1E8-B097-4DA2-8371-3EABBFACF648}" srcOrd="6" destOrd="0" presId="urn:microsoft.com/office/officeart/2005/8/layout/hList1"/>
    <dgm:cxn modelId="{F6E51CA1-D756-4AB2-8339-673C873FD13C}" type="presParOf" srcId="{6953F1E8-B097-4DA2-8371-3EABBFACF648}" destId="{438560F6-668B-4642-9BA0-F829B2BBB181}" srcOrd="0" destOrd="0" presId="urn:microsoft.com/office/officeart/2005/8/layout/hList1"/>
    <dgm:cxn modelId="{86584EF8-4425-446F-A256-2050621817F7}" type="presParOf" srcId="{6953F1E8-B097-4DA2-8371-3EABBFACF648}" destId="{BFA3A939-8BF9-49B1-BA02-2C83A2ECEF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A6628-8C65-4C04-9640-BF46E0671527}">
      <dsp:nvSpPr>
        <dsp:cNvPr id="0" name=""/>
        <dsp:cNvSpPr/>
      </dsp:nvSpPr>
      <dsp:spPr>
        <a:xfrm>
          <a:off x="3003" y="503"/>
          <a:ext cx="1806170" cy="808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資料定義語言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DDL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003" y="503"/>
        <a:ext cx="1806170" cy="808022"/>
      </dsp:txXfrm>
    </dsp:sp>
    <dsp:sp modelId="{A355C086-EB3C-4D1B-AC74-A5239B67694B}">
      <dsp:nvSpPr>
        <dsp:cNvPr id="0" name=""/>
        <dsp:cNvSpPr/>
      </dsp:nvSpPr>
      <dsp:spPr>
        <a:xfrm>
          <a:off x="3003" y="765749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用來開新資料表、設定欄位、刪除資料表、刪除欄位，管理所有資料庫結構的東西。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003" y="765749"/>
        <a:ext cx="1806170" cy="1578375"/>
      </dsp:txXfrm>
    </dsp:sp>
    <dsp:sp modelId="{405A0551-1D23-4666-9508-A71F97147F7E}">
      <dsp:nvSpPr>
        <dsp:cNvPr id="0" name=""/>
        <dsp:cNvSpPr/>
      </dsp:nvSpPr>
      <dsp:spPr>
        <a:xfrm>
          <a:off x="2062038" y="21892"/>
          <a:ext cx="1806170" cy="722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資料控制語言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DCL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062038" y="21892"/>
        <a:ext cx="1806170" cy="722468"/>
      </dsp:txXfrm>
    </dsp:sp>
    <dsp:sp modelId="{EF7DBD5E-B625-44CB-949F-17C130762D0E}">
      <dsp:nvSpPr>
        <dsp:cNvPr id="0" name=""/>
        <dsp:cNvSpPr/>
      </dsp:nvSpPr>
      <dsp:spPr>
        <a:xfrm>
          <a:off x="2062038" y="744360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用來處理資料庫使用著的權限及安全設定。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062038" y="744360"/>
        <a:ext cx="1806170" cy="1578375"/>
      </dsp:txXfrm>
    </dsp:sp>
    <dsp:sp modelId="{617A09D7-1145-4169-BCF4-89D61E67ED76}">
      <dsp:nvSpPr>
        <dsp:cNvPr id="0" name=""/>
        <dsp:cNvSpPr/>
      </dsp:nvSpPr>
      <dsp:spPr>
        <a:xfrm>
          <a:off x="4121072" y="21892"/>
          <a:ext cx="1806170" cy="722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資料操作語言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DML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21072" y="21892"/>
        <a:ext cx="1806170" cy="722468"/>
      </dsp:txXfrm>
    </dsp:sp>
    <dsp:sp modelId="{5B5C5D71-A193-4ACD-8F04-FEE3EE0F6ACA}">
      <dsp:nvSpPr>
        <dsp:cNvPr id="0" name=""/>
        <dsp:cNvSpPr/>
      </dsp:nvSpPr>
      <dsp:spPr>
        <a:xfrm>
          <a:off x="4121072" y="744360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用作新增一筆資料，刪除、更新等工作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21072" y="744360"/>
        <a:ext cx="1806170" cy="1578375"/>
      </dsp:txXfrm>
    </dsp:sp>
    <dsp:sp modelId="{438560F6-668B-4642-9BA0-F829B2BBB181}">
      <dsp:nvSpPr>
        <dsp:cNvPr id="0" name=""/>
        <dsp:cNvSpPr/>
      </dsp:nvSpPr>
      <dsp:spPr>
        <a:xfrm>
          <a:off x="6180106" y="21892"/>
          <a:ext cx="1806170" cy="7224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b="0" i="0" kern="1200" dirty="0" smtClean="0">
              <a:latin typeface="微軟正黑體" pitchFamily="34" charset="-120"/>
              <a:ea typeface="微軟正黑體" pitchFamily="34" charset="-120"/>
            </a:rPr>
            <a:t>資料查詢語言</a:t>
          </a:r>
          <a:endParaRPr lang="en-US" altLang="zh-TW" sz="1600" b="0" i="0" kern="1200" dirty="0" smtClean="0">
            <a:latin typeface="微軟正黑體" pitchFamily="34" charset="-120"/>
            <a:ea typeface="微軟正黑體" pitchFamily="34" charset="-12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DQL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180106" y="21892"/>
        <a:ext cx="1806170" cy="722468"/>
      </dsp:txXfrm>
    </dsp:sp>
    <dsp:sp modelId="{BFA3A939-8BF9-49B1-BA02-2C83A2ECEFE6}">
      <dsp:nvSpPr>
        <dsp:cNvPr id="0" name=""/>
        <dsp:cNvSpPr/>
      </dsp:nvSpPr>
      <dsp:spPr>
        <a:xfrm>
          <a:off x="6180106" y="744360"/>
          <a:ext cx="1806170" cy="1578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0" i="0" kern="1200" dirty="0" smtClean="0">
              <a:latin typeface="微軟正黑體" pitchFamily="34" charset="-120"/>
              <a:ea typeface="微軟正黑體" pitchFamily="34" charset="-120"/>
            </a:rPr>
            <a:t>取回查詢結果</a:t>
          </a:r>
          <a:endParaRPr lang="zh-TW" altLang="en-US" sz="14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180106" y="744360"/>
        <a:ext cx="1806170" cy="1578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D63A6-8DF1-426B-80F1-04258F4D6D2C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3DF62-8272-4025-AAEC-2FEACEC7A9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99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87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URN</a:t>
            </a:r>
            <a:r>
              <a:rPr lang="zh-TW" altLang="en-US" dirty="0" smtClean="0"/>
              <a:t>於在特定的命名空間資源的標識，以補充網址。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87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8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28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zh-TW" altLang="en-US" dirty="0" smtClean="0"/>
              <a:t>超過</a:t>
            </a:r>
            <a:r>
              <a:rPr lang="en-US" altLang="zh-TW" dirty="0" smtClean="0"/>
              <a:t>9</a:t>
            </a:r>
            <a:r>
              <a:rPr lang="zh-TW" altLang="en-US" dirty="0" smtClean="0"/>
              <a:t>位數就有可能需要使用</a:t>
            </a:r>
            <a:r>
              <a:rPr lang="en-US" altLang="zh-TW" dirty="0" err="1" smtClean="0"/>
              <a:t>bigint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SMALLINT</a:t>
            </a:r>
            <a:r>
              <a:rPr lang="zh-TW" altLang="en-US" dirty="0" smtClean="0"/>
              <a:t>是比較節省空間</a:t>
            </a:r>
            <a:endParaRPr lang="zh-CN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88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TEXT</a:t>
            </a:r>
            <a:r>
              <a:rPr lang="zh-TW" altLang="en-US" dirty="0" smtClean="0"/>
              <a:t>如果不夠還有</a:t>
            </a:r>
            <a:endParaRPr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MEDIUMTEXT 16,777,215 bytes ~16Mb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LONGTEXT 4,294,967,295 bytes ~4Gb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98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06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URL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網址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234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NoSQL</a:t>
            </a:r>
            <a:r>
              <a:rPr lang="en-US" altLang="zh-TW" dirty="0" smtClean="0"/>
              <a:t> </a:t>
            </a:r>
            <a:r>
              <a:rPr lang="zh-TW" altLang="en-US" dirty="0" smtClean="0"/>
              <a:t>其中一大特色就是設計 資料庫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時可以無綱要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3DF62-8272-4025-AAEC-2FEACEC7A90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16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9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6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1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35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6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12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20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24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20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C93-B1FD-4691-8411-12D02C1FA70C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3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DC93-B1FD-4691-8411-12D02C1FA70C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4F10-94D4-4433-B8EE-C2599B2C39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57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ithelp.ithome.com.tw/articles/10187443" TargetMode="External"/><Relationship Id="rId13" Type="http://schemas.openxmlformats.org/officeDocument/2006/relationships/hyperlink" Target="http://www.webpage.idv.tw/study/03/09/method.htm" TargetMode="External"/><Relationship Id="rId3" Type="http://schemas.openxmlformats.org/officeDocument/2006/relationships/hyperlink" Target="https://zh.wikipedia.org/wiki/%E5%85%B3%E7%B3%BB%E6%95%B0%E6%8D%AE%E5%BA%93" TargetMode="External"/><Relationship Id="rId7" Type="http://schemas.openxmlformats.org/officeDocument/2006/relationships/hyperlink" Target="https://shininglionking.blogspot.com/2018/04/rdbms-vs-nosql.html" TargetMode="External"/><Relationship Id="rId12" Type="http://schemas.openxmlformats.org/officeDocument/2006/relationships/hyperlink" Target="http://www.suma.tw/thread-3039-1-1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ad01.com/zh-tw/m6G8aO.html#.XSC0LegzaUk" TargetMode="External"/><Relationship Id="rId11" Type="http://schemas.openxmlformats.org/officeDocument/2006/relationships/hyperlink" Target="https://medium.com/@bob800530/%E7%B6%B2%E9%A0%81%E7%B7%A8%E7%A2%BCbig5-utf-8-803cebed0caa" TargetMode="External"/><Relationship Id="rId5" Type="http://schemas.openxmlformats.org/officeDocument/2006/relationships/hyperlink" Target="https://medium.com/@small2883/%E8%A1%A8%E5%96%AE%E7%B5%90%E6%A7%8B-%E8%A1%A8%E5%96%AE%E4%B8%AD%E7%9A%84get-%E8%88%87-post%E5%8D%80%E5%88%A5-685b0bfe15ea" TargetMode="External"/><Relationship Id="rId10" Type="http://schemas.openxmlformats.org/officeDocument/2006/relationships/hyperlink" Target="https://navicat.com/cht/company/aboutus/blog/1002-deciding-between-nosql-and-traditional-relational-databases.html_" TargetMode="External"/><Relationship Id="rId4" Type="http://schemas.openxmlformats.org/officeDocument/2006/relationships/hyperlink" Target="https://codingboy.pixnet.net/blog/post/26919164-ms-sql-%E7%9A%84%E8%B3%87%E6%96%99%E5%9E%8B%E6%85%8B" TargetMode="External"/><Relationship Id="rId9" Type="http://schemas.openxmlformats.org/officeDocument/2006/relationships/hyperlink" Target="https://navicat.com/cht/company/aboutus/blog/1002-deciding-between-nosql-and-traditional-relational-databases.html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bsecurity.symantec.com/zh/tw/security-topics/what-is-ssl-tls-https" TargetMode="External"/><Relationship Id="rId3" Type="http://schemas.openxmlformats.org/officeDocument/2006/relationships/hyperlink" Target="https://kknews.cc/other/gglegle.html" TargetMode="External"/><Relationship Id="rId7" Type="http://schemas.openxmlformats.org/officeDocument/2006/relationships/hyperlink" Target="https://medium.com/anna-hsaio-%E5%89%8D%E7%AB%AF%E9%96%8B%E7%99%BC%E8%A8%98/http-%E8%88%87-https%E7%9A%84%E5%B7%AE%E7%95%B0%E6%80%A7-a00a7673448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ebdesigns.com.tw/HTTPorHTTPS.asp" TargetMode="External"/><Relationship Id="rId11" Type="http://schemas.openxmlformats.org/officeDocument/2006/relationships/hyperlink" Target="https://zh.wikipedia.org/wiki/%E5%85%B3%E7%B3%BB%E6%95%B0%E6%8D%AE%E5%BA%93" TargetMode="External"/><Relationship Id="rId5" Type="http://schemas.openxmlformats.org/officeDocument/2006/relationships/hyperlink" Target="https://www.itread01.com/content/1559678403.html" TargetMode="External"/><Relationship Id="rId10" Type="http://schemas.openxmlformats.org/officeDocument/2006/relationships/hyperlink" Target="https://kknews.cc/zh-tw/other/8xxa6je.html" TargetMode="External"/><Relationship Id="rId4" Type="http://schemas.openxmlformats.org/officeDocument/2006/relationships/hyperlink" Target="https://blog.csdn.net/dba_waterbin/article/details/17884549" TargetMode="External"/><Relationship Id="rId9" Type="http://schemas.openxmlformats.org/officeDocument/2006/relationships/hyperlink" Target="https://zh.wikipedia.org/wiki/%E7%BB%9F%E4%B8%80%E8%B5%84%E6%BA%90%E6%A0%87%E5%BF%97%E7%AC%A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082704" y="1300387"/>
            <a:ext cx="3148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語法</a:t>
            </a:r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417BF2F2-3BE5-4254-935B-780375500CBD}"/>
              </a:ext>
            </a:extLst>
          </p:cNvPr>
          <p:cNvSpPr txBox="1"/>
          <p:nvPr/>
        </p:nvSpPr>
        <p:spPr>
          <a:xfrm>
            <a:off x="2585711" y="2287856"/>
            <a:ext cx="414286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報告人:林芳</a:t>
            </a:r>
            <a:r>
              <a:rPr lang="zh-CN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羽</a:t>
            </a:r>
            <a:endParaRPr lang="en-US" altLang="zh-C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上課</a:t>
            </a:r>
            <a:r>
              <a:rPr lang="zh-TW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日期</a:t>
            </a:r>
            <a:r>
              <a:rPr lang="en-US" altLang="zh-TW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:2019/08/07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矩形 2"/>
          <p:cNvSpPr/>
          <p:nvPr/>
        </p:nvSpPr>
        <p:spPr>
          <a:xfrm rot="5400000">
            <a:off x="278473" y="4332209"/>
            <a:ext cx="973132" cy="649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-56640" y="8517"/>
            <a:ext cx="2017858" cy="4991748"/>
            <a:chOff x="-56640" y="8517"/>
            <a:chExt cx="2017858" cy="4991748"/>
          </a:xfrm>
        </p:grpSpPr>
        <p:sp>
          <p:nvSpPr>
            <p:cNvPr id="7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 rot="10800000">
            <a:off x="7193182" y="4537"/>
            <a:ext cx="2017858" cy="4991748"/>
            <a:chOff x="-56640" y="8517"/>
            <a:chExt cx="2017858" cy="4991748"/>
          </a:xfrm>
        </p:grpSpPr>
        <p:sp>
          <p:nvSpPr>
            <p:cNvPr id="50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0" name="直接连接符 4">
            <a:extLst>
              <a:ext uri="{FF2B5EF4-FFF2-40B4-BE49-F238E27FC236}">
                <a16:creationId xmlns="" xmlns:a16="http://schemas.microsoft.com/office/drawing/2014/main" id="{804188C2-E3C3-4FA8-8B25-B543541D774F}"/>
              </a:ext>
            </a:extLst>
          </p:cNvPr>
          <p:cNvCxnSpPr/>
          <p:nvPr/>
        </p:nvCxnSpPr>
        <p:spPr>
          <a:xfrm>
            <a:off x="3118574" y="2021429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07626" y="43334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資料表變更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-ALTER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xmlns="" id="{D9C29E58-250C-47A6-B009-FBF5E96AE440}"/>
              </a:ext>
            </a:extLst>
          </p:cNvPr>
          <p:cNvSpPr txBox="1"/>
          <p:nvPr/>
        </p:nvSpPr>
        <p:spPr>
          <a:xfrm>
            <a:off x="1421904" y="2139702"/>
            <a:ext cx="6156176" cy="9450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dirty="0" smtClean="0">
                <a:latin typeface="微軟正黑體" pitchFamily="34" charset="-120"/>
                <a:ea typeface="微軟正黑體" pitchFamily="34" charset="-120"/>
              </a:rPr>
              <a:t>刪除資料表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欄位</a:t>
            </a:r>
            <a:endParaRPr lang="en-US" altLang="ja-JP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		</a:t>
            </a:r>
            <a:r>
              <a:rPr lang="ja-JP" altLang="zh-TW" dirty="0" smtClean="0">
                <a:latin typeface="微軟正黑體" pitchFamily="34" charset="-120"/>
                <a:ea typeface="微軟正黑體" pitchFamily="34" charset="-120"/>
                <a:cs typeface="+mn-lt"/>
              </a:rPr>
              <a:t>DROP </a:t>
            </a:r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‘NAME’</a:t>
            </a:r>
            <a:r>
              <a:rPr lang="ja-JP" altLang="zh-TW" dirty="0" smtClean="0"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78016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ALTER TABEL [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</a:t>
            </a:r>
          </a:p>
        </p:txBody>
      </p:sp>
      <p:sp>
        <p:nvSpPr>
          <p:cNvPr id="8" name="加號 7"/>
          <p:cNvSpPr/>
          <p:nvPr/>
        </p:nvSpPr>
        <p:spPr>
          <a:xfrm>
            <a:off x="4160939" y="1211526"/>
            <a:ext cx="678106" cy="576064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17352"/>
              </p:ext>
            </p:extLst>
          </p:nvPr>
        </p:nvGraphicFramePr>
        <p:xfrm>
          <a:off x="1949822" y="2925098"/>
          <a:ext cx="1659936" cy="1545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  <a:gridCol w="1023385"/>
              </a:tblGrid>
              <a:tr h="32771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772410"/>
              </p:ext>
            </p:extLst>
          </p:nvPr>
        </p:nvGraphicFramePr>
        <p:xfrm>
          <a:off x="6300192" y="2931790"/>
          <a:ext cx="636551" cy="158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</a:tblGrid>
              <a:tr h="38016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614282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向右箭號 11"/>
          <p:cNvSpPr/>
          <p:nvPr/>
        </p:nvSpPr>
        <p:spPr>
          <a:xfrm>
            <a:off x="4779121" y="3435846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11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64695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資料庫刪除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-DROP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159336" y="849001"/>
            <a:ext cx="4104456" cy="129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DATABASE [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資料庫名稱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D9C29E58-250C-47A6-B009-FBF5E96AE440}"/>
              </a:ext>
            </a:extLst>
          </p:cNvPr>
          <p:cNvSpPr txBox="1"/>
          <p:nvPr/>
        </p:nvSpPr>
        <p:spPr>
          <a:xfrm>
            <a:off x="4983872" y="849001"/>
            <a:ext cx="3353295" cy="9361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刪除資料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表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TABLE 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[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];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4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xmlns="" id="{D9C29E58-250C-47A6-B009-FBF5E96AE440}"/>
              </a:ext>
            </a:extLst>
          </p:cNvPr>
          <p:cNvSpPr txBox="1"/>
          <p:nvPr/>
        </p:nvSpPr>
        <p:spPr>
          <a:xfrm>
            <a:off x="4983871" y="2355726"/>
            <a:ext cx="3600401" cy="9361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刪除資料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表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TABLE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’STUDENT’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159336" y="2355726"/>
            <a:ext cx="4104456" cy="129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</a:t>
            </a:r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DROP DATABASE’CLASS’;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1979712" y="1677093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5868144" y="1677093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115616" y="3867894"/>
            <a:ext cx="676875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在刪除資料庫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表時會連同裡面的所有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東西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都一同刪除。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98010" y="64695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資料新增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-INSERT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336077" y="680682"/>
            <a:ext cx="8301261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新增資料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INSERT 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[INTO] 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(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2,……)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VALUES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(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,……)</a:t>
            </a:r>
          </a:p>
          <a:p>
            <a:pPr algn="ctr"/>
            <a:endParaRPr lang="en-US" altLang="ja-JP" sz="20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如果需要新增多筆資料</a:t>
            </a: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則在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VALUES(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2,……)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的後面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加上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“</a:t>
            </a:r>
            <a:r>
              <a:rPr lang="en-US" altLang="ja-JP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”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區隔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即可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D9C29E58-250C-47A6-B009-FBF5E96AE440}"/>
              </a:ext>
            </a:extLst>
          </p:cNvPr>
          <p:cNvSpPr txBox="1"/>
          <p:nvPr/>
        </p:nvSpPr>
        <p:spPr>
          <a:xfrm>
            <a:off x="100890" y="2924394"/>
            <a:ext cx="8352928" cy="1538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INSERT 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[INTO] 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‘STUDENT’(ID,NAME)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VALUES(1,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王小名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),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(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李小美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);</a:t>
            </a:r>
            <a:endParaRPr lang="en-US" altLang="ja-JP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11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5421360" y="3579862"/>
            <a:ext cx="2520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5840098" y="3607744"/>
            <a:ext cx="680321" cy="4642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520419" y="3830198"/>
            <a:ext cx="256003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若在資料表建立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AUTO_INCREMENT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就不需要新增此欄位資料。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向下箭號 11"/>
          <p:cNvSpPr/>
          <p:nvPr/>
        </p:nvSpPr>
        <p:spPr>
          <a:xfrm>
            <a:off x="3718274" y="2585077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60540"/>
              </p:ext>
            </p:extLst>
          </p:nvPr>
        </p:nvGraphicFramePr>
        <p:xfrm>
          <a:off x="131305" y="3693662"/>
          <a:ext cx="2205108" cy="111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54"/>
                <a:gridCol w="1102554"/>
              </a:tblGrid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83568" y="64695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修改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-UPDATE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357496" y="921009"/>
            <a:ext cx="8301261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資料修改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UPDATE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1=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1,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2=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值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2,……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245928" y="48358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xmlns="" id="{D9C29E58-250C-47A6-B009-FBF5E96AE440}"/>
              </a:ext>
            </a:extLst>
          </p:cNvPr>
          <p:cNvSpPr txBox="1"/>
          <p:nvPr/>
        </p:nvSpPr>
        <p:spPr>
          <a:xfrm>
            <a:off x="207776" y="2880505"/>
            <a:ext cx="8352928" cy="1538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</a:t>
            </a:r>
          </a:p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UPDATE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‘STUDENT’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‘NAME’=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王小明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‘ID’=1;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3851920" y="2376449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796136" y="3649773"/>
            <a:ext cx="25600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會在學號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學生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的名字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為王小明。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35260"/>
              </p:ext>
            </p:extLst>
          </p:nvPr>
        </p:nvGraphicFramePr>
        <p:xfrm>
          <a:off x="186254" y="3416525"/>
          <a:ext cx="2585546" cy="111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46"/>
                <a:gridCol w="1800200"/>
              </a:tblGrid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1835696" y="3972938"/>
            <a:ext cx="21602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943708" y="37882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王小明</a:t>
            </a:r>
            <a:endParaRPr lang="zh-TW" altLang="en-US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129391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刪除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-DELETE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141472" y="1165725"/>
            <a:ext cx="3456384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刪除資料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DELETE 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FROM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條件式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283968" y="471583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761990" y="1707654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xmlns="" id="{1F1370D7-8207-4919-9008-0A667E9EC043}"/>
              </a:ext>
            </a:extLst>
          </p:cNvPr>
          <p:cNvSpPr txBox="1"/>
          <p:nvPr/>
        </p:nvSpPr>
        <p:spPr>
          <a:xfrm>
            <a:off x="5007751" y="1023578"/>
            <a:ext cx="3718584" cy="1512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EX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ja-JP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DELETE FROM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‘STUDENT’</a:t>
            </a:r>
          </a:p>
          <a:p>
            <a:pPr algn="ctr"/>
            <a:r>
              <a:rPr lang="en-US" altLang="zh-TW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 ‘ID’&gt;2;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87023" y="2096801"/>
            <a:ext cx="256003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所以當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ID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大於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的所有資料將會被刪除。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329778"/>
              </p:ext>
            </p:extLst>
          </p:nvPr>
        </p:nvGraphicFramePr>
        <p:xfrm>
          <a:off x="395536" y="2859601"/>
          <a:ext cx="2585546" cy="185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46"/>
                <a:gridCol w="1800200"/>
              </a:tblGrid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3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蔡小美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4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王曉強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向右箭號 10"/>
          <p:cNvSpPr/>
          <p:nvPr/>
        </p:nvSpPr>
        <p:spPr>
          <a:xfrm>
            <a:off x="3936167" y="3795886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4946"/>
              </p:ext>
            </p:extLst>
          </p:nvPr>
        </p:nvGraphicFramePr>
        <p:xfrm>
          <a:off x="5574270" y="2897141"/>
          <a:ext cx="2585546" cy="185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46"/>
                <a:gridCol w="1800200"/>
              </a:tblGrid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942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509287" y="64695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WHERE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179512" y="1065025"/>
            <a:ext cx="8138475" cy="5706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在查詢資料的時候並不需要每次都要顯示所有東西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所以我們會將要顯示的資料設一些條件讓它顯示出來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,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這就是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WHERE</a:t>
            </a:r>
            <a:r>
              <a:rPr lang="zh-TW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的功能。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1F1370D7-8207-4919-9008-0A667E9EC043}"/>
              </a:ext>
            </a:extLst>
          </p:cNvPr>
          <p:cNvSpPr txBox="1"/>
          <p:nvPr/>
        </p:nvSpPr>
        <p:spPr>
          <a:xfrm>
            <a:off x="16726" y="2361169"/>
            <a:ext cx="3718584" cy="18722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基本格式:</a:t>
            </a: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SELECT欄位名稱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FROM資料表名稱</a:t>
            </a: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WHERE </a:t>
            </a:r>
            <a:r>
              <a:rPr lang="en-US" altLang="ja-JP" sz="2000" dirty="0" err="1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條件敘述句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;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68892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2" name="向右箭號 1"/>
          <p:cNvSpPr/>
          <p:nvPr/>
        </p:nvSpPr>
        <p:spPr>
          <a:xfrm>
            <a:off x="3761990" y="3003798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xmlns="" id="{1F1370D7-8207-4919-9008-0A667E9EC043}"/>
              </a:ext>
            </a:extLst>
          </p:cNvPr>
          <p:cNvSpPr txBox="1"/>
          <p:nvPr/>
        </p:nvSpPr>
        <p:spPr>
          <a:xfrm>
            <a:off x="5007751" y="2319722"/>
            <a:ext cx="3718584" cy="18722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EX</a:t>
            </a:r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endParaRPr lang="ja-JP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SELECT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’CLASS’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altLang="en-US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FROM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’STUDENT’</a:t>
            </a:r>
            <a:endParaRPr lang="ja-JP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WHERE</a:t>
            </a:r>
            <a:r>
              <a:rPr lang="en-US" altLang="ja-JP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</a:t>
            </a:r>
            <a:r>
              <a:rPr lang="en-US" altLang="ja-JP" sz="20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‘ID’=‘1’;</a:t>
            </a:r>
            <a:endParaRPr lang="ja-JP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02646" y="129391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POST&amp;GET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差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別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55976" y="471583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09899"/>
              </p:ext>
            </p:extLst>
          </p:nvPr>
        </p:nvGraphicFramePr>
        <p:xfrm>
          <a:off x="935596" y="1059582"/>
          <a:ext cx="7416824" cy="3512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744801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POST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GET</a:t>
                      </a:r>
                      <a:endParaRPr lang="zh-TW" altLang="en-US" sz="2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1314352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參數會進行分段傳送，就算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URL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太長，也不會有問題。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當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URL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太長時會有大小的限制問題。</a:t>
                      </a:r>
                      <a:endParaRPr lang="en-US" altLang="zh-TW" sz="1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IE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對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URL</a:t>
                      </a:r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長度的限制為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2083bytes</a:t>
                      </a:r>
                    </a:p>
                    <a:p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920046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網址不會有填寫的資料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填寫的資料會顯示在網址上。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33043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傳送速度慢，不可以加入書籤中。</a:t>
                      </a:r>
                      <a:endParaRPr lang="en-US" altLang="zh-TW" sz="1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傳送速度較快，可以加入書籤中。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3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誕生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43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年了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為什麼我們仍在使用它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…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221262" y="1065025"/>
            <a:ext cx="8301261" cy="679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27476" y="987574"/>
            <a:ext cx="82650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關係資料庫管理系統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(RDBMS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特色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1.RDBMS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很相似。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RDBMS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存在著資料庫規範化的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概念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能夠消除了儲存在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多個表中的冗餘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數據。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4.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CN" altLang="en-US" dirty="0">
                <a:latin typeface="微軟正黑體" pitchFamily="34" charset="-120"/>
                <a:ea typeface="微軟正黑體" pitchFamily="34" charset="-120"/>
              </a:rPr>
              <a:t>需要保證資料的完整性、一致性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較為適合。</a:t>
            </a:r>
            <a:br>
              <a:rPr lang="zh-TW" altLang="en-US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特色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儲存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資料的方法不像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RDBMS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有固定的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欄位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每一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筆資料都當成一個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文件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一個文件都給他一個唯一的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編號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4.NoSQL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在意的是某個編號底下的文件有沒有需要更新、需不需要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新增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刪除某些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文件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等等。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35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誕生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43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年了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為什麼我們仍在使用它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…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221262" y="1065025"/>
            <a:ext cx="8301261" cy="679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80931" y="1635646"/>
            <a:ext cx="8265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什麼時候適合用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RDBMS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NOSQL</a:t>
            </a: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適合使用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RDBMS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的時候是當資料需要有結構、需統一整理，且不需要處理太過大量資料時採用的。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而適合使用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的時候則是在需要處理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大量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較沒有結構性的資料時採用的。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76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874919" y="52983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為什麼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資料庫要設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語系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?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221262" y="1065025"/>
            <a:ext cx="8301261" cy="679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143931" y="91556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由於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不同的國家，而設定不同的語系。因此在設定資料庫的時候就需要先事先設定語系，以免出現亂碼。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gray">
          <a:xfrm>
            <a:off x="874919" y="17440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為什麼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資料庫會設定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utf-8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07831" y="239190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因為它相較別的語系之下支援了較多國家的文字。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gray">
          <a:xfrm>
            <a:off x="838819" y="3003798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3.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如果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設定成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big-5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會有什麼問題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43931" y="369661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只支援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16000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個繁體中文，且可能會有衝碼問題，或者是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遇到罕見字，也無法支援，如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「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鱻」「堃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」等等。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gray">
          <a:xfrm>
            <a:off x="467544" y="129391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關於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語法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...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446598" y="1043617"/>
            <a:ext cx="8216647" cy="7219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ea typeface="宋体"/>
              </a:rPr>
              <a:t>目前關聯式資料庫系統所使用查詢語法的</a:t>
            </a:r>
            <a:r>
              <a:rPr lang="zh-CN" altLang="en-US" sz="2000" dirty="0" smtClean="0">
                <a:solidFill>
                  <a:srgbClr val="000000"/>
                </a:solidFill>
                <a:ea typeface="宋体"/>
              </a:rPr>
              <a:t>標準</a:t>
            </a:r>
            <a:endParaRPr lang="en-US" altLang="zh-TW" sz="2000" dirty="0">
              <a:solidFill>
                <a:srgbClr val="000000"/>
              </a:solidFill>
              <a:latin typeface="宋体"/>
              <a:ea typeface="宋体"/>
              <a:cs typeface="+mn-lt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ea typeface="宋体"/>
              </a:rPr>
              <a:t>使用者可以應用SQL對資料庫系統進行資料儲存、更改、刪除等等</a:t>
            </a:r>
            <a:endParaRPr lang="en-US" altLang="zh-TW" sz="2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142536390"/>
              </p:ext>
            </p:extLst>
          </p:nvPr>
        </p:nvGraphicFramePr>
        <p:xfrm>
          <a:off x="573491" y="2418998"/>
          <a:ext cx="7989281" cy="2344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245928" y="476362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gray">
          <a:xfrm>
            <a:off x="613338" y="1779662"/>
            <a:ext cx="309456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的類別指令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5155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UTF-8 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跟 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BIG5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2840"/>
              </p:ext>
            </p:extLst>
          </p:nvPr>
        </p:nvGraphicFramePr>
        <p:xfrm>
          <a:off x="717749" y="1203598"/>
          <a:ext cx="7458577" cy="289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574"/>
                <a:gridCol w="3634003"/>
              </a:tblGrid>
              <a:tr h="43401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BIG 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UTF-8</a:t>
                      </a:r>
                      <a:endParaRPr lang="zh-TW" altLang="en-US" dirty="0"/>
                    </a:p>
                  </a:txBody>
                  <a:tcPr/>
                </a:tc>
              </a:tr>
              <a:tr h="759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每個中文字使用 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中文字為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3bytes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，英文則是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1byte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會變動其大小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59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延伸字集中，有簡體字但是沒有日文字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支援所有語言文字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759529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當遇到衝碼的時候則需要在字的後面加上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“\”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才會解決。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像是功</a:t>
                      </a:r>
                      <a:r>
                        <a:rPr lang="zh-TW" altLang="en-US" sz="2000" dirty="0" smtClean="0">
                          <a:latin typeface="微軟正黑體" pitchFamily="34" charset="-120"/>
                          <a:ea typeface="微軟正黑體" pitchFamily="34" charset="-120"/>
                        </a:rPr>
                        <a:t>→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「功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\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能表」。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簡體與繁體中文如果長的一樣，例如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: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山就是同一個 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UTF-8 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編碼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COOKIE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SESSION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差別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02773"/>
              </p:ext>
            </p:extLst>
          </p:nvPr>
        </p:nvGraphicFramePr>
        <p:xfrm>
          <a:off x="717749" y="1185964"/>
          <a:ext cx="7458577" cy="3035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574"/>
                <a:gridCol w="3634003"/>
              </a:tblGrid>
              <a:tr h="434017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COOKIE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SESSION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59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COOKIE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存放在硬碟或是瀏覽器目錄中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Session</a:t>
                      </a:r>
                      <a:r>
                        <a:rPr lang="zh-TW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存放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在</a:t>
                      </a:r>
                      <a:r>
                        <a:rPr lang="zh-TW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伺服器端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59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COOKIE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在關閉瀏覽器時存放在瀏覽器目錄就會清除，但有另一個存放在硬碟，需要手動清除才會消失。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伺服器會在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30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分鐘內保存這個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Session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，過了時間限制，就會銷毀這個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Session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92724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較不安全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較容易被攻擊在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Client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端就可以被修改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較安全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3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改變欄位結構語法，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alter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en-US" altLang="zh-TW" sz="3200" dirty="0">
                <a:latin typeface="微軟正黑體" pitchFamily="34" charset="-120"/>
                <a:ea typeface="微軟正黑體" pitchFamily="34" charset="-120"/>
              </a:rPr>
              <a:t>change</a:t>
            </a:r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差別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21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531786"/>
              </p:ext>
            </p:extLst>
          </p:nvPr>
        </p:nvGraphicFramePr>
        <p:xfrm>
          <a:off x="717749" y="1203598"/>
          <a:ext cx="7458577" cy="2811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574"/>
                <a:gridCol w="3634003"/>
              </a:tblGrid>
              <a:tr h="434017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alter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change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59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用來資料表欄位像是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加一個欄位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刪去一個欄位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改變欄位名稱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改變欄位的資料種類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可以重新命名欄位或者修改欄位的定義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59529"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ALTER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語法只是修改欄位，不會去更新原本表中的資料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CHANGE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在更新資料表時會更新表中的資料，相對</a:t>
                      </a: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alter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比較耗費時間。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3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http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跟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https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的差異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22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45227"/>
              </p:ext>
            </p:extLst>
          </p:nvPr>
        </p:nvGraphicFramePr>
        <p:xfrm>
          <a:off x="664655" y="915566"/>
          <a:ext cx="7814690" cy="2275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345"/>
                <a:gridCol w="3907345"/>
              </a:tblGrid>
              <a:tr h="59704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HTTP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HTTPS</a:t>
                      </a:r>
                    </a:p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→S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代表網站使用編碼協定的安全性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1635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安全性較低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內容有可能遭攔截竊聽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HTTP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協定不使用加密協定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傳送方式以明碼呈現</a:t>
                      </a:r>
                      <a:endParaRPr lang="zh-TW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較高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加入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SSL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協定作為安全憑證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傳送方式以亂碼呈現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內容即使被攔截也不會被盜用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圓角矩形 4"/>
          <p:cNvSpPr/>
          <p:nvPr/>
        </p:nvSpPr>
        <p:spPr>
          <a:xfrm>
            <a:off x="827584" y="3651870"/>
            <a:ext cx="1872208" cy="792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當輸入了密碼為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123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415796" y="3795886"/>
            <a:ext cx="1584176" cy="5760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遭攔截時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792060" y="3291830"/>
            <a:ext cx="2232248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HTTP</a:t>
            </a:r>
          </a:p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密碼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123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792060" y="4063878"/>
            <a:ext cx="2232248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HTTPS</a:t>
            </a:r>
          </a:p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密碼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jhdiasz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70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SSL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是什麼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?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23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71600" y="1203598"/>
            <a:ext cx="6696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SSL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憑證是在網頁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伺服器與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網頁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瀏覽器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客戶端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之間建立一個密碼連結的標準規範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，用來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傳送資訊到網頁時可以保留私人資訊與內部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SSL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用於保持網路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連線安全以及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防止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被有心人士讀取及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修改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SL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憑證安裝於伺服器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上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EX:HTTPS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就是指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SSL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憑證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64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URI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跟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URL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是什麼，兩者差異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87417"/>
              </p:ext>
            </p:extLst>
          </p:nvPr>
        </p:nvGraphicFramePr>
        <p:xfrm>
          <a:off x="713823" y="915566"/>
          <a:ext cx="7458576" cy="265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131"/>
                <a:gridCol w="2448272"/>
                <a:gridCol w="2236173"/>
              </a:tblGrid>
              <a:tr h="434017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URI(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統一資源識別碼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URL(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統一資源定位符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URN(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統一資源名稱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59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用於標識網際網路資源。</a:t>
                      </a:r>
                      <a:endParaRPr lang="zh-TW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是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URI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的子集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是</a:t>
                      </a:r>
                      <a:r>
                        <a:rPr lang="en-US" altLang="zh-TW" dirty="0" smtClean="0">
                          <a:latin typeface="微軟正黑體" pitchFamily="34" charset="-120"/>
                          <a:ea typeface="微軟正黑體" pitchFamily="34" charset="-120"/>
                        </a:rPr>
                        <a:t>URI</a:t>
                      </a: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的子集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59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Web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上可用的每種資源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- HTML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文件、影象、視訊片段、程式等 都透過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URI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進行定位。 </a:t>
                      </a:r>
                    </a:p>
                    <a:p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提供資源的位置路徑</a:t>
                      </a:r>
                      <a:endParaRPr lang="en-US" altLang="zh-TW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itchFamily="34" charset="-120"/>
                          <a:ea typeface="微軟正黑體" pitchFamily="34" charset="-120"/>
                        </a:rPr>
                        <a:t>通過名字來標識資源</a:t>
                      </a:r>
                      <a:endParaRPr lang="zh-TW" altLang="en-US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4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713823" y="64695"/>
            <a:ext cx="802685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SQL WHERE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條件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0,1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代表甚麼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?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276183" y="46511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25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79712" y="1491630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WHERE 1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時 會選取所有資料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WHERE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時 不會選取到資料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41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"/>
          <p:cNvSpPr/>
          <p:nvPr/>
        </p:nvSpPr>
        <p:spPr>
          <a:xfrm rot="5400000">
            <a:off x="278473" y="4332209"/>
            <a:ext cx="973132" cy="649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-56640" y="8517"/>
            <a:ext cx="2017858" cy="4991748"/>
            <a:chOff x="-56640" y="8517"/>
            <a:chExt cx="2017858" cy="4991748"/>
          </a:xfrm>
        </p:grpSpPr>
        <p:sp>
          <p:nvSpPr>
            <p:cNvPr id="7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 rot="10800000">
            <a:off x="7193182" y="4537"/>
            <a:ext cx="2017858" cy="4991748"/>
            <a:chOff x="-56640" y="8517"/>
            <a:chExt cx="2017858" cy="4991748"/>
          </a:xfrm>
        </p:grpSpPr>
        <p:sp>
          <p:nvSpPr>
            <p:cNvPr id="50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Rectangle 11"/>
          <p:cNvSpPr>
            <a:spLocks noChangeArrowheads="1"/>
          </p:cNvSpPr>
          <p:nvPr/>
        </p:nvSpPr>
        <p:spPr bwMode="gray">
          <a:xfrm>
            <a:off x="3388834" y="8516"/>
            <a:ext cx="2423096" cy="76944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44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參考資料</a:t>
            </a:r>
            <a:endParaRPr lang="zh-CN" altLang="en-US" sz="44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0" name="直接连接符 4">
            <a:extLst>
              <a:ext uri="{FF2B5EF4-FFF2-40B4-BE49-F238E27FC236}">
                <a16:creationId xmlns="" xmlns:a16="http://schemas.microsoft.com/office/drawing/2014/main" id="{804188C2-E3C3-4FA8-8B25-B543541D774F}"/>
              </a:ext>
            </a:extLst>
          </p:cNvPr>
          <p:cNvCxnSpPr/>
          <p:nvPr/>
        </p:nvCxnSpPr>
        <p:spPr>
          <a:xfrm>
            <a:off x="3118574" y="600319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">
            <a:extLst>
              <a:ext uri="{FF2B5EF4-FFF2-40B4-BE49-F238E27FC236}">
                <a16:creationId xmlns:a16="http://schemas.microsoft.com/office/drawing/2014/main" xmlns="" id="{70D4843E-AE2D-42BA-BD3D-0E6EDACC2111}"/>
              </a:ext>
            </a:extLst>
          </p:cNvPr>
          <p:cNvSpPr txBox="1"/>
          <p:nvPr/>
        </p:nvSpPr>
        <p:spPr>
          <a:xfrm>
            <a:off x="1832930" y="432096"/>
            <a:ext cx="5527899" cy="26454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zh-TW" altLang="zh-TW" sz="900" dirty="0" smtClean="0">
                <a:latin typeface="微軟正黑體" pitchFamily="34" charset="-120"/>
                <a:ea typeface="微軟正黑體" pitchFamily="34" charset="-120"/>
              </a:rPr>
              <a:t>關聯</a:t>
            </a:r>
            <a:r>
              <a:rPr lang="zh-TW" altLang="zh-TW" sz="900" dirty="0">
                <a:latin typeface="微軟正黑體" pitchFamily="34" charset="-120"/>
                <a:ea typeface="微軟正黑體" pitchFamily="34" charset="-120"/>
              </a:rPr>
              <a:t>式</a:t>
            </a:r>
            <a:r>
              <a:rPr lang="zh-TW" altLang="zh-TW" sz="900" dirty="0" smtClean="0"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en-US" altLang="zh-CN" sz="900" dirty="0" smtClean="0">
              <a:latin typeface="微軟正黑體" pitchFamily="34" charset="-120"/>
              <a:ea typeface="微軟正黑體" pitchFamily="34" charset="-120"/>
              <a:cs typeface="+mn-lt"/>
              <a:hlinkClick r:id="rId3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zh-CN" sz="900" dirty="0" smtClean="0">
                <a:latin typeface="微軟正黑體" pitchFamily="34" charset="-120"/>
                <a:ea typeface="微軟正黑體" pitchFamily="34" charset="-120"/>
                <a:cs typeface="+mn-lt"/>
                <a:hlinkClick r:id="rId3"/>
              </a:rPr>
              <a:t>https</a:t>
            </a:r>
            <a:r>
              <a:rPr lang="zh-CN" sz="900" dirty="0">
                <a:latin typeface="微軟正黑體" pitchFamily="34" charset="-120"/>
                <a:ea typeface="微軟正黑體" pitchFamily="34" charset="-120"/>
                <a:cs typeface="+mn-lt"/>
                <a:hlinkClick r:id="rId3"/>
              </a:rPr>
              <a:t>://zh.wikipedia.org/wiki/%E5%85%B3%E7%B3%BB%E6%95%B0%E6%8D%AE%E5%BA%</a:t>
            </a:r>
            <a:r>
              <a:rPr lang="zh-CN" sz="900" dirty="0" smtClean="0">
                <a:latin typeface="微軟正黑體" pitchFamily="34" charset="-120"/>
                <a:ea typeface="微軟正黑體" pitchFamily="34" charset="-120"/>
                <a:cs typeface="+mn-lt"/>
                <a:hlinkClick r:id="rId3"/>
              </a:rPr>
              <a:t>93</a:t>
            </a:r>
            <a:endParaRPr lang="en-US" altLang="zh-CN" sz="900" dirty="0" smtClean="0">
              <a:latin typeface="微軟正黑體" pitchFamily="34" charset="-120"/>
              <a:ea typeface="微軟正黑體" pitchFamily="34" charset="-120"/>
              <a:cs typeface="+mn-lt"/>
              <a:hlinkClick r:id="rId3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SQL 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的資料</a:t>
            </a:r>
            <a:r>
              <a:rPr lang="zh-TW" altLang="en-US" sz="900" dirty="0" smtClean="0">
                <a:latin typeface="微軟正黑體" pitchFamily="34" charset="-120"/>
                <a:ea typeface="微軟正黑體" pitchFamily="34" charset="-120"/>
              </a:rPr>
              <a:t>型態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  <a:hlinkClick r:id="rId4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https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4"/>
              </a:rPr>
              <a:t>://codingboy.pixnet.net/blog/post/26919164-ms-sql-%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E7%9A%84%E8%B3%87%E6%96%99%E5%9E%8B%E6%85%8B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form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表單介紹 表單結構 表單中的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GET 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與 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POST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區別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5"/>
              </a:rPr>
              <a:t>https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5"/>
              </a:rPr>
              <a:t>://medium.com/@small2883/%E8%A1%A8%E5%96%AE%E7%B5%90%E6%A7%8B-%E8%A1%A8%E5%96%AE%E4%B8%AD%E7%9A%84get-%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5"/>
              </a:rPr>
              <a:t>E8%88%87-post%E5%8D%80%E5%88%A5-685b0bfe15ea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DBMS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RDBMS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的區別是什麼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?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6"/>
              </a:rPr>
              <a:t>https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6"/>
              </a:rPr>
              <a:t>://read01.com/zh-tw/m6G8aO.html#.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6"/>
              </a:rPr>
              <a:t>XSC0LegzaUk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 RDBMS </a:t>
            </a:r>
            <a:r>
              <a:rPr lang="en-US" altLang="zh-TW" sz="900" dirty="0" err="1">
                <a:latin typeface="微軟正黑體" pitchFamily="34" charset="-120"/>
                <a:ea typeface="微軟正黑體" pitchFamily="34" charset="-120"/>
              </a:rPr>
              <a:t>v.s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900" dirty="0" err="1">
                <a:latin typeface="微軟正黑體" pitchFamily="34" charset="-120"/>
                <a:ea typeface="微軟正黑體" pitchFamily="34" charset="-120"/>
              </a:rPr>
              <a:t>NoSQL</a:t>
            </a:r>
            <a:endParaRPr lang="en-US" altLang="zh-TW" sz="900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7"/>
              </a:rPr>
              <a:t>https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7"/>
              </a:rPr>
              <a:t>://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7"/>
              </a:rPr>
              <a:t>shininglionking.blogspot.com/2018/04/rdbms-vs-nosql.html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SQL 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與 </a:t>
            </a:r>
            <a:r>
              <a:rPr lang="en-US" altLang="zh-TW" sz="900" dirty="0" err="1">
                <a:latin typeface="微軟正黑體" pitchFamily="34" charset="-120"/>
                <a:ea typeface="微軟正黑體" pitchFamily="34" charset="-120"/>
              </a:rPr>
              <a:t>NoSQL</a:t>
            </a:r>
            <a:endParaRPr lang="en-US" altLang="zh-TW" sz="900" dirty="0">
              <a:latin typeface="微軟正黑體" pitchFamily="34" charset="-120"/>
              <a:ea typeface="微軟正黑體" pitchFamily="34" charset="-120"/>
              <a:hlinkClick r:id="rId8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8"/>
              </a:rPr>
              <a:t>https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8"/>
              </a:rPr>
              <a:t>://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8"/>
              </a:rPr>
              <a:t>ithelp.ithome.com.tw/articles/10187443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在 </a:t>
            </a:r>
            <a:r>
              <a:rPr lang="en-US" altLang="zh-TW" sz="900" dirty="0" err="1">
                <a:latin typeface="微軟正黑體" pitchFamily="34" charset="-120"/>
                <a:ea typeface="微軟正黑體" pitchFamily="34" charset="-120"/>
              </a:rPr>
              <a:t>NoSQL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和傳統關聯式資料庫之間做出決定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  <a:hlinkClick r:id="rId9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10"/>
              </a:rPr>
              <a:t>https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10"/>
              </a:rPr>
              <a:t>://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10"/>
              </a:rPr>
              <a:t>navicat.com/cht/company/aboutus/blog/1002-deciding-between-nosql-and-traditional-relational-databases.html_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網頁編碼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Big5? UTF-8?</a:t>
            </a: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11"/>
              </a:rPr>
              <a:t>https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11"/>
              </a:rPr>
              <a:t>://medium.com/@bob800530/%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11"/>
              </a:rPr>
              <a:t>E7%B6%B2%E9%A0%81%E7%B7%A8%E7%A2%BCbig5-utf-8-803cebed0caa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中文衝碼字一覽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12"/>
              </a:rPr>
              <a:t>http://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12"/>
              </a:rPr>
              <a:t>www.suma.tw/thread-3039-1-1.html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GET 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與 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POST 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的區別與優缺點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13"/>
              </a:rPr>
              <a:t>http://www.webpage.idv.tw/study/03/09/method.htm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endParaRPr lang="zh-CN" sz="900" dirty="0">
              <a:latin typeface="微軟正黑體" pitchFamily="34" charset="-120"/>
              <a:ea typeface="微軟正黑體" pitchFamily="34" charset="-120"/>
              <a:cs typeface="+mn-lt"/>
              <a:hlinkClick r:id="rId3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endParaRPr lang="zh-CN" altLang="en-US" sz="9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74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"/>
          <p:cNvSpPr/>
          <p:nvPr/>
        </p:nvSpPr>
        <p:spPr>
          <a:xfrm rot="5400000">
            <a:off x="278473" y="4332209"/>
            <a:ext cx="973132" cy="649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-56640" y="8517"/>
            <a:ext cx="2017858" cy="4991748"/>
            <a:chOff x="-56640" y="8517"/>
            <a:chExt cx="2017858" cy="4991748"/>
          </a:xfrm>
        </p:grpSpPr>
        <p:sp>
          <p:nvSpPr>
            <p:cNvPr id="7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 rot="10800000">
            <a:off x="7193182" y="4537"/>
            <a:ext cx="2017858" cy="4991748"/>
            <a:chOff x="-56640" y="8517"/>
            <a:chExt cx="2017858" cy="4991748"/>
          </a:xfrm>
        </p:grpSpPr>
        <p:sp>
          <p:nvSpPr>
            <p:cNvPr id="50" name="矩形 2"/>
            <p:cNvSpPr/>
            <p:nvPr/>
          </p:nvSpPr>
          <p:spPr>
            <a:xfrm rot="5400000">
              <a:off x="814886" y="2793610"/>
              <a:ext cx="671136" cy="54811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2"/>
            <p:cNvSpPr/>
            <p:nvPr/>
          </p:nvSpPr>
          <p:spPr>
            <a:xfrm rot="5400000">
              <a:off x="619300" y="1861849"/>
              <a:ext cx="973132" cy="649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2"/>
            <p:cNvSpPr/>
            <p:nvPr/>
          </p:nvSpPr>
          <p:spPr>
            <a:xfrm rot="5400000">
              <a:off x="-314684" y="4014076"/>
              <a:ext cx="1300872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75000"/>
                <a:alpha val="50196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2"/>
            <p:cNvSpPr/>
            <p:nvPr/>
          </p:nvSpPr>
          <p:spPr>
            <a:xfrm rot="5400000">
              <a:off x="-385086" y="2809012"/>
              <a:ext cx="1355030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2"/>
            <p:cNvSpPr/>
            <p:nvPr/>
          </p:nvSpPr>
          <p:spPr>
            <a:xfrm rot="5400000">
              <a:off x="1628522" y="4721952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2"/>
            <p:cNvSpPr/>
            <p:nvPr/>
          </p:nvSpPr>
          <p:spPr>
            <a:xfrm rot="5400000">
              <a:off x="-344777" y="1142286"/>
              <a:ext cx="1805342" cy="111544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2"/>
            <p:cNvSpPr/>
            <p:nvPr/>
          </p:nvSpPr>
          <p:spPr>
            <a:xfrm rot="5400000">
              <a:off x="-195154" y="203844"/>
              <a:ext cx="1062453" cy="67179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2"/>
            <p:cNvSpPr/>
            <p:nvPr/>
          </p:nvSpPr>
          <p:spPr>
            <a:xfrm rot="5400000">
              <a:off x="584866" y="3961133"/>
              <a:ext cx="1286629" cy="75038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2"/>
            <p:cNvSpPr/>
            <p:nvPr/>
          </p:nvSpPr>
          <p:spPr>
            <a:xfrm rot="5400000">
              <a:off x="848954" y="82521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2"/>
            <p:cNvSpPr/>
            <p:nvPr/>
          </p:nvSpPr>
          <p:spPr>
            <a:xfrm rot="5400000">
              <a:off x="294576" y="3490775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6749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95261" y="2247958"/>
              <a:ext cx="973132" cy="4915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1321732" y="1585870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538722" y="1116265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1271265" y="3333383"/>
              <a:ext cx="563283" cy="29784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1678989" y="2644798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1763125" y="383367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1850139" y="1224077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1474888" y="289404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754274" y="2823895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745602" y="714016"/>
              <a:ext cx="146617" cy="7554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Rectangle 11"/>
          <p:cNvSpPr>
            <a:spLocks noChangeArrowheads="1"/>
          </p:cNvSpPr>
          <p:nvPr/>
        </p:nvSpPr>
        <p:spPr bwMode="gray">
          <a:xfrm>
            <a:off x="3388834" y="8516"/>
            <a:ext cx="2423096" cy="76944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44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參考資料</a:t>
            </a:r>
            <a:endParaRPr lang="zh-CN" altLang="en-US" sz="44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0" name="直接连接符 4">
            <a:extLst>
              <a:ext uri="{FF2B5EF4-FFF2-40B4-BE49-F238E27FC236}">
                <a16:creationId xmlns="" xmlns:a16="http://schemas.microsoft.com/office/drawing/2014/main" id="{804188C2-E3C3-4FA8-8B25-B543541D774F}"/>
              </a:ext>
            </a:extLst>
          </p:cNvPr>
          <p:cNvCxnSpPr/>
          <p:nvPr/>
        </p:nvCxnSpPr>
        <p:spPr>
          <a:xfrm>
            <a:off x="3118574" y="600319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">
            <a:extLst>
              <a:ext uri="{FF2B5EF4-FFF2-40B4-BE49-F238E27FC236}">
                <a16:creationId xmlns:a16="http://schemas.microsoft.com/office/drawing/2014/main" xmlns="" id="{70D4843E-AE2D-42BA-BD3D-0E6EDACC2111}"/>
              </a:ext>
            </a:extLst>
          </p:cNvPr>
          <p:cNvSpPr txBox="1"/>
          <p:nvPr/>
        </p:nvSpPr>
        <p:spPr>
          <a:xfrm>
            <a:off x="1765372" y="684405"/>
            <a:ext cx="5527899" cy="4066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Session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Cookie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的區別與</a:t>
            </a:r>
            <a:r>
              <a:rPr lang="zh-TW" altLang="en-US" sz="900" dirty="0" smtClean="0">
                <a:latin typeface="微軟正黑體" pitchFamily="34" charset="-120"/>
                <a:ea typeface="微軟正黑體" pitchFamily="34" charset="-120"/>
              </a:rPr>
              <a:t>聯繫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hlinkClick r:id="rId3"/>
              </a:rPr>
              <a:t>https://kknews.cc/other/gglegle.html</a:t>
            </a:r>
            <a:endParaRPr lang="en-US" altLang="zh-CN" sz="900" dirty="0">
              <a:solidFill>
                <a:schemeClr val="dk1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CN" sz="900" dirty="0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MySQL ALTER TABLE: ALTER </a:t>
            </a:r>
            <a:r>
              <a:rPr lang="en-US" altLang="zh-CN" sz="900" dirty="0" err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vs</a:t>
            </a:r>
            <a:r>
              <a:rPr lang="en-US" altLang="zh-CN" sz="900" dirty="0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CHANGE </a:t>
            </a:r>
            <a:r>
              <a:rPr lang="en-US" altLang="zh-CN" sz="900" dirty="0" err="1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vs</a:t>
            </a:r>
            <a:r>
              <a:rPr lang="en-US" altLang="zh-CN" sz="900" dirty="0">
                <a:solidFill>
                  <a:schemeClr val="dk1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MODIFY COLUMN</a:t>
            </a: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https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4"/>
              </a:rPr>
              <a:t>://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blog.csdn.net/dba_waterbin/article/details/17884549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err="1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MySql</a:t>
            </a:r>
            <a:r>
              <a:rPr lang="en-US" altLang="zh-TW" sz="9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</a:t>
            </a:r>
            <a:r>
              <a:rPr lang="zh-TW" altLang="en-US" sz="9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修改表結構時 </a:t>
            </a:r>
            <a:r>
              <a:rPr lang="en-US" altLang="zh-TW" sz="9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ALTER,MODIFY,CHANGE</a:t>
            </a:r>
            <a:r>
              <a:rPr lang="zh-TW" altLang="en-US" sz="9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的區別</a:t>
            </a:r>
            <a:endParaRPr lang="en-US" altLang="zh-TW" sz="9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5"/>
              </a:rPr>
              <a:t>https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5"/>
              </a:rPr>
              <a:t>://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5"/>
              </a:rPr>
              <a:t>www.itread01.com/content/1559678403.html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zh-TW" altLang="en-US" sz="9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淺談網址 </a:t>
            </a:r>
            <a:r>
              <a:rPr lang="en-US" altLang="zh-TW" sz="9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HTTP </a:t>
            </a:r>
            <a:r>
              <a:rPr lang="zh-TW" altLang="en-US" sz="9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與 </a:t>
            </a:r>
            <a:r>
              <a:rPr lang="en-US" altLang="zh-TW" sz="9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HTTPS </a:t>
            </a:r>
            <a:r>
              <a:rPr lang="zh-TW" altLang="en-US" sz="9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的</a:t>
            </a:r>
            <a:r>
              <a:rPr lang="zh-TW" altLang="en-US" sz="9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差別</a:t>
            </a:r>
            <a:endParaRPr lang="en-US" altLang="zh-TW" sz="9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6"/>
              </a:rPr>
              <a:t>https://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6"/>
              </a:rPr>
              <a:t>www.webdesigns.com.tw/HTTPorHTTPS.asp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HTTP 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與 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HTTPS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的差異性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7"/>
              </a:rPr>
              <a:t>https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7"/>
              </a:rPr>
              <a:t>://medium.com/anna-hsaio-%E5%89%8D%E7%AB%AF%E9%96%8B%E7%99%BC%E8%A8%98/http-%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7"/>
              </a:rPr>
              <a:t>E8%88%87-https%E7%9A%84%E5%B7%AE%E7%95%B0%E6%80%A7-a00a7673448c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什麼是 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SSL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TLS 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以及 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HTTPS</a:t>
            </a:r>
            <a:r>
              <a:rPr lang="zh-TW" altLang="en-US" sz="900" dirty="0" smtClean="0">
                <a:latin typeface="微軟正黑體" pitchFamily="34" charset="-120"/>
                <a:ea typeface="微軟正黑體" pitchFamily="34" charset="-120"/>
              </a:rPr>
              <a:t>？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8"/>
              </a:rPr>
              <a:t>https://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8"/>
              </a:rPr>
              <a:t>www.websecurity.symantec.com/zh/tw/security-topics/what-is-ssl-tls-https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維基百科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  <a:hlinkClick r:id="rId9"/>
              </a:rPr>
              <a:t>https://zh.wikipedia.org/wiki/%</a:t>
            </a:r>
            <a:r>
              <a:rPr lang="en-US" altLang="zh-TW" sz="900" dirty="0" smtClean="0">
                <a:latin typeface="微軟正黑體" pitchFamily="34" charset="-120"/>
                <a:ea typeface="微軟正黑體" pitchFamily="34" charset="-120"/>
                <a:hlinkClick r:id="rId9"/>
              </a:rPr>
              <a:t>E7%BB%9F%E4%B8%80%E8%B5%84%E6%BA%90%E6%A0%87%E5%BF%97%E7%AC%A6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URI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URL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的區別，</a:t>
            </a:r>
            <a:r>
              <a:rPr lang="en-US" altLang="zh-TW" sz="900" dirty="0">
                <a:latin typeface="微軟正黑體" pitchFamily="34" charset="-120"/>
                <a:ea typeface="微軟正黑體" pitchFamily="34" charset="-120"/>
              </a:rPr>
              <a:t>URN</a:t>
            </a:r>
            <a:r>
              <a:rPr lang="zh-TW" altLang="en-US" sz="900" dirty="0">
                <a:latin typeface="微軟正黑體" pitchFamily="34" charset="-120"/>
                <a:ea typeface="微軟正黑體" pitchFamily="34" charset="-120"/>
              </a:rPr>
              <a:t>又是什麼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zh-TW" sz="900" dirty="0">
                <a:hlinkClick r:id="rId10"/>
              </a:rPr>
              <a:t>https://kknews.cc/zh-tw/other/8xxa6je.html</a:t>
            </a: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endParaRPr lang="en-US" altLang="zh-TW" sz="9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endParaRPr lang="en-US" altLang="zh-TW" sz="90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>
              <a:lnSpc>
                <a:spcPts val="1000"/>
              </a:lnSpc>
              <a:spcAft>
                <a:spcPts val="600"/>
              </a:spcAft>
            </a:pPr>
            <a:endParaRPr lang="en-US" altLang="zh-CN" sz="900" dirty="0" smtClean="0">
              <a:latin typeface="微軟正黑體" pitchFamily="34" charset="-120"/>
              <a:ea typeface="微軟正黑體" pitchFamily="34" charset="-120"/>
              <a:cs typeface="+mn-lt"/>
              <a:hlinkClick r:id="rId11"/>
            </a:endParaRPr>
          </a:p>
        </p:txBody>
      </p:sp>
    </p:spTree>
    <p:extLst>
      <p:ext uri="{BB962C8B-B14F-4D97-AF65-F5344CB8AC3E}">
        <p14:creationId xmlns:p14="http://schemas.microsoft.com/office/powerpoint/2010/main" val="21246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gray">
          <a:xfrm>
            <a:off x="620759" y="187298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型態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整數數值型態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55640"/>
              </p:ext>
            </p:extLst>
          </p:nvPr>
        </p:nvGraphicFramePr>
        <p:xfrm>
          <a:off x="186675" y="1431933"/>
          <a:ext cx="8568952" cy="33242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48172"/>
                <a:gridCol w="964945"/>
                <a:gridCol w="3247523"/>
                <a:gridCol w="2808312"/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數值型態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儲存空間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SIGNED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範圍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UNSIGNED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範圍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4bytes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-2,147,483,648 ~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2,147,483,647 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0~4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294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967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295</a:t>
                      </a:r>
                    </a:p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TINYINT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1bytes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-128~127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0~255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BIGINT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8bytes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-2^63 ~</a:t>
                      </a:r>
                      <a:r>
                        <a:rPr lang="zh-TW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2^63-1 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間的整數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0~18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446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744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073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709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551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615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SMALLINT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-32,768 ~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32,767 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0~65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535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MEDIUMINT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3bytes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-8388608~8388607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0~16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777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215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間的整數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橢圓 17"/>
          <p:cNvSpPr/>
          <p:nvPr/>
        </p:nvSpPr>
        <p:spPr>
          <a:xfrm>
            <a:off x="3247015" y="544655"/>
            <a:ext cx="2448272" cy="91961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199343" y="512322"/>
            <a:ext cx="2448272" cy="91961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695757" y="80440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可以有負數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31391" y="80440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不能有負數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91131" y="47741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638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64695"/>
            <a:ext cx="449846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型態</a:t>
            </a:r>
            <a:r>
              <a:rPr lang="en-US" altLang="zh-TW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</a:t>
            </a:r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文字型態</a:t>
            </a:r>
            <a:endParaRPr lang="en-US" altLang="zh-TW" sz="3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68964"/>
              </p:ext>
            </p:extLst>
          </p:nvPr>
        </p:nvGraphicFramePr>
        <p:xfrm>
          <a:off x="395536" y="852305"/>
          <a:ext cx="6120681" cy="375523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40227"/>
                <a:gridCol w="2040227"/>
                <a:gridCol w="2040227"/>
              </a:tblGrid>
              <a:tr h="8675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數值型態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儲存空間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範圍</a:t>
                      </a: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CHAR(X)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X 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最多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255bytes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VARCHAR(Y)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 bytes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最多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255bytes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65.535bytes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最大可到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64kb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7219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BLOB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65,535bytes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最大可到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65kb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463988" y="477416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588224" y="1722140"/>
            <a:ext cx="2304256" cy="646331"/>
            <a:chOff x="6588224" y="1722140"/>
            <a:chExt cx="2304256" cy="646331"/>
          </a:xfrm>
        </p:grpSpPr>
        <p:sp>
          <p:nvSpPr>
            <p:cNvPr id="2" name="圓角矩形 1"/>
            <p:cNvSpPr/>
            <p:nvPr/>
          </p:nvSpPr>
          <p:spPr>
            <a:xfrm>
              <a:off x="6588224" y="1722140"/>
              <a:ext cx="2304256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732240" y="1722140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當檔案小於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X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 時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會自動補上空白。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588224" y="2458915"/>
            <a:ext cx="2304256" cy="646331"/>
            <a:chOff x="6588224" y="2458915"/>
            <a:chExt cx="2304256" cy="646331"/>
          </a:xfrm>
        </p:grpSpPr>
        <p:sp>
          <p:nvSpPr>
            <p:cNvPr id="7" name="圓角矩形 6"/>
            <p:cNvSpPr/>
            <p:nvPr/>
          </p:nvSpPr>
          <p:spPr>
            <a:xfrm>
              <a:off x="6588224" y="2458915"/>
              <a:ext cx="2304256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732240" y="2458915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當檔案小於</a:t>
              </a:r>
              <a:r>
                <a:rPr lang="en-US" altLang="zh-TW" dirty="0" smtClean="0">
                  <a:latin typeface="微軟正黑體" pitchFamily="34" charset="-120"/>
                  <a:ea typeface="微軟正黑體" pitchFamily="34" charset="-120"/>
                </a:rPr>
                <a:t>Y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時</a:t>
              </a:r>
              <a:endParaRPr lang="en-US" altLang="zh-TW" dirty="0" smtClean="0">
                <a:latin typeface="微軟正黑體" pitchFamily="34" charset="-120"/>
                <a:ea typeface="微軟正黑體" pitchFamily="34" charset="-120"/>
              </a:endParaRPr>
            </a:p>
            <a:p>
              <a:r>
                <a:rPr lang="zh-TW" altLang="en-US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不會</a:t>
              </a:r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自動補上空白。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588224" y="3147814"/>
            <a:ext cx="2304256" cy="656902"/>
            <a:chOff x="6588224" y="3147814"/>
            <a:chExt cx="2304256" cy="656902"/>
          </a:xfrm>
        </p:grpSpPr>
        <p:sp>
          <p:nvSpPr>
            <p:cNvPr id="8" name="圓角矩形 7"/>
            <p:cNvSpPr/>
            <p:nvPr/>
          </p:nvSpPr>
          <p:spPr>
            <a:xfrm>
              <a:off x="6588224" y="3147814"/>
              <a:ext cx="2304256" cy="5760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732240" y="3158385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只能儲存純文字的檔案。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6588224" y="3867894"/>
            <a:ext cx="2304256" cy="923330"/>
            <a:chOff x="6588224" y="3867894"/>
            <a:chExt cx="2304256" cy="923330"/>
          </a:xfrm>
        </p:grpSpPr>
        <p:sp>
          <p:nvSpPr>
            <p:cNvPr id="9" name="圓角矩形 8"/>
            <p:cNvSpPr/>
            <p:nvPr/>
          </p:nvSpPr>
          <p:spPr>
            <a:xfrm>
              <a:off x="6588224" y="3867894"/>
              <a:ext cx="2304256" cy="90627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840252" y="3867894"/>
              <a:ext cx="18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latin typeface="微軟正黑體" pitchFamily="34" charset="-120"/>
                  <a:ea typeface="微軟正黑體" pitchFamily="34" charset="-120"/>
                </a:rPr>
                <a:t>用來儲存圖片、影片、聲音等二進位檔案。</a:t>
              </a:r>
              <a:endParaRPr lang="zh-TW" altLang="en-US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539552" y="64695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資料庫建立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-CREATE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141472" y="849001"/>
            <a:ext cx="8424936" cy="13681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建立資料庫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/>
            <a:r>
              <a:rPr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CREATE </a:t>
            </a:r>
            <a:r>
              <a:rPr lang="en-US" alt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DATABASE</a:t>
            </a:r>
            <a:r>
              <a:rPr lang="zh-TW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資料庫名稱</a:t>
            </a:r>
            <a:endParaRPr lang="ja-JP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　[DEFAULT]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CHARACTER</a:t>
            </a:r>
            <a:r>
              <a:rPr lang="en-US" alt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字元集</a:t>
            </a:r>
            <a:endParaRPr lang="ja-JP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[</a:t>
            </a:r>
            <a:r>
              <a:rPr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DEFAULT]</a:t>
            </a:r>
            <a:r>
              <a:rPr lang="ja-JP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ja-JP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編碼</a:t>
            </a:r>
            <a:endParaRPr lang="ja-JP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>
              <a:spcAft>
                <a:spcPts val="600"/>
              </a:spcAft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45928" y="469919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" name="向下箭號 1"/>
          <p:cNvSpPr/>
          <p:nvPr/>
        </p:nvSpPr>
        <p:spPr>
          <a:xfrm>
            <a:off x="4101912" y="2217153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1472" y="3003798"/>
            <a:ext cx="867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EX: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CREATE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DATABASE</a:t>
            </a:r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‘CLASS’ </a:t>
            </a:r>
            <a:endParaRPr lang="en-US" altLang="ja-JP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　</a:t>
            </a:r>
            <a:r>
              <a:rPr lang="ja-JP" altLang="zh-TW" u="heavy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DEFAULT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CHARACTER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 </a:t>
            </a:r>
            <a:endParaRPr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utf8_unicode_ci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ja-JP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763688" y="3723878"/>
            <a:ext cx="1224136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23528" y="4076424"/>
            <a:ext cx="228523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zh-TW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DEFAULT</a:t>
            </a:r>
            <a:r>
              <a:rPr lang="zh-TW" altLang="en-US" dirty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指的</a:t>
            </a:r>
            <a:r>
              <a:rPr lang="zh-TW" altLang="en-US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是預設。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當欄位沒有特別設定時就會採用此預設值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11560" y="129391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資料表建立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-CREATE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721B729-F6FD-461C-BF96-92659DCFABD7}"/>
              </a:ext>
            </a:extLst>
          </p:cNvPr>
          <p:cNvSpPr txBox="1"/>
          <p:nvPr/>
        </p:nvSpPr>
        <p:spPr>
          <a:xfrm>
            <a:off x="357496" y="885156"/>
            <a:ext cx="8208912" cy="16211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建立資料表</a:t>
            </a: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CREATE TABLE [IF EXISTS]</a:t>
            </a: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資料表名稱</a:t>
            </a:r>
            <a:endParaRPr lang="ja-JP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(欄位名稱 資料類別 [資料屬性]</a:t>
            </a:r>
          </a:p>
          <a:p>
            <a:pPr algn="ctr">
              <a:spcAft>
                <a:spcPts val="600"/>
              </a:spcAft>
            </a:pP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[</a:t>
            </a:r>
            <a:r>
              <a:rPr lang="ja-JP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欄位名稱 資料類別 [資料屬性]</a:t>
            </a: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]....);</a:t>
            </a:r>
            <a:endParaRPr lang="ja-JP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3831230" y="2306611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xmlns="" id="{8721B729-F6FD-461C-BF96-92659DCFABD7}"/>
              </a:ext>
            </a:extLst>
          </p:cNvPr>
          <p:cNvSpPr txBox="1"/>
          <p:nvPr/>
        </p:nvSpPr>
        <p:spPr>
          <a:xfrm>
            <a:off x="-20143" y="2586899"/>
            <a:ext cx="9144000" cy="16211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EX</a:t>
            </a:r>
          </a:p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CREATE </a:t>
            </a:r>
            <a:r>
              <a:rPr 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TABLE [IF </a:t>
            </a: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EXISTS]</a:t>
            </a:r>
            <a:r>
              <a:rPr lang="zh-TW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   </a:t>
            </a:r>
            <a:r>
              <a:rPr lang="en-US" altLang="zh-TW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’</a:t>
            </a: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STUDENT’</a:t>
            </a:r>
            <a:endParaRPr lang="ja-JP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ja-JP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(</a:t>
            </a: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‘ID’TINYINT (2)  UNSIGNED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NOT NULL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zh-TW" u="sng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AUTO_INCREMENT</a:t>
            </a: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</a:t>
            </a:r>
            <a:endParaRPr lang="ja-JP" alt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>
              <a:spcAft>
                <a:spcPts val="600"/>
              </a:spcAft>
            </a:pP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‘NAME’VARCHAR(20)</a:t>
            </a:r>
            <a:r>
              <a:rPr 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utf8_unicode_ci</a:t>
            </a:r>
            <a:r>
              <a:rPr lang="en-US" altLang="ja-JP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NOT NULL</a:t>
            </a: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,)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en-US" altLang="ja-JP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>
              <a:spcAft>
                <a:spcPts val="600"/>
              </a:spcAft>
            </a:pPr>
            <a:r>
              <a:rPr lang="ja-JP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.</a:t>
            </a: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...);</a:t>
            </a:r>
            <a:endParaRPr lang="ja-JP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spcAft>
                <a:spcPts val="600"/>
              </a:spcAft>
            </a:pP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163190" y="2919340"/>
            <a:ext cx="314526" cy="4250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304781" y="2506298"/>
            <a:ext cx="15121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會自動編碼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567421" y="59252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資料庫變更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-ALTER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xmlns="" id="{FB800A51-7445-4A88-BC63-C3F847E501DD}"/>
              </a:ext>
            </a:extLst>
          </p:cNvPr>
          <p:cNvSpPr txBox="1"/>
          <p:nvPr/>
        </p:nvSpPr>
        <p:spPr>
          <a:xfrm>
            <a:off x="241349" y="915566"/>
            <a:ext cx="8301261" cy="1234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修改資料庫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　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ALTER DATABASE [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資料庫名稱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　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[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DEFAULT] CHARACTER SET [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字元集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　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[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DEFAULT] COLLATE [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編碼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]</a:t>
            </a:r>
          </a:p>
          <a:p>
            <a:pPr algn="ctr">
              <a:spcAft>
                <a:spcPts val="600"/>
              </a:spcAft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>
            <a:off x="4146765" y="2537378"/>
            <a:ext cx="1118160" cy="678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86325" y="3324023"/>
            <a:ext cx="867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EX: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 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Times"/>
            </a:endParaRP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Times"/>
              </a:rPr>
              <a:t>ALTER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Times"/>
              </a:rPr>
              <a:t>DATABASE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‘CLASS’ </a:t>
            </a:r>
            <a:endParaRPr lang="en-US" altLang="ja-JP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　　</a:t>
            </a:r>
            <a:r>
              <a:rPr lang="ja-JP" altLang="zh-TW" dirty="0" smtClean="0">
                <a:uFill>
                  <a:solidFill>
                    <a:srgbClr val="FF0000"/>
                  </a:solidFill>
                </a:uFill>
                <a:latin typeface="微軟正黑體" pitchFamily="34" charset="-120"/>
                <a:ea typeface="微軟正黑體" pitchFamily="34" charset="-120"/>
                <a:cs typeface="+mn-lt"/>
              </a:rPr>
              <a:t>DEFAULT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CHARACTER 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SET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 </a:t>
            </a:r>
            <a:endParaRPr lang="ja-JP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COLLA</a:t>
            </a:r>
            <a:r>
              <a:rPr lang="ja-JP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TE </a:t>
            </a:r>
            <a:r>
              <a:rPr lang="en-US" altLang="ja-JP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utf8_unicode_ci</a:t>
            </a:r>
            <a:r>
              <a:rPr lang="en-US" altLang="ja-JP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ja-JP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6660232" y="3773108"/>
            <a:ext cx="936104" cy="3998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940152" y="4172963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146765" y="4524352"/>
            <a:ext cx="17933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691808" y="3124015"/>
            <a:ext cx="228523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資料庫能夠修改字元集以及編碼方式。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07626" y="43334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資料表變更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-ALTER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xmlns="" id="{D9C29E58-250C-47A6-B009-FBF5E96AE440}"/>
              </a:ext>
            </a:extLst>
          </p:cNvPr>
          <p:cNvSpPr txBox="1"/>
          <p:nvPr/>
        </p:nvSpPr>
        <p:spPr>
          <a:xfrm>
            <a:off x="108939" y="1786919"/>
            <a:ext cx="8926122" cy="8010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dirty="0">
                <a:latin typeface="微軟正黑體" pitchFamily="34" charset="-120"/>
                <a:ea typeface="微軟正黑體" pitchFamily="34" charset="-120"/>
              </a:rPr>
              <a:t>新增資料</a:t>
            </a:r>
            <a:r>
              <a:rPr lang="ja-JP" altLang="en-US" dirty="0" smtClean="0">
                <a:latin typeface="微軟正黑體" pitchFamily="34" charset="-120"/>
                <a:ea typeface="微軟正黑體" pitchFamily="34" charset="-120"/>
              </a:rPr>
              <a:t>表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欄位</a:t>
            </a:r>
            <a:endParaRPr lang="en-US" altLang="ja-JP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		ADD</a:t>
            </a:r>
            <a:r>
              <a:rPr lang="ja-JP" altLang="en-US" dirty="0" smtClean="0"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ja-JP" altLang="en-US" dirty="0">
                <a:latin typeface="微軟正黑體" pitchFamily="34" charset="-120"/>
                <a:ea typeface="微軟正黑體" pitchFamily="34" charset="-120"/>
                <a:cs typeface="+mn-lt"/>
              </a:rPr>
              <a:t>欄位名稱 資料類別 </a:t>
            </a:r>
            <a:r>
              <a:rPr lang="en-US" altLang="ja-JP" dirty="0">
                <a:latin typeface="微軟正黑體" pitchFamily="34" charset="-120"/>
                <a:ea typeface="微軟正黑體" pitchFamily="34" charset="-120"/>
                <a:cs typeface="+mn-lt"/>
              </a:rPr>
              <a:t>[</a:t>
            </a:r>
            <a:r>
              <a:rPr lang="ja-JP" altLang="en-US" dirty="0">
                <a:latin typeface="微軟正黑體" pitchFamily="34" charset="-120"/>
                <a:ea typeface="微軟正黑體" pitchFamily="34" charset="-120"/>
                <a:cs typeface="+mn-lt"/>
              </a:rPr>
              <a:t>資料屬性</a:t>
            </a:r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];</a:t>
            </a:r>
          </a:p>
          <a:p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EX</a:t>
            </a:r>
          </a:p>
          <a:p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			ADD</a:t>
            </a:r>
            <a:r>
              <a:rPr lang="ja-JP" altLang="en-US" dirty="0" smtClean="0"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altLang="ja-JP" dirty="0" smtClean="0">
                <a:latin typeface="微軟正黑體" pitchFamily="34" charset="-120"/>
                <a:ea typeface="微軟正黑體" pitchFamily="34" charset="-120"/>
                <a:cs typeface="+mn-lt"/>
              </a:rPr>
              <a:t>‘BIRTHDAY’ DATE;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78016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ALTER TABEL [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</a:t>
            </a:r>
          </a:p>
        </p:txBody>
      </p:sp>
      <p:sp>
        <p:nvSpPr>
          <p:cNvPr id="8" name="加號 7"/>
          <p:cNvSpPr/>
          <p:nvPr/>
        </p:nvSpPr>
        <p:spPr>
          <a:xfrm>
            <a:off x="4160939" y="1211526"/>
            <a:ext cx="678106" cy="576064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06213"/>
              </p:ext>
            </p:extLst>
          </p:nvPr>
        </p:nvGraphicFramePr>
        <p:xfrm>
          <a:off x="899592" y="3213130"/>
          <a:ext cx="1659936" cy="1545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  <a:gridCol w="1023385"/>
              </a:tblGrid>
              <a:tr h="32771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92801"/>
              </p:ext>
            </p:extLst>
          </p:nvPr>
        </p:nvGraphicFramePr>
        <p:xfrm>
          <a:off x="5249962" y="3219822"/>
          <a:ext cx="3676160" cy="155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  <a:gridCol w="1023385"/>
                <a:gridCol w="2016224"/>
              </a:tblGrid>
              <a:tr h="38016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BIRTHDAY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1999-01-02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2000-08-01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向右箭號 10"/>
          <p:cNvSpPr/>
          <p:nvPr/>
        </p:nvSpPr>
        <p:spPr>
          <a:xfrm>
            <a:off x="3728891" y="3723878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2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714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gray">
          <a:xfrm>
            <a:off x="607626" y="43334"/>
            <a:ext cx="4138424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資料表變更</a:t>
            </a:r>
            <a:r>
              <a:rPr lang="en-US" altLang="zh-TW" sz="3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Times"/>
              </a:rPr>
              <a:t>-ALTER</a:t>
            </a:r>
            <a:endParaRPr lang="zh-CN" altLang="en-US" sz="32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xmlns="" id="{D9C29E58-250C-47A6-B009-FBF5E96AE440}"/>
              </a:ext>
            </a:extLst>
          </p:cNvPr>
          <p:cNvSpPr txBox="1"/>
          <p:nvPr/>
        </p:nvSpPr>
        <p:spPr>
          <a:xfrm>
            <a:off x="0" y="1986726"/>
            <a:ext cx="8926122" cy="8010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修改</a:t>
            </a:r>
            <a:r>
              <a:rPr lang="ja-JP" altLang="en-US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</a:t>
            </a:r>
            <a:r>
              <a:rPr lang="ja-JP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表</a:t>
            </a:r>
            <a:r>
              <a:rPr lang="zh-TW" alt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欄位</a:t>
            </a:r>
            <a:endParaRPr lang="en-US" altLang="ja-JP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		CHANGE</a:t>
            </a:r>
            <a:r>
              <a:rPr lang="en-US" altLang="ja-JP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‘NAME’ ‘BIRTHDAY’ DATE</a:t>
            </a:r>
            <a:r>
              <a:rPr lang="en-US" altLang="ja-JP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;</a:t>
            </a:r>
            <a:endParaRPr lang="en-US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  <a:cs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83968" y="47583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78016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ALTER TABEL [</a:t>
            </a:r>
            <a:r>
              <a:rPr lang="ja-JP" altLang="en-US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資料表名稱</a:t>
            </a:r>
            <a:r>
              <a:rPr lang="en-US" altLang="zh-TW" sz="20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]</a:t>
            </a:r>
          </a:p>
        </p:txBody>
      </p:sp>
      <p:sp>
        <p:nvSpPr>
          <p:cNvPr id="8" name="加號 7"/>
          <p:cNvSpPr/>
          <p:nvPr/>
        </p:nvSpPr>
        <p:spPr>
          <a:xfrm>
            <a:off x="4160939" y="1211526"/>
            <a:ext cx="678106" cy="576064"/>
          </a:xfrm>
          <a:prstGeom prst="mathPlu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08748"/>
              </p:ext>
            </p:extLst>
          </p:nvPr>
        </p:nvGraphicFramePr>
        <p:xfrm>
          <a:off x="899592" y="3213130"/>
          <a:ext cx="1659936" cy="1545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1"/>
                <a:gridCol w="1023385"/>
              </a:tblGrid>
              <a:tr h="32771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NAME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589734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013824"/>
              </p:ext>
            </p:extLst>
          </p:nvPr>
        </p:nvGraphicFramePr>
        <p:xfrm>
          <a:off x="5249962" y="3363838"/>
          <a:ext cx="3426494" cy="133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331"/>
                <a:gridCol w="2637163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ID</a:t>
                      </a:r>
                      <a:r>
                        <a:rPr lang="en-US" altLang="zh-TW" sz="180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NAME</a:t>
                      </a:r>
                      <a:endParaRPr lang="zh-TW" altLang="en-US" sz="18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485336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王小名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485336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微軟正黑體" pitchFamily="34" charset="-120"/>
                          <a:ea typeface="微軟正黑體" pitchFamily="34" charset="-120"/>
                        </a:rPr>
                        <a:t>2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lt"/>
                        </a:rPr>
                        <a:t>李小美</a:t>
                      </a:r>
                      <a:endParaRPr lang="zh-TW" altLang="en-US" sz="18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向右箭號 11"/>
          <p:cNvSpPr/>
          <p:nvPr/>
        </p:nvSpPr>
        <p:spPr>
          <a:xfrm>
            <a:off x="3728891" y="3723878"/>
            <a:ext cx="8640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236296" y="3374296"/>
            <a:ext cx="12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  <a:cs typeface="+mn-lt"/>
              </a:rPr>
              <a:t>BIRTHDAY</a:t>
            </a:r>
            <a:endParaRPr lang="zh-TW" altLang="en-US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6876256" y="3557228"/>
            <a:ext cx="36004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11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2" grpId="0" animBg="1"/>
      <p:bldP spid="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1969</Words>
  <Application>Microsoft Office PowerPoint</Application>
  <PresentationFormat>如螢幕大小 (16:9)</PresentationFormat>
  <Paragraphs>427</Paragraphs>
  <Slides>28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Vivien</dc:creator>
  <cp:lastModifiedBy>Vivien</cp:lastModifiedBy>
  <cp:revision>108</cp:revision>
  <dcterms:created xsi:type="dcterms:W3CDTF">2019-07-05T15:42:34Z</dcterms:created>
  <dcterms:modified xsi:type="dcterms:W3CDTF">2019-08-03T08:45:46Z</dcterms:modified>
</cp:coreProperties>
</file>