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60" r:id="rId4"/>
    <p:sldId id="259" r:id="rId5"/>
    <p:sldId id="266" r:id="rId6"/>
    <p:sldId id="263" r:id="rId7"/>
    <p:sldId id="267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BB7B1-B03F-344B-8C2B-313D251A5C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y.feizhao.me/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344"/>
            <a:ext cx="7772400" cy="4571999"/>
          </a:xfrm>
        </p:spPr>
        <p:txBody>
          <a:bodyPr anchor="t" anchorCtr="0"/>
          <a:lstStyle/>
          <a:p>
            <a:r>
              <a:rPr lang="en-US" sz="4000" b="1" cap="none" dirty="0">
                <a:latin typeface="Lucida Calligraphy"/>
                <a:cs typeface="Lucida Calligraphy"/>
              </a:rPr>
              <a:t>V</a:t>
            </a:r>
            <a:r>
              <a:rPr lang="en-US" sz="4000" b="1" cap="none" dirty="0" smtClean="0">
                <a:latin typeface="Lucida Calligraphy"/>
                <a:cs typeface="Lucida Calligraphy"/>
              </a:rPr>
              <a:t>isual </a:t>
            </a:r>
            <a:r>
              <a:rPr lang="en-US" sz="4000" b="1" cap="none" dirty="0">
                <a:latin typeface="Lucida Calligraphy"/>
                <a:cs typeface="Lucida Calligraphy"/>
              </a:rPr>
              <a:t>P</a:t>
            </a:r>
            <a:r>
              <a:rPr lang="en-US" sz="4000" b="1" cap="none" dirty="0" smtClean="0">
                <a:latin typeface="Lucida Calligraphy"/>
                <a:cs typeface="Lucida Calligraphy"/>
              </a:rPr>
              <a:t>olitics:  What </a:t>
            </a:r>
            <a:r>
              <a:rPr lang="en-US" sz="4000" b="1" cap="none" dirty="0">
                <a:latin typeface="Lucida Calligraphy"/>
                <a:cs typeface="Lucida Calligraphy"/>
              </a:rPr>
              <a:t>M</a:t>
            </a:r>
            <a:r>
              <a:rPr lang="en-US" sz="4000" b="1" cap="none" dirty="0" smtClean="0">
                <a:latin typeface="Lucida Calligraphy"/>
                <a:cs typeface="Lucida Calligraphy"/>
              </a:rPr>
              <a:t>akes a Political </a:t>
            </a:r>
            <a:r>
              <a:rPr lang="en-US" sz="4000" b="1" cap="none" dirty="0" err="1">
                <a:latin typeface="Lucida Calligraphy"/>
                <a:cs typeface="Lucida Calligraphy"/>
              </a:rPr>
              <a:t>R</a:t>
            </a:r>
            <a:r>
              <a:rPr lang="en-US" sz="4000" b="1" cap="none" dirty="0" err="1" smtClean="0">
                <a:latin typeface="Lucida Calligraphy"/>
                <a:cs typeface="Lucida Calligraphy"/>
              </a:rPr>
              <a:t>ockstar</a:t>
            </a:r>
            <a:r>
              <a:rPr lang="en-US" sz="4000" b="1" cap="none" dirty="0" smtClean="0">
                <a:latin typeface="Lucida Calligraphy"/>
                <a:cs typeface="Lucida Calligraphy"/>
              </a:rPr>
              <a:t> Follow a “Casual </a:t>
            </a:r>
            <a:r>
              <a:rPr lang="en-US" sz="4000" b="1" cap="none" dirty="0">
                <a:latin typeface="Lucida Calligraphy"/>
                <a:cs typeface="Lucida Calligraphy"/>
              </a:rPr>
              <a:t>U</a:t>
            </a:r>
            <a:r>
              <a:rPr lang="en-US" sz="4000" b="1" cap="none" dirty="0" smtClean="0">
                <a:latin typeface="Lucida Calligraphy"/>
                <a:cs typeface="Lucida Calligraphy"/>
              </a:rPr>
              <a:t>ser”?</a:t>
            </a:r>
            <a:endParaRPr lang="en-US" sz="4000" b="1" cap="none" dirty="0">
              <a:latin typeface="Lucida Calligraphy"/>
              <a:cs typeface="Lucida Calligraphy"/>
            </a:endParaRPr>
          </a:p>
        </p:txBody>
      </p:sp>
      <p:pic>
        <p:nvPicPr>
          <p:cNvPr id="3" name="Picture 2" descr="Screen Shot 2015-04-17 at 7.57.4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4" t="22271" r="29846" b="34336"/>
          <a:stretch/>
        </p:blipFill>
        <p:spPr>
          <a:xfrm>
            <a:off x="269239" y="1892997"/>
            <a:ext cx="8577369" cy="48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r>
              <a:rPr kumimoji="1" lang="en-US" altLang="zh-CN" dirty="0" smtClean="0"/>
              <a:t> / FEEDBACK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90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6NY-EI_400x4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9" y="3120788"/>
            <a:ext cx="3107379" cy="3107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26" y="1572968"/>
            <a:ext cx="6375679" cy="2685572"/>
          </a:xfrm>
        </p:spPr>
        <p:txBody>
          <a:bodyPr>
            <a:noAutofit/>
          </a:bodyPr>
          <a:lstStyle/>
          <a:p>
            <a:r>
              <a:rPr lang="en-US" sz="2200" b="0" dirty="0" smtClean="0"/>
              <a:t>Indian Prime Minister </a:t>
            </a:r>
            <a:r>
              <a:rPr lang="en-US" sz="2200" dirty="0" err="1" smtClean="0"/>
              <a:t>Narendra</a:t>
            </a:r>
            <a:r>
              <a:rPr lang="en-US" sz="2200" dirty="0" smtClean="0"/>
              <a:t> </a:t>
            </a:r>
            <a:r>
              <a:rPr lang="en-US" sz="2200" dirty="0" err="1" smtClean="0"/>
              <a:t>Modi</a:t>
            </a:r>
            <a:r>
              <a:rPr lang="en-US" sz="2200" b="0" dirty="0" smtClean="0"/>
              <a:t>, elected in May 2014, </a:t>
            </a:r>
            <a:r>
              <a:rPr lang="en-US" sz="2200" dirty="0" smtClean="0"/>
              <a:t>followed 408 casual users in twitter </a:t>
            </a:r>
            <a:r>
              <a:rPr lang="en-US" sz="2200" b="0" dirty="0" smtClean="0"/>
              <a:t>during the year leading up to elections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Member of the majority </a:t>
            </a:r>
            <a:r>
              <a:rPr lang="en-US" sz="2200" b="0" dirty="0" err="1" smtClean="0"/>
              <a:t>Bharatyya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Janata</a:t>
            </a:r>
            <a:r>
              <a:rPr lang="en-US" sz="2200" b="0" dirty="0" smtClean="0"/>
              <a:t> Party</a:t>
            </a:r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Born in 1950 in present day Gujarat</a:t>
            </a:r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Humble Beginnings</a:t>
            </a:r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Became involved with politics in 1974 (</a:t>
            </a:r>
            <a:r>
              <a:rPr lang="en-US" sz="2200" b="0" dirty="0" err="1" smtClean="0"/>
              <a:t>Navnirmam</a:t>
            </a:r>
            <a:r>
              <a:rPr lang="en-US" sz="2200" b="0" dirty="0" smtClean="0"/>
              <a:t> Movement)</a:t>
            </a:r>
          </a:p>
          <a:p>
            <a:pPr marL="342900" indent="-342900">
              <a:buFont typeface="Arial"/>
              <a:buChar char="•"/>
            </a:pPr>
            <a:endParaRPr lang="en-US" sz="2200" b="0" dirty="0"/>
          </a:p>
        </p:txBody>
      </p:sp>
      <p:pic>
        <p:nvPicPr>
          <p:cNvPr id="6" name="Picture 5" descr="Twitter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46" y="812757"/>
            <a:ext cx="682362" cy="6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-ipo-nyse-7no2013-people_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7"/>
          <a:stretch/>
        </p:blipFill>
        <p:spPr>
          <a:xfrm>
            <a:off x="0" y="1752601"/>
            <a:ext cx="9012613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these 408 users?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14" y="2016076"/>
            <a:ext cx="7620000" cy="4373563"/>
          </a:xfrm>
        </p:spPr>
        <p:txBody>
          <a:bodyPr/>
          <a:lstStyle/>
          <a:p>
            <a:r>
              <a:rPr lang="en-US" sz="2800" i="1" dirty="0">
                <a:solidFill>
                  <a:schemeClr val="bg1"/>
                </a:solidFill>
              </a:rPr>
              <a:t>Writers, self-described ”Proud Indians</a:t>
            </a:r>
            <a:r>
              <a:rPr lang="en-US" sz="2800" i="1" dirty="0" smtClean="0">
                <a:solidFill>
                  <a:schemeClr val="bg1"/>
                </a:solidFill>
              </a:rPr>
              <a:t>”, Students</a:t>
            </a:r>
            <a:r>
              <a:rPr lang="en-US" sz="2800" i="1" dirty="0">
                <a:solidFill>
                  <a:schemeClr val="bg1"/>
                </a:solidFill>
              </a:rPr>
              <a:t>, Producers, BJP Grass-Root Workers</a:t>
            </a:r>
            <a:r>
              <a:rPr lang="en-US" sz="2800" i="1" dirty="0" smtClean="0">
                <a:solidFill>
                  <a:schemeClr val="bg1"/>
                </a:solidFill>
              </a:rPr>
              <a:t>, IT workers</a:t>
            </a:r>
          </a:p>
          <a:p>
            <a:r>
              <a:rPr lang="en-US" sz="2800" b="0" dirty="0" smtClean="0">
                <a:solidFill>
                  <a:schemeClr val="bg1"/>
                </a:solidFill>
              </a:rPr>
              <a:t>They current live across India, with a few outside of the country. </a:t>
            </a:r>
          </a:p>
          <a:p>
            <a:r>
              <a:rPr lang="en-US" sz="2800" b="0" i="1" dirty="0" smtClean="0">
                <a:solidFill>
                  <a:schemeClr val="bg1"/>
                </a:solidFill>
              </a:rPr>
              <a:t>New Delhi, London, Kolkata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999"/>
            <a:ext cx="5791200" cy="714693"/>
          </a:xfrm>
        </p:spPr>
        <p:txBody>
          <a:bodyPr/>
          <a:lstStyle/>
          <a:p>
            <a:r>
              <a:rPr lang="en-US" dirty="0" smtClean="0"/>
              <a:t>Domain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749"/>
            <a:ext cx="7583488" cy="2596480"/>
          </a:xfrm>
        </p:spPr>
        <p:txBody>
          <a:bodyPr>
            <a:no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</a:t>
            </a:r>
            <a:r>
              <a:rPr lang="en-US" sz="2400" dirty="0" smtClean="0"/>
              <a:t>eywords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follow casual users?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342900" indent="-342900">
              <a:buFont typeface="Wingdings" charset="2"/>
              <a:buChar char="l"/>
            </a:pPr>
            <a:r>
              <a:rPr lang="en-US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them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retweet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Modi’s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tweets?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often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retweet</a:t>
            </a:r>
            <a:r>
              <a:rPr lang="en-US" altLang="zh-CN" sz="2400" dirty="0" smtClean="0"/>
              <a:t>?</a:t>
            </a:r>
          </a:p>
          <a:p>
            <a:pPr marL="342900" indent="-342900">
              <a:buFont typeface="Wingdings" charset="2"/>
              <a:buChar char="l"/>
            </a:pPr>
            <a:r>
              <a:rPr lang="en-US" sz="2400" dirty="0" smtClean="0"/>
              <a:t>Given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topics/words,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change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over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around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election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period?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0700" y="4977826"/>
            <a:ext cx="7456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sz="2400" dirty="0" smtClean="0"/>
              <a:t>Complete twitter feeds(time, content) these 408 users sent out for one year</a:t>
            </a:r>
            <a:endParaRPr lang="en-US" altLang="zh-CN" sz="2400" dirty="0" smtClean="0"/>
          </a:p>
          <a:p>
            <a:pPr marL="342900" indent="-342900">
              <a:buFont typeface="Wingdings" charset="2"/>
              <a:buChar char="l"/>
            </a:pP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consists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approximately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6000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tweets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Narendra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Modi</a:t>
            </a:r>
            <a:endParaRPr lang="en-US" altLang="zh-CN" sz="2400" dirty="0" smtClean="0"/>
          </a:p>
        </p:txBody>
      </p:sp>
      <p:pic>
        <p:nvPicPr>
          <p:cNvPr id="6" name="Picture 5" descr="Twitter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13" y="761999"/>
            <a:ext cx="682362" cy="6823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5475" y="4271229"/>
            <a:ext cx="5791200" cy="71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hedule-a-free-online-demo-of-SL8Z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4720"/>
            <a:ext cx="4343400" cy="41021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0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7" y="479743"/>
            <a:ext cx="8365063" cy="6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Decisions – </a:t>
            </a:r>
            <a:r>
              <a:rPr lang="en-US" dirty="0" smtClean="0"/>
              <a:t>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TELLING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092" y="1122892"/>
            <a:ext cx="78337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Orient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the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user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the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topic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Text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complement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visualizations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b="1" dirty="0" smtClean="0"/>
              <a:t>Inspiration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from</a:t>
            </a:r>
            <a:r>
              <a:rPr lang="zh-CN" altLang="en-US" sz="2000" b="1" dirty="0" smtClean="0"/>
              <a:t> </a:t>
            </a:r>
            <a:r>
              <a:rPr lang="en-US" sz="2000" b="1" dirty="0" smtClean="0"/>
              <a:t>New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York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Times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article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b="1" dirty="0" smtClean="0"/>
              <a:t>Author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driven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approach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but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few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visualizations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talk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give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readers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flexibility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derive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their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own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conclusions</a:t>
            </a:r>
            <a:r>
              <a:rPr lang="zh-CN" altLang="en-US" sz="2000" b="1" dirty="0" smtClean="0"/>
              <a:t> 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15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7" y="152718"/>
            <a:ext cx="8365063" cy="64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Decisions – Text Circle</a:t>
            </a:r>
            <a:endParaRPr lang="en-US" dirty="0"/>
          </a:p>
        </p:txBody>
      </p:sp>
      <p:pic>
        <p:nvPicPr>
          <p:cNvPr id="7" name="Picture 6" descr="Screen Shot 2015-04-17 at 11.18.37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t="26741" r="47037" b="7185"/>
          <a:stretch/>
        </p:blipFill>
        <p:spPr>
          <a:xfrm>
            <a:off x="230716" y="927418"/>
            <a:ext cx="3843867" cy="3776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199467" y="948267"/>
            <a:ext cx="43857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Effective: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Effective </a:t>
            </a:r>
            <a:r>
              <a:rPr lang="en-US" sz="2000" dirty="0" smtClean="0"/>
              <a:t>for highest frequency words / terms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 smtClean="0"/>
              <a:t>Expressive: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Shows the size of highest frequency of any word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Allows comparison for anyone</a:t>
            </a:r>
          </a:p>
          <a:p>
            <a:endParaRPr lang="en-US" sz="2000" b="1" dirty="0"/>
          </a:p>
          <a:p>
            <a:r>
              <a:rPr lang="en-US" sz="2000" b="1" dirty="0" err="1" smtClean="0"/>
              <a:t>Preattentivenes</a:t>
            </a:r>
            <a:r>
              <a:rPr lang="en-US" altLang="zh-CN" sz="2000" b="1" dirty="0" err="1" smtClean="0"/>
              <a:t>s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/>
              <a:t>H</a:t>
            </a:r>
            <a:r>
              <a:rPr lang="en-US" sz="2000" dirty="0" smtClean="0"/>
              <a:t>ighest </a:t>
            </a:r>
            <a:r>
              <a:rPr lang="en-US" sz="2000" dirty="0" smtClean="0"/>
              <a:t>frequency words are immediately </a:t>
            </a:r>
            <a:r>
              <a:rPr lang="en-US" sz="2000" dirty="0" smtClean="0"/>
              <a:t>noticed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 smtClean="0"/>
              <a:t>Interactivity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Elaborate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circle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6788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91600" cy="64314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Design Decisions – Words over time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244042" y="902338"/>
            <a:ext cx="35665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Effective: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Length is good for comparing between words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Good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comparing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particular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Frequency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Expressive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Frequencies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encoded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length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r>
              <a:rPr lang="en-US" altLang="zh-CN" sz="2000" dirty="0" smtClean="0"/>
              <a:t>.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Interactivity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Reconfiguration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Encoding</a:t>
            </a:r>
            <a:endParaRPr lang="en-US" sz="2000" dirty="0" smtClean="0"/>
          </a:p>
        </p:txBody>
      </p:sp>
      <p:pic>
        <p:nvPicPr>
          <p:cNvPr id="3" name="图片 2" descr="Screen Shot 2015-04-17 at 12.27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8250"/>
            <a:ext cx="5048250" cy="2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12668" cy="643149"/>
          </a:xfrm>
        </p:spPr>
        <p:txBody>
          <a:bodyPr>
            <a:normAutofit/>
          </a:bodyPr>
          <a:lstStyle/>
          <a:p>
            <a:r>
              <a:rPr lang="en-US" dirty="0" smtClean="0"/>
              <a:t>Design Decisions - Network</a:t>
            </a:r>
            <a:endParaRPr lang="en-US" dirty="0"/>
          </a:p>
        </p:txBody>
      </p:sp>
      <p:pic>
        <p:nvPicPr>
          <p:cNvPr id="5" name="Picture 4" descr="networ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2"/>
          <a:stretch/>
        </p:blipFill>
        <p:spPr>
          <a:xfrm>
            <a:off x="313268" y="1037911"/>
            <a:ext cx="4569844" cy="29943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03284" y="1188088"/>
            <a:ext cx="35665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Effective: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Link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retweeted</a:t>
            </a:r>
            <a:endParaRPr lang="en-US" altLang="zh-CN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Size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depicts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retweets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Expressive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Area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limited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sizes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expressive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effective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Interactivity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Hovering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detail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05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587</TotalTime>
  <Words>359</Words>
  <Application>Microsoft Macintosh PowerPoint</Application>
  <PresentationFormat>全屏显示(4:3)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Essential</vt:lpstr>
      <vt:lpstr>Visual Politics:  What Makes a Political Rockstar Follow a “Casual User”?</vt:lpstr>
      <vt:lpstr>Background</vt:lpstr>
      <vt:lpstr>Who are these 408 users? </vt:lpstr>
      <vt:lpstr>Domain Question</vt:lpstr>
      <vt:lpstr>OUR SOLUTION</vt:lpstr>
      <vt:lpstr>Design Decisions – STORY TELLING</vt:lpstr>
      <vt:lpstr>Design Decisions – Text Circle</vt:lpstr>
      <vt:lpstr>Design Decisions – Words over time</vt:lpstr>
      <vt:lpstr>Design Decisions - Network</vt:lpstr>
      <vt:lpstr>Questions / FEEDBACK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P0litics</dc:title>
  <dc:creator>Chelsea</dc:creator>
  <cp:lastModifiedBy>Jingzhu Yan</cp:lastModifiedBy>
  <cp:revision>17</cp:revision>
  <dcterms:created xsi:type="dcterms:W3CDTF">2015-04-16T19:03:14Z</dcterms:created>
  <dcterms:modified xsi:type="dcterms:W3CDTF">2015-04-17T17:20:07Z</dcterms:modified>
</cp:coreProperties>
</file>