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F32E1-CF2C-5358-3F11-027CE36A8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4FD9B-E982-BC50-1881-6684AE0E5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6E11-6C3E-71BF-7F27-E242180B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C655F-1F9F-38F7-0D46-C5476DF1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C1C5F-C7BD-68B3-C65A-823792A8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4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B666C-F89E-5C1E-5BB7-0A4DD36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6CE8D-6C43-118A-4BAC-A1D3DF86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404BB-1D82-D02A-DC3A-3FB342BF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E9D76-AF88-4866-B872-8BF75521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E3B20-2439-9083-E9CE-CF081BE1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52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81F7A-ED7D-E9D0-EC58-DD5F51DC8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C024-5123-E174-63AE-BBC683F09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5753A-A046-38C9-B36D-95889D75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B299-F160-49C4-1453-1C37B52A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BBDCF-9288-0F89-4D9D-5D23C3F5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4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032D-35ED-DA5A-5CEB-03B534EE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DEA4D-A166-5A7F-ED95-B969B40F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7315A-0F73-2926-F78C-FC15449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7EFB3-7019-26D9-D2DF-53C05DA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186FD-9DE4-9D4F-7FA7-E7A1B502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7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CE6F2-7B83-EF53-4878-81CAF55D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771D9-B242-D8F5-F1DA-0CF6B6FE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D0354-1FA5-B508-EB3E-DE08B1A4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1ECCC-1BC0-1C28-4F27-D3421844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E5080-0A58-FB94-5974-CF02830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64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2CB1-A6FA-31BA-660C-BCFA16E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E86B5-8DDA-121A-C978-D1A75BAD0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7AE59-3069-0B37-D72A-6D880C4C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A2284-D7C6-37ED-B955-AF22861C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C646E-8C5F-1A58-5E55-DEB25975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133EF-8D3F-6DA5-33A0-04B01DD5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96037-0B45-0A86-EBFC-C174494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E8180-27E5-8F0C-A066-B31EB4DB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C2217-D998-6FCB-F069-F8FE3B24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D5A76-0AD8-9E2E-1CA9-FD859AFA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D3EC3-0B98-5C37-7310-456F2868A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C2F4A2-77E4-DD21-F6F4-2E49492E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F63AE-890D-7E02-887C-5C19F937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B11110-7780-6F90-55B3-7DE9558D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3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6AC5-D65E-24AE-3DB4-E2E3B13A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069414-DA0C-4C70-C44E-F4949AC8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1C302-9A52-9977-9419-A99C7198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7753B-C77E-C9ED-067B-6C731C8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9716C-4784-909E-06F5-923100D8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43B86-1686-A47C-32F6-4211C56B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2BA2F-A5B5-D7CA-35E3-AA101091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C31D3-F861-7485-66BA-5F0C699D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6EC1-EA7E-4898-962F-DF4E6673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E0886-051B-A5E3-65D8-1DB47D8C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27ECA-60AF-81C7-ECCD-BD3A9763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51CCF-C38A-4953-8976-B8A763AB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F0AD1-86C9-4296-B0EE-915B839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3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ECCE0-1166-62FC-9B42-6AF00979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7D502-6FAE-4C73-AE6A-3BB61C970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FF7BE-5FF7-1D4A-D955-4DFA236B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F7D61-4930-AD06-B116-176E480A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13C4D-69C3-B33D-E545-34082877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19388-F10A-88C4-C2A4-3B75CDBA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B73BF7-BBD2-F8BA-4704-C0AC3367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B2EA8-FDA1-BB52-564A-8986FADC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E87B7-2923-241F-C5C9-8889FA721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F999-A3B6-964D-8060-026F7590D437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31F7-EFF8-3272-F5FE-61A15F5A6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3CA22-D55E-FFF5-26D6-AEFAE8DD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6362-3C06-9249-9B86-FF0818B8B7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2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31F2F47-6266-BE52-5881-A6E85805C9F0}"/>
              </a:ext>
            </a:extLst>
          </p:cNvPr>
          <p:cNvSpPr/>
          <p:nvPr/>
        </p:nvSpPr>
        <p:spPr>
          <a:xfrm>
            <a:off x="5030836" y="742948"/>
            <a:ext cx="6920362" cy="33987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B81D6F-58CF-3E4E-5530-A4895E3EEF42}"/>
              </a:ext>
            </a:extLst>
          </p:cNvPr>
          <p:cNvSpPr/>
          <p:nvPr/>
        </p:nvSpPr>
        <p:spPr>
          <a:xfrm>
            <a:off x="240802" y="753782"/>
            <a:ext cx="4627033" cy="29307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6A487C5B-2600-5D42-F4C4-A9A31EBF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9" y="60512"/>
            <a:ext cx="2238437" cy="598394"/>
          </a:xfrm>
          <a:prstGeom prst="rect">
            <a:avLst/>
          </a:prstGeom>
        </p:spPr>
      </p:pic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4DA27B25-FC6E-614C-2203-CE3BCA8F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71" y="86659"/>
            <a:ext cx="2413000" cy="546100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E78B9F9D-73CA-6E98-31E4-7C1990B3B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30" y="99733"/>
            <a:ext cx="2438400" cy="546100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09853B76-6BEB-9A49-6FAF-9DCB43626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595" y="114300"/>
            <a:ext cx="2451100" cy="520700"/>
          </a:xfrm>
          <a:prstGeom prst="rect">
            <a:avLst/>
          </a:prstGeom>
        </p:spPr>
      </p:pic>
      <p:pic>
        <p:nvPicPr>
          <p:cNvPr id="13" name="图片 12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D0132AC9-F394-FBF3-22C0-8CD5FA1D2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548" y="112059"/>
            <a:ext cx="1079500" cy="533400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1EBB39CC-2AF7-1EFE-FA8A-CA1F07242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03" y="1073150"/>
            <a:ext cx="4249627" cy="25575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63E3F50-84ED-367B-6E54-BA44EFDE09E5}"/>
              </a:ext>
            </a:extLst>
          </p:cNvPr>
          <p:cNvSpPr/>
          <p:nvPr/>
        </p:nvSpPr>
        <p:spPr>
          <a:xfrm>
            <a:off x="240802" y="3778622"/>
            <a:ext cx="4627033" cy="29307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日程表&#10;&#10;描述已自动生成">
            <a:extLst>
              <a:ext uri="{FF2B5EF4-FFF2-40B4-BE49-F238E27FC236}">
                <a16:creationId xmlns:a16="http://schemas.microsoft.com/office/drawing/2014/main" id="{40184BC6-DE70-F692-74BC-498F2F3C3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227" y="3950074"/>
            <a:ext cx="4544714" cy="2715529"/>
          </a:xfrm>
          <a:prstGeom prst="rect">
            <a:avLst/>
          </a:prstGeom>
        </p:spPr>
      </p:pic>
      <p:pic>
        <p:nvPicPr>
          <p:cNvPr id="21" name="图片 20" descr="地图在雪地上&#10;&#10;描述已自动生成">
            <a:extLst>
              <a:ext uri="{FF2B5EF4-FFF2-40B4-BE49-F238E27FC236}">
                <a16:creationId xmlns:a16="http://schemas.microsoft.com/office/drawing/2014/main" id="{8E5C5791-1941-3509-363F-BC8B187EE7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004" y="753782"/>
            <a:ext cx="6582087" cy="338791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C96BC72-1065-88E0-DC46-5C8BCE323F12}"/>
              </a:ext>
            </a:extLst>
          </p:cNvPr>
          <p:cNvSpPr/>
          <p:nvPr/>
        </p:nvSpPr>
        <p:spPr>
          <a:xfrm>
            <a:off x="5030836" y="4249641"/>
            <a:ext cx="4444859" cy="24596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0AB431-7EDA-587A-9660-55A966B45F3A}"/>
              </a:ext>
            </a:extLst>
          </p:cNvPr>
          <p:cNvSpPr/>
          <p:nvPr/>
        </p:nvSpPr>
        <p:spPr>
          <a:xfrm>
            <a:off x="9592661" y="4238808"/>
            <a:ext cx="2358537" cy="24596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 descr="图表, 旭日形&#10;&#10;描述已自动生成">
            <a:extLst>
              <a:ext uri="{FF2B5EF4-FFF2-40B4-BE49-F238E27FC236}">
                <a16:creationId xmlns:a16="http://schemas.microsoft.com/office/drawing/2014/main" id="{DA544478-1597-A8EA-11B3-13F0EBBAA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6272" y="4512983"/>
            <a:ext cx="2076839" cy="1995394"/>
          </a:xfrm>
          <a:prstGeom prst="rect">
            <a:avLst/>
          </a:prstGeom>
        </p:spPr>
      </p:pic>
      <p:pic>
        <p:nvPicPr>
          <p:cNvPr id="28" name="图片 27" descr="电脑屏幕的截图&#10;&#10;描述已自动生成">
            <a:extLst>
              <a:ext uri="{FF2B5EF4-FFF2-40B4-BE49-F238E27FC236}">
                <a16:creationId xmlns:a16="http://schemas.microsoft.com/office/drawing/2014/main" id="{4EE3FC0E-A94A-52F8-9C29-EDCC4018B1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1176" y="4728135"/>
            <a:ext cx="4351477" cy="179368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580E98E-B63E-EB86-2335-ECD6A19EF706}"/>
              </a:ext>
            </a:extLst>
          </p:cNvPr>
          <p:cNvSpPr txBox="1"/>
          <p:nvPr/>
        </p:nvSpPr>
        <p:spPr>
          <a:xfrm>
            <a:off x="847164" y="726141"/>
            <a:ext cx="364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Exporters of Final Product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1746D6-E0ED-8406-1DA2-1CB29754BC51}"/>
              </a:ext>
            </a:extLst>
          </p:cNvPr>
          <p:cNvSpPr txBox="1"/>
          <p:nvPr/>
        </p:nvSpPr>
        <p:spPr>
          <a:xfrm>
            <a:off x="1784067" y="3724834"/>
            <a:ext cx="207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Sankey Diagram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E60DC7-1967-85F6-347B-039BD5126AFF}"/>
              </a:ext>
            </a:extLst>
          </p:cNvPr>
          <p:cNvSpPr txBox="1"/>
          <p:nvPr/>
        </p:nvSpPr>
        <p:spPr>
          <a:xfrm>
            <a:off x="7902076" y="694082"/>
            <a:ext cx="207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Supply Chain Map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A68E03-7840-707C-C4B6-431A7943B170}"/>
              </a:ext>
            </a:extLst>
          </p:cNvPr>
          <p:cNvSpPr txBox="1"/>
          <p:nvPr/>
        </p:nvSpPr>
        <p:spPr>
          <a:xfrm>
            <a:off x="5133628" y="4341803"/>
            <a:ext cx="4652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i="0" dirty="0">
                <a:solidFill>
                  <a:srgbClr val="374151"/>
                </a:solidFill>
                <a:effectLst/>
                <a:latin typeface="Söhne"/>
              </a:rPr>
              <a:t>Top 5 Countries with Correlated Raw Material Production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44DDDC4-20C9-5E69-46DD-F4970C9F9338}"/>
              </a:ext>
            </a:extLst>
          </p:cNvPr>
          <p:cNvSpPr txBox="1"/>
          <p:nvPr/>
        </p:nvSpPr>
        <p:spPr>
          <a:xfrm>
            <a:off x="10163129" y="4221310"/>
            <a:ext cx="207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Percentage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30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4</a:t>
            </a:r>
            <a:r>
              <a:rPr kumimoji="1" lang="zh-CN" altLang="en-US" dirty="0"/>
              <a:t>数据结构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6D0B9-0AE0-3418-135C-A74DE867D2F9}"/>
              </a:ext>
            </a:extLst>
          </p:cNvPr>
          <p:cNvSpPr txBox="1"/>
          <p:nvPr/>
        </p:nvSpPr>
        <p:spPr>
          <a:xfrm>
            <a:off x="5023597" y="211687"/>
            <a:ext cx="6845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r>
              <a:rPr lang="en" altLang="zh-CN" b="1" dirty="0">
                <a:solidFill>
                  <a:srgbClr val="FF0000"/>
                </a:solidFill>
              </a:rPr>
              <a:t>https://</a:t>
            </a:r>
            <a:r>
              <a:rPr lang="en" altLang="zh-CN" b="1" dirty="0" err="1">
                <a:solidFill>
                  <a:srgbClr val="FF0000"/>
                </a:solidFill>
              </a:rPr>
              <a:t>echarts.apache.org</a:t>
            </a:r>
            <a:r>
              <a:rPr lang="en" altLang="zh-CN" b="1" dirty="0">
                <a:solidFill>
                  <a:srgbClr val="FF0000"/>
                </a:solidFill>
              </a:rPr>
              <a:t>/examples/</a:t>
            </a:r>
            <a:r>
              <a:rPr lang="en" altLang="zh-CN" b="1" dirty="0" err="1">
                <a:solidFill>
                  <a:srgbClr val="FF0000"/>
                </a:solidFill>
              </a:rPr>
              <a:t>zh</a:t>
            </a:r>
            <a:r>
              <a:rPr lang="en" altLang="zh-CN" b="1" dirty="0">
                <a:solidFill>
                  <a:srgbClr val="FF0000"/>
                </a:solidFill>
              </a:rPr>
              <a:t>/</a:t>
            </a:r>
            <a:r>
              <a:rPr lang="en" altLang="zh-CN" b="1" dirty="0" err="1">
                <a:solidFill>
                  <a:srgbClr val="FF0000"/>
                </a:solidFill>
              </a:rPr>
              <a:t>editor.html?c</a:t>
            </a:r>
            <a:r>
              <a:rPr lang="en" altLang="zh-CN" b="1" dirty="0">
                <a:solidFill>
                  <a:srgbClr val="FF0000"/>
                </a:solidFill>
              </a:rPr>
              <a:t>=</a:t>
            </a:r>
            <a:r>
              <a:rPr lang="en" altLang="zh-CN" b="1" dirty="0" err="1">
                <a:solidFill>
                  <a:srgbClr val="FF0000"/>
                </a:solidFill>
              </a:rPr>
              <a:t>sankey</a:t>
            </a:r>
            <a:r>
              <a:rPr lang="en" altLang="zh-CN" b="1" dirty="0">
                <a:solidFill>
                  <a:srgbClr val="FF0000"/>
                </a:solidFill>
              </a:rPr>
              <a:t>-energy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36D94505-461B-2E94-5A9A-27C47F10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99" y="1064186"/>
            <a:ext cx="2451100" cy="5207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215F9D-CCC1-ED2C-FCC4-9A665C41A9A6}"/>
              </a:ext>
            </a:extLst>
          </p:cNvPr>
          <p:cNvSpPr txBox="1"/>
          <p:nvPr/>
        </p:nvSpPr>
        <p:spPr>
          <a:xfrm>
            <a:off x="5169098" y="1665992"/>
            <a:ext cx="48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文件存储于：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0B776B2-596D-F79E-6C28-7EEB20F85BB8}"/>
              </a:ext>
            </a:extLst>
          </p:cNvPr>
          <p:cNvSpPr txBox="1">
            <a:spLocks/>
          </p:cNvSpPr>
          <p:nvPr/>
        </p:nvSpPr>
        <p:spPr>
          <a:xfrm>
            <a:off x="5263655" y="2609900"/>
            <a:ext cx="63655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数据文件命名方式：</a:t>
            </a:r>
            <a:r>
              <a:rPr kumimoji="1" lang="en-US" altLang="zh-CN" sz="2800" dirty="0"/>
              <a:t>{year}_{</a:t>
            </a:r>
            <a:r>
              <a:rPr kumimoji="1" lang="en-US" altLang="zh-CN" sz="2800" dirty="0" err="1"/>
              <a:t>productcode</a:t>
            </a:r>
            <a:r>
              <a:rPr kumimoji="1" lang="en-US" altLang="zh-CN" sz="2800" dirty="0"/>
              <a:t>}_</a:t>
            </a:r>
            <a:r>
              <a:rPr kumimoji="1" lang="en-US" altLang="zh-CN" sz="2800" dirty="0" err="1"/>
              <a:t>sankey.json</a:t>
            </a:r>
            <a:endParaRPr kumimoji="1"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92F414-AEBF-1D2C-5392-88B6310FB8FA}"/>
              </a:ext>
            </a:extLst>
          </p:cNvPr>
          <p:cNvSpPr/>
          <p:nvPr/>
        </p:nvSpPr>
        <p:spPr>
          <a:xfrm>
            <a:off x="322730" y="1036451"/>
            <a:ext cx="4627033" cy="29307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D05A7EB5-C660-317D-A3DA-EAED6FA7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5" y="1207903"/>
            <a:ext cx="4544714" cy="2715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3F2232-A981-7798-C176-20DD619A7ACB}"/>
              </a:ext>
            </a:extLst>
          </p:cNvPr>
          <p:cNvSpPr txBox="1"/>
          <p:nvPr/>
        </p:nvSpPr>
        <p:spPr>
          <a:xfrm>
            <a:off x="1865995" y="982663"/>
            <a:ext cx="207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Sankey Diagram</a:t>
            </a:r>
            <a:endParaRPr kumimoji="1" lang="zh-CN" altLang="en-US" dirty="0"/>
          </a:p>
        </p:txBody>
      </p:sp>
      <p:pic>
        <p:nvPicPr>
          <p:cNvPr id="9" name="图片 8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1D4DFB1-AAB9-A5E4-78BE-642BCDA4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99" y="1026753"/>
            <a:ext cx="2451100" cy="655244"/>
          </a:xfrm>
          <a:prstGeom prst="rect">
            <a:avLst/>
          </a:prstGeom>
        </p:spPr>
      </p:pic>
      <p:pic>
        <p:nvPicPr>
          <p:cNvPr id="11" name="图片 10" descr="图形用户界面&#10;&#10;中度可信度描述已自动生成">
            <a:extLst>
              <a:ext uri="{FF2B5EF4-FFF2-40B4-BE49-F238E27FC236}">
                <a16:creationId xmlns:a16="http://schemas.microsoft.com/office/drawing/2014/main" id="{FD15DE41-ADA0-CED8-7BD4-21A74EFB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649" y="2140629"/>
            <a:ext cx="2420935" cy="580224"/>
          </a:xfrm>
          <a:prstGeom prst="rect">
            <a:avLst/>
          </a:prstGeom>
        </p:spPr>
      </p:pic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10FC300C-0110-18B4-928F-1212FE28D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649" y="4007531"/>
            <a:ext cx="2438400" cy="2197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98B1B94-92D8-DC13-03AC-9FE080E853AB}"/>
              </a:ext>
            </a:extLst>
          </p:cNvPr>
          <p:cNvSpPr txBox="1"/>
          <p:nvPr/>
        </p:nvSpPr>
        <p:spPr>
          <a:xfrm>
            <a:off x="259977" y="4172617"/>
            <a:ext cx="4840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这边的数据是直接处理好的，只需要引用正确的文件就可以生成了。（根据筛选框的两个值定位到确定的文件）</a:t>
            </a:r>
          </a:p>
        </p:txBody>
      </p:sp>
    </p:spTree>
    <p:extLst>
      <p:ext uri="{BB962C8B-B14F-4D97-AF65-F5344CB8AC3E}">
        <p14:creationId xmlns:p14="http://schemas.microsoft.com/office/powerpoint/2010/main" val="425261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5</a:t>
            </a:r>
            <a:r>
              <a:rPr kumimoji="1" lang="zh-CN" altLang="en-US" dirty="0"/>
              <a:t>数据结构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6D0B9-0AE0-3418-135C-A74DE867D2F9}"/>
              </a:ext>
            </a:extLst>
          </p:cNvPr>
          <p:cNvSpPr txBox="1"/>
          <p:nvPr/>
        </p:nvSpPr>
        <p:spPr>
          <a:xfrm>
            <a:off x="5023597" y="211687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https://</a:t>
            </a:r>
            <a:r>
              <a:rPr lang="en-US" altLang="zh-CN" b="1" dirty="0" err="1">
                <a:solidFill>
                  <a:srgbClr val="FF0000"/>
                </a:solidFill>
              </a:rPr>
              <a:t>www.makeapie.cn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echarts_content</a:t>
            </a:r>
            <a:r>
              <a:rPr lang="en-US" altLang="zh-CN" b="1" dirty="0">
                <a:solidFill>
                  <a:srgbClr val="FF0000"/>
                </a:solidFill>
              </a:rPr>
              <a:t>/xB1G6xtjDQ.html</a:t>
            </a:r>
          </a:p>
        </p:txBody>
      </p:sp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36D94505-461B-2E94-5A9A-27C47F10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29" y="1064186"/>
            <a:ext cx="2451100" cy="5207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215F9D-CCC1-ED2C-FCC4-9A665C41A9A6}"/>
              </a:ext>
            </a:extLst>
          </p:cNvPr>
          <p:cNvSpPr txBox="1"/>
          <p:nvPr/>
        </p:nvSpPr>
        <p:spPr>
          <a:xfrm>
            <a:off x="6379328" y="1665992"/>
            <a:ext cx="48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文件存储于：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0B776B2-596D-F79E-6C28-7EEB20F85BB8}"/>
              </a:ext>
            </a:extLst>
          </p:cNvPr>
          <p:cNvSpPr txBox="1">
            <a:spLocks/>
          </p:cNvSpPr>
          <p:nvPr/>
        </p:nvSpPr>
        <p:spPr>
          <a:xfrm>
            <a:off x="6473885" y="2609900"/>
            <a:ext cx="63655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数据文件命名方式：</a:t>
            </a:r>
            <a:r>
              <a:rPr kumimoji="1" lang="en-US" altLang="zh-CN" sz="2800" dirty="0"/>
              <a:t>{year}_{</a:t>
            </a:r>
            <a:r>
              <a:rPr kumimoji="1" lang="en-US" altLang="zh-CN" sz="2800" dirty="0" err="1"/>
              <a:t>productcode</a:t>
            </a:r>
            <a:r>
              <a:rPr kumimoji="1" lang="en-US" altLang="zh-CN" sz="2800" dirty="0"/>
              <a:t>}_</a:t>
            </a:r>
            <a:r>
              <a:rPr kumimoji="1" lang="en-US" altLang="zh-CN" sz="2800" dirty="0" err="1"/>
              <a:t>globalmap.json</a:t>
            </a:r>
            <a:endParaRPr kumimoji="1" lang="zh-CN" altLang="en-US" sz="2800" dirty="0"/>
          </a:p>
        </p:txBody>
      </p:sp>
      <p:pic>
        <p:nvPicPr>
          <p:cNvPr id="9" name="图片 8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1D4DFB1-AAB9-A5E4-78BE-642BCDA4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29" y="1015995"/>
            <a:ext cx="2451100" cy="6552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0C37E4-2814-2023-6520-1757DA900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00" y="2208763"/>
            <a:ext cx="2952999" cy="424892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E3A1ADF1-106F-1E1A-AF76-FC8E84948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00" y="3892986"/>
            <a:ext cx="2984500" cy="15113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CB932C8-D083-E33F-AAFB-1D29871FB71E}"/>
              </a:ext>
            </a:extLst>
          </p:cNvPr>
          <p:cNvSpPr/>
          <p:nvPr/>
        </p:nvSpPr>
        <p:spPr>
          <a:xfrm>
            <a:off x="-625770" y="1005448"/>
            <a:ext cx="6920362" cy="33987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地图在雪地上&#10;&#10;描述已自动生成">
            <a:extLst>
              <a:ext uri="{FF2B5EF4-FFF2-40B4-BE49-F238E27FC236}">
                <a16:creationId xmlns:a16="http://schemas.microsoft.com/office/drawing/2014/main" id="{13CA4FC4-8140-B902-9DCF-8A12A362E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3602" y="1016282"/>
            <a:ext cx="6582087" cy="33879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3750665-9E0B-C397-8056-A2B92D98336B}"/>
              </a:ext>
            </a:extLst>
          </p:cNvPr>
          <p:cNvSpPr txBox="1"/>
          <p:nvPr/>
        </p:nvSpPr>
        <p:spPr>
          <a:xfrm>
            <a:off x="2245470" y="956582"/>
            <a:ext cx="207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Supply Chain 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46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5</a:t>
            </a:r>
            <a:r>
              <a:rPr kumimoji="1" lang="zh-CN" altLang="en-US" dirty="0"/>
              <a:t>数据结构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6D0B9-0AE0-3418-135C-A74DE867D2F9}"/>
              </a:ext>
            </a:extLst>
          </p:cNvPr>
          <p:cNvSpPr txBox="1"/>
          <p:nvPr/>
        </p:nvSpPr>
        <p:spPr>
          <a:xfrm>
            <a:off x="5023597" y="211687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https://</a:t>
            </a:r>
            <a:r>
              <a:rPr lang="en-US" altLang="zh-CN" b="1" dirty="0" err="1">
                <a:solidFill>
                  <a:srgbClr val="FF0000"/>
                </a:solidFill>
              </a:rPr>
              <a:t>www.makeapie.cn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echarts_content</a:t>
            </a:r>
            <a:r>
              <a:rPr lang="en-US" altLang="zh-CN" b="1" dirty="0">
                <a:solidFill>
                  <a:srgbClr val="FF0000"/>
                </a:solidFill>
              </a:rPr>
              <a:t>/xB1G6xtjDQ.html</a:t>
            </a:r>
          </a:p>
        </p:txBody>
      </p:sp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36D94505-461B-2E94-5A9A-27C47F10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29" y="1064186"/>
            <a:ext cx="2451100" cy="520700"/>
          </a:xfrm>
          <a:prstGeom prst="rect">
            <a:avLst/>
          </a:prstGeom>
        </p:spPr>
      </p:pic>
      <p:pic>
        <p:nvPicPr>
          <p:cNvPr id="9" name="图片 8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1D4DFB1-AAB9-A5E4-78BE-642BCDA4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29" y="1026753"/>
            <a:ext cx="2451100" cy="655244"/>
          </a:xfrm>
          <a:prstGeom prst="rect">
            <a:avLst/>
          </a:prstGeom>
        </p:spPr>
      </p:pic>
      <p:pic>
        <p:nvPicPr>
          <p:cNvPr id="4" name="图片 3" descr="图形用户界面, 文本&#10;&#10;中度可信度描述已自动生成">
            <a:extLst>
              <a:ext uri="{FF2B5EF4-FFF2-40B4-BE49-F238E27FC236}">
                <a16:creationId xmlns:a16="http://schemas.microsoft.com/office/drawing/2014/main" id="{79801A7E-B49A-E275-75F2-9A609EBF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0" y="1850732"/>
            <a:ext cx="5951391" cy="247612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6675170-A960-5BC5-D5A5-B2DC010FFF0D}"/>
              </a:ext>
            </a:extLst>
          </p:cNvPr>
          <p:cNvSpPr txBox="1">
            <a:spLocks/>
          </p:cNvSpPr>
          <p:nvPr/>
        </p:nvSpPr>
        <p:spPr>
          <a:xfrm>
            <a:off x="182418" y="4326858"/>
            <a:ext cx="63655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这里是原代码的数据结构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RawData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SemiData</a:t>
            </a:r>
            <a:r>
              <a:rPr kumimoji="1" lang="zh-CN" altLang="en-US" sz="2800" dirty="0"/>
              <a:t>他们用不同的颜色表达</a:t>
            </a:r>
          </a:p>
        </p:txBody>
      </p:sp>
      <p:pic>
        <p:nvPicPr>
          <p:cNvPr id="8" name="图片 7" descr="日历&#10;&#10;描述已自动生成">
            <a:extLst>
              <a:ext uri="{FF2B5EF4-FFF2-40B4-BE49-F238E27FC236}">
                <a16:creationId xmlns:a16="http://schemas.microsoft.com/office/drawing/2014/main" id="{C32F3351-9C01-B033-6E21-3A158F6C0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74" y="1848101"/>
            <a:ext cx="5074635" cy="2688494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A98E291F-EDA3-7457-342A-AD240D44FDB1}"/>
              </a:ext>
            </a:extLst>
          </p:cNvPr>
          <p:cNvSpPr txBox="1">
            <a:spLocks/>
          </p:cNvSpPr>
          <p:nvPr/>
        </p:nvSpPr>
        <p:spPr>
          <a:xfrm>
            <a:off x="6051652" y="4852027"/>
            <a:ext cx="6067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所以在我的代码里面，可以直接将</a:t>
            </a:r>
            <a:r>
              <a:rPr kumimoji="1" lang="en-US" altLang="zh-CN" sz="2800" dirty="0" err="1"/>
              <a:t>stage_n</a:t>
            </a:r>
            <a:r>
              <a:rPr kumimoji="1" lang="zh-CN" altLang="en-US" sz="2800" dirty="0"/>
              <a:t>赋值给变量，然后这四个</a:t>
            </a:r>
            <a:r>
              <a:rPr kumimoji="1" lang="en-US" altLang="zh-CN" sz="2800" dirty="0"/>
              <a:t>stage</a:t>
            </a:r>
            <a:r>
              <a:rPr kumimoji="1" lang="zh-CN" altLang="en-US" sz="2800" dirty="0"/>
              <a:t>（变量），在地图上显示不同颜色</a:t>
            </a:r>
          </a:p>
        </p:txBody>
      </p:sp>
    </p:spTree>
    <p:extLst>
      <p:ext uri="{BB962C8B-B14F-4D97-AF65-F5344CB8AC3E}">
        <p14:creationId xmlns:p14="http://schemas.microsoft.com/office/powerpoint/2010/main" val="6879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3476-23EC-A0BA-EC39-0E171A26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2844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页面布局：筛选栏在最上面；卑微小单问一句可以在每个图表后加个框框</a:t>
            </a:r>
            <a:r>
              <a:rPr kumimoji="1" lang="en-US" altLang="zh-CN" dirty="0"/>
              <a:t>/</a:t>
            </a:r>
            <a:r>
              <a:rPr kumimoji="1" lang="zh-CN" altLang="en-US" dirty="0"/>
              <a:t>阴影</a:t>
            </a:r>
            <a:r>
              <a:rPr kumimoji="1" lang="en-US" altLang="zh-CN" dirty="0"/>
              <a:t>/legend</a:t>
            </a:r>
            <a:r>
              <a:rPr kumimoji="1" lang="zh-CN" altLang="en-US" dirty="0"/>
              <a:t>吗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3707B61-2112-69B8-1563-F9FEF3AFDCBF}"/>
              </a:ext>
            </a:extLst>
          </p:cNvPr>
          <p:cNvSpPr txBox="1">
            <a:spLocks/>
          </p:cNvSpPr>
          <p:nvPr/>
        </p:nvSpPr>
        <p:spPr>
          <a:xfrm>
            <a:off x="367553" y="2349779"/>
            <a:ext cx="10515600" cy="296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图表名字分别为：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Exporters of Final Product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Sankey Diagram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Supply Chain Map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Top 5 Countries with Correlated Raw Material Production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Percentage</a:t>
            </a:r>
          </a:p>
          <a:p>
            <a:pPr marL="742950" indent="-742950">
              <a:buAutoNum type="arabicPeriod"/>
            </a:pPr>
            <a:endParaRPr kumimoji="1" lang="en-US" altLang="zh-CN" dirty="0"/>
          </a:p>
          <a:p>
            <a:pPr marL="742950" indent="-742950">
              <a:buAutoNum type="arabicPeriod"/>
            </a:pPr>
            <a:endParaRPr kumimoji="1" lang="en-US" altLang="zh-CN" dirty="0"/>
          </a:p>
          <a:p>
            <a:pPr marL="742950" indent="-742950">
              <a:buAutoNum type="arabicPeriod"/>
            </a:pPr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BE28CFC-6474-C4FA-8C51-6B929D92A843}"/>
              </a:ext>
            </a:extLst>
          </p:cNvPr>
          <p:cNvSpPr txBox="1">
            <a:spLocks/>
          </p:cNvSpPr>
          <p:nvPr/>
        </p:nvSpPr>
        <p:spPr>
          <a:xfrm>
            <a:off x="367553" y="4981293"/>
            <a:ext cx="11304494" cy="159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筛选框</a:t>
            </a:r>
            <a:r>
              <a:rPr kumimoji="1" lang="en-US" altLang="zh-CN" dirty="0"/>
              <a:t>year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2000-2022</a:t>
            </a:r>
          </a:p>
          <a:p>
            <a:r>
              <a:rPr kumimoji="1" lang="zh-CN" altLang="en-US" sz="4200" dirty="0"/>
              <a:t>筛选框</a:t>
            </a:r>
            <a:r>
              <a:rPr kumimoji="1" lang="en-US" altLang="zh-CN" sz="4200" dirty="0"/>
              <a:t>product: 8411_clothes(</a:t>
            </a:r>
            <a:r>
              <a:rPr kumimoji="1" lang="zh-CN" altLang="en-US" sz="4200" dirty="0"/>
              <a:t>目前只弄了这个产品的数据，但是还是需要这个筛选框</a:t>
            </a:r>
            <a:r>
              <a:rPr kumimoji="1" lang="en-US" altLang="zh-CN" sz="4200" dirty="0"/>
              <a:t>)</a:t>
            </a:r>
            <a:endParaRPr kumimoji="1" lang="zh-CN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5879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4E4573D2-D403-71B9-8FAC-4A604CFE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68289"/>
            <a:ext cx="2238437" cy="598394"/>
          </a:xfrm>
          <a:prstGeom prst="rect">
            <a:avLst/>
          </a:prstGeom>
        </p:spPr>
      </p:pic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16B72CAF-3D5E-844B-0EF9-F4E6177D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58" y="1794436"/>
            <a:ext cx="2413000" cy="546100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1190598D-BBFA-ADAA-469B-0761ACC2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59" y="1807510"/>
            <a:ext cx="2438400" cy="546100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49266992-9991-F05F-7C43-7D267D0D4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824" y="1822077"/>
            <a:ext cx="2451100" cy="5207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90D1B9F-9ABE-ED51-030B-CB30FF73F29E}"/>
              </a:ext>
            </a:extLst>
          </p:cNvPr>
          <p:cNvSpPr txBox="1">
            <a:spLocks/>
          </p:cNvSpPr>
          <p:nvPr/>
        </p:nvSpPr>
        <p:spPr>
          <a:xfrm>
            <a:off x="469901" y="2930711"/>
            <a:ext cx="11605558" cy="325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筛选框</a:t>
            </a:r>
            <a:r>
              <a:rPr kumimoji="1" lang="en-US" altLang="zh-CN" dirty="0"/>
              <a:t>year</a:t>
            </a:r>
            <a:r>
              <a:rPr kumimoji="1" lang="zh-CN" altLang="en-US" dirty="0"/>
              <a:t>返回值：</a:t>
            </a:r>
            <a:r>
              <a:rPr kumimoji="1" lang="en-US" altLang="zh-CN" dirty="0"/>
              <a:t>year</a:t>
            </a:r>
            <a:r>
              <a:rPr kumimoji="1" lang="zh-CN" altLang="en-US" dirty="0"/>
              <a:t> 比如说 </a:t>
            </a:r>
            <a:r>
              <a:rPr kumimoji="1" lang="en-US" altLang="zh-CN" dirty="0"/>
              <a:t>2008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筛选框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</a:t>
            </a:r>
            <a:r>
              <a:rPr kumimoji="1" lang="zh-CN" altLang="en-US" dirty="0"/>
              <a:t>返回值：</a:t>
            </a:r>
            <a:r>
              <a:rPr kumimoji="1" lang="en-US" altLang="zh-CN" dirty="0"/>
              <a:t>country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比如说</a:t>
            </a:r>
            <a:r>
              <a:rPr kumimoji="1" lang="en-US" altLang="zh-CN" dirty="0"/>
              <a:t>China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筛选框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</a:t>
            </a:r>
            <a:r>
              <a:rPr kumimoji="1" lang="zh-CN" altLang="en-US" dirty="0"/>
              <a:t>返回值：</a:t>
            </a:r>
            <a:r>
              <a:rPr kumimoji="1" lang="en-US" altLang="zh-CN" dirty="0"/>
              <a:t>country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比如说</a:t>
            </a:r>
            <a:r>
              <a:rPr kumimoji="1" lang="en-US" altLang="zh-CN" dirty="0"/>
              <a:t>Indonesia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筛选框</a:t>
            </a:r>
            <a:r>
              <a:rPr kumimoji="1" lang="en-US" altLang="zh-CN" dirty="0"/>
              <a:t>Product Name</a:t>
            </a:r>
            <a:r>
              <a:rPr kumimoji="1" lang="zh-CN" altLang="en-US" dirty="0"/>
              <a:t>返回值：</a:t>
            </a:r>
            <a:r>
              <a:rPr kumimoji="1" lang="en-US" altLang="zh-CN" dirty="0"/>
              <a:t>code </a:t>
            </a:r>
            <a:r>
              <a:rPr kumimoji="1" lang="zh-CN" altLang="en-US" dirty="0"/>
              <a:t>比如说</a:t>
            </a:r>
            <a:r>
              <a:rPr kumimoji="1" lang="en-US" altLang="zh-CN" dirty="0"/>
              <a:t>8411_clothes,</a:t>
            </a:r>
            <a:r>
              <a:rPr kumimoji="1" lang="zh-CN" altLang="en-US" dirty="0"/>
              <a:t> 返回</a:t>
            </a:r>
            <a:r>
              <a:rPr kumimoji="1" lang="en-US" altLang="zh-CN" dirty="0"/>
              <a:t>8411</a:t>
            </a:r>
            <a:r>
              <a:rPr kumimoji="1" lang="zh-CN" altLang="en-US" dirty="0"/>
              <a:t>，即下划线前面的数字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后面称之为</a:t>
            </a:r>
            <a:r>
              <a:rPr kumimoji="1" lang="en-US" altLang="zh-CN" dirty="0" err="1"/>
              <a:t>productcode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D9FEFAF-AD09-5C49-6BF0-A67C1A5E9B96}"/>
              </a:ext>
            </a:extLst>
          </p:cNvPr>
          <p:cNvSpPr txBox="1">
            <a:spLocks/>
          </p:cNvSpPr>
          <p:nvPr/>
        </p:nvSpPr>
        <p:spPr>
          <a:xfrm>
            <a:off x="4889500" y="357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值的返回</a:t>
            </a:r>
          </a:p>
        </p:txBody>
      </p:sp>
    </p:spTree>
    <p:extLst>
      <p:ext uri="{BB962C8B-B14F-4D97-AF65-F5344CB8AC3E}">
        <p14:creationId xmlns:p14="http://schemas.microsoft.com/office/powerpoint/2010/main" val="3315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1</a:t>
            </a:r>
            <a:r>
              <a:rPr kumimoji="1" lang="zh-CN" altLang="en-US" dirty="0"/>
              <a:t>数据结构（上）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FEC33-8E71-764A-9634-66B44BB52C50}"/>
              </a:ext>
            </a:extLst>
          </p:cNvPr>
          <p:cNvSpPr/>
          <p:nvPr/>
        </p:nvSpPr>
        <p:spPr>
          <a:xfrm>
            <a:off x="259977" y="1184088"/>
            <a:ext cx="4627033" cy="29307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A46E91A0-9540-2136-3068-D2A7B17D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8" y="1503456"/>
            <a:ext cx="4249627" cy="25575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3C1BF6-AD12-8E2A-C67B-F5D93FE6482A}"/>
              </a:ext>
            </a:extLst>
          </p:cNvPr>
          <p:cNvSpPr txBox="1"/>
          <p:nvPr/>
        </p:nvSpPr>
        <p:spPr>
          <a:xfrm>
            <a:off x="866339" y="1156447"/>
            <a:ext cx="364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Exporters of Final Product</a:t>
            </a:r>
            <a:endParaRPr kumimoji="1" lang="zh-CN" altLang="en-US" dirty="0"/>
          </a:p>
        </p:txBody>
      </p:sp>
      <p:pic>
        <p:nvPicPr>
          <p:cNvPr id="10" name="图片 9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F65EBF9-B676-29BB-DA94-4855EB7D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07" y="558052"/>
            <a:ext cx="3536508" cy="945403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46930EC1-5B4B-AAD6-BE9E-B9119A4D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10" y="1327666"/>
            <a:ext cx="3412501" cy="72493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59322525-5F30-88C6-68D8-0C4437F17C82}"/>
              </a:ext>
            </a:extLst>
          </p:cNvPr>
          <p:cNvSpPr txBox="1">
            <a:spLocks/>
          </p:cNvSpPr>
          <p:nvPr/>
        </p:nvSpPr>
        <p:spPr>
          <a:xfrm>
            <a:off x="5517777" y="2103437"/>
            <a:ext cx="5229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和这张表格相关的是</a:t>
            </a:r>
            <a:r>
              <a:rPr kumimoji="1" lang="en-US" altLang="zh-CN" dirty="0"/>
              <a:t>year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，数据放在</a:t>
            </a:r>
            <a:r>
              <a:rPr kumimoji="1" lang="en-US" altLang="zh-CN" dirty="0" err="1"/>
              <a:t>export_data</a:t>
            </a:r>
            <a:r>
              <a:rPr kumimoji="1" lang="zh-CN" altLang="en-US" dirty="0"/>
              <a:t>这个文件夹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CF9256-D894-94B1-FC47-07DEE0C64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10" y="3547502"/>
            <a:ext cx="4533932" cy="962959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49A6EC75-3117-58CE-A21D-D93D40092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78" y="4577660"/>
            <a:ext cx="2590800" cy="109220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E07E73E1-0739-B6E3-CC98-F40153143974}"/>
              </a:ext>
            </a:extLst>
          </p:cNvPr>
          <p:cNvSpPr txBox="1">
            <a:spLocks/>
          </p:cNvSpPr>
          <p:nvPr/>
        </p:nvSpPr>
        <p:spPr>
          <a:xfrm>
            <a:off x="3532094" y="4687888"/>
            <a:ext cx="65128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数据文件命名方式：</a:t>
            </a:r>
            <a:r>
              <a:rPr kumimoji="1" lang="en-US" altLang="zh-CN" dirty="0"/>
              <a:t>{year}_{</a:t>
            </a:r>
            <a:r>
              <a:rPr kumimoji="1" lang="en-US" altLang="zh-CN" dirty="0" err="1"/>
              <a:t>productcode</a:t>
            </a:r>
            <a:r>
              <a:rPr kumimoji="1" lang="en-US" altLang="zh-CN" dirty="0"/>
              <a:t>}_</a:t>
            </a:r>
            <a:r>
              <a:rPr kumimoji="1" lang="en-US" altLang="zh-CN" dirty="0" err="1"/>
              <a:t>export.js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6D0B9-0AE0-3418-135C-A74DE867D2F9}"/>
              </a:ext>
            </a:extLst>
          </p:cNvPr>
          <p:cNvSpPr txBox="1"/>
          <p:nvPr/>
        </p:nvSpPr>
        <p:spPr>
          <a:xfrm>
            <a:off x="482973" y="5867712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https://www.makeapie.cn/echarts_content/xSJJXiE1Wx.html</a:t>
            </a:r>
          </a:p>
        </p:txBody>
      </p:sp>
    </p:spTree>
    <p:extLst>
      <p:ext uri="{BB962C8B-B14F-4D97-AF65-F5344CB8AC3E}">
        <p14:creationId xmlns:p14="http://schemas.microsoft.com/office/powerpoint/2010/main" val="293708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1</a:t>
            </a:r>
            <a:r>
              <a:rPr kumimoji="1" lang="zh-CN" altLang="en-US" dirty="0"/>
              <a:t>数据结构（下）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FEC33-8E71-764A-9634-66B44BB52C50}"/>
              </a:ext>
            </a:extLst>
          </p:cNvPr>
          <p:cNvSpPr/>
          <p:nvPr/>
        </p:nvSpPr>
        <p:spPr>
          <a:xfrm>
            <a:off x="259977" y="1184088"/>
            <a:ext cx="4627033" cy="29307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A46E91A0-9540-2136-3068-D2A7B17D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8" y="1503456"/>
            <a:ext cx="4249627" cy="25575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3C1BF6-AD12-8E2A-C67B-F5D93FE6482A}"/>
              </a:ext>
            </a:extLst>
          </p:cNvPr>
          <p:cNvSpPr txBox="1"/>
          <p:nvPr/>
        </p:nvSpPr>
        <p:spPr>
          <a:xfrm>
            <a:off x="866339" y="1156447"/>
            <a:ext cx="364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Exporters of Final Product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A78782-637E-A47B-49AC-09C41D4C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7" y="5128956"/>
            <a:ext cx="11304504" cy="88547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022AC59-C7BA-4CA8-EBCE-313D1BE0DC14}"/>
              </a:ext>
            </a:extLst>
          </p:cNvPr>
          <p:cNvSpPr txBox="1">
            <a:spLocks/>
          </p:cNvSpPr>
          <p:nvPr/>
        </p:nvSpPr>
        <p:spPr>
          <a:xfrm>
            <a:off x="5050011" y="1809811"/>
            <a:ext cx="5948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553B94-64B9-9913-AF9D-F8088DF07716}"/>
              </a:ext>
            </a:extLst>
          </p:cNvPr>
          <p:cNvSpPr txBox="1"/>
          <p:nvPr/>
        </p:nvSpPr>
        <p:spPr>
          <a:xfrm>
            <a:off x="514717" y="4673400"/>
            <a:ext cx="532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文件里的数据结构为：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A7AECF-5EC4-5098-A644-82813E213CF6}"/>
              </a:ext>
            </a:extLst>
          </p:cNvPr>
          <p:cNvSpPr txBox="1"/>
          <p:nvPr/>
        </p:nvSpPr>
        <p:spPr>
          <a:xfrm>
            <a:off x="5050011" y="198448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https://www.makeapie.cn/echarts_content/xSJJXiE1Wx.html</a:t>
            </a:r>
          </a:p>
        </p:txBody>
      </p:sp>
      <p:pic>
        <p:nvPicPr>
          <p:cNvPr id="20" name="图片 19" descr="日程表&#10;&#10;中度可信度描述已自动生成">
            <a:extLst>
              <a:ext uri="{FF2B5EF4-FFF2-40B4-BE49-F238E27FC236}">
                <a16:creationId xmlns:a16="http://schemas.microsoft.com/office/drawing/2014/main" id="{5E4302F8-CE10-6D2B-078F-4191EA8E8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568" y="1142253"/>
            <a:ext cx="4633130" cy="361800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1462AE-AF3E-AB18-5C4A-4B770FC822C4}"/>
              </a:ext>
            </a:extLst>
          </p:cNvPr>
          <p:cNvSpPr txBox="1"/>
          <p:nvPr/>
        </p:nvSpPr>
        <p:spPr>
          <a:xfrm>
            <a:off x="6606244" y="2938556"/>
            <a:ext cx="532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模板里的数据把所有国家名（即横坐标名）和数据（即纵坐标）分别放到两个</a:t>
            </a:r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]list</a:t>
            </a:r>
            <a:r>
              <a:rPr kumimoji="1" lang="zh-CN" altLang="en-US" dirty="0"/>
              <a:t>里面，所以我用了这个数据结构。在获取横坐标的时候，只需要用“</a:t>
            </a:r>
            <a:r>
              <a:rPr kumimoji="1" lang="en-US" altLang="zh-CN" dirty="0"/>
              <a:t>country</a:t>
            </a:r>
            <a:r>
              <a:rPr kumimoji="1" lang="zh-CN" altLang="en-US" dirty="0"/>
              <a:t>”这个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，在获取纵坐标数据的时候，用“</a:t>
            </a:r>
            <a:r>
              <a:rPr kumimoji="1" lang="en-US" altLang="zh-CN" dirty="0"/>
              <a:t>quantity</a:t>
            </a:r>
            <a:r>
              <a:rPr kumimoji="1" lang="zh-CN" altLang="en-US" dirty="0"/>
              <a:t>”这个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8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2</a:t>
            </a:r>
            <a:r>
              <a:rPr kumimoji="1" lang="zh-CN" altLang="en-US" dirty="0"/>
              <a:t>数据结构（上）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022AC59-C7BA-4CA8-EBCE-313D1BE0DC14}"/>
              </a:ext>
            </a:extLst>
          </p:cNvPr>
          <p:cNvSpPr txBox="1">
            <a:spLocks/>
          </p:cNvSpPr>
          <p:nvPr/>
        </p:nvSpPr>
        <p:spPr>
          <a:xfrm>
            <a:off x="5050011" y="1809811"/>
            <a:ext cx="5948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B2C2F-F9ED-6384-39D8-8F097FA45A92}"/>
              </a:ext>
            </a:extLst>
          </p:cNvPr>
          <p:cNvSpPr/>
          <p:nvPr/>
        </p:nvSpPr>
        <p:spPr>
          <a:xfrm>
            <a:off x="513793" y="1246319"/>
            <a:ext cx="2358537" cy="24596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E5F74AA5-B5C2-1CF4-E502-4050E536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4" y="1520494"/>
            <a:ext cx="2076839" cy="1995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4E1E0E-6CD1-0ED0-B631-69A81EDEE23E}"/>
              </a:ext>
            </a:extLst>
          </p:cNvPr>
          <p:cNvSpPr txBox="1"/>
          <p:nvPr/>
        </p:nvSpPr>
        <p:spPr>
          <a:xfrm>
            <a:off x="1084261" y="1228821"/>
            <a:ext cx="207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Percentage</a:t>
            </a:r>
            <a:endParaRPr kumimoji="1" lang="zh-CN" altLang="en-US" dirty="0"/>
          </a:p>
        </p:txBody>
      </p:sp>
      <p:pic>
        <p:nvPicPr>
          <p:cNvPr id="11" name="图片 10" descr="图形用户界面&#10;&#10;中度可信度描述已自动生成">
            <a:extLst>
              <a:ext uri="{FF2B5EF4-FFF2-40B4-BE49-F238E27FC236}">
                <a16:creationId xmlns:a16="http://schemas.microsoft.com/office/drawing/2014/main" id="{0B44E6F8-D55A-C890-9F9F-25FBB232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33" y="1115409"/>
            <a:ext cx="2413000" cy="546100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CF279241-82B3-3F54-D15B-7ED8A671D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92" y="1128483"/>
            <a:ext cx="2438400" cy="546100"/>
          </a:xfrm>
          <a:prstGeom prst="rect">
            <a:avLst/>
          </a:prstGeom>
        </p:spPr>
      </p:pic>
      <p:pic>
        <p:nvPicPr>
          <p:cNvPr id="14" name="图片 13" descr="图形用户界面, 文本, 应用程序&#10;&#10;描述已自动生成">
            <a:extLst>
              <a:ext uri="{FF2B5EF4-FFF2-40B4-BE49-F238E27FC236}">
                <a16:creationId xmlns:a16="http://schemas.microsoft.com/office/drawing/2014/main" id="{BAC06291-AD77-4CFB-69EA-6BB6C1342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257" y="1143050"/>
            <a:ext cx="2451100" cy="5207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159D0F96-46EE-6258-0A47-54EF6A8E2ED7}"/>
              </a:ext>
            </a:extLst>
          </p:cNvPr>
          <p:cNvSpPr txBox="1">
            <a:spLocks/>
          </p:cNvSpPr>
          <p:nvPr/>
        </p:nvSpPr>
        <p:spPr>
          <a:xfrm>
            <a:off x="3202433" y="1598153"/>
            <a:ext cx="6807448" cy="117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/>
              <a:t>和这张表格相关的是这三个筛选框，数据放在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961F15-8C69-CBA0-9489-D65C97D9E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327" y="2161239"/>
            <a:ext cx="4977952" cy="636072"/>
          </a:xfrm>
          <a:prstGeom prst="rect">
            <a:avLst/>
          </a:prstGeom>
        </p:spPr>
      </p:pic>
      <p:pic>
        <p:nvPicPr>
          <p:cNvPr id="23" name="图片 22" descr="图片包含 文本&#10;&#10;描述已自动生成">
            <a:extLst>
              <a:ext uri="{FF2B5EF4-FFF2-40B4-BE49-F238E27FC236}">
                <a16:creationId xmlns:a16="http://schemas.microsoft.com/office/drawing/2014/main" id="{93A99388-F371-1DC7-FD20-6DA540292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035" y="2980889"/>
            <a:ext cx="3784112" cy="723737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04E78FD7-E46D-57FF-2DD1-B2C8AB404CD4}"/>
              </a:ext>
            </a:extLst>
          </p:cNvPr>
          <p:cNvSpPr txBox="1">
            <a:spLocks/>
          </p:cNvSpPr>
          <p:nvPr/>
        </p:nvSpPr>
        <p:spPr>
          <a:xfrm>
            <a:off x="6794292" y="2773480"/>
            <a:ext cx="5229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数据文件命名方式：</a:t>
            </a:r>
            <a:r>
              <a:rPr kumimoji="1" lang="en-US" altLang="zh-CN" sz="2800" dirty="0"/>
              <a:t>{</a:t>
            </a:r>
            <a:r>
              <a:rPr kumimoji="1" lang="en-US" altLang="zh-CN" sz="2800" dirty="0" err="1"/>
              <a:t>productcode</a:t>
            </a:r>
            <a:r>
              <a:rPr kumimoji="1" lang="en-US" altLang="zh-CN" sz="2800" dirty="0"/>
              <a:t>}_</a:t>
            </a:r>
            <a:r>
              <a:rPr kumimoji="1" lang="en-US" altLang="zh-CN" sz="2800" dirty="0" err="1"/>
              <a:t>percentage.json</a:t>
            </a:r>
            <a:endParaRPr kumimoji="1"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A777CA-F9EE-86BA-7725-6BF28FDA16E5}"/>
              </a:ext>
            </a:extLst>
          </p:cNvPr>
          <p:cNvSpPr txBox="1"/>
          <p:nvPr/>
        </p:nvSpPr>
        <p:spPr>
          <a:xfrm>
            <a:off x="514717" y="3853133"/>
            <a:ext cx="532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文件里的数据结构为：</a:t>
            </a:r>
          </a:p>
        </p:txBody>
      </p:sp>
      <p:pic>
        <p:nvPicPr>
          <p:cNvPr id="28" name="图片 27" descr="报纸上的文字&#10;&#10;描述已自动生成">
            <a:extLst>
              <a:ext uri="{FF2B5EF4-FFF2-40B4-BE49-F238E27FC236}">
                <a16:creationId xmlns:a16="http://schemas.microsoft.com/office/drawing/2014/main" id="{0E821A32-1F7E-99D1-F321-AEB4A1BFF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887" y="4219268"/>
            <a:ext cx="7893724" cy="223330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4B24DDD-2723-EAEE-28E9-B3FF26A7B018}"/>
              </a:ext>
            </a:extLst>
          </p:cNvPr>
          <p:cNvSpPr txBox="1"/>
          <p:nvPr/>
        </p:nvSpPr>
        <p:spPr>
          <a:xfrm>
            <a:off x="8293533" y="4782793"/>
            <a:ext cx="3556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有点复杂我下一页具体讲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D100D0-8923-06AF-BDF6-32E7320F8770}"/>
              </a:ext>
            </a:extLst>
          </p:cNvPr>
          <p:cNvSpPr txBox="1"/>
          <p:nvPr/>
        </p:nvSpPr>
        <p:spPr>
          <a:xfrm>
            <a:off x="5086350" y="220699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https://</a:t>
            </a:r>
            <a:r>
              <a:rPr lang="en-US" altLang="zh-CN" b="1" dirty="0" err="1">
                <a:solidFill>
                  <a:srgbClr val="FF0000"/>
                </a:solidFill>
              </a:rPr>
              <a:t>www.makeapie.cn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echarts_content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xFkzKG-bpl.html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6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2</a:t>
            </a:r>
            <a:r>
              <a:rPr kumimoji="1" lang="zh-CN" altLang="en-US" dirty="0"/>
              <a:t>数据结构（下）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022AC59-C7BA-4CA8-EBCE-313D1BE0DC14}"/>
              </a:ext>
            </a:extLst>
          </p:cNvPr>
          <p:cNvSpPr txBox="1">
            <a:spLocks/>
          </p:cNvSpPr>
          <p:nvPr/>
        </p:nvSpPr>
        <p:spPr>
          <a:xfrm>
            <a:off x="5050011" y="1809811"/>
            <a:ext cx="5948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A6D262-A4CF-74F8-CCF0-165DAA910A20}"/>
              </a:ext>
            </a:extLst>
          </p:cNvPr>
          <p:cNvSpPr txBox="1"/>
          <p:nvPr/>
        </p:nvSpPr>
        <p:spPr>
          <a:xfrm>
            <a:off x="259977" y="1087597"/>
            <a:ext cx="872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模板里其他都是定好的，只需要显示一个最后的</a:t>
            </a:r>
            <a:r>
              <a:rPr kumimoji="1" lang="en-US" altLang="zh-CN" sz="2800" dirty="0"/>
              <a:t>value</a:t>
            </a:r>
            <a:r>
              <a:rPr kumimoji="1" lang="zh-CN" altLang="en-US" sz="2800" dirty="0"/>
              <a:t>，所以数据文件的目的是检索到最后的那个值。</a:t>
            </a:r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FA654748-1AD8-5937-9359-074B4BEF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2098496"/>
            <a:ext cx="5259553" cy="3495479"/>
          </a:xfrm>
          <a:prstGeom prst="rect">
            <a:avLst/>
          </a:prstGeom>
        </p:spPr>
      </p:pic>
      <p:pic>
        <p:nvPicPr>
          <p:cNvPr id="12" name="图片 11" descr="图形用户界面&#10;&#10;中度可信度描述已自动生成">
            <a:extLst>
              <a:ext uri="{FF2B5EF4-FFF2-40B4-BE49-F238E27FC236}">
                <a16:creationId xmlns:a16="http://schemas.microsoft.com/office/drawing/2014/main" id="{63286CE1-C812-A237-72D0-83350C1F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71" y="2127036"/>
            <a:ext cx="2413000" cy="546100"/>
          </a:xfrm>
          <a:prstGeom prst="rect">
            <a:avLst/>
          </a:prstGeom>
        </p:spPr>
      </p:pic>
      <p:pic>
        <p:nvPicPr>
          <p:cNvPr id="14" name="图片 13" descr="图形用户界面, 文本, 应用程序&#10;&#10;描述已自动生成">
            <a:extLst>
              <a:ext uri="{FF2B5EF4-FFF2-40B4-BE49-F238E27FC236}">
                <a16:creationId xmlns:a16="http://schemas.microsoft.com/office/drawing/2014/main" id="{9BD09BD4-90D6-5F57-C23B-9E898FB4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471" y="2674606"/>
            <a:ext cx="2438400" cy="546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FBA19CE-2F30-A622-B176-799C2501E036}"/>
              </a:ext>
            </a:extLst>
          </p:cNvPr>
          <p:cNvSpPr txBox="1"/>
          <p:nvPr/>
        </p:nvSpPr>
        <p:spPr>
          <a:xfrm>
            <a:off x="5969128" y="3242376"/>
            <a:ext cx="5259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因此是先获取这两个筛选框的值，然后先找到</a:t>
            </a:r>
            <a:r>
              <a:rPr kumimoji="1" lang="en-US" altLang="zh-CN" sz="2800" dirty="0"/>
              <a:t>export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name</a:t>
            </a:r>
            <a:r>
              <a:rPr kumimoji="1" lang="zh-CN" altLang="en-US" sz="2800" dirty="0"/>
              <a:t>这个</a:t>
            </a:r>
            <a:r>
              <a:rPr kumimoji="1" lang="en-US" altLang="zh-CN" sz="2800" dirty="0"/>
              <a:t>key</a:t>
            </a:r>
            <a:r>
              <a:rPr kumimoji="1" lang="zh-CN" altLang="en-US" sz="2800" dirty="0"/>
              <a:t>对应的</a:t>
            </a:r>
            <a:r>
              <a:rPr kumimoji="1" lang="en-US" altLang="zh-CN" sz="2800" dirty="0"/>
              <a:t>value</a:t>
            </a:r>
            <a:r>
              <a:rPr kumimoji="1" lang="zh-CN" altLang="en-US" sz="2800" dirty="0"/>
              <a:t>，然后再用</a:t>
            </a:r>
            <a:r>
              <a:rPr kumimoji="1" lang="en-US" altLang="zh-CN" sz="2800" dirty="0"/>
              <a:t>import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name</a:t>
            </a:r>
            <a:r>
              <a:rPr kumimoji="1" lang="zh-CN" altLang="en-US" sz="2800" dirty="0"/>
              <a:t>去找最后对应的</a:t>
            </a:r>
            <a:r>
              <a:rPr kumimoji="1" lang="en-US" altLang="zh-CN" sz="2800" dirty="0"/>
              <a:t>value</a:t>
            </a:r>
            <a:r>
              <a:rPr kumimoji="1" lang="zh-CN" altLang="en-US" sz="2800" dirty="0"/>
              <a:t>，返回的</a:t>
            </a:r>
            <a:r>
              <a:rPr kumimoji="1" lang="en-US" altLang="zh-CN" sz="2800" dirty="0"/>
              <a:t>value</a:t>
            </a:r>
            <a:r>
              <a:rPr kumimoji="1" lang="zh-CN" altLang="en-US" sz="2800" dirty="0"/>
              <a:t>就是在面板上要输出的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D1EA1-2A35-EE3E-EE45-77C7571C4AAD}"/>
              </a:ext>
            </a:extLst>
          </p:cNvPr>
          <p:cNvSpPr txBox="1"/>
          <p:nvPr/>
        </p:nvSpPr>
        <p:spPr>
          <a:xfrm>
            <a:off x="677517" y="5319867"/>
            <a:ext cx="484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补充：这里最终的</a:t>
            </a:r>
            <a:r>
              <a:rPr kumimoji="1" lang="en-US" altLang="zh-CN" sz="2400" dirty="0"/>
              <a:t>value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string</a:t>
            </a:r>
            <a:r>
              <a:rPr kumimoji="1" lang="zh-CN" altLang="en-US" sz="2400" dirty="0"/>
              <a:t>（文本），对于没有数据的，我填充了</a:t>
            </a:r>
            <a:r>
              <a:rPr kumimoji="1" lang="en-US" altLang="zh-CN" sz="2400" dirty="0"/>
              <a:t>Empty</a:t>
            </a:r>
            <a:endParaRPr kumimoji="1"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C359E6-7AC6-A660-250E-E5CE804DF378}"/>
              </a:ext>
            </a:extLst>
          </p:cNvPr>
          <p:cNvSpPr txBox="1"/>
          <p:nvPr/>
        </p:nvSpPr>
        <p:spPr>
          <a:xfrm>
            <a:off x="5086350" y="220699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https://</a:t>
            </a:r>
            <a:r>
              <a:rPr lang="en-US" altLang="zh-CN" b="1" dirty="0" err="1">
                <a:solidFill>
                  <a:srgbClr val="FF0000"/>
                </a:solidFill>
              </a:rPr>
              <a:t>www.makeapie.cn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echarts_content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xFkzKG-bpl.html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3</a:t>
            </a:r>
            <a:r>
              <a:rPr kumimoji="1" lang="zh-CN" altLang="en-US" dirty="0"/>
              <a:t>数据结构（上）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6D0B9-0AE0-3418-135C-A74DE867D2F9}"/>
              </a:ext>
            </a:extLst>
          </p:cNvPr>
          <p:cNvSpPr txBox="1"/>
          <p:nvPr/>
        </p:nvSpPr>
        <p:spPr>
          <a:xfrm>
            <a:off x="5023597" y="211687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https://</a:t>
            </a:r>
            <a:r>
              <a:rPr lang="en-US" altLang="zh-CN" b="1" dirty="0" err="1">
                <a:solidFill>
                  <a:srgbClr val="FF0000"/>
                </a:solidFill>
              </a:rPr>
              <a:t>www.makeapie.cn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echarts_content</a:t>
            </a:r>
            <a:r>
              <a:rPr lang="en-US" altLang="zh-CN" b="1" dirty="0">
                <a:solidFill>
                  <a:srgbClr val="FF0000"/>
                </a:solidFill>
              </a:rPr>
              <a:t>/xhmv-1o6XS.html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70BDDC-BD7D-D74C-A382-3F8882CFF0FB}"/>
              </a:ext>
            </a:extLst>
          </p:cNvPr>
          <p:cNvSpPr/>
          <p:nvPr/>
        </p:nvSpPr>
        <p:spPr>
          <a:xfrm>
            <a:off x="482973" y="1186967"/>
            <a:ext cx="4444859" cy="24596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 descr="电脑屏幕的截图&#10;&#10;描述已自动生成">
            <a:extLst>
              <a:ext uri="{FF2B5EF4-FFF2-40B4-BE49-F238E27FC236}">
                <a16:creationId xmlns:a16="http://schemas.microsoft.com/office/drawing/2014/main" id="{7217180B-C3FD-F5E1-8D22-FE6C1A44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3" y="1665461"/>
            <a:ext cx="4351477" cy="17936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5BDD42-A04C-F580-FE46-40E5B47B7116}"/>
              </a:ext>
            </a:extLst>
          </p:cNvPr>
          <p:cNvSpPr txBox="1"/>
          <p:nvPr/>
        </p:nvSpPr>
        <p:spPr>
          <a:xfrm>
            <a:off x="585765" y="1279129"/>
            <a:ext cx="4652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i="0" dirty="0">
                <a:solidFill>
                  <a:srgbClr val="374151"/>
                </a:solidFill>
                <a:effectLst/>
                <a:latin typeface="Söhne"/>
              </a:rPr>
              <a:t>Top 5 Countries with Correlated Raw Material Production</a:t>
            </a:r>
            <a:endParaRPr kumimoji="1" lang="zh-CN" altLang="en-US" sz="1400" dirty="0"/>
          </a:p>
        </p:txBody>
      </p:sp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848C2EBA-32AA-ACF1-5C33-E735FFA7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28" y="1119361"/>
            <a:ext cx="2438400" cy="546100"/>
          </a:xfrm>
          <a:prstGeom prst="rect">
            <a:avLst/>
          </a:prstGeom>
        </p:spPr>
      </p:pic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36D94505-461B-2E94-5A9A-27C47F109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993" y="1133928"/>
            <a:ext cx="2451100" cy="520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CCEC3B-D411-C9E4-FFDD-392AE24B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49" y="2346410"/>
            <a:ext cx="3987107" cy="4616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215F9D-CCC1-ED2C-FCC4-9A665C41A9A6}"/>
              </a:ext>
            </a:extLst>
          </p:cNvPr>
          <p:cNvSpPr txBox="1"/>
          <p:nvPr/>
        </p:nvSpPr>
        <p:spPr>
          <a:xfrm>
            <a:off x="5169098" y="1746674"/>
            <a:ext cx="48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文件存储于：</a:t>
            </a:r>
          </a:p>
        </p:txBody>
      </p:sp>
      <p:pic>
        <p:nvPicPr>
          <p:cNvPr id="23" name="图片 22" descr="文本&#10;&#10;低可信度描述已自动生成">
            <a:extLst>
              <a:ext uri="{FF2B5EF4-FFF2-40B4-BE49-F238E27FC236}">
                <a16:creationId xmlns:a16="http://schemas.microsoft.com/office/drawing/2014/main" id="{8D64012A-8521-5436-B500-78A74A8FE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13" y="3987088"/>
            <a:ext cx="3886708" cy="62525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0B776B2-596D-F79E-6C28-7EEB20F85BB8}"/>
              </a:ext>
            </a:extLst>
          </p:cNvPr>
          <p:cNvSpPr txBox="1">
            <a:spLocks/>
          </p:cNvSpPr>
          <p:nvPr/>
        </p:nvSpPr>
        <p:spPr>
          <a:xfrm>
            <a:off x="4410021" y="3725746"/>
            <a:ext cx="63655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数据文件命名方式：</a:t>
            </a:r>
            <a:r>
              <a:rPr kumimoji="1" lang="en-US" altLang="zh-CN" sz="2800" dirty="0"/>
              <a:t>{</a:t>
            </a:r>
            <a:r>
              <a:rPr kumimoji="1" lang="en-US" altLang="zh-CN" sz="2800" dirty="0" err="1"/>
              <a:t>productcode</a:t>
            </a:r>
            <a:r>
              <a:rPr kumimoji="1" lang="en-US" altLang="zh-CN" sz="2800" dirty="0"/>
              <a:t>}_percentage_top_5.json</a:t>
            </a:r>
            <a:endParaRPr kumimoji="1"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C1E1F6-EE97-9EC2-F083-59C9D72D9C4D}"/>
              </a:ext>
            </a:extLst>
          </p:cNvPr>
          <p:cNvSpPr txBox="1"/>
          <p:nvPr/>
        </p:nvSpPr>
        <p:spPr>
          <a:xfrm>
            <a:off x="529521" y="4861713"/>
            <a:ext cx="944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这个表格的做法和表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类似，数据结构在下一页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C41E078-C5AB-CE32-2668-FD60F7ADC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65" y="5456510"/>
            <a:ext cx="10798745" cy="7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6C451F-E3B4-70B3-D593-899642FB59F0}"/>
              </a:ext>
            </a:extLst>
          </p:cNvPr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表</a:t>
            </a:r>
            <a:r>
              <a:rPr kumimoji="1" lang="en-US" altLang="zh-CN" dirty="0"/>
              <a:t>3</a:t>
            </a:r>
            <a:r>
              <a:rPr kumimoji="1" lang="zh-CN" altLang="en-US" dirty="0"/>
              <a:t>数据结构（下）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022AC59-C7BA-4CA8-EBCE-313D1BE0DC14}"/>
              </a:ext>
            </a:extLst>
          </p:cNvPr>
          <p:cNvSpPr txBox="1">
            <a:spLocks/>
          </p:cNvSpPr>
          <p:nvPr/>
        </p:nvSpPr>
        <p:spPr>
          <a:xfrm>
            <a:off x="5050011" y="1809811"/>
            <a:ext cx="5948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A6D262-A4CF-74F8-CCF0-165DAA910A20}"/>
              </a:ext>
            </a:extLst>
          </p:cNvPr>
          <p:cNvSpPr txBox="1"/>
          <p:nvPr/>
        </p:nvSpPr>
        <p:spPr>
          <a:xfrm>
            <a:off x="259977" y="1302749"/>
            <a:ext cx="872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这个模板是做条形图，所以和表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一样，还是需要横竖坐标各自的值分别放在</a:t>
            </a:r>
            <a:r>
              <a:rPr kumimoji="1" lang="en-US" altLang="zh-CN" sz="2800" dirty="0"/>
              <a:t>[ ]list</a:t>
            </a:r>
            <a:r>
              <a:rPr kumimoji="1" lang="zh-CN" altLang="en-US" sz="2800" dirty="0"/>
              <a:t>里面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24ECAB-E036-AFE7-A64E-400116F63965}"/>
              </a:ext>
            </a:extLst>
          </p:cNvPr>
          <p:cNvSpPr txBox="1"/>
          <p:nvPr/>
        </p:nvSpPr>
        <p:spPr>
          <a:xfrm>
            <a:off x="5023597" y="211687"/>
            <a:ext cx="6845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echarts</a:t>
            </a:r>
            <a:r>
              <a:rPr lang="zh-CN" altLang="en-US" b="1" dirty="0">
                <a:solidFill>
                  <a:srgbClr val="FF0000"/>
                </a:solidFill>
              </a:rPr>
              <a:t>模板：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https://</a:t>
            </a:r>
            <a:r>
              <a:rPr lang="en-US" altLang="zh-CN" b="1" dirty="0" err="1">
                <a:solidFill>
                  <a:srgbClr val="FF0000"/>
                </a:solidFill>
              </a:rPr>
              <a:t>www.makeapie.cn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echarts_content</a:t>
            </a:r>
            <a:r>
              <a:rPr lang="en-US" altLang="zh-CN" b="1" dirty="0">
                <a:solidFill>
                  <a:srgbClr val="FF0000"/>
                </a:solidFill>
              </a:rPr>
              <a:t>/xhmv-1o6XS.html</a:t>
            </a: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ABE3F6C4-9B42-04CE-B712-8C147189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7" y="2346277"/>
            <a:ext cx="7543337" cy="26776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3A2015-7B39-71BF-5B93-14552A1B0907}"/>
              </a:ext>
            </a:extLst>
          </p:cNvPr>
          <p:cNvSpPr txBox="1"/>
          <p:nvPr/>
        </p:nvSpPr>
        <p:spPr>
          <a:xfrm>
            <a:off x="8049114" y="2207245"/>
            <a:ext cx="34481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因此，用从筛选框里得来的</a:t>
            </a:r>
            <a:r>
              <a:rPr kumimoji="1" lang="en-US" altLang="zh-CN" sz="2800" dirty="0"/>
              <a:t>import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name</a:t>
            </a:r>
            <a:r>
              <a:rPr kumimoji="1" lang="zh-CN" altLang="en-US" sz="2800" dirty="0"/>
              <a:t>的值，就可以得到对应的横纵坐标的值啦。</a:t>
            </a:r>
            <a:endParaRPr kumimoji="1" lang="en-US" altLang="zh-CN" sz="2800" dirty="0"/>
          </a:p>
          <a:p>
            <a:r>
              <a:rPr kumimoji="1" lang="en-US" altLang="zh-CN" sz="2800" dirty="0"/>
              <a:t>Percentage</a:t>
            </a:r>
            <a:r>
              <a:rPr kumimoji="1" lang="zh-CN" altLang="en-US" sz="2800" dirty="0"/>
              <a:t>就是要显示的具体的数值</a:t>
            </a:r>
            <a:endParaRPr kumimoji="1" lang="en-US" altLang="zh-CN" sz="2800" dirty="0"/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B96AD626-413B-BA66-FA1A-D02CA681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64" y="1766164"/>
            <a:ext cx="2438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5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872</Words>
  <Application>Microsoft Macintosh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SimHei</vt:lpstr>
      <vt:lpstr>Söhne</vt:lpstr>
      <vt:lpstr>Arial</vt:lpstr>
      <vt:lpstr>Office 主题​​</vt:lpstr>
      <vt:lpstr>PowerPoint 演示文稿</vt:lpstr>
      <vt:lpstr>页面布局：筛选栏在最上面；卑微小单问一句可以在每个图表后加个框框/阴影/legend吗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Yanfei Shan</dc:creator>
  <cp:lastModifiedBy>Yanfei Shan</cp:lastModifiedBy>
  <cp:revision>3</cp:revision>
  <dcterms:created xsi:type="dcterms:W3CDTF">2023-05-08T19:53:55Z</dcterms:created>
  <dcterms:modified xsi:type="dcterms:W3CDTF">2023-05-09T04:27:28Z</dcterms:modified>
</cp:coreProperties>
</file>