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801" r:id="rId2"/>
    <p:sldId id="1395" r:id="rId3"/>
    <p:sldId id="1483" r:id="rId4"/>
    <p:sldId id="1515" r:id="rId5"/>
    <p:sldId id="1336" r:id="rId6"/>
    <p:sldId id="1484" r:id="rId7"/>
    <p:sldId id="1486" r:id="rId8"/>
    <p:sldId id="1485" r:id="rId9"/>
    <p:sldId id="1514" r:id="rId10"/>
    <p:sldId id="266" r:id="rId11"/>
    <p:sldId id="267" r:id="rId12"/>
    <p:sldId id="270" r:id="rId13"/>
    <p:sldId id="271" r:id="rId14"/>
    <p:sldId id="1425" r:id="rId15"/>
    <p:sldId id="1487" r:id="rId16"/>
    <p:sldId id="260" r:id="rId17"/>
    <p:sldId id="274" r:id="rId18"/>
    <p:sldId id="1495" r:id="rId19"/>
    <p:sldId id="466" r:id="rId20"/>
    <p:sldId id="1041" r:id="rId21"/>
    <p:sldId id="277" r:id="rId22"/>
    <p:sldId id="278" r:id="rId23"/>
    <p:sldId id="279" r:id="rId24"/>
    <p:sldId id="281" r:id="rId25"/>
    <p:sldId id="284" r:id="rId26"/>
    <p:sldId id="457" r:id="rId27"/>
    <p:sldId id="458" r:id="rId28"/>
    <p:sldId id="499" r:id="rId29"/>
    <p:sldId id="1526" r:id="rId30"/>
    <p:sldId id="286" r:id="rId31"/>
    <p:sldId id="287" r:id="rId32"/>
    <p:sldId id="288" r:id="rId33"/>
    <p:sldId id="289" r:id="rId34"/>
    <p:sldId id="290" r:id="rId35"/>
    <p:sldId id="291" r:id="rId36"/>
    <p:sldId id="861" r:id="rId37"/>
    <p:sldId id="293" r:id="rId38"/>
    <p:sldId id="294" r:id="rId39"/>
    <p:sldId id="295" r:id="rId40"/>
    <p:sldId id="1527" r:id="rId41"/>
    <p:sldId id="299" r:id="rId42"/>
    <p:sldId id="301" r:id="rId43"/>
    <p:sldId id="304" r:id="rId44"/>
    <p:sldId id="302" r:id="rId45"/>
    <p:sldId id="303" r:id="rId46"/>
    <p:sldId id="1579" r:id="rId47"/>
    <p:sldId id="258" r:id="rId48"/>
    <p:sldId id="1583" r:id="rId49"/>
    <p:sldId id="1581" r:id="rId50"/>
    <p:sldId id="1582" r:id="rId51"/>
    <p:sldId id="1584" r:id="rId52"/>
    <p:sldId id="317" r:id="rId53"/>
    <p:sldId id="1528" r:id="rId54"/>
    <p:sldId id="327" r:id="rId55"/>
    <p:sldId id="328" r:id="rId56"/>
    <p:sldId id="329" r:id="rId57"/>
    <p:sldId id="330" r:id="rId58"/>
    <p:sldId id="331" r:id="rId59"/>
    <p:sldId id="332" r:id="rId60"/>
    <p:sldId id="335" r:id="rId61"/>
    <p:sldId id="336" r:id="rId62"/>
    <p:sldId id="1529"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g"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27" autoAdjust="0"/>
    <p:restoredTop sz="90903" autoAdjust="0"/>
  </p:normalViewPr>
  <p:slideViewPr>
    <p:cSldViewPr>
      <p:cViewPr varScale="1">
        <p:scale>
          <a:sx n="82" d="100"/>
          <a:sy n="82" d="100"/>
        </p:scale>
        <p:origin x="-149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AE1026-D2A0-47C2-8B3D-C6B0156D358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2DD335F-F4ED-427B-9143-27BE63843845}">
      <dgm:prSet custT="1"/>
      <dgm:spPr/>
      <dgm:t>
        <a:bodyPr/>
        <a:lstStyle/>
        <a:p>
          <a:pPr rtl="0">
            <a:lnSpc>
              <a:spcPct val="100000"/>
            </a:lnSpc>
            <a:spcBef>
              <a:spcPts val="0"/>
            </a:spcBef>
            <a:spcAft>
              <a:spcPts val="0"/>
            </a:spcAft>
          </a:pPr>
          <a:r>
            <a:rPr lang="zh-CN" altLang="en-US" sz="2000" dirty="0"/>
            <a:t>知识</a:t>
          </a:r>
        </a:p>
      </dgm:t>
    </dgm:pt>
    <dgm:pt modelId="{8889FCFF-0902-4D6E-9951-6CD429DB888B}" type="parTrans" cxnId="{4839C0D2-6618-439C-B7B2-186067D6EEB7}">
      <dgm:prSet/>
      <dgm:spPr/>
      <dgm:t>
        <a:bodyPr/>
        <a:lstStyle/>
        <a:p>
          <a:pPr>
            <a:lnSpc>
              <a:spcPct val="100000"/>
            </a:lnSpc>
            <a:spcBef>
              <a:spcPts val="0"/>
            </a:spcBef>
            <a:spcAft>
              <a:spcPts val="0"/>
            </a:spcAft>
          </a:pPr>
          <a:endParaRPr lang="zh-CN" altLang="en-US" sz="2800"/>
        </a:p>
      </dgm:t>
    </dgm:pt>
    <dgm:pt modelId="{447E591A-B8DE-4930-BE32-F339B98FD4F3}" type="sibTrans" cxnId="{4839C0D2-6618-439C-B7B2-186067D6EEB7}">
      <dgm:prSet/>
      <dgm:spPr/>
      <dgm:t>
        <a:bodyPr/>
        <a:lstStyle/>
        <a:p>
          <a:pPr>
            <a:lnSpc>
              <a:spcPct val="100000"/>
            </a:lnSpc>
            <a:spcBef>
              <a:spcPts val="0"/>
            </a:spcBef>
            <a:spcAft>
              <a:spcPts val="0"/>
            </a:spcAft>
          </a:pPr>
          <a:endParaRPr lang="zh-CN" altLang="en-US" sz="2800"/>
        </a:p>
      </dgm:t>
    </dgm:pt>
    <dgm:pt modelId="{F8A913BF-FF20-4BE3-AB5E-0F7AA51F32B6}">
      <dgm:prSet custT="1"/>
      <dgm:spPr/>
      <dgm:t>
        <a:bodyPr/>
        <a:lstStyle/>
        <a:p>
          <a:pPr rtl="0">
            <a:lnSpc>
              <a:spcPct val="100000"/>
            </a:lnSpc>
            <a:spcBef>
              <a:spcPts val="0"/>
            </a:spcBef>
            <a:spcAft>
              <a:spcPts val="0"/>
            </a:spcAft>
          </a:pPr>
          <a:r>
            <a:rPr lang="zh-CN" sz="2000" dirty="0"/>
            <a:t>知道</a:t>
          </a:r>
          <a:endParaRPr lang="en-US" altLang="zh-CN" sz="2000" dirty="0"/>
        </a:p>
        <a:p>
          <a:pPr rtl="0">
            <a:lnSpc>
              <a:spcPct val="100000"/>
            </a:lnSpc>
            <a:spcBef>
              <a:spcPts val="0"/>
            </a:spcBef>
            <a:spcAft>
              <a:spcPts val="0"/>
            </a:spcAft>
          </a:pPr>
          <a:r>
            <a:rPr lang="zh-CN" altLang="en-US" sz="2000" dirty="0"/>
            <a:t>怎么做</a:t>
          </a:r>
          <a:endParaRPr lang="zh-CN" sz="2000" dirty="0"/>
        </a:p>
      </dgm:t>
    </dgm:pt>
    <dgm:pt modelId="{B94A8C1F-8663-48DC-AFE0-ED9153CDDB04}" type="parTrans" cxnId="{EED8D562-C4D2-45BB-817E-227067307736}">
      <dgm:prSet custT="1"/>
      <dgm:spPr/>
      <dgm:t>
        <a:bodyPr/>
        <a:lstStyle/>
        <a:p>
          <a:pPr>
            <a:lnSpc>
              <a:spcPct val="100000"/>
            </a:lnSpc>
            <a:spcBef>
              <a:spcPts val="0"/>
            </a:spcBef>
            <a:spcAft>
              <a:spcPts val="0"/>
            </a:spcAft>
          </a:pPr>
          <a:endParaRPr lang="zh-CN" altLang="en-US" sz="800"/>
        </a:p>
      </dgm:t>
    </dgm:pt>
    <dgm:pt modelId="{60D3BD74-18BE-4E7C-B4DB-328BDD094F37}" type="sibTrans" cxnId="{EED8D562-C4D2-45BB-817E-227067307736}">
      <dgm:prSet/>
      <dgm:spPr/>
      <dgm:t>
        <a:bodyPr/>
        <a:lstStyle/>
        <a:p>
          <a:pPr>
            <a:lnSpc>
              <a:spcPct val="100000"/>
            </a:lnSpc>
            <a:spcBef>
              <a:spcPts val="0"/>
            </a:spcBef>
            <a:spcAft>
              <a:spcPts val="0"/>
            </a:spcAft>
          </a:pPr>
          <a:endParaRPr lang="zh-CN" altLang="en-US" sz="2800"/>
        </a:p>
      </dgm:t>
    </dgm:pt>
    <dgm:pt modelId="{FA135B7F-2613-4B80-BDFC-5E6ED5D1C14D}">
      <dgm:prSet custT="1"/>
      <dgm:spPr/>
      <dgm:t>
        <a:bodyPr/>
        <a:lstStyle/>
        <a:p>
          <a:pPr rtl="0">
            <a:lnSpc>
              <a:spcPct val="100000"/>
            </a:lnSpc>
            <a:spcBef>
              <a:spcPts val="0"/>
            </a:spcBef>
            <a:spcAft>
              <a:spcPts val="0"/>
            </a:spcAft>
          </a:pPr>
          <a:r>
            <a:rPr lang="zh-CN" sz="2000" dirty="0"/>
            <a:t>不知道</a:t>
          </a:r>
          <a:endParaRPr lang="en-US" altLang="zh-CN" sz="2000" dirty="0"/>
        </a:p>
        <a:p>
          <a:pPr rtl="0">
            <a:lnSpc>
              <a:spcPct val="100000"/>
            </a:lnSpc>
            <a:spcBef>
              <a:spcPts val="0"/>
            </a:spcBef>
            <a:spcAft>
              <a:spcPts val="0"/>
            </a:spcAft>
          </a:pPr>
          <a:r>
            <a:rPr lang="zh-CN" altLang="en-US" sz="2000" dirty="0"/>
            <a:t>怎么做</a:t>
          </a:r>
          <a:endParaRPr lang="zh-CN" sz="2000" dirty="0"/>
        </a:p>
      </dgm:t>
    </dgm:pt>
    <dgm:pt modelId="{9C6E211D-B358-45C5-95D3-C96B3D66FDB2}" type="parTrans" cxnId="{86FEB9FD-0E4A-4361-838D-55E96663BF06}">
      <dgm:prSet custT="1"/>
      <dgm:spPr/>
      <dgm:t>
        <a:bodyPr/>
        <a:lstStyle/>
        <a:p>
          <a:pPr>
            <a:lnSpc>
              <a:spcPct val="100000"/>
            </a:lnSpc>
            <a:spcBef>
              <a:spcPts val="0"/>
            </a:spcBef>
            <a:spcAft>
              <a:spcPts val="0"/>
            </a:spcAft>
          </a:pPr>
          <a:endParaRPr lang="zh-CN" altLang="en-US" sz="800"/>
        </a:p>
      </dgm:t>
    </dgm:pt>
    <dgm:pt modelId="{14C1B338-1697-457F-B7F9-3F005F6B8871}" type="sibTrans" cxnId="{86FEB9FD-0E4A-4361-838D-55E96663BF06}">
      <dgm:prSet/>
      <dgm:spPr/>
      <dgm:t>
        <a:bodyPr/>
        <a:lstStyle/>
        <a:p>
          <a:pPr>
            <a:lnSpc>
              <a:spcPct val="100000"/>
            </a:lnSpc>
            <a:spcBef>
              <a:spcPts val="0"/>
            </a:spcBef>
            <a:spcAft>
              <a:spcPts val="0"/>
            </a:spcAft>
          </a:pPr>
          <a:endParaRPr lang="zh-CN" altLang="en-US" sz="2800"/>
        </a:p>
      </dgm:t>
    </dgm:pt>
    <dgm:pt modelId="{CB36CA1F-DC00-49FC-9F39-3899387403F7}">
      <dgm:prSet custT="1"/>
      <dgm:spPr/>
      <dgm:t>
        <a:bodyPr/>
        <a:lstStyle/>
        <a:p>
          <a:pPr rtl="0">
            <a:lnSpc>
              <a:spcPct val="100000"/>
            </a:lnSpc>
            <a:spcBef>
              <a:spcPts val="0"/>
            </a:spcBef>
            <a:spcAft>
              <a:spcPts val="0"/>
            </a:spcAft>
          </a:pPr>
          <a:r>
            <a:rPr lang="zh-CN" altLang="en-US" sz="2000" dirty="0"/>
            <a:t>专家系统</a:t>
          </a:r>
        </a:p>
      </dgm:t>
    </dgm:pt>
    <dgm:pt modelId="{777E2D03-330E-43C8-A439-09671C3F191F}" type="parTrans" cxnId="{ECF7D460-D68D-4656-BD12-BCC421A71B10}">
      <dgm:prSet custT="1"/>
      <dgm:spPr/>
      <dgm:t>
        <a:bodyPr/>
        <a:lstStyle/>
        <a:p>
          <a:pPr>
            <a:lnSpc>
              <a:spcPct val="100000"/>
            </a:lnSpc>
            <a:spcBef>
              <a:spcPts val="0"/>
            </a:spcBef>
            <a:spcAft>
              <a:spcPts val="0"/>
            </a:spcAft>
          </a:pPr>
          <a:endParaRPr lang="zh-CN" altLang="en-US" sz="800"/>
        </a:p>
      </dgm:t>
    </dgm:pt>
    <dgm:pt modelId="{55354CDE-24BF-4D27-8286-AC0B44E5E01F}" type="sibTrans" cxnId="{ECF7D460-D68D-4656-BD12-BCC421A71B10}">
      <dgm:prSet/>
      <dgm:spPr/>
      <dgm:t>
        <a:bodyPr/>
        <a:lstStyle/>
        <a:p>
          <a:pPr>
            <a:lnSpc>
              <a:spcPct val="100000"/>
            </a:lnSpc>
            <a:spcBef>
              <a:spcPts val="0"/>
            </a:spcBef>
            <a:spcAft>
              <a:spcPts val="0"/>
            </a:spcAft>
          </a:pPr>
          <a:endParaRPr lang="zh-CN" altLang="en-US" sz="2800"/>
        </a:p>
      </dgm:t>
    </dgm:pt>
    <dgm:pt modelId="{2E56F678-C1CE-4892-BC9F-D88898E69FD5}">
      <dgm:prSet custT="1"/>
      <dgm:spPr>
        <a:solidFill>
          <a:srgbClr val="FF0000"/>
        </a:solidFill>
      </dgm:spPr>
      <dgm:t>
        <a:bodyPr/>
        <a:lstStyle/>
        <a:p>
          <a:pPr rtl="0">
            <a:lnSpc>
              <a:spcPct val="100000"/>
            </a:lnSpc>
            <a:spcBef>
              <a:spcPts val="0"/>
            </a:spcBef>
            <a:spcAft>
              <a:spcPts val="0"/>
            </a:spcAft>
          </a:pPr>
          <a:r>
            <a:rPr lang="zh-CN" altLang="en-US" sz="2000" dirty="0"/>
            <a:t>机器学习</a:t>
          </a:r>
        </a:p>
      </dgm:t>
    </dgm:pt>
    <dgm:pt modelId="{D66DAC0E-D6F2-470E-A02F-6C7E94390031}" type="parTrans" cxnId="{BBE05118-6A51-4EE2-ADC1-45AABD8CC483}">
      <dgm:prSet custT="1"/>
      <dgm:spPr/>
      <dgm:t>
        <a:bodyPr/>
        <a:lstStyle/>
        <a:p>
          <a:pPr>
            <a:lnSpc>
              <a:spcPct val="100000"/>
            </a:lnSpc>
            <a:spcBef>
              <a:spcPts val="0"/>
            </a:spcBef>
            <a:spcAft>
              <a:spcPts val="0"/>
            </a:spcAft>
          </a:pPr>
          <a:endParaRPr lang="zh-CN" altLang="en-US" sz="800"/>
        </a:p>
      </dgm:t>
    </dgm:pt>
    <dgm:pt modelId="{F74E17AE-50A3-4D9E-B990-4B9831EAECD6}" type="sibTrans" cxnId="{BBE05118-6A51-4EE2-ADC1-45AABD8CC483}">
      <dgm:prSet/>
      <dgm:spPr/>
      <dgm:t>
        <a:bodyPr/>
        <a:lstStyle/>
        <a:p>
          <a:pPr>
            <a:lnSpc>
              <a:spcPct val="100000"/>
            </a:lnSpc>
            <a:spcBef>
              <a:spcPts val="0"/>
            </a:spcBef>
            <a:spcAft>
              <a:spcPts val="0"/>
            </a:spcAft>
          </a:pPr>
          <a:endParaRPr lang="zh-CN" altLang="en-US" sz="2800"/>
        </a:p>
      </dgm:t>
    </dgm:pt>
    <dgm:pt modelId="{70EB503F-3A9B-46F0-8303-EF97445EEC83}">
      <dgm:prSet custT="1"/>
      <dgm:spPr/>
      <dgm:t>
        <a:bodyPr/>
        <a:lstStyle/>
        <a:p>
          <a:pPr rtl="0">
            <a:lnSpc>
              <a:spcPct val="100000"/>
            </a:lnSpc>
            <a:spcBef>
              <a:spcPts val="0"/>
            </a:spcBef>
            <a:spcAft>
              <a:spcPts val="0"/>
            </a:spcAft>
          </a:pPr>
          <a:r>
            <a:rPr lang="en-US" altLang="zh-CN" sz="2000" dirty="0"/>
            <a:t>…</a:t>
          </a:r>
          <a:endParaRPr lang="zh-CN" sz="2000" dirty="0"/>
        </a:p>
      </dgm:t>
    </dgm:pt>
    <dgm:pt modelId="{FF3DB6AF-A4DE-4E13-AE14-D96D5C0A1A8B}" type="parTrans" cxnId="{76E6D0E2-CAA0-47F4-8F29-FEC4AD627595}">
      <dgm:prSet custT="1"/>
      <dgm:spPr/>
      <dgm:t>
        <a:bodyPr/>
        <a:lstStyle/>
        <a:p>
          <a:pPr>
            <a:lnSpc>
              <a:spcPct val="100000"/>
            </a:lnSpc>
            <a:spcBef>
              <a:spcPts val="0"/>
            </a:spcBef>
            <a:spcAft>
              <a:spcPts val="0"/>
            </a:spcAft>
          </a:pPr>
          <a:endParaRPr lang="zh-CN" altLang="en-US" sz="800"/>
        </a:p>
      </dgm:t>
    </dgm:pt>
    <dgm:pt modelId="{C09D8828-D1EC-4445-AC28-913742F85FBF}" type="sibTrans" cxnId="{76E6D0E2-CAA0-47F4-8F29-FEC4AD627595}">
      <dgm:prSet/>
      <dgm:spPr/>
      <dgm:t>
        <a:bodyPr/>
        <a:lstStyle/>
        <a:p>
          <a:pPr>
            <a:lnSpc>
              <a:spcPct val="100000"/>
            </a:lnSpc>
            <a:spcBef>
              <a:spcPts val="0"/>
            </a:spcBef>
            <a:spcAft>
              <a:spcPts val="0"/>
            </a:spcAft>
          </a:pPr>
          <a:endParaRPr lang="zh-CN" altLang="en-US" sz="2800"/>
        </a:p>
      </dgm:t>
    </dgm:pt>
    <dgm:pt modelId="{9F41907F-BB90-49A4-8E97-05E5E602AA08}">
      <dgm:prSet custT="1"/>
      <dgm:spPr/>
      <dgm:t>
        <a:bodyPr/>
        <a:lstStyle/>
        <a:p>
          <a:pPr rtl="0">
            <a:lnSpc>
              <a:spcPct val="100000"/>
            </a:lnSpc>
            <a:spcBef>
              <a:spcPts val="0"/>
            </a:spcBef>
            <a:spcAft>
              <a:spcPts val="0"/>
            </a:spcAft>
          </a:pPr>
          <a:r>
            <a:rPr lang="zh-CN" altLang="en-US" sz="2000" dirty="0"/>
            <a:t>图像识别</a:t>
          </a:r>
        </a:p>
      </dgm:t>
    </dgm:pt>
    <dgm:pt modelId="{0A9FB55B-D1A7-4307-8A08-CC8062B73331}" type="parTrans" cxnId="{3DD80F62-62FF-4793-8A1C-C01B9DBCAAD9}">
      <dgm:prSet custT="1"/>
      <dgm:spPr/>
      <dgm:t>
        <a:bodyPr/>
        <a:lstStyle/>
        <a:p>
          <a:pPr>
            <a:lnSpc>
              <a:spcPct val="100000"/>
            </a:lnSpc>
            <a:spcBef>
              <a:spcPts val="0"/>
            </a:spcBef>
            <a:spcAft>
              <a:spcPts val="0"/>
            </a:spcAft>
          </a:pPr>
          <a:endParaRPr lang="zh-CN" altLang="en-US" sz="800"/>
        </a:p>
      </dgm:t>
    </dgm:pt>
    <dgm:pt modelId="{CA45A301-B28A-4F99-A0E1-05C0281E7D20}" type="sibTrans" cxnId="{3DD80F62-62FF-4793-8A1C-C01B9DBCAAD9}">
      <dgm:prSet/>
      <dgm:spPr/>
      <dgm:t>
        <a:bodyPr/>
        <a:lstStyle/>
        <a:p>
          <a:pPr>
            <a:lnSpc>
              <a:spcPct val="100000"/>
            </a:lnSpc>
            <a:spcBef>
              <a:spcPts val="0"/>
            </a:spcBef>
            <a:spcAft>
              <a:spcPts val="0"/>
            </a:spcAft>
          </a:pPr>
          <a:endParaRPr lang="zh-CN" altLang="en-US" sz="2800"/>
        </a:p>
      </dgm:t>
    </dgm:pt>
    <dgm:pt modelId="{05CD4DBB-775F-4F64-B7B3-2A8FB6878FB6}">
      <dgm:prSet custT="1"/>
      <dgm:spPr/>
      <dgm:t>
        <a:bodyPr/>
        <a:lstStyle/>
        <a:p>
          <a:pPr rtl="0">
            <a:lnSpc>
              <a:spcPct val="100000"/>
            </a:lnSpc>
            <a:spcBef>
              <a:spcPts val="0"/>
            </a:spcBef>
            <a:spcAft>
              <a:spcPts val="0"/>
            </a:spcAft>
          </a:pPr>
          <a:r>
            <a:rPr lang="zh-CN" altLang="en-US" sz="2000" dirty="0"/>
            <a:t>自然语言处理</a:t>
          </a:r>
        </a:p>
      </dgm:t>
    </dgm:pt>
    <dgm:pt modelId="{7E301767-8ADB-4167-BA15-EC4ED536CDF3}" type="parTrans" cxnId="{92A0EDDC-2ADD-4592-9705-18201C0D7A77}">
      <dgm:prSet custT="1"/>
      <dgm:spPr/>
      <dgm:t>
        <a:bodyPr/>
        <a:lstStyle/>
        <a:p>
          <a:pPr>
            <a:lnSpc>
              <a:spcPct val="100000"/>
            </a:lnSpc>
            <a:spcBef>
              <a:spcPts val="0"/>
            </a:spcBef>
            <a:spcAft>
              <a:spcPts val="0"/>
            </a:spcAft>
          </a:pPr>
          <a:endParaRPr lang="zh-CN" altLang="en-US" sz="800"/>
        </a:p>
      </dgm:t>
    </dgm:pt>
    <dgm:pt modelId="{BA73F853-FE33-4BBC-8D45-84658BD94781}" type="sibTrans" cxnId="{92A0EDDC-2ADD-4592-9705-18201C0D7A77}">
      <dgm:prSet/>
      <dgm:spPr/>
      <dgm:t>
        <a:bodyPr/>
        <a:lstStyle/>
        <a:p>
          <a:pPr>
            <a:lnSpc>
              <a:spcPct val="100000"/>
            </a:lnSpc>
            <a:spcBef>
              <a:spcPts val="0"/>
            </a:spcBef>
            <a:spcAft>
              <a:spcPts val="0"/>
            </a:spcAft>
          </a:pPr>
          <a:endParaRPr lang="zh-CN" altLang="en-US" sz="2800"/>
        </a:p>
      </dgm:t>
    </dgm:pt>
    <dgm:pt modelId="{AB428304-461C-4EF2-8AB5-72E61F1D457B}">
      <dgm:prSet custT="1"/>
      <dgm:spPr/>
      <dgm:t>
        <a:bodyPr/>
        <a:lstStyle/>
        <a:p>
          <a:pPr rtl="0">
            <a:lnSpc>
              <a:spcPct val="100000"/>
            </a:lnSpc>
            <a:spcBef>
              <a:spcPts val="0"/>
            </a:spcBef>
            <a:spcAft>
              <a:spcPts val="0"/>
            </a:spcAft>
          </a:pPr>
          <a:r>
            <a:rPr lang="zh-CN" altLang="en-US" sz="2000" dirty="0"/>
            <a:t>语音识别</a:t>
          </a:r>
        </a:p>
      </dgm:t>
    </dgm:pt>
    <dgm:pt modelId="{151543BC-AEBE-4068-BE93-39163CC15B0C}" type="parTrans" cxnId="{C0C9B3D1-A740-4616-A98F-5A4A0EC01948}">
      <dgm:prSet custT="1"/>
      <dgm:spPr/>
      <dgm:t>
        <a:bodyPr/>
        <a:lstStyle/>
        <a:p>
          <a:pPr>
            <a:lnSpc>
              <a:spcPct val="100000"/>
            </a:lnSpc>
            <a:spcBef>
              <a:spcPts val="0"/>
            </a:spcBef>
            <a:spcAft>
              <a:spcPts val="0"/>
            </a:spcAft>
          </a:pPr>
          <a:endParaRPr lang="zh-CN" altLang="en-US" sz="800"/>
        </a:p>
      </dgm:t>
    </dgm:pt>
    <dgm:pt modelId="{3A0F74E7-D9A7-4A57-8BC0-85238CF5478F}" type="sibTrans" cxnId="{C0C9B3D1-A740-4616-A98F-5A4A0EC01948}">
      <dgm:prSet/>
      <dgm:spPr/>
      <dgm:t>
        <a:bodyPr/>
        <a:lstStyle/>
        <a:p>
          <a:pPr>
            <a:lnSpc>
              <a:spcPct val="100000"/>
            </a:lnSpc>
            <a:spcBef>
              <a:spcPts val="0"/>
            </a:spcBef>
            <a:spcAft>
              <a:spcPts val="0"/>
            </a:spcAft>
          </a:pPr>
          <a:endParaRPr lang="zh-CN" altLang="en-US" sz="2800"/>
        </a:p>
      </dgm:t>
    </dgm:pt>
    <dgm:pt modelId="{0417665F-05DB-447F-B5CF-5767FCC0E66D}">
      <dgm:prSet custT="1"/>
      <dgm:spPr/>
      <dgm:t>
        <a:bodyPr/>
        <a:lstStyle/>
        <a:p>
          <a:pPr rtl="0">
            <a:lnSpc>
              <a:spcPct val="100000"/>
            </a:lnSpc>
            <a:spcBef>
              <a:spcPts val="0"/>
            </a:spcBef>
            <a:spcAft>
              <a:spcPts val="0"/>
            </a:spcAft>
          </a:pPr>
          <a:r>
            <a:rPr lang="zh-CN" altLang="en-US" sz="2000" dirty="0"/>
            <a:t>不容易做</a:t>
          </a:r>
        </a:p>
      </dgm:t>
    </dgm:pt>
    <dgm:pt modelId="{11F84FE5-D2A8-4928-A291-B5915D3D9955}" type="parTrans" cxnId="{89C2492B-4899-4876-8F13-F2FD8936FB46}">
      <dgm:prSet custT="1"/>
      <dgm:spPr/>
      <dgm:t>
        <a:bodyPr/>
        <a:lstStyle/>
        <a:p>
          <a:pPr>
            <a:lnSpc>
              <a:spcPct val="100000"/>
            </a:lnSpc>
            <a:spcBef>
              <a:spcPts val="0"/>
            </a:spcBef>
            <a:spcAft>
              <a:spcPts val="0"/>
            </a:spcAft>
          </a:pPr>
          <a:endParaRPr lang="zh-CN" altLang="en-US" sz="800"/>
        </a:p>
      </dgm:t>
    </dgm:pt>
    <dgm:pt modelId="{BF6BB68F-2C69-49CC-A414-9F5F03650CF8}" type="sibTrans" cxnId="{89C2492B-4899-4876-8F13-F2FD8936FB46}">
      <dgm:prSet/>
      <dgm:spPr/>
      <dgm:t>
        <a:bodyPr/>
        <a:lstStyle/>
        <a:p>
          <a:pPr>
            <a:lnSpc>
              <a:spcPct val="100000"/>
            </a:lnSpc>
            <a:spcBef>
              <a:spcPts val="0"/>
            </a:spcBef>
            <a:spcAft>
              <a:spcPts val="0"/>
            </a:spcAft>
          </a:pPr>
          <a:endParaRPr lang="zh-CN" altLang="en-US" sz="2800"/>
        </a:p>
      </dgm:t>
    </dgm:pt>
    <dgm:pt modelId="{0520DB01-5CDA-4B89-ABBB-14C2DA83042A}">
      <dgm:prSet custT="1"/>
      <dgm:spPr>
        <a:solidFill>
          <a:schemeClr val="accent1"/>
        </a:solidFill>
      </dgm:spPr>
      <dgm:t>
        <a:bodyPr/>
        <a:lstStyle/>
        <a:p>
          <a:pPr rtl="0">
            <a:lnSpc>
              <a:spcPct val="100000"/>
            </a:lnSpc>
            <a:spcBef>
              <a:spcPts val="0"/>
            </a:spcBef>
            <a:spcAft>
              <a:spcPts val="0"/>
            </a:spcAft>
          </a:pPr>
          <a:r>
            <a:rPr lang="zh-CN" altLang="en-US" sz="2000" dirty="0"/>
            <a:t>容易做</a:t>
          </a:r>
        </a:p>
      </dgm:t>
    </dgm:pt>
    <dgm:pt modelId="{7AA7E7C8-28F5-4795-AD69-71F96663B848}" type="parTrans" cxnId="{798E3BF1-89A4-4EAC-BF19-C5E5A968BEE3}">
      <dgm:prSet custT="1"/>
      <dgm:spPr/>
      <dgm:t>
        <a:bodyPr/>
        <a:lstStyle/>
        <a:p>
          <a:pPr>
            <a:lnSpc>
              <a:spcPct val="100000"/>
            </a:lnSpc>
            <a:spcBef>
              <a:spcPts val="0"/>
            </a:spcBef>
            <a:spcAft>
              <a:spcPts val="0"/>
            </a:spcAft>
          </a:pPr>
          <a:endParaRPr lang="zh-CN" altLang="en-US" sz="800"/>
        </a:p>
      </dgm:t>
    </dgm:pt>
    <dgm:pt modelId="{9965978E-C79C-411E-9C9B-DD5223ACF6B8}" type="sibTrans" cxnId="{798E3BF1-89A4-4EAC-BF19-C5E5A968BEE3}">
      <dgm:prSet/>
      <dgm:spPr/>
      <dgm:t>
        <a:bodyPr/>
        <a:lstStyle/>
        <a:p>
          <a:pPr>
            <a:lnSpc>
              <a:spcPct val="100000"/>
            </a:lnSpc>
            <a:spcBef>
              <a:spcPts val="0"/>
            </a:spcBef>
            <a:spcAft>
              <a:spcPts val="0"/>
            </a:spcAft>
          </a:pPr>
          <a:endParaRPr lang="zh-CN" altLang="en-US" sz="2800"/>
        </a:p>
      </dgm:t>
    </dgm:pt>
    <dgm:pt modelId="{20A65034-31C8-4FB9-B35A-01908CBDDB35}">
      <dgm:prSet custT="1"/>
      <dgm:spPr/>
      <dgm:t>
        <a:bodyPr/>
        <a:lstStyle/>
        <a:p>
          <a:pPr rtl="0">
            <a:lnSpc>
              <a:spcPct val="100000"/>
            </a:lnSpc>
            <a:spcBef>
              <a:spcPts val="0"/>
            </a:spcBef>
            <a:spcAft>
              <a:spcPts val="0"/>
            </a:spcAft>
          </a:pPr>
          <a:r>
            <a:rPr lang="zh-CN" altLang="en-US" sz="2000" dirty="0"/>
            <a:t>强化学习</a:t>
          </a:r>
        </a:p>
      </dgm:t>
    </dgm:pt>
    <dgm:pt modelId="{36061C26-038C-48A2-8176-FC82F637E77E}" type="parTrans" cxnId="{C0486979-4AA4-4DD0-BE83-89FBB6E59BAD}">
      <dgm:prSet custT="1"/>
      <dgm:spPr/>
      <dgm:t>
        <a:bodyPr/>
        <a:lstStyle/>
        <a:p>
          <a:pPr>
            <a:lnSpc>
              <a:spcPct val="100000"/>
            </a:lnSpc>
            <a:spcBef>
              <a:spcPts val="0"/>
            </a:spcBef>
            <a:spcAft>
              <a:spcPts val="0"/>
            </a:spcAft>
          </a:pPr>
          <a:endParaRPr lang="zh-CN" altLang="en-US" sz="800"/>
        </a:p>
      </dgm:t>
    </dgm:pt>
    <dgm:pt modelId="{82371B03-B973-4BE5-8950-B7F0D1CAA83F}" type="sibTrans" cxnId="{C0486979-4AA4-4DD0-BE83-89FBB6E59BAD}">
      <dgm:prSet/>
      <dgm:spPr/>
      <dgm:t>
        <a:bodyPr/>
        <a:lstStyle/>
        <a:p>
          <a:pPr>
            <a:lnSpc>
              <a:spcPct val="100000"/>
            </a:lnSpc>
            <a:spcBef>
              <a:spcPts val="0"/>
            </a:spcBef>
            <a:spcAft>
              <a:spcPts val="0"/>
            </a:spcAft>
          </a:pPr>
          <a:endParaRPr lang="zh-CN" altLang="en-US" sz="2800"/>
        </a:p>
      </dgm:t>
    </dgm:pt>
    <dgm:pt modelId="{F77BAF7A-175C-4003-A6AA-24E76EF32702}">
      <dgm:prSet custT="1"/>
      <dgm:spPr/>
      <dgm:t>
        <a:bodyPr/>
        <a:lstStyle/>
        <a:p>
          <a:pPr rtl="0">
            <a:lnSpc>
              <a:spcPct val="100000"/>
            </a:lnSpc>
            <a:spcBef>
              <a:spcPts val="0"/>
            </a:spcBef>
            <a:spcAft>
              <a:spcPts val="0"/>
            </a:spcAft>
          </a:pPr>
          <a:r>
            <a:rPr lang="zh-CN" altLang="en-US" sz="2000" dirty="0"/>
            <a:t>围棋</a:t>
          </a:r>
        </a:p>
      </dgm:t>
    </dgm:pt>
    <dgm:pt modelId="{06E1B8E6-917A-4BFE-B4CD-67A90C88741F}" type="parTrans" cxnId="{E76AA94C-DDC6-46E9-9B32-37C5F5299BC9}">
      <dgm:prSet custT="1"/>
      <dgm:spPr/>
      <dgm:t>
        <a:bodyPr/>
        <a:lstStyle/>
        <a:p>
          <a:pPr>
            <a:lnSpc>
              <a:spcPct val="100000"/>
            </a:lnSpc>
            <a:spcBef>
              <a:spcPts val="0"/>
            </a:spcBef>
            <a:spcAft>
              <a:spcPts val="0"/>
            </a:spcAft>
          </a:pPr>
          <a:endParaRPr lang="zh-CN" altLang="en-US" sz="800"/>
        </a:p>
      </dgm:t>
    </dgm:pt>
    <dgm:pt modelId="{5418DC28-54AB-4167-B8C4-10240D4FCB1D}" type="sibTrans" cxnId="{E76AA94C-DDC6-46E9-9B32-37C5F5299BC9}">
      <dgm:prSet/>
      <dgm:spPr/>
      <dgm:t>
        <a:bodyPr/>
        <a:lstStyle/>
        <a:p>
          <a:pPr>
            <a:lnSpc>
              <a:spcPct val="100000"/>
            </a:lnSpc>
            <a:spcBef>
              <a:spcPts val="0"/>
            </a:spcBef>
            <a:spcAft>
              <a:spcPts val="0"/>
            </a:spcAft>
          </a:pPr>
          <a:endParaRPr lang="zh-CN" altLang="en-US" sz="2800"/>
        </a:p>
      </dgm:t>
    </dgm:pt>
    <dgm:pt modelId="{6CDEF2D0-E275-4921-BA3B-84ABC851091F}" type="pres">
      <dgm:prSet presAssocID="{B1AE1026-D2A0-47C2-8B3D-C6B0156D358B}" presName="diagram" presStyleCnt="0">
        <dgm:presLayoutVars>
          <dgm:chPref val="1"/>
          <dgm:dir/>
          <dgm:animOne val="branch"/>
          <dgm:animLvl val="lvl"/>
          <dgm:resizeHandles val="exact"/>
        </dgm:presLayoutVars>
      </dgm:prSet>
      <dgm:spPr/>
      <dgm:t>
        <a:bodyPr/>
        <a:lstStyle/>
        <a:p>
          <a:endParaRPr lang="zh-CN" altLang="en-US"/>
        </a:p>
      </dgm:t>
    </dgm:pt>
    <dgm:pt modelId="{6BD5A947-8166-447A-B304-C2F64D6C456A}" type="pres">
      <dgm:prSet presAssocID="{F2DD335F-F4ED-427B-9143-27BE63843845}" presName="root1" presStyleCnt="0"/>
      <dgm:spPr/>
    </dgm:pt>
    <dgm:pt modelId="{398C20A5-A9D8-4D3E-B587-799A3BB16507}" type="pres">
      <dgm:prSet presAssocID="{F2DD335F-F4ED-427B-9143-27BE63843845}" presName="LevelOneTextNode" presStyleLbl="node0" presStyleIdx="0" presStyleCnt="1">
        <dgm:presLayoutVars>
          <dgm:chPref val="3"/>
        </dgm:presLayoutVars>
      </dgm:prSet>
      <dgm:spPr/>
      <dgm:t>
        <a:bodyPr/>
        <a:lstStyle/>
        <a:p>
          <a:endParaRPr lang="zh-CN" altLang="en-US"/>
        </a:p>
      </dgm:t>
    </dgm:pt>
    <dgm:pt modelId="{E5EECC48-296F-4977-9549-5478D27AA71E}" type="pres">
      <dgm:prSet presAssocID="{F2DD335F-F4ED-427B-9143-27BE63843845}" presName="level2hierChild" presStyleCnt="0"/>
      <dgm:spPr/>
    </dgm:pt>
    <dgm:pt modelId="{E701DB57-D095-4995-BA9F-3DC318F851BB}" type="pres">
      <dgm:prSet presAssocID="{B94A8C1F-8663-48DC-AFE0-ED9153CDDB04}" presName="conn2-1" presStyleLbl="parChTrans1D2" presStyleIdx="0" presStyleCnt="2"/>
      <dgm:spPr/>
      <dgm:t>
        <a:bodyPr/>
        <a:lstStyle/>
        <a:p>
          <a:endParaRPr lang="zh-CN" altLang="en-US"/>
        </a:p>
      </dgm:t>
    </dgm:pt>
    <dgm:pt modelId="{8532DA87-15CF-41DC-A6ED-D536B73B26D5}" type="pres">
      <dgm:prSet presAssocID="{B94A8C1F-8663-48DC-AFE0-ED9153CDDB04}" presName="connTx" presStyleLbl="parChTrans1D2" presStyleIdx="0" presStyleCnt="2"/>
      <dgm:spPr/>
      <dgm:t>
        <a:bodyPr/>
        <a:lstStyle/>
        <a:p>
          <a:endParaRPr lang="zh-CN" altLang="en-US"/>
        </a:p>
      </dgm:t>
    </dgm:pt>
    <dgm:pt modelId="{66E6AE2D-E424-401E-BE98-13D9C7C8E64F}" type="pres">
      <dgm:prSet presAssocID="{F8A913BF-FF20-4BE3-AB5E-0F7AA51F32B6}" presName="root2" presStyleCnt="0"/>
      <dgm:spPr/>
    </dgm:pt>
    <dgm:pt modelId="{037CC688-649A-434F-9080-67500DD1A79D}" type="pres">
      <dgm:prSet presAssocID="{F8A913BF-FF20-4BE3-AB5E-0F7AA51F32B6}" presName="LevelTwoTextNode" presStyleLbl="node2" presStyleIdx="0" presStyleCnt="2">
        <dgm:presLayoutVars>
          <dgm:chPref val="3"/>
        </dgm:presLayoutVars>
      </dgm:prSet>
      <dgm:spPr/>
      <dgm:t>
        <a:bodyPr/>
        <a:lstStyle/>
        <a:p>
          <a:endParaRPr lang="zh-CN" altLang="en-US"/>
        </a:p>
      </dgm:t>
    </dgm:pt>
    <dgm:pt modelId="{C0952350-77B3-4279-8F92-FF05E01C1691}" type="pres">
      <dgm:prSet presAssocID="{F8A913BF-FF20-4BE3-AB5E-0F7AA51F32B6}" presName="level3hierChild" presStyleCnt="0"/>
      <dgm:spPr/>
    </dgm:pt>
    <dgm:pt modelId="{33B9F075-4423-4B3D-A2BD-A73956F1955D}" type="pres">
      <dgm:prSet presAssocID="{777E2D03-330E-43C8-A439-09671C3F191F}" presName="conn2-1" presStyleLbl="parChTrans1D3" presStyleIdx="0" presStyleCnt="3"/>
      <dgm:spPr/>
      <dgm:t>
        <a:bodyPr/>
        <a:lstStyle/>
        <a:p>
          <a:endParaRPr lang="zh-CN" altLang="en-US"/>
        </a:p>
      </dgm:t>
    </dgm:pt>
    <dgm:pt modelId="{D409D1B5-8445-4A64-8086-7FE53A8B3E24}" type="pres">
      <dgm:prSet presAssocID="{777E2D03-330E-43C8-A439-09671C3F191F}" presName="connTx" presStyleLbl="parChTrans1D3" presStyleIdx="0" presStyleCnt="3"/>
      <dgm:spPr/>
      <dgm:t>
        <a:bodyPr/>
        <a:lstStyle/>
        <a:p>
          <a:endParaRPr lang="zh-CN" altLang="en-US"/>
        </a:p>
      </dgm:t>
    </dgm:pt>
    <dgm:pt modelId="{C7214047-2809-48BC-9810-4DD98B40D464}" type="pres">
      <dgm:prSet presAssocID="{CB36CA1F-DC00-49FC-9F39-3899387403F7}" presName="root2" presStyleCnt="0"/>
      <dgm:spPr/>
    </dgm:pt>
    <dgm:pt modelId="{66091779-FD2E-4FDC-86F2-2AC227D5816C}" type="pres">
      <dgm:prSet presAssocID="{CB36CA1F-DC00-49FC-9F39-3899387403F7}" presName="LevelTwoTextNode" presStyleLbl="node3" presStyleIdx="0" presStyleCnt="3">
        <dgm:presLayoutVars>
          <dgm:chPref val="3"/>
        </dgm:presLayoutVars>
      </dgm:prSet>
      <dgm:spPr/>
      <dgm:t>
        <a:bodyPr/>
        <a:lstStyle/>
        <a:p>
          <a:endParaRPr lang="zh-CN" altLang="en-US"/>
        </a:p>
      </dgm:t>
    </dgm:pt>
    <dgm:pt modelId="{6E3562EA-6D04-4E9B-A3D1-A1F6DC869A7B}" type="pres">
      <dgm:prSet presAssocID="{CB36CA1F-DC00-49FC-9F39-3899387403F7}" presName="level3hierChild" presStyleCnt="0"/>
      <dgm:spPr/>
    </dgm:pt>
    <dgm:pt modelId="{69ABC5AB-FD09-427D-B12C-5C8B1CBD2726}" type="pres">
      <dgm:prSet presAssocID="{FF3DB6AF-A4DE-4E13-AE14-D96D5C0A1A8B}" presName="conn2-1" presStyleLbl="parChTrans1D4" presStyleIdx="0" presStyleCnt="7"/>
      <dgm:spPr/>
      <dgm:t>
        <a:bodyPr/>
        <a:lstStyle/>
        <a:p>
          <a:endParaRPr lang="zh-CN" altLang="en-US"/>
        </a:p>
      </dgm:t>
    </dgm:pt>
    <dgm:pt modelId="{5156EE79-8EF5-461E-AB61-DF6007AD0779}" type="pres">
      <dgm:prSet presAssocID="{FF3DB6AF-A4DE-4E13-AE14-D96D5C0A1A8B}" presName="connTx" presStyleLbl="parChTrans1D4" presStyleIdx="0" presStyleCnt="7"/>
      <dgm:spPr/>
      <dgm:t>
        <a:bodyPr/>
        <a:lstStyle/>
        <a:p>
          <a:endParaRPr lang="zh-CN" altLang="en-US"/>
        </a:p>
      </dgm:t>
    </dgm:pt>
    <dgm:pt modelId="{C27DD1E1-701E-4C8F-8174-E6B8B2DC4D15}" type="pres">
      <dgm:prSet presAssocID="{70EB503F-3A9B-46F0-8303-EF97445EEC83}" presName="root2" presStyleCnt="0"/>
      <dgm:spPr/>
    </dgm:pt>
    <dgm:pt modelId="{5B8380FE-0DCB-4F6C-B2BC-0BBB10FD4D3D}" type="pres">
      <dgm:prSet presAssocID="{70EB503F-3A9B-46F0-8303-EF97445EEC83}" presName="LevelTwoTextNode" presStyleLbl="node4" presStyleIdx="0" presStyleCnt="7">
        <dgm:presLayoutVars>
          <dgm:chPref val="3"/>
        </dgm:presLayoutVars>
      </dgm:prSet>
      <dgm:spPr/>
      <dgm:t>
        <a:bodyPr/>
        <a:lstStyle/>
        <a:p>
          <a:endParaRPr lang="zh-CN" altLang="en-US"/>
        </a:p>
      </dgm:t>
    </dgm:pt>
    <dgm:pt modelId="{364F520D-3FEF-4E8D-A45A-CCC229C7AAAB}" type="pres">
      <dgm:prSet presAssocID="{70EB503F-3A9B-46F0-8303-EF97445EEC83}" presName="level3hierChild" presStyleCnt="0"/>
      <dgm:spPr/>
    </dgm:pt>
    <dgm:pt modelId="{42EAD14C-C4CD-43F4-BBC5-79864427DD73}" type="pres">
      <dgm:prSet presAssocID="{9C6E211D-B358-45C5-95D3-C96B3D66FDB2}" presName="conn2-1" presStyleLbl="parChTrans1D2" presStyleIdx="1" presStyleCnt="2"/>
      <dgm:spPr/>
      <dgm:t>
        <a:bodyPr/>
        <a:lstStyle/>
        <a:p>
          <a:endParaRPr lang="zh-CN" altLang="en-US"/>
        </a:p>
      </dgm:t>
    </dgm:pt>
    <dgm:pt modelId="{2D5F6FEF-BACB-4FE7-B689-8A9CFA42D76E}" type="pres">
      <dgm:prSet presAssocID="{9C6E211D-B358-45C5-95D3-C96B3D66FDB2}" presName="connTx" presStyleLbl="parChTrans1D2" presStyleIdx="1" presStyleCnt="2"/>
      <dgm:spPr/>
      <dgm:t>
        <a:bodyPr/>
        <a:lstStyle/>
        <a:p>
          <a:endParaRPr lang="zh-CN" altLang="en-US"/>
        </a:p>
      </dgm:t>
    </dgm:pt>
    <dgm:pt modelId="{81B8013D-90D5-45A9-8B4B-BF7D3BD54942}" type="pres">
      <dgm:prSet presAssocID="{FA135B7F-2613-4B80-BDFC-5E6ED5D1C14D}" presName="root2" presStyleCnt="0"/>
      <dgm:spPr/>
    </dgm:pt>
    <dgm:pt modelId="{78FFD0A5-EFF7-4D75-9190-24A2A39A0A14}" type="pres">
      <dgm:prSet presAssocID="{FA135B7F-2613-4B80-BDFC-5E6ED5D1C14D}" presName="LevelTwoTextNode" presStyleLbl="node2" presStyleIdx="1" presStyleCnt="2">
        <dgm:presLayoutVars>
          <dgm:chPref val="3"/>
        </dgm:presLayoutVars>
      </dgm:prSet>
      <dgm:spPr/>
      <dgm:t>
        <a:bodyPr/>
        <a:lstStyle/>
        <a:p>
          <a:endParaRPr lang="zh-CN" altLang="en-US"/>
        </a:p>
      </dgm:t>
    </dgm:pt>
    <dgm:pt modelId="{2B786ED4-C331-4CCB-A219-049FDEC12BC1}" type="pres">
      <dgm:prSet presAssocID="{FA135B7F-2613-4B80-BDFC-5E6ED5D1C14D}" presName="level3hierChild" presStyleCnt="0"/>
      <dgm:spPr/>
    </dgm:pt>
    <dgm:pt modelId="{E8CC1104-E240-42BE-900E-835E00B649B3}" type="pres">
      <dgm:prSet presAssocID="{7AA7E7C8-28F5-4795-AD69-71F96663B848}" presName="conn2-1" presStyleLbl="parChTrans1D3" presStyleIdx="1" presStyleCnt="3"/>
      <dgm:spPr/>
      <dgm:t>
        <a:bodyPr/>
        <a:lstStyle/>
        <a:p>
          <a:endParaRPr lang="zh-CN" altLang="en-US"/>
        </a:p>
      </dgm:t>
    </dgm:pt>
    <dgm:pt modelId="{DB6F332D-DB1E-42F9-B0F5-86DE58B9A006}" type="pres">
      <dgm:prSet presAssocID="{7AA7E7C8-28F5-4795-AD69-71F96663B848}" presName="connTx" presStyleLbl="parChTrans1D3" presStyleIdx="1" presStyleCnt="3"/>
      <dgm:spPr/>
      <dgm:t>
        <a:bodyPr/>
        <a:lstStyle/>
        <a:p>
          <a:endParaRPr lang="zh-CN" altLang="en-US"/>
        </a:p>
      </dgm:t>
    </dgm:pt>
    <dgm:pt modelId="{12A24013-BD94-4075-B65C-E72D4CC5DA9F}" type="pres">
      <dgm:prSet presAssocID="{0520DB01-5CDA-4B89-ABBB-14C2DA83042A}" presName="root2" presStyleCnt="0"/>
      <dgm:spPr/>
    </dgm:pt>
    <dgm:pt modelId="{B8B76B01-ABE5-4B2A-967E-5B81E7EB1BEB}" type="pres">
      <dgm:prSet presAssocID="{0520DB01-5CDA-4B89-ABBB-14C2DA83042A}" presName="LevelTwoTextNode" presStyleLbl="node3" presStyleIdx="1" presStyleCnt="3">
        <dgm:presLayoutVars>
          <dgm:chPref val="3"/>
        </dgm:presLayoutVars>
      </dgm:prSet>
      <dgm:spPr/>
      <dgm:t>
        <a:bodyPr/>
        <a:lstStyle/>
        <a:p>
          <a:endParaRPr lang="zh-CN" altLang="en-US"/>
        </a:p>
      </dgm:t>
    </dgm:pt>
    <dgm:pt modelId="{153D918C-2E6B-4614-A103-50E828FE18BA}" type="pres">
      <dgm:prSet presAssocID="{0520DB01-5CDA-4B89-ABBB-14C2DA83042A}" presName="level3hierChild" presStyleCnt="0"/>
      <dgm:spPr/>
    </dgm:pt>
    <dgm:pt modelId="{5F5B8F60-B6E3-4D33-8006-A534B5219659}" type="pres">
      <dgm:prSet presAssocID="{D66DAC0E-D6F2-470E-A02F-6C7E94390031}" presName="conn2-1" presStyleLbl="parChTrans1D4" presStyleIdx="1" presStyleCnt="7"/>
      <dgm:spPr/>
      <dgm:t>
        <a:bodyPr/>
        <a:lstStyle/>
        <a:p>
          <a:endParaRPr lang="zh-CN" altLang="en-US"/>
        </a:p>
      </dgm:t>
    </dgm:pt>
    <dgm:pt modelId="{974EA6F0-7E42-4CD5-BFEE-3A3BF1F9DA7E}" type="pres">
      <dgm:prSet presAssocID="{D66DAC0E-D6F2-470E-A02F-6C7E94390031}" presName="connTx" presStyleLbl="parChTrans1D4" presStyleIdx="1" presStyleCnt="7"/>
      <dgm:spPr/>
      <dgm:t>
        <a:bodyPr/>
        <a:lstStyle/>
        <a:p>
          <a:endParaRPr lang="zh-CN" altLang="en-US"/>
        </a:p>
      </dgm:t>
    </dgm:pt>
    <dgm:pt modelId="{538F3372-CE0D-4542-85F9-3B6CD7763FB3}" type="pres">
      <dgm:prSet presAssocID="{2E56F678-C1CE-4892-BC9F-D88898E69FD5}" presName="root2" presStyleCnt="0"/>
      <dgm:spPr/>
    </dgm:pt>
    <dgm:pt modelId="{484FF441-C91D-4E7A-BC24-9D042BC822F3}" type="pres">
      <dgm:prSet presAssocID="{2E56F678-C1CE-4892-BC9F-D88898E69FD5}" presName="LevelTwoTextNode" presStyleLbl="node4" presStyleIdx="1" presStyleCnt="7">
        <dgm:presLayoutVars>
          <dgm:chPref val="3"/>
        </dgm:presLayoutVars>
      </dgm:prSet>
      <dgm:spPr/>
      <dgm:t>
        <a:bodyPr/>
        <a:lstStyle/>
        <a:p>
          <a:endParaRPr lang="zh-CN" altLang="en-US"/>
        </a:p>
      </dgm:t>
    </dgm:pt>
    <dgm:pt modelId="{9ECE1F91-50F5-4017-B313-AE0D00533061}" type="pres">
      <dgm:prSet presAssocID="{2E56F678-C1CE-4892-BC9F-D88898E69FD5}" presName="level3hierChild" presStyleCnt="0"/>
      <dgm:spPr/>
    </dgm:pt>
    <dgm:pt modelId="{52C33EA9-1F67-42E9-95A3-083353CEDF6A}" type="pres">
      <dgm:prSet presAssocID="{0A9FB55B-D1A7-4307-8A08-CC8062B73331}" presName="conn2-1" presStyleLbl="parChTrans1D4" presStyleIdx="2" presStyleCnt="7"/>
      <dgm:spPr/>
      <dgm:t>
        <a:bodyPr/>
        <a:lstStyle/>
        <a:p>
          <a:endParaRPr lang="zh-CN" altLang="en-US"/>
        </a:p>
      </dgm:t>
    </dgm:pt>
    <dgm:pt modelId="{A8E92269-108D-40EB-979D-DA3CEFA1FF1C}" type="pres">
      <dgm:prSet presAssocID="{0A9FB55B-D1A7-4307-8A08-CC8062B73331}" presName="connTx" presStyleLbl="parChTrans1D4" presStyleIdx="2" presStyleCnt="7"/>
      <dgm:spPr/>
      <dgm:t>
        <a:bodyPr/>
        <a:lstStyle/>
        <a:p>
          <a:endParaRPr lang="zh-CN" altLang="en-US"/>
        </a:p>
      </dgm:t>
    </dgm:pt>
    <dgm:pt modelId="{C8753729-E2B8-450F-9128-731EC0602952}" type="pres">
      <dgm:prSet presAssocID="{9F41907F-BB90-49A4-8E97-05E5E602AA08}" presName="root2" presStyleCnt="0"/>
      <dgm:spPr/>
    </dgm:pt>
    <dgm:pt modelId="{2456E607-9E9A-461B-9DA8-D9F7AFDF1055}" type="pres">
      <dgm:prSet presAssocID="{9F41907F-BB90-49A4-8E97-05E5E602AA08}" presName="LevelTwoTextNode" presStyleLbl="node4" presStyleIdx="2" presStyleCnt="7">
        <dgm:presLayoutVars>
          <dgm:chPref val="3"/>
        </dgm:presLayoutVars>
      </dgm:prSet>
      <dgm:spPr/>
      <dgm:t>
        <a:bodyPr/>
        <a:lstStyle/>
        <a:p>
          <a:endParaRPr lang="zh-CN" altLang="en-US"/>
        </a:p>
      </dgm:t>
    </dgm:pt>
    <dgm:pt modelId="{F581CF7D-63D0-46D6-BD41-50B5A9048593}" type="pres">
      <dgm:prSet presAssocID="{9F41907F-BB90-49A4-8E97-05E5E602AA08}" presName="level3hierChild" presStyleCnt="0"/>
      <dgm:spPr/>
    </dgm:pt>
    <dgm:pt modelId="{E11CDAD6-EF43-4F94-BA41-40CBC44693B1}" type="pres">
      <dgm:prSet presAssocID="{7E301767-8ADB-4167-BA15-EC4ED536CDF3}" presName="conn2-1" presStyleLbl="parChTrans1D4" presStyleIdx="3" presStyleCnt="7"/>
      <dgm:spPr/>
      <dgm:t>
        <a:bodyPr/>
        <a:lstStyle/>
        <a:p>
          <a:endParaRPr lang="zh-CN" altLang="en-US"/>
        </a:p>
      </dgm:t>
    </dgm:pt>
    <dgm:pt modelId="{068C6179-719E-4B47-9EBE-F32060C437F0}" type="pres">
      <dgm:prSet presAssocID="{7E301767-8ADB-4167-BA15-EC4ED536CDF3}" presName="connTx" presStyleLbl="parChTrans1D4" presStyleIdx="3" presStyleCnt="7"/>
      <dgm:spPr/>
      <dgm:t>
        <a:bodyPr/>
        <a:lstStyle/>
        <a:p>
          <a:endParaRPr lang="zh-CN" altLang="en-US"/>
        </a:p>
      </dgm:t>
    </dgm:pt>
    <dgm:pt modelId="{74CBADCE-7DBB-49C9-AB2B-4F4E54499CFA}" type="pres">
      <dgm:prSet presAssocID="{05CD4DBB-775F-4F64-B7B3-2A8FB6878FB6}" presName="root2" presStyleCnt="0"/>
      <dgm:spPr/>
    </dgm:pt>
    <dgm:pt modelId="{FE57452C-E001-4B6F-B3D9-B5C2BCE6A1ED}" type="pres">
      <dgm:prSet presAssocID="{05CD4DBB-775F-4F64-B7B3-2A8FB6878FB6}" presName="LevelTwoTextNode" presStyleLbl="node4" presStyleIdx="3" presStyleCnt="7">
        <dgm:presLayoutVars>
          <dgm:chPref val="3"/>
        </dgm:presLayoutVars>
      </dgm:prSet>
      <dgm:spPr/>
      <dgm:t>
        <a:bodyPr/>
        <a:lstStyle/>
        <a:p>
          <a:endParaRPr lang="zh-CN" altLang="en-US"/>
        </a:p>
      </dgm:t>
    </dgm:pt>
    <dgm:pt modelId="{B0A9A8DF-F323-4D69-9E2D-187487BA5A16}" type="pres">
      <dgm:prSet presAssocID="{05CD4DBB-775F-4F64-B7B3-2A8FB6878FB6}" presName="level3hierChild" presStyleCnt="0"/>
      <dgm:spPr/>
    </dgm:pt>
    <dgm:pt modelId="{68A85DED-C01F-403C-9517-F2C92D2E1D99}" type="pres">
      <dgm:prSet presAssocID="{151543BC-AEBE-4068-BE93-39163CC15B0C}" presName="conn2-1" presStyleLbl="parChTrans1D4" presStyleIdx="4" presStyleCnt="7"/>
      <dgm:spPr/>
      <dgm:t>
        <a:bodyPr/>
        <a:lstStyle/>
        <a:p>
          <a:endParaRPr lang="zh-CN" altLang="en-US"/>
        </a:p>
      </dgm:t>
    </dgm:pt>
    <dgm:pt modelId="{67A478BE-7EDA-4AC0-9240-BEECD2C1B112}" type="pres">
      <dgm:prSet presAssocID="{151543BC-AEBE-4068-BE93-39163CC15B0C}" presName="connTx" presStyleLbl="parChTrans1D4" presStyleIdx="4" presStyleCnt="7"/>
      <dgm:spPr/>
      <dgm:t>
        <a:bodyPr/>
        <a:lstStyle/>
        <a:p>
          <a:endParaRPr lang="zh-CN" altLang="en-US"/>
        </a:p>
      </dgm:t>
    </dgm:pt>
    <dgm:pt modelId="{ECB87CAF-2DB1-4330-A83A-E171394034A5}" type="pres">
      <dgm:prSet presAssocID="{AB428304-461C-4EF2-8AB5-72E61F1D457B}" presName="root2" presStyleCnt="0"/>
      <dgm:spPr/>
    </dgm:pt>
    <dgm:pt modelId="{E5B3CEF5-212B-4333-BDA5-5231AF422114}" type="pres">
      <dgm:prSet presAssocID="{AB428304-461C-4EF2-8AB5-72E61F1D457B}" presName="LevelTwoTextNode" presStyleLbl="node4" presStyleIdx="4" presStyleCnt="7">
        <dgm:presLayoutVars>
          <dgm:chPref val="3"/>
        </dgm:presLayoutVars>
      </dgm:prSet>
      <dgm:spPr/>
      <dgm:t>
        <a:bodyPr/>
        <a:lstStyle/>
        <a:p>
          <a:endParaRPr lang="zh-CN" altLang="en-US"/>
        </a:p>
      </dgm:t>
    </dgm:pt>
    <dgm:pt modelId="{21C1B8C2-43C8-48BF-9746-CB1D67DECABF}" type="pres">
      <dgm:prSet presAssocID="{AB428304-461C-4EF2-8AB5-72E61F1D457B}" presName="level3hierChild" presStyleCnt="0"/>
      <dgm:spPr/>
    </dgm:pt>
    <dgm:pt modelId="{AC917292-0880-4240-9CF8-AB0D0F2B0832}" type="pres">
      <dgm:prSet presAssocID="{11F84FE5-D2A8-4928-A291-B5915D3D9955}" presName="conn2-1" presStyleLbl="parChTrans1D3" presStyleIdx="2" presStyleCnt="3"/>
      <dgm:spPr/>
      <dgm:t>
        <a:bodyPr/>
        <a:lstStyle/>
        <a:p>
          <a:endParaRPr lang="zh-CN" altLang="en-US"/>
        </a:p>
      </dgm:t>
    </dgm:pt>
    <dgm:pt modelId="{E4BF694D-E775-4639-8D69-EA549226CA94}" type="pres">
      <dgm:prSet presAssocID="{11F84FE5-D2A8-4928-A291-B5915D3D9955}" presName="connTx" presStyleLbl="parChTrans1D3" presStyleIdx="2" presStyleCnt="3"/>
      <dgm:spPr/>
      <dgm:t>
        <a:bodyPr/>
        <a:lstStyle/>
        <a:p>
          <a:endParaRPr lang="zh-CN" altLang="en-US"/>
        </a:p>
      </dgm:t>
    </dgm:pt>
    <dgm:pt modelId="{37B81F9F-4D8B-4846-8416-F2DF3B678FAA}" type="pres">
      <dgm:prSet presAssocID="{0417665F-05DB-447F-B5CF-5767FCC0E66D}" presName="root2" presStyleCnt="0"/>
      <dgm:spPr/>
    </dgm:pt>
    <dgm:pt modelId="{3D4DFC46-14FD-44CF-889B-312D881097D2}" type="pres">
      <dgm:prSet presAssocID="{0417665F-05DB-447F-B5CF-5767FCC0E66D}" presName="LevelTwoTextNode" presStyleLbl="node3" presStyleIdx="2" presStyleCnt="3">
        <dgm:presLayoutVars>
          <dgm:chPref val="3"/>
        </dgm:presLayoutVars>
      </dgm:prSet>
      <dgm:spPr/>
      <dgm:t>
        <a:bodyPr/>
        <a:lstStyle/>
        <a:p>
          <a:endParaRPr lang="zh-CN" altLang="en-US"/>
        </a:p>
      </dgm:t>
    </dgm:pt>
    <dgm:pt modelId="{917D5023-7B29-411C-A5D9-8EC5EA9E9182}" type="pres">
      <dgm:prSet presAssocID="{0417665F-05DB-447F-B5CF-5767FCC0E66D}" presName="level3hierChild" presStyleCnt="0"/>
      <dgm:spPr/>
    </dgm:pt>
    <dgm:pt modelId="{4D5C558E-2E7D-4D1A-ABA2-D5D2DD86206F}" type="pres">
      <dgm:prSet presAssocID="{36061C26-038C-48A2-8176-FC82F637E77E}" presName="conn2-1" presStyleLbl="parChTrans1D4" presStyleIdx="5" presStyleCnt="7"/>
      <dgm:spPr/>
      <dgm:t>
        <a:bodyPr/>
        <a:lstStyle/>
        <a:p>
          <a:endParaRPr lang="zh-CN" altLang="en-US"/>
        </a:p>
      </dgm:t>
    </dgm:pt>
    <dgm:pt modelId="{EC993B32-D076-4951-AEE7-4200E341C468}" type="pres">
      <dgm:prSet presAssocID="{36061C26-038C-48A2-8176-FC82F637E77E}" presName="connTx" presStyleLbl="parChTrans1D4" presStyleIdx="5" presStyleCnt="7"/>
      <dgm:spPr/>
      <dgm:t>
        <a:bodyPr/>
        <a:lstStyle/>
        <a:p>
          <a:endParaRPr lang="zh-CN" altLang="en-US"/>
        </a:p>
      </dgm:t>
    </dgm:pt>
    <dgm:pt modelId="{2E1CE949-7538-4875-A596-272E93252598}" type="pres">
      <dgm:prSet presAssocID="{20A65034-31C8-4FB9-B35A-01908CBDDB35}" presName="root2" presStyleCnt="0"/>
      <dgm:spPr/>
    </dgm:pt>
    <dgm:pt modelId="{7CFDB172-E668-43FE-B146-64584C675B7A}" type="pres">
      <dgm:prSet presAssocID="{20A65034-31C8-4FB9-B35A-01908CBDDB35}" presName="LevelTwoTextNode" presStyleLbl="node4" presStyleIdx="5" presStyleCnt="7">
        <dgm:presLayoutVars>
          <dgm:chPref val="3"/>
        </dgm:presLayoutVars>
      </dgm:prSet>
      <dgm:spPr/>
      <dgm:t>
        <a:bodyPr/>
        <a:lstStyle/>
        <a:p>
          <a:endParaRPr lang="zh-CN" altLang="en-US"/>
        </a:p>
      </dgm:t>
    </dgm:pt>
    <dgm:pt modelId="{36379834-7B61-43DE-BE71-A16800DF47B8}" type="pres">
      <dgm:prSet presAssocID="{20A65034-31C8-4FB9-B35A-01908CBDDB35}" presName="level3hierChild" presStyleCnt="0"/>
      <dgm:spPr/>
    </dgm:pt>
    <dgm:pt modelId="{AF3A758F-4CD4-4A21-B44A-EE5D60432290}" type="pres">
      <dgm:prSet presAssocID="{06E1B8E6-917A-4BFE-B4CD-67A90C88741F}" presName="conn2-1" presStyleLbl="parChTrans1D4" presStyleIdx="6" presStyleCnt="7"/>
      <dgm:spPr/>
      <dgm:t>
        <a:bodyPr/>
        <a:lstStyle/>
        <a:p>
          <a:endParaRPr lang="zh-CN" altLang="en-US"/>
        </a:p>
      </dgm:t>
    </dgm:pt>
    <dgm:pt modelId="{938E7890-3687-42DC-855E-CB4ABC65476D}" type="pres">
      <dgm:prSet presAssocID="{06E1B8E6-917A-4BFE-B4CD-67A90C88741F}" presName="connTx" presStyleLbl="parChTrans1D4" presStyleIdx="6" presStyleCnt="7"/>
      <dgm:spPr/>
      <dgm:t>
        <a:bodyPr/>
        <a:lstStyle/>
        <a:p>
          <a:endParaRPr lang="zh-CN" altLang="en-US"/>
        </a:p>
      </dgm:t>
    </dgm:pt>
    <dgm:pt modelId="{4B7B71BA-84E6-4924-AA79-3886DCAFA119}" type="pres">
      <dgm:prSet presAssocID="{F77BAF7A-175C-4003-A6AA-24E76EF32702}" presName="root2" presStyleCnt="0"/>
      <dgm:spPr/>
    </dgm:pt>
    <dgm:pt modelId="{EAD3BB15-FD98-48A1-AE91-B49E6520FB73}" type="pres">
      <dgm:prSet presAssocID="{F77BAF7A-175C-4003-A6AA-24E76EF32702}" presName="LevelTwoTextNode" presStyleLbl="node4" presStyleIdx="6" presStyleCnt="7">
        <dgm:presLayoutVars>
          <dgm:chPref val="3"/>
        </dgm:presLayoutVars>
      </dgm:prSet>
      <dgm:spPr/>
      <dgm:t>
        <a:bodyPr/>
        <a:lstStyle/>
        <a:p>
          <a:endParaRPr lang="zh-CN" altLang="en-US"/>
        </a:p>
      </dgm:t>
    </dgm:pt>
    <dgm:pt modelId="{18D337E8-52AE-4734-9779-0B4151CCD775}" type="pres">
      <dgm:prSet presAssocID="{F77BAF7A-175C-4003-A6AA-24E76EF32702}" presName="level3hierChild" presStyleCnt="0"/>
      <dgm:spPr/>
    </dgm:pt>
  </dgm:ptLst>
  <dgm:cxnLst>
    <dgm:cxn modelId="{9168C7F0-18A0-4503-B77D-2800B629C312}" type="presOf" srcId="{11F84FE5-D2A8-4928-A291-B5915D3D9955}" destId="{AC917292-0880-4240-9CF8-AB0D0F2B0832}" srcOrd="0" destOrd="0" presId="urn:microsoft.com/office/officeart/2005/8/layout/hierarchy2"/>
    <dgm:cxn modelId="{36FDD673-AD85-4573-BB5A-6232ED1BE70C}" type="presOf" srcId="{7E301767-8ADB-4167-BA15-EC4ED536CDF3}" destId="{068C6179-719E-4B47-9EBE-F32060C437F0}" srcOrd="1" destOrd="0" presId="urn:microsoft.com/office/officeart/2005/8/layout/hierarchy2"/>
    <dgm:cxn modelId="{86FEB9FD-0E4A-4361-838D-55E96663BF06}" srcId="{F2DD335F-F4ED-427B-9143-27BE63843845}" destId="{FA135B7F-2613-4B80-BDFC-5E6ED5D1C14D}" srcOrd="1" destOrd="0" parTransId="{9C6E211D-B358-45C5-95D3-C96B3D66FDB2}" sibTransId="{14C1B338-1697-457F-B7F9-3F005F6B8871}"/>
    <dgm:cxn modelId="{442DED0C-569A-4E1E-8F81-7CF88C6CE1F9}" type="presOf" srcId="{AB428304-461C-4EF2-8AB5-72E61F1D457B}" destId="{E5B3CEF5-212B-4333-BDA5-5231AF422114}" srcOrd="0" destOrd="0" presId="urn:microsoft.com/office/officeart/2005/8/layout/hierarchy2"/>
    <dgm:cxn modelId="{C14EDBD1-A735-4FED-AE92-495AC30A48E4}" type="presOf" srcId="{9F41907F-BB90-49A4-8E97-05E5E602AA08}" destId="{2456E607-9E9A-461B-9DA8-D9F7AFDF1055}" srcOrd="0" destOrd="0" presId="urn:microsoft.com/office/officeart/2005/8/layout/hierarchy2"/>
    <dgm:cxn modelId="{913EA752-AAC5-4DC3-8396-33E249EBEBA0}" type="presOf" srcId="{36061C26-038C-48A2-8176-FC82F637E77E}" destId="{4D5C558E-2E7D-4D1A-ABA2-D5D2DD86206F}" srcOrd="0" destOrd="0" presId="urn:microsoft.com/office/officeart/2005/8/layout/hierarchy2"/>
    <dgm:cxn modelId="{329FA446-1FDD-4A0E-9441-6914A3904DB3}" type="presOf" srcId="{151543BC-AEBE-4068-BE93-39163CC15B0C}" destId="{67A478BE-7EDA-4AC0-9240-BEECD2C1B112}" srcOrd="1" destOrd="0" presId="urn:microsoft.com/office/officeart/2005/8/layout/hierarchy2"/>
    <dgm:cxn modelId="{89C2492B-4899-4876-8F13-F2FD8936FB46}" srcId="{FA135B7F-2613-4B80-BDFC-5E6ED5D1C14D}" destId="{0417665F-05DB-447F-B5CF-5767FCC0E66D}" srcOrd="1" destOrd="0" parTransId="{11F84FE5-D2A8-4928-A291-B5915D3D9955}" sibTransId="{BF6BB68F-2C69-49CC-A414-9F5F03650CF8}"/>
    <dgm:cxn modelId="{9DEBA337-6500-45B2-A1BB-7BE2240A9182}" type="presOf" srcId="{0520DB01-5CDA-4B89-ABBB-14C2DA83042A}" destId="{B8B76B01-ABE5-4B2A-967E-5B81E7EB1BEB}" srcOrd="0" destOrd="0" presId="urn:microsoft.com/office/officeart/2005/8/layout/hierarchy2"/>
    <dgm:cxn modelId="{6BBD61D8-73FE-4E58-93BF-FDFEF4B836AD}" type="presOf" srcId="{B94A8C1F-8663-48DC-AFE0-ED9153CDDB04}" destId="{E701DB57-D095-4995-BA9F-3DC318F851BB}" srcOrd="0" destOrd="0" presId="urn:microsoft.com/office/officeart/2005/8/layout/hierarchy2"/>
    <dgm:cxn modelId="{D19D93C6-86D4-443D-9CA0-6490B1D18616}" type="presOf" srcId="{F2DD335F-F4ED-427B-9143-27BE63843845}" destId="{398C20A5-A9D8-4D3E-B587-799A3BB16507}" srcOrd="0" destOrd="0" presId="urn:microsoft.com/office/officeart/2005/8/layout/hierarchy2"/>
    <dgm:cxn modelId="{4951DE2F-7B5C-47D3-97D4-87C840D88F5D}" type="presOf" srcId="{7AA7E7C8-28F5-4795-AD69-71F96663B848}" destId="{E8CC1104-E240-42BE-900E-835E00B649B3}" srcOrd="0" destOrd="0" presId="urn:microsoft.com/office/officeart/2005/8/layout/hierarchy2"/>
    <dgm:cxn modelId="{76E6D0E2-CAA0-47F4-8F29-FEC4AD627595}" srcId="{CB36CA1F-DC00-49FC-9F39-3899387403F7}" destId="{70EB503F-3A9B-46F0-8303-EF97445EEC83}" srcOrd="0" destOrd="0" parTransId="{FF3DB6AF-A4DE-4E13-AE14-D96D5C0A1A8B}" sibTransId="{C09D8828-D1EC-4445-AC28-913742F85FBF}"/>
    <dgm:cxn modelId="{6EE5873E-84C1-4CBA-9377-9B5716D1C74C}" type="presOf" srcId="{0A9FB55B-D1A7-4307-8A08-CC8062B73331}" destId="{52C33EA9-1F67-42E9-95A3-083353CEDF6A}" srcOrd="0" destOrd="0" presId="urn:microsoft.com/office/officeart/2005/8/layout/hierarchy2"/>
    <dgm:cxn modelId="{D874D105-8E31-46CE-ABE4-3795E22DCD84}" type="presOf" srcId="{B94A8C1F-8663-48DC-AFE0-ED9153CDDB04}" destId="{8532DA87-15CF-41DC-A6ED-D536B73B26D5}" srcOrd="1" destOrd="0" presId="urn:microsoft.com/office/officeart/2005/8/layout/hierarchy2"/>
    <dgm:cxn modelId="{E18B8FB4-B860-4E74-A870-F6554E301CD2}" type="presOf" srcId="{9C6E211D-B358-45C5-95D3-C96B3D66FDB2}" destId="{42EAD14C-C4CD-43F4-BBC5-79864427DD73}" srcOrd="0" destOrd="0" presId="urn:microsoft.com/office/officeart/2005/8/layout/hierarchy2"/>
    <dgm:cxn modelId="{0082456A-71B1-4BF0-8C7C-3119CEEC6AAE}" type="presOf" srcId="{F8A913BF-FF20-4BE3-AB5E-0F7AA51F32B6}" destId="{037CC688-649A-434F-9080-67500DD1A79D}" srcOrd="0" destOrd="0" presId="urn:microsoft.com/office/officeart/2005/8/layout/hierarchy2"/>
    <dgm:cxn modelId="{92A0EDDC-2ADD-4592-9705-18201C0D7A77}" srcId="{2E56F678-C1CE-4892-BC9F-D88898E69FD5}" destId="{05CD4DBB-775F-4F64-B7B3-2A8FB6878FB6}" srcOrd="1" destOrd="0" parTransId="{7E301767-8ADB-4167-BA15-EC4ED536CDF3}" sibTransId="{BA73F853-FE33-4BBC-8D45-84658BD94781}"/>
    <dgm:cxn modelId="{C6838324-6AB8-4BE3-8AF2-1A2AA95B126A}" type="presOf" srcId="{FF3DB6AF-A4DE-4E13-AE14-D96D5C0A1A8B}" destId="{69ABC5AB-FD09-427D-B12C-5C8B1CBD2726}" srcOrd="0" destOrd="0" presId="urn:microsoft.com/office/officeart/2005/8/layout/hierarchy2"/>
    <dgm:cxn modelId="{005F5477-816A-4C77-91D3-EE85041AFD2F}" type="presOf" srcId="{151543BC-AEBE-4068-BE93-39163CC15B0C}" destId="{68A85DED-C01F-403C-9517-F2C92D2E1D99}" srcOrd="0" destOrd="0" presId="urn:microsoft.com/office/officeart/2005/8/layout/hierarchy2"/>
    <dgm:cxn modelId="{A30AB156-21A4-4740-ABBE-DD7998798B1F}" type="presOf" srcId="{FA135B7F-2613-4B80-BDFC-5E6ED5D1C14D}" destId="{78FFD0A5-EFF7-4D75-9190-24A2A39A0A14}" srcOrd="0" destOrd="0" presId="urn:microsoft.com/office/officeart/2005/8/layout/hierarchy2"/>
    <dgm:cxn modelId="{9C1AEADF-F50B-4331-9D25-19AEDF04AC92}" type="presOf" srcId="{9C6E211D-B358-45C5-95D3-C96B3D66FDB2}" destId="{2D5F6FEF-BACB-4FE7-B689-8A9CFA42D76E}" srcOrd="1" destOrd="0" presId="urn:microsoft.com/office/officeart/2005/8/layout/hierarchy2"/>
    <dgm:cxn modelId="{BBE05118-6A51-4EE2-ADC1-45AABD8CC483}" srcId="{0520DB01-5CDA-4B89-ABBB-14C2DA83042A}" destId="{2E56F678-C1CE-4892-BC9F-D88898E69FD5}" srcOrd="0" destOrd="0" parTransId="{D66DAC0E-D6F2-470E-A02F-6C7E94390031}" sibTransId="{F74E17AE-50A3-4D9E-B990-4B9831EAECD6}"/>
    <dgm:cxn modelId="{ECF7D460-D68D-4656-BD12-BCC421A71B10}" srcId="{F8A913BF-FF20-4BE3-AB5E-0F7AA51F32B6}" destId="{CB36CA1F-DC00-49FC-9F39-3899387403F7}" srcOrd="0" destOrd="0" parTransId="{777E2D03-330E-43C8-A439-09671C3F191F}" sibTransId="{55354CDE-24BF-4D27-8286-AC0B44E5E01F}"/>
    <dgm:cxn modelId="{C0C9B3D1-A740-4616-A98F-5A4A0EC01948}" srcId="{2E56F678-C1CE-4892-BC9F-D88898E69FD5}" destId="{AB428304-461C-4EF2-8AB5-72E61F1D457B}" srcOrd="2" destOrd="0" parTransId="{151543BC-AEBE-4068-BE93-39163CC15B0C}" sibTransId="{3A0F74E7-D9A7-4A57-8BC0-85238CF5478F}"/>
    <dgm:cxn modelId="{F6280BC0-E4AE-4BFC-938A-510262354F90}" type="presOf" srcId="{0A9FB55B-D1A7-4307-8A08-CC8062B73331}" destId="{A8E92269-108D-40EB-979D-DA3CEFA1FF1C}" srcOrd="1" destOrd="0" presId="urn:microsoft.com/office/officeart/2005/8/layout/hierarchy2"/>
    <dgm:cxn modelId="{E7B9AF1B-80F3-4E70-B8E8-51CC335CDF38}" type="presOf" srcId="{06E1B8E6-917A-4BFE-B4CD-67A90C88741F}" destId="{AF3A758F-4CD4-4A21-B44A-EE5D60432290}" srcOrd="0" destOrd="0" presId="urn:microsoft.com/office/officeart/2005/8/layout/hierarchy2"/>
    <dgm:cxn modelId="{B6D60DF1-8A9D-43A8-9226-172F5D18A382}" type="presOf" srcId="{D66DAC0E-D6F2-470E-A02F-6C7E94390031}" destId="{5F5B8F60-B6E3-4D33-8006-A534B5219659}" srcOrd="0" destOrd="0" presId="urn:microsoft.com/office/officeart/2005/8/layout/hierarchy2"/>
    <dgm:cxn modelId="{EED8D562-C4D2-45BB-817E-227067307736}" srcId="{F2DD335F-F4ED-427B-9143-27BE63843845}" destId="{F8A913BF-FF20-4BE3-AB5E-0F7AA51F32B6}" srcOrd="0" destOrd="0" parTransId="{B94A8C1F-8663-48DC-AFE0-ED9153CDDB04}" sibTransId="{60D3BD74-18BE-4E7C-B4DB-328BDD094F37}"/>
    <dgm:cxn modelId="{00AB788A-792D-4147-8436-4B06D89FCD1B}" type="presOf" srcId="{0417665F-05DB-447F-B5CF-5767FCC0E66D}" destId="{3D4DFC46-14FD-44CF-889B-312D881097D2}" srcOrd="0" destOrd="0" presId="urn:microsoft.com/office/officeart/2005/8/layout/hierarchy2"/>
    <dgm:cxn modelId="{A3FC66FD-7842-41C6-B8BF-E836BD8387BD}" type="presOf" srcId="{D66DAC0E-D6F2-470E-A02F-6C7E94390031}" destId="{974EA6F0-7E42-4CD5-BFEE-3A3BF1F9DA7E}" srcOrd="1" destOrd="0" presId="urn:microsoft.com/office/officeart/2005/8/layout/hierarchy2"/>
    <dgm:cxn modelId="{E76AA94C-DDC6-46E9-9B32-37C5F5299BC9}" srcId="{20A65034-31C8-4FB9-B35A-01908CBDDB35}" destId="{F77BAF7A-175C-4003-A6AA-24E76EF32702}" srcOrd="0" destOrd="0" parTransId="{06E1B8E6-917A-4BFE-B4CD-67A90C88741F}" sibTransId="{5418DC28-54AB-4167-B8C4-10240D4FCB1D}"/>
    <dgm:cxn modelId="{5CE56FE7-CD00-4654-A079-0F55D64818D8}" type="presOf" srcId="{05CD4DBB-775F-4F64-B7B3-2A8FB6878FB6}" destId="{FE57452C-E001-4B6F-B3D9-B5C2BCE6A1ED}" srcOrd="0" destOrd="0" presId="urn:microsoft.com/office/officeart/2005/8/layout/hierarchy2"/>
    <dgm:cxn modelId="{3C98985D-827E-4418-813D-FC835F920BE3}" type="presOf" srcId="{11F84FE5-D2A8-4928-A291-B5915D3D9955}" destId="{E4BF694D-E775-4639-8D69-EA549226CA94}" srcOrd="1" destOrd="0" presId="urn:microsoft.com/office/officeart/2005/8/layout/hierarchy2"/>
    <dgm:cxn modelId="{070B5E4F-8062-42BA-BBB0-464E50DCDB9D}" type="presOf" srcId="{20A65034-31C8-4FB9-B35A-01908CBDDB35}" destId="{7CFDB172-E668-43FE-B146-64584C675B7A}" srcOrd="0" destOrd="0" presId="urn:microsoft.com/office/officeart/2005/8/layout/hierarchy2"/>
    <dgm:cxn modelId="{3DD80F62-62FF-4793-8A1C-C01B9DBCAAD9}" srcId="{2E56F678-C1CE-4892-BC9F-D88898E69FD5}" destId="{9F41907F-BB90-49A4-8E97-05E5E602AA08}" srcOrd="0" destOrd="0" parTransId="{0A9FB55B-D1A7-4307-8A08-CC8062B73331}" sibTransId="{CA45A301-B28A-4F99-A0E1-05C0281E7D20}"/>
    <dgm:cxn modelId="{798E3BF1-89A4-4EAC-BF19-C5E5A968BEE3}" srcId="{FA135B7F-2613-4B80-BDFC-5E6ED5D1C14D}" destId="{0520DB01-5CDA-4B89-ABBB-14C2DA83042A}" srcOrd="0" destOrd="0" parTransId="{7AA7E7C8-28F5-4795-AD69-71F96663B848}" sibTransId="{9965978E-C79C-411E-9C9B-DD5223ACF6B8}"/>
    <dgm:cxn modelId="{6B5EC607-BA16-4CDF-BDDC-B61BD01B912F}" type="presOf" srcId="{F77BAF7A-175C-4003-A6AA-24E76EF32702}" destId="{EAD3BB15-FD98-48A1-AE91-B49E6520FB73}" srcOrd="0" destOrd="0" presId="urn:microsoft.com/office/officeart/2005/8/layout/hierarchy2"/>
    <dgm:cxn modelId="{C0486979-4AA4-4DD0-BE83-89FBB6E59BAD}" srcId="{0417665F-05DB-447F-B5CF-5767FCC0E66D}" destId="{20A65034-31C8-4FB9-B35A-01908CBDDB35}" srcOrd="0" destOrd="0" parTransId="{36061C26-038C-48A2-8176-FC82F637E77E}" sibTransId="{82371B03-B973-4BE5-8950-B7F0D1CAA83F}"/>
    <dgm:cxn modelId="{4839C0D2-6618-439C-B7B2-186067D6EEB7}" srcId="{B1AE1026-D2A0-47C2-8B3D-C6B0156D358B}" destId="{F2DD335F-F4ED-427B-9143-27BE63843845}" srcOrd="0" destOrd="0" parTransId="{8889FCFF-0902-4D6E-9951-6CD429DB888B}" sibTransId="{447E591A-B8DE-4930-BE32-F339B98FD4F3}"/>
    <dgm:cxn modelId="{E49B5004-6E21-4811-9C1F-6002F0B93B1C}" type="presOf" srcId="{7E301767-8ADB-4167-BA15-EC4ED536CDF3}" destId="{E11CDAD6-EF43-4F94-BA41-40CBC44693B1}" srcOrd="0" destOrd="0" presId="urn:microsoft.com/office/officeart/2005/8/layout/hierarchy2"/>
    <dgm:cxn modelId="{D47E3F49-94AB-465C-AACE-F945EB1F9BA4}" type="presOf" srcId="{FF3DB6AF-A4DE-4E13-AE14-D96D5C0A1A8B}" destId="{5156EE79-8EF5-461E-AB61-DF6007AD0779}" srcOrd="1" destOrd="0" presId="urn:microsoft.com/office/officeart/2005/8/layout/hierarchy2"/>
    <dgm:cxn modelId="{2C152BD9-AB8F-4DA3-970C-6B9B48702F8B}" type="presOf" srcId="{777E2D03-330E-43C8-A439-09671C3F191F}" destId="{33B9F075-4423-4B3D-A2BD-A73956F1955D}" srcOrd="0" destOrd="0" presId="urn:microsoft.com/office/officeart/2005/8/layout/hierarchy2"/>
    <dgm:cxn modelId="{AED34FA7-357A-4736-AAFC-70A1B66A8925}" type="presOf" srcId="{06E1B8E6-917A-4BFE-B4CD-67A90C88741F}" destId="{938E7890-3687-42DC-855E-CB4ABC65476D}" srcOrd="1" destOrd="0" presId="urn:microsoft.com/office/officeart/2005/8/layout/hierarchy2"/>
    <dgm:cxn modelId="{B891380F-DEBE-485B-8244-C62FE7DF23BE}" type="presOf" srcId="{7AA7E7C8-28F5-4795-AD69-71F96663B848}" destId="{DB6F332D-DB1E-42F9-B0F5-86DE58B9A006}" srcOrd="1" destOrd="0" presId="urn:microsoft.com/office/officeart/2005/8/layout/hierarchy2"/>
    <dgm:cxn modelId="{0824DD5B-4720-4B73-8247-DA516509E796}" type="presOf" srcId="{777E2D03-330E-43C8-A439-09671C3F191F}" destId="{D409D1B5-8445-4A64-8086-7FE53A8B3E24}" srcOrd="1" destOrd="0" presId="urn:microsoft.com/office/officeart/2005/8/layout/hierarchy2"/>
    <dgm:cxn modelId="{69265C3C-0E1C-4EDF-B6C6-E5587E1DA0BE}" type="presOf" srcId="{36061C26-038C-48A2-8176-FC82F637E77E}" destId="{EC993B32-D076-4951-AEE7-4200E341C468}" srcOrd="1" destOrd="0" presId="urn:microsoft.com/office/officeart/2005/8/layout/hierarchy2"/>
    <dgm:cxn modelId="{D34CAC80-206F-497F-970B-A39B06FADD2C}" type="presOf" srcId="{B1AE1026-D2A0-47C2-8B3D-C6B0156D358B}" destId="{6CDEF2D0-E275-4921-BA3B-84ABC851091F}" srcOrd="0" destOrd="0" presId="urn:microsoft.com/office/officeart/2005/8/layout/hierarchy2"/>
    <dgm:cxn modelId="{29F6EEB2-A122-4A98-AFBD-83511EBF5CD3}" type="presOf" srcId="{2E56F678-C1CE-4892-BC9F-D88898E69FD5}" destId="{484FF441-C91D-4E7A-BC24-9D042BC822F3}" srcOrd="0" destOrd="0" presId="urn:microsoft.com/office/officeart/2005/8/layout/hierarchy2"/>
    <dgm:cxn modelId="{62A27227-BCC3-4930-A1FE-25552AF40EF4}" type="presOf" srcId="{70EB503F-3A9B-46F0-8303-EF97445EEC83}" destId="{5B8380FE-0DCB-4F6C-B2BC-0BBB10FD4D3D}" srcOrd="0" destOrd="0" presId="urn:microsoft.com/office/officeart/2005/8/layout/hierarchy2"/>
    <dgm:cxn modelId="{0071CB30-8F8B-4323-94C3-31468A5CCB34}" type="presOf" srcId="{CB36CA1F-DC00-49FC-9F39-3899387403F7}" destId="{66091779-FD2E-4FDC-86F2-2AC227D5816C}" srcOrd="0" destOrd="0" presId="urn:microsoft.com/office/officeart/2005/8/layout/hierarchy2"/>
    <dgm:cxn modelId="{94345929-E09C-4CE6-BAAC-97005FC6C0EC}" type="presParOf" srcId="{6CDEF2D0-E275-4921-BA3B-84ABC851091F}" destId="{6BD5A947-8166-447A-B304-C2F64D6C456A}" srcOrd="0" destOrd="0" presId="urn:microsoft.com/office/officeart/2005/8/layout/hierarchy2"/>
    <dgm:cxn modelId="{4085F9ED-E667-4405-9042-6389E75FE004}" type="presParOf" srcId="{6BD5A947-8166-447A-B304-C2F64D6C456A}" destId="{398C20A5-A9D8-4D3E-B587-799A3BB16507}" srcOrd="0" destOrd="0" presId="urn:microsoft.com/office/officeart/2005/8/layout/hierarchy2"/>
    <dgm:cxn modelId="{DA17A97C-BDF5-4E07-8018-53217C28773C}" type="presParOf" srcId="{6BD5A947-8166-447A-B304-C2F64D6C456A}" destId="{E5EECC48-296F-4977-9549-5478D27AA71E}" srcOrd="1" destOrd="0" presId="urn:microsoft.com/office/officeart/2005/8/layout/hierarchy2"/>
    <dgm:cxn modelId="{0195C1B1-0219-4B5B-B4E4-1A3B8751F3C4}" type="presParOf" srcId="{E5EECC48-296F-4977-9549-5478D27AA71E}" destId="{E701DB57-D095-4995-BA9F-3DC318F851BB}" srcOrd="0" destOrd="0" presId="urn:microsoft.com/office/officeart/2005/8/layout/hierarchy2"/>
    <dgm:cxn modelId="{AC0439F0-117C-4308-A075-53F8CE8DF46D}" type="presParOf" srcId="{E701DB57-D095-4995-BA9F-3DC318F851BB}" destId="{8532DA87-15CF-41DC-A6ED-D536B73B26D5}" srcOrd="0" destOrd="0" presId="urn:microsoft.com/office/officeart/2005/8/layout/hierarchy2"/>
    <dgm:cxn modelId="{DE0254E8-7F61-4109-AE1C-3CBC6807241F}" type="presParOf" srcId="{E5EECC48-296F-4977-9549-5478D27AA71E}" destId="{66E6AE2D-E424-401E-BE98-13D9C7C8E64F}" srcOrd="1" destOrd="0" presId="urn:microsoft.com/office/officeart/2005/8/layout/hierarchy2"/>
    <dgm:cxn modelId="{585288A0-A643-41BE-B799-F2CB911AB827}" type="presParOf" srcId="{66E6AE2D-E424-401E-BE98-13D9C7C8E64F}" destId="{037CC688-649A-434F-9080-67500DD1A79D}" srcOrd="0" destOrd="0" presId="urn:microsoft.com/office/officeart/2005/8/layout/hierarchy2"/>
    <dgm:cxn modelId="{867B5E5F-12F2-4BA5-8DA4-B6BCC6372FA8}" type="presParOf" srcId="{66E6AE2D-E424-401E-BE98-13D9C7C8E64F}" destId="{C0952350-77B3-4279-8F92-FF05E01C1691}" srcOrd="1" destOrd="0" presId="urn:microsoft.com/office/officeart/2005/8/layout/hierarchy2"/>
    <dgm:cxn modelId="{01729D0F-9200-48B8-904B-C498C80D63D6}" type="presParOf" srcId="{C0952350-77B3-4279-8F92-FF05E01C1691}" destId="{33B9F075-4423-4B3D-A2BD-A73956F1955D}" srcOrd="0" destOrd="0" presId="urn:microsoft.com/office/officeart/2005/8/layout/hierarchy2"/>
    <dgm:cxn modelId="{381DC385-54FB-4CEB-84B4-8595A2526F86}" type="presParOf" srcId="{33B9F075-4423-4B3D-A2BD-A73956F1955D}" destId="{D409D1B5-8445-4A64-8086-7FE53A8B3E24}" srcOrd="0" destOrd="0" presId="urn:microsoft.com/office/officeart/2005/8/layout/hierarchy2"/>
    <dgm:cxn modelId="{1F36CB35-5DB4-4AAD-ADC6-7C8E24AE4AC9}" type="presParOf" srcId="{C0952350-77B3-4279-8F92-FF05E01C1691}" destId="{C7214047-2809-48BC-9810-4DD98B40D464}" srcOrd="1" destOrd="0" presId="urn:microsoft.com/office/officeart/2005/8/layout/hierarchy2"/>
    <dgm:cxn modelId="{AD65D5B5-DB60-452A-8225-9DC02DFF7A81}" type="presParOf" srcId="{C7214047-2809-48BC-9810-4DD98B40D464}" destId="{66091779-FD2E-4FDC-86F2-2AC227D5816C}" srcOrd="0" destOrd="0" presId="urn:microsoft.com/office/officeart/2005/8/layout/hierarchy2"/>
    <dgm:cxn modelId="{F16E90AE-9DEA-4CC7-808E-5069158CA875}" type="presParOf" srcId="{C7214047-2809-48BC-9810-4DD98B40D464}" destId="{6E3562EA-6D04-4E9B-A3D1-A1F6DC869A7B}" srcOrd="1" destOrd="0" presId="urn:microsoft.com/office/officeart/2005/8/layout/hierarchy2"/>
    <dgm:cxn modelId="{4ED22EFB-0374-46DB-8A4A-2A90BFDE466E}" type="presParOf" srcId="{6E3562EA-6D04-4E9B-A3D1-A1F6DC869A7B}" destId="{69ABC5AB-FD09-427D-B12C-5C8B1CBD2726}" srcOrd="0" destOrd="0" presId="urn:microsoft.com/office/officeart/2005/8/layout/hierarchy2"/>
    <dgm:cxn modelId="{6956D341-34C9-4D58-9C76-570300407915}" type="presParOf" srcId="{69ABC5AB-FD09-427D-B12C-5C8B1CBD2726}" destId="{5156EE79-8EF5-461E-AB61-DF6007AD0779}" srcOrd="0" destOrd="0" presId="urn:microsoft.com/office/officeart/2005/8/layout/hierarchy2"/>
    <dgm:cxn modelId="{12A5BBBC-C885-4416-8E2B-1E88C0BE4531}" type="presParOf" srcId="{6E3562EA-6D04-4E9B-A3D1-A1F6DC869A7B}" destId="{C27DD1E1-701E-4C8F-8174-E6B8B2DC4D15}" srcOrd="1" destOrd="0" presId="urn:microsoft.com/office/officeart/2005/8/layout/hierarchy2"/>
    <dgm:cxn modelId="{72CFA053-BEEA-45F2-ABAB-90F244519195}" type="presParOf" srcId="{C27DD1E1-701E-4C8F-8174-E6B8B2DC4D15}" destId="{5B8380FE-0DCB-4F6C-B2BC-0BBB10FD4D3D}" srcOrd="0" destOrd="0" presId="urn:microsoft.com/office/officeart/2005/8/layout/hierarchy2"/>
    <dgm:cxn modelId="{99BF444A-8715-4CC5-A9FA-0AF4C57DF362}" type="presParOf" srcId="{C27DD1E1-701E-4C8F-8174-E6B8B2DC4D15}" destId="{364F520D-3FEF-4E8D-A45A-CCC229C7AAAB}" srcOrd="1" destOrd="0" presId="urn:microsoft.com/office/officeart/2005/8/layout/hierarchy2"/>
    <dgm:cxn modelId="{16511238-1BC2-45A1-BC67-5954B2F02753}" type="presParOf" srcId="{E5EECC48-296F-4977-9549-5478D27AA71E}" destId="{42EAD14C-C4CD-43F4-BBC5-79864427DD73}" srcOrd="2" destOrd="0" presId="urn:microsoft.com/office/officeart/2005/8/layout/hierarchy2"/>
    <dgm:cxn modelId="{FF6DEB0A-39A3-4001-9636-16F36B109237}" type="presParOf" srcId="{42EAD14C-C4CD-43F4-BBC5-79864427DD73}" destId="{2D5F6FEF-BACB-4FE7-B689-8A9CFA42D76E}" srcOrd="0" destOrd="0" presId="urn:microsoft.com/office/officeart/2005/8/layout/hierarchy2"/>
    <dgm:cxn modelId="{F9152E3C-CA4E-4B34-BCA1-0AFFBB2AFA61}" type="presParOf" srcId="{E5EECC48-296F-4977-9549-5478D27AA71E}" destId="{81B8013D-90D5-45A9-8B4B-BF7D3BD54942}" srcOrd="3" destOrd="0" presId="urn:microsoft.com/office/officeart/2005/8/layout/hierarchy2"/>
    <dgm:cxn modelId="{D46B5314-1213-4C84-96C2-E5C6F13E5B97}" type="presParOf" srcId="{81B8013D-90D5-45A9-8B4B-BF7D3BD54942}" destId="{78FFD0A5-EFF7-4D75-9190-24A2A39A0A14}" srcOrd="0" destOrd="0" presId="urn:microsoft.com/office/officeart/2005/8/layout/hierarchy2"/>
    <dgm:cxn modelId="{63230BD2-996B-492A-B97C-CF3E30F53A86}" type="presParOf" srcId="{81B8013D-90D5-45A9-8B4B-BF7D3BD54942}" destId="{2B786ED4-C331-4CCB-A219-049FDEC12BC1}" srcOrd="1" destOrd="0" presId="urn:microsoft.com/office/officeart/2005/8/layout/hierarchy2"/>
    <dgm:cxn modelId="{DC21766B-7C6F-44FA-A01E-1CE05AEDF45B}" type="presParOf" srcId="{2B786ED4-C331-4CCB-A219-049FDEC12BC1}" destId="{E8CC1104-E240-42BE-900E-835E00B649B3}" srcOrd="0" destOrd="0" presId="urn:microsoft.com/office/officeart/2005/8/layout/hierarchy2"/>
    <dgm:cxn modelId="{00631ABA-BF8D-40B6-825E-3B98EE092C17}" type="presParOf" srcId="{E8CC1104-E240-42BE-900E-835E00B649B3}" destId="{DB6F332D-DB1E-42F9-B0F5-86DE58B9A006}" srcOrd="0" destOrd="0" presId="urn:microsoft.com/office/officeart/2005/8/layout/hierarchy2"/>
    <dgm:cxn modelId="{66BE95FD-C832-468A-A123-32BA56620E2A}" type="presParOf" srcId="{2B786ED4-C331-4CCB-A219-049FDEC12BC1}" destId="{12A24013-BD94-4075-B65C-E72D4CC5DA9F}" srcOrd="1" destOrd="0" presId="urn:microsoft.com/office/officeart/2005/8/layout/hierarchy2"/>
    <dgm:cxn modelId="{83E96A93-E61E-41CE-AEED-68CD3D3E9554}" type="presParOf" srcId="{12A24013-BD94-4075-B65C-E72D4CC5DA9F}" destId="{B8B76B01-ABE5-4B2A-967E-5B81E7EB1BEB}" srcOrd="0" destOrd="0" presId="urn:microsoft.com/office/officeart/2005/8/layout/hierarchy2"/>
    <dgm:cxn modelId="{2390B178-E5BA-4797-A869-D894E18B8BE7}" type="presParOf" srcId="{12A24013-BD94-4075-B65C-E72D4CC5DA9F}" destId="{153D918C-2E6B-4614-A103-50E828FE18BA}" srcOrd="1" destOrd="0" presId="urn:microsoft.com/office/officeart/2005/8/layout/hierarchy2"/>
    <dgm:cxn modelId="{605C0DCD-8014-4532-9B25-C8589352B6DA}" type="presParOf" srcId="{153D918C-2E6B-4614-A103-50E828FE18BA}" destId="{5F5B8F60-B6E3-4D33-8006-A534B5219659}" srcOrd="0" destOrd="0" presId="urn:microsoft.com/office/officeart/2005/8/layout/hierarchy2"/>
    <dgm:cxn modelId="{32B72603-58ED-402C-82CA-7DBAE3263DC3}" type="presParOf" srcId="{5F5B8F60-B6E3-4D33-8006-A534B5219659}" destId="{974EA6F0-7E42-4CD5-BFEE-3A3BF1F9DA7E}" srcOrd="0" destOrd="0" presId="urn:microsoft.com/office/officeart/2005/8/layout/hierarchy2"/>
    <dgm:cxn modelId="{01351134-5B24-4C71-9E4F-7D0015D260F4}" type="presParOf" srcId="{153D918C-2E6B-4614-A103-50E828FE18BA}" destId="{538F3372-CE0D-4542-85F9-3B6CD7763FB3}" srcOrd="1" destOrd="0" presId="urn:microsoft.com/office/officeart/2005/8/layout/hierarchy2"/>
    <dgm:cxn modelId="{5E2BA61E-42E8-431A-998D-2749655B87C7}" type="presParOf" srcId="{538F3372-CE0D-4542-85F9-3B6CD7763FB3}" destId="{484FF441-C91D-4E7A-BC24-9D042BC822F3}" srcOrd="0" destOrd="0" presId="urn:microsoft.com/office/officeart/2005/8/layout/hierarchy2"/>
    <dgm:cxn modelId="{B9CF5182-36AF-4349-9D1F-8B01B7960D15}" type="presParOf" srcId="{538F3372-CE0D-4542-85F9-3B6CD7763FB3}" destId="{9ECE1F91-50F5-4017-B313-AE0D00533061}" srcOrd="1" destOrd="0" presId="urn:microsoft.com/office/officeart/2005/8/layout/hierarchy2"/>
    <dgm:cxn modelId="{0AA600A8-52E3-4D0E-8106-0501B7712F59}" type="presParOf" srcId="{9ECE1F91-50F5-4017-B313-AE0D00533061}" destId="{52C33EA9-1F67-42E9-95A3-083353CEDF6A}" srcOrd="0" destOrd="0" presId="urn:microsoft.com/office/officeart/2005/8/layout/hierarchy2"/>
    <dgm:cxn modelId="{2C645C70-E028-4CA0-86BE-36BA59BA2405}" type="presParOf" srcId="{52C33EA9-1F67-42E9-95A3-083353CEDF6A}" destId="{A8E92269-108D-40EB-979D-DA3CEFA1FF1C}" srcOrd="0" destOrd="0" presId="urn:microsoft.com/office/officeart/2005/8/layout/hierarchy2"/>
    <dgm:cxn modelId="{A722CF5E-7E1B-4098-B32E-F44EA7AAEF50}" type="presParOf" srcId="{9ECE1F91-50F5-4017-B313-AE0D00533061}" destId="{C8753729-E2B8-450F-9128-731EC0602952}" srcOrd="1" destOrd="0" presId="urn:microsoft.com/office/officeart/2005/8/layout/hierarchy2"/>
    <dgm:cxn modelId="{95748031-3B4E-462E-8977-F850698C7B79}" type="presParOf" srcId="{C8753729-E2B8-450F-9128-731EC0602952}" destId="{2456E607-9E9A-461B-9DA8-D9F7AFDF1055}" srcOrd="0" destOrd="0" presId="urn:microsoft.com/office/officeart/2005/8/layout/hierarchy2"/>
    <dgm:cxn modelId="{1AEDFA4B-6557-40E7-B021-84C879955C06}" type="presParOf" srcId="{C8753729-E2B8-450F-9128-731EC0602952}" destId="{F581CF7D-63D0-46D6-BD41-50B5A9048593}" srcOrd="1" destOrd="0" presId="urn:microsoft.com/office/officeart/2005/8/layout/hierarchy2"/>
    <dgm:cxn modelId="{73EAF567-377F-44EF-82B1-118431D16B49}" type="presParOf" srcId="{9ECE1F91-50F5-4017-B313-AE0D00533061}" destId="{E11CDAD6-EF43-4F94-BA41-40CBC44693B1}" srcOrd="2" destOrd="0" presId="urn:microsoft.com/office/officeart/2005/8/layout/hierarchy2"/>
    <dgm:cxn modelId="{CCA282B7-BAA7-4F58-BF63-4364441181D5}" type="presParOf" srcId="{E11CDAD6-EF43-4F94-BA41-40CBC44693B1}" destId="{068C6179-719E-4B47-9EBE-F32060C437F0}" srcOrd="0" destOrd="0" presId="urn:microsoft.com/office/officeart/2005/8/layout/hierarchy2"/>
    <dgm:cxn modelId="{A7EECB15-BB89-4218-9B6A-828BDE785D62}" type="presParOf" srcId="{9ECE1F91-50F5-4017-B313-AE0D00533061}" destId="{74CBADCE-7DBB-49C9-AB2B-4F4E54499CFA}" srcOrd="3" destOrd="0" presId="urn:microsoft.com/office/officeart/2005/8/layout/hierarchy2"/>
    <dgm:cxn modelId="{71991261-68CD-4052-9C02-2FA96EF86DB2}" type="presParOf" srcId="{74CBADCE-7DBB-49C9-AB2B-4F4E54499CFA}" destId="{FE57452C-E001-4B6F-B3D9-B5C2BCE6A1ED}" srcOrd="0" destOrd="0" presId="urn:microsoft.com/office/officeart/2005/8/layout/hierarchy2"/>
    <dgm:cxn modelId="{8322BC54-59BF-4F92-8A38-31B5C1777708}" type="presParOf" srcId="{74CBADCE-7DBB-49C9-AB2B-4F4E54499CFA}" destId="{B0A9A8DF-F323-4D69-9E2D-187487BA5A16}" srcOrd="1" destOrd="0" presId="urn:microsoft.com/office/officeart/2005/8/layout/hierarchy2"/>
    <dgm:cxn modelId="{AC5E3E87-99DF-410B-884D-5387BE8BF27E}" type="presParOf" srcId="{9ECE1F91-50F5-4017-B313-AE0D00533061}" destId="{68A85DED-C01F-403C-9517-F2C92D2E1D99}" srcOrd="4" destOrd="0" presId="urn:microsoft.com/office/officeart/2005/8/layout/hierarchy2"/>
    <dgm:cxn modelId="{0F428C0F-4F49-45B7-8B90-52606DFE37E3}" type="presParOf" srcId="{68A85DED-C01F-403C-9517-F2C92D2E1D99}" destId="{67A478BE-7EDA-4AC0-9240-BEECD2C1B112}" srcOrd="0" destOrd="0" presId="urn:microsoft.com/office/officeart/2005/8/layout/hierarchy2"/>
    <dgm:cxn modelId="{0CCC9EC5-D980-48B3-85C4-E6417302E502}" type="presParOf" srcId="{9ECE1F91-50F5-4017-B313-AE0D00533061}" destId="{ECB87CAF-2DB1-4330-A83A-E171394034A5}" srcOrd="5" destOrd="0" presId="urn:microsoft.com/office/officeart/2005/8/layout/hierarchy2"/>
    <dgm:cxn modelId="{5F08FF8A-1363-4ADC-ADAA-BBE814FD38D8}" type="presParOf" srcId="{ECB87CAF-2DB1-4330-A83A-E171394034A5}" destId="{E5B3CEF5-212B-4333-BDA5-5231AF422114}" srcOrd="0" destOrd="0" presId="urn:microsoft.com/office/officeart/2005/8/layout/hierarchy2"/>
    <dgm:cxn modelId="{C44E6BA1-4CE2-4FA4-97BB-2CFB7DFB8A5C}" type="presParOf" srcId="{ECB87CAF-2DB1-4330-A83A-E171394034A5}" destId="{21C1B8C2-43C8-48BF-9746-CB1D67DECABF}" srcOrd="1" destOrd="0" presId="urn:microsoft.com/office/officeart/2005/8/layout/hierarchy2"/>
    <dgm:cxn modelId="{EC60D6AA-F813-467B-8D4A-3037889785DB}" type="presParOf" srcId="{2B786ED4-C331-4CCB-A219-049FDEC12BC1}" destId="{AC917292-0880-4240-9CF8-AB0D0F2B0832}" srcOrd="2" destOrd="0" presId="urn:microsoft.com/office/officeart/2005/8/layout/hierarchy2"/>
    <dgm:cxn modelId="{0EA3C7E5-B3D8-42B3-AD8C-9AC35B3D296A}" type="presParOf" srcId="{AC917292-0880-4240-9CF8-AB0D0F2B0832}" destId="{E4BF694D-E775-4639-8D69-EA549226CA94}" srcOrd="0" destOrd="0" presId="urn:microsoft.com/office/officeart/2005/8/layout/hierarchy2"/>
    <dgm:cxn modelId="{05244670-F56F-4E14-BE19-4FB9BAA68C65}" type="presParOf" srcId="{2B786ED4-C331-4CCB-A219-049FDEC12BC1}" destId="{37B81F9F-4D8B-4846-8416-F2DF3B678FAA}" srcOrd="3" destOrd="0" presId="urn:microsoft.com/office/officeart/2005/8/layout/hierarchy2"/>
    <dgm:cxn modelId="{6871B613-A784-4D7E-8341-4C29CB3B6D3C}" type="presParOf" srcId="{37B81F9F-4D8B-4846-8416-F2DF3B678FAA}" destId="{3D4DFC46-14FD-44CF-889B-312D881097D2}" srcOrd="0" destOrd="0" presId="urn:microsoft.com/office/officeart/2005/8/layout/hierarchy2"/>
    <dgm:cxn modelId="{7BE0AD6A-2439-429A-89BE-E274F9205FA6}" type="presParOf" srcId="{37B81F9F-4D8B-4846-8416-F2DF3B678FAA}" destId="{917D5023-7B29-411C-A5D9-8EC5EA9E9182}" srcOrd="1" destOrd="0" presId="urn:microsoft.com/office/officeart/2005/8/layout/hierarchy2"/>
    <dgm:cxn modelId="{18867677-60D4-489B-80B4-09B88776CA1C}" type="presParOf" srcId="{917D5023-7B29-411C-A5D9-8EC5EA9E9182}" destId="{4D5C558E-2E7D-4D1A-ABA2-D5D2DD86206F}" srcOrd="0" destOrd="0" presId="urn:microsoft.com/office/officeart/2005/8/layout/hierarchy2"/>
    <dgm:cxn modelId="{0F018217-FC4B-48D8-923D-74FFB846A6CA}" type="presParOf" srcId="{4D5C558E-2E7D-4D1A-ABA2-D5D2DD86206F}" destId="{EC993B32-D076-4951-AEE7-4200E341C468}" srcOrd="0" destOrd="0" presId="urn:microsoft.com/office/officeart/2005/8/layout/hierarchy2"/>
    <dgm:cxn modelId="{433ACF3E-B545-468A-95C7-3C51573E235F}" type="presParOf" srcId="{917D5023-7B29-411C-A5D9-8EC5EA9E9182}" destId="{2E1CE949-7538-4875-A596-272E93252598}" srcOrd="1" destOrd="0" presId="urn:microsoft.com/office/officeart/2005/8/layout/hierarchy2"/>
    <dgm:cxn modelId="{F573143D-9F2C-48C3-9388-9D27E0A1FB8D}" type="presParOf" srcId="{2E1CE949-7538-4875-A596-272E93252598}" destId="{7CFDB172-E668-43FE-B146-64584C675B7A}" srcOrd="0" destOrd="0" presId="urn:microsoft.com/office/officeart/2005/8/layout/hierarchy2"/>
    <dgm:cxn modelId="{A44D3BE0-99B3-4DA8-8A96-B11F499B4E6A}" type="presParOf" srcId="{2E1CE949-7538-4875-A596-272E93252598}" destId="{36379834-7B61-43DE-BE71-A16800DF47B8}" srcOrd="1" destOrd="0" presId="urn:microsoft.com/office/officeart/2005/8/layout/hierarchy2"/>
    <dgm:cxn modelId="{C22CF9F5-3B3B-4356-9E41-E51636FF4BDE}" type="presParOf" srcId="{36379834-7B61-43DE-BE71-A16800DF47B8}" destId="{AF3A758F-4CD4-4A21-B44A-EE5D60432290}" srcOrd="0" destOrd="0" presId="urn:microsoft.com/office/officeart/2005/8/layout/hierarchy2"/>
    <dgm:cxn modelId="{6388CF2F-1C64-4081-B4FD-D7C2DB2D9176}" type="presParOf" srcId="{AF3A758F-4CD4-4A21-B44A-EE5D60432290}" destId="{938E7890-3687-42DC-855E-CB4ABC65476D}" srcOrd="0" destOrd="0" presId="urn:microsoft.com/office/officeart/2005/8/layout/hierarchy2"/>
    <dgm:cxn modelId="{10AC88F1-5734-4DE8-A33E-CB28E2F446F0}" type="presParOf" srcId="{36379834-7B61-43DE-BE71-A16800DF47B8}" destId="{4B7B71BA-84E6-4924-AA79-3886DCAFA119}" srcOrd="1" destOrd="0" presId="urn:microsoft.com/office/officeart/2005/8/layout/hierarchy2"/>
    <dgm:cxn modelId="{02EFD368-6530-4D81-8DEC-A3BB0861EB60}" type="presParOf" srcId="{4B7B71BA-84E6-4924-AA79-3886DCAFA119}" destId="{EAD3BB15-FD98-48A1-AE91-B49E6520FB73}" srcOrd="0" destOrd="0" presId="urn:microsoft.com/office/officeart/2005/8/layout/hierarchy2"/>
    <dgm:cxn modelId="{5FDE2925-7A17-4087-AB7C-8D2589A7EFA3}" type="presParOf" srcId="{4B7B71BA-84E6-4924-AA79-3886DCAFA119}" destId="{18D337E8-52AE-4734-9779-0B4151CCD77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C20A5-A9D8-4D3E-B587-799A3BB16507}">
      <dsp:nvSpPr>
        <dsp:cNvPr id="0" name=""/>
        <dsp:cNvSpPr/>
      </dsp:nvSpPr>
      <dsp:spPr>
        <a:xfrm>
          <a:off x="7521" y="2104373"/>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a:t>知识</a:t>
          </a:r>
        </a:p>
      </dsp:txBody>
      <dsp:txXfrm>
        <a:off x="25748" y="2122600"/>
        <a:ext cx="1208175" cy="585860"/>
      </dsp:txXfrm>
    </dsp:sp>
    <dsp:sp modelId="{E701DB57-D095-4995-BA9F-3DC318F851BB}">
      <dsp:nvSpPr>
        <dsp:cNvPr id="0" name=""/>
        <dsp:cNvSpPr/>
      </dsp:nvSpPr>
      <dsp:spPr>
        <a:xfrm rot="17692822">
          <a:off x="909417" y="1868687"/>
          <a:ext cx="1183319" cy="20195"/>
        </a:xfrm>
        <a:custGeom>
          <a:avLst/>
          <a:gdLst/>
          <a:ahLst/>
          <a:cxnLst/>
          <a:rect l="0" t="0" r="0" b="0"/>
          <a:pathLst>
            <a:path>
              <a:moveTo>
                <a:pt x="0" y="10097"/>
              </a:moveTo>
              <a:lnTo>
                <a:pt x="1183319" y="1009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1471494" y="1849201"/>
        <a:ext cx="59165" cy="59165"/>
      </dsp:txXfrm>
    </dsp:sp>
    <dsp:sp modelId="{037CC688-649A-434F-9080-67500DD1A79D}">
      <dsp:nvSpPr>
        <dsp:cNvPr id="0" name=""/>
        <dsp:cNvSpPr/>
      </dsp:nvSpPr>
      <dsp:spPr>
        <a:xfrm>
          <a:off x="1750003" y="1030880"/>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sz="2000" kern="1200" dirty="0"/>
            <a:t>知道</a:t>
          </a:r>
          <a:endParaRPr lang="en-US" altLang="zh-CN" sz="2000" kern="1200" dirty="0"/>
        </a:p>
        <a:p>
          <a:pPr lvl="0" algn="ctr" defTabSz="889000" rtl="0">
            <a:lnSpc>
              <a:spcPct val="100000"/>
            </a:lnSpc>
            <a:spcBef>
              <a:spcPct val="0"/>
            </a:spcBef>
            <a:spcAft>
              <a:spcPts val="0"/>
            </a:spcAft>
          </a:pPr>
          <a:r>
            <a:rPr lang="zh-CN" altLang="en-US" sz="2000" kern="1200" dirty="0"/>
            <a:t>怎么做</a:t>
          </a:r>
          <a:endParaRPr lang="zh-CN" sz="2000" kern="1200" dirty="0"/>
        </a:p>
      </dsp:txBody>
      <dsp:txXfrm>
        <a:off x="1768230" y="1049107"/>
        <a:ext cx="1208175" cy="585860"/>
      </dsp:txXfrm>
    </dsp:sp>
    <dsp:sp modelId="{33B9F075-4423-4B3D-A2BD-A73956F1955D}">
      <dsp:nvSpPr>
        <dsp:cNvPr id="0" name=""/>
        <dsp:cNvSpPr/>
      </dsp:nvSpPr>
      <dsp:spPr>
        <a:xfrm>
          <a:off x="2994633" y="1331940"/>
          <a:ext cx="497851" cy="20195"/>
        </a:xfrm>
        <a:custGeom>
          <a:avLst/>
          <a:gdLst/>
          <a:ahLst/>
          <a:cxnLst/>
          <a:rect l="0" t="0" r="0" b="0"/>
          <a:pathLst>
            <a:path>
              <a:moveTo>
                <a:pt x="0" y="10097"/>
              </a:moveTo>
              <a:lnTo>
                <a:pt x="497851"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3231112" y="1329591"/>
        <a:ext cx="24892" cy="24892"/>
      </dsp:txXfrm>
    </dsp:sp>
    <dsp:sp modelId="{66091779-FD2E-4FDC-86F2-2AC227D5816C}">
      <dsp:nvSpPr>
        <dsp:cNvPr id="0" name=""/>
        <dsp:cNvSpPr/>
      </dsp:nvSpPr>
      <dsp:spPr>
        <a:xfrm>
          <a:off x="3492485" y="1030880"/>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a:t>专家系统</a:t>
          </a:r>
        </a:p>
      </dsp:txBody>
      <dsp:txXfrm>
        <a:off x="3510712" y="1049107"/>
        <a:ext cx="1208175" cy="585860"/>
      </dsp:txXfrm>
    </dsp:sp>
    <dsp:sp modelId="{69ABC5AB-FD09-427D-B12C-5C8B1CBD2726}">
      <dsp:nvSpPr>
        <dsp:cNvPr id="0" name=""/>
        <dsp:cNvSpPr/>
      </dsp:nvSpPr>
      <dsp:spPr>
        <a:xfrm>
          <a:off x="4737114" y="1331940"/>
          <a:ext cx="497851" cy="20195"/>
        </a:xfrm>
        <a:custGeom>
          <a:avLst/>
          <a:gdLst/>
          <a:ahLst/>
          <a:cxnLst/>
          <a:rect l="0" t="0" r="0" b="0"/>
          <a:pathLst>
            <a:path>
              <a:moveTo>
                <a:pt x="0" y="10097"/>
              </a:moveTo>
              <a:lnTo>
                <a:pt x="497851"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4973594" y="1329591"/>
        <a:ext cx="24892" cy="24892"/>
      </dsp:txXfrm>
    </dsp:sp>
    <dsp:sp modelId="{5B8380FE-0DCB-4F6C-B2BC-0BBB10FD4D3D}">
      <dsp:nvSpPr>
        <dsp:cNvPr id="0" name=""/>
        <dsp:cNvSpPr/>
      </dsp:nvSpPr>
      <dsp:spPr>
        <a:xfrm>
          <a:off x="5234966" y="1030880"/>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en-US" altLang="zh-CN" sz="2000" kern="1200" dirty="0"/>
            <a:t>…</a:t>
          </a:r>
          <a:endParaRPr lang="zh-CN" sz="2000" kern="1200" dirty="0"/>
        </a:p>
      </dsp:txBody>
      <dsp:txXfrm>
        <a:off x="5253193" y="1049107"/>
        <a:ext cx="1208175" cy="585860"/>
      </dsp:txXfrm>
    </dsp:sp>
    <dsp:sp modelId="{42EAD14C-C4CD-43F4-BBC5-79864427DD73}">
      <dsp:nvSpPr>
        <dsp:cNvPr id="0" name=""/>
        <dsp:cNvSpPr/>
      </dsp:nvSpPr>
      <dsp:spPr>
        <a:xfrm rot="3907178">
          <a:off x="909417" y="2942180"/>
          <a:ext cx="1183319" cy="20195"/>
        </a:xfrm>
        <a:custGeom>
          <a:avLst/>
          <a:gdLst/>
          <a:ahLst/>
          <a:cxnLst/>
          <a:rect l="0" t="0" r="0" b="0"/>
          <a:pathLst>
            <a:path>
              <a:moveTo>
                <a:pt x="0" y="10097"/>
              </a:moveTo>
              <a:lnTo>
                <a:pt x="1183319" y="1009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1471494" y="2922695"/>
        <a:ext cx="59165" cy="59165"/>
      </dsp:txXfrm>
    </dsp:sp>
    <dsp:sp modelId="{78FFD0A5-EFF7-4D75-9190-24A2A39A0A14}">
      <dsp:nvSpPr>
        <dsp:cNvPr id="0" name=""/>
        <dsp:cNvSpPr/>
      </dsp:nvSpPr>
      <dsp:spPr>
        <a:xfrm>
          <a:off x="1750003" y="3177867"/>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sz="2000" kern="1200" dirty="0"/>
            <a:t>不知道</a:t>
          </a:r>
          <a:endParaRPr lang="en-US" altLang="zh-CN" sz="2000" kern="1200" dirty="0"/>
        </a:p>
        <a:p>
          <a:pPr lvl="0" algn="ctr" defTabSz="889000" rtl="0">
            <a:lnSpc>
              <a:spcPct val="100000"/>
            </a:lnSpc>
            <a:spcBef>
              <a:spcPct val="0"/>
            </a:spcBef>
            <a:spcAft>
              <a:spcPts val="0"/>
            </a:spcAft>
          </a:pPr>
          <a:r>
            <a:rPr lang="zh-CN" altLang="en-US" sz="2000" kern="1200" dirty="0"/>
            <a:t>怎么做</a:t>
          </a:r>
          <a:endParaRPr lang="zh-CN" sz="2000" kern="1200" dirty="0"/>
        </a:p>
      </dsp:txBody>
      <dsp:txXfrm>
        <a:off x="1768230" y="3196094"/>
        <a:ext cx="1208175" cy="585860"/>
      </dsp:txXfrm>
    </dsp:sp>
    <dsp:sp modelId="{E8CC1104-E240-42BE-900E-835E00B649B3}">
      <dsp:nvSpPr>
        <dsp:cNvPr id="0" name=""/>
        <dsp:cNvSpPr/>
      </dsp:nvSpPr>
      <dsp:spPr>
        <a:xfrm rot="18289469">
          <a:off x="2807660" y="3121096"/>
          <a:ext cx="871796" cy="20195"/>
        </a:xfrm>
        <a:custGeom>
          <a:avLst/>
          <a:gdLst/>
          <a:ahLst/>
          <a:cxnLst/>
          <a:rect l="0" t="0" r="0" b="0"/>
          <a:pathLst>
            <a:path>
              <a:moveTo>
                <a:pt x="0" y="10097"/>
              </a:moveTo>
              <a:lnTo>
                <a:pt x="871796"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3221764" y="3109398"/>
        <a:ext cx="43589" cy="43589"/>
      </dsp:txXfrm>
    </dsp:sp>
    <dsp:sp modelId="{B8B76B01-ABE5-4B2A-967E-5B81E7EB1BEB}">
      <dsp:nvSpPr>
        <dsp:cNvPr id="0" name=""/>
        <dsp:cNvSpPr/>
      </dsp:nvSpPr>
      <dsp:spPr>
        <a:xfrm>
          <a:off x="3492485" y="2462205"/>
          <a:ext cx="1244629" cy="622314"/>
        </a:xfrm>
        <a:prstGeom prst="roundRect">
          <a:avLst>
            <a:gd name="adj" fmla="val 10000"/>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a:t>容易做</a:t>
          </a:r>
        </a:p>
      </dsp:txBody>
      <dsp:txXfrm>
        <a:off x="3510712" y="2480432"/>
        <a:ext cx="1208175" cy="585860"/>
      </dsp:txXfrm>
    </dsp:sp>
    <dsp:sp modelId="{5F5B8F60-B6E3-4D33-8006-A534B5219659}">
      <dsp:nvSpPr>
        <dsp:cNvPr id="0" name=""/>
        <dsp:cNvSpPr/>
      </dsp:nvSpPr>
      <dsp:spPr>
        <a:xfrm>
          <a:off x="4737114" y="2763264"/>
          <a:ext cx="497851" cy="20195"/>
        </a:xfrm>
        <a:custGeom>
          <a:avLst/>
          <a:gdLst/>
          <a:ahLst/>
          <a:cxnLst/>
          <a:rect l="0" t="0" r="0" b="0"/>
          <a:pathLst>
            <a:path>
              <a:moveTo>
                <a:pt x="0" y="10097"/>
              </a:moveTo>
              <a:lnTo>
                <a:pt x="497851"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4973594" y="2760916"/>
        <a:ext cx="24892" cy="24892"/>
      </dsp:txXfrm>
    </dsp:sp>
    <dsp:sp modelId="{484FF441-C91D-4E7A-BC24-9D042BC822F3}">
      <dsp:nvSpPr>
        <dsp:cNvPr id="0" name=""/>
        <dsp:cNvSpPr/>
      </dsp:nvSpPr>
      <dsp:spPr>
        <a:xfrm>
          <a:off x="5234966" y="2462205"/>
          <a:ext cx="1244629" cy="622314"/>
        </a:xfrm>
        <a:prstGeom prst="roundRect">
          <a:avLst>
            <a:gd name="adj" fmla="val 10000"/>
          </a:avLst>
        </a:prstGeom>
        <a:solidFill>
          <a:srgbClr val="FF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a:t>机器学习</a:t>
          </a:r>
        </a:p>
      </dsp:txBody>
      <dsp:txXfrm>
        <a:off x="5253193" y="2480432"/>
        <a:ext cx="1208175" cy="585860"/>
      </dsp:txXfrm>
    </dsp:sp>
    <dsp:sp modelId="{52C33EA9-1F67-42E9-95A3-083353CEDF6A}">
      <dsp:nvSpPr>
        <dsp:cNvPr id="0" name=""/>
        <dsp:cNvSpPr/>
      </dsp:nvSpPr>
      <dsp:spPr>
        <a:xfrm rot="18289469">
          <a:off x="6292624" y="2405433"/>
          <a:ext cx="871796" cy="20195"/>
        </a:xfrm>
        <a:custGeom>
          <a:avLst/>
          <a:gdLst/>
          <a:ahLst/>
          <a:cxnLst/>
          <a:rect l="0" t="0" r="0" b="0"/>
          <a:pathLst>
            <a:path>
              <a:moveTo>
                <a:pt x="0" y="10097"/>
              </a:moveTo>
              <a:lnTo>
                <a:pt x="871796"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6706727" y="2393736"/>
        <a:ext cx="43589" cy="43589"/>
      </dsp:txXfrm>
    </dsp:sp>
    <dsp:sp modelId="{2456E607-9E9A-461B-9DA8-D9F7AFDF1055}">
      <dsp:nvSpPr>
        <dsp:cNvPr id="0" name=""/>
        <dsp:cNvSpPr/>
      </dsp:nvSpPr>
      <dsp:spPr>
        <a:xfrm>
          <a:off x="6977448" y="1746542"/>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a:t>图像识别</a:t>
          </a:r>
        </a:p>
      </dsp:txBody>
      <dsp:txXfrm>
        <a:off x="6995675" y="1764769"/>
        <a:ext cx="1208175" cy="585860"/>
      </dsp:txXfrm>
    </dsp:sp>
    <dsp:sp modelId="{E11CDAD6-EF43-4F94-BA41-40CBC44693B1}">
      <dsp:nvSpPr>
        <dsp:cNvPr id="0" name=""/>
        <dsp:cNvSpPr/>
      </dsp:nvSpPr>
      <dsp:spPr>
        <a:xfrm>
          <a:off x="6479596" y="2763264"/>
          <a:ext cx="497851" cy="20195"/>
        </a:xfrm>
        <a:custGeom>
          <a:avLst/>
          <a:gdLst/>
          <a:ahLst/>
          <a:cxnLst/>
          <a:rect l="0" t="0" r="0" b="0"/>
          <a:pathLst>
            <a:path>
              <a:moveTo>
                <a:pt x="0" y="10097"/>
              </a:moveTo>
              <a:lnTo>
                <a:pt x="497851"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6716076" y="2760916"/>
        <a:ext cx="24892" cy="24892"/>
      </dsp:txXfrm>
    </dsp:sp>
    <dsp:sp modelId="{FE57452C-E001-4B6F-B3D9-B5C2BCE6A1ED}">
      <dsp:nvSpPr>
        <dsp:cNvPr id="0" name=""/>
        <dsp:cNvSpPr/>
      </dsp:nvSpPr>
      <dsp:spPr>
        <a:xfrm>
          <a:off x="6977448" y="2462205"/>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a:t>自然语言处理</a:t>
          </a:r>
        </a:p>
      </dsp:txBody>
      <dsp:txXfrm>
        <a:off x="6995675" y="2480432"/>
        <a:ext cx="1208175" cy="585860"/>
      </dsp:txXfrm>
    </dsp:sp>
    <dsp:sp modelId="{68A85DED-C01F-403C-9517-F2C92D2E1D99}">
      <dsp:nvSpPr>
        <dsp:cNvPr id="0" name=""/>
        <dsp:cNvSpPr/>
      </dsp:nvSpPr>
      <dsp:spPr>
        <a:xfrm rot="3310531">
          <a:off x="6292624" y="3121096"/>
          <a:ext cx="871796" cy="20195"/>
        </a:xfrm>
        <a:custGeom>
          <a:avLst/>
          <a:gdLst/>
          <a:ahLst/>
          <a:cxnLst/>
          <a:rect l="0" t="0" r="0" b="0"/>
          <a:pathLst>
            <a:path>
              <a:moveTo>
                <a:pt x="0" y="10097"/>
              </a:moveTo>
              <a:lnTo>
                <a:pt x="871796"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6706727" y="3109398"/>
        <a:ext cx="43589" cy="43589"/>
      </dsp:txXfrm>
    </dsp:sp>
    <dsp:sp modelId="{E5B3CEF5-212B-4333-BDA5-5231AF422114}">
      <dsp:nvSpPr>
        <dsp:cNvPr id="0" name=""/>
        <dsp:cNvSpPr/>
      </dsp:nvSpPr>
      <dsp:spPr>
        <a:xfrm>
          <a:off x="6977448" y="3177867"/>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a:t>语音识别</a:t>
          </a:r>
        </a:p>
      </dsp:txBody>
      <dsp:txXfrm>
        <a:off x="6995675" y="3196094"/>
        <a:ext cx="1208175" cy="585860"/>
      </dsp:txXfrm>
    </dsp:sp>
    <dsp:sp modelId="{AC917292-0880-4240-9CF8-AB0D0F2B0832}">
      <dsp:nvSpPr>
        <dsp:cNvPr id="0" name=""/>
        <dsp:cNvSpPr/>
      </dsp:nvSpPr>
      <dsp:spPr>
        <a:xfrm rot="3310531">
          <a:off x="2807660" y="3836758"/>
          <a:ext cx="871796" cy="20195"/>
        </a:xfrm>
        <a:custGeom>
          <a:avLst/>
          <a:gdLst/>
          <a:ahLst/>
          <a:cxnLst/>
          <a:rect l="0" t="0" r="0" b="0"/>
          <a:pathLst>
            <a:path>
              <a:moveTo>
                <a:pt x="0" y="10097"/>
              </a:moveTo>
              <a:lnTo>
                <a:pt x="871796"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3221764" y="3825060"/>
        <a:ext cx="43589" cy="43589"/>
      </dsp:txXfrm>
    </dsp:sp>
    <dsp:sp modelId="{3D4DFC46-14FD-44CF-889B-312D881097D2}">
      <dsp:nvSpPr>
        <dsp:cNvPr id="0" name=""/>
        <dsp:cNvSpPr/>
      </dsp:nvSpPr>
      <dsp:spPr>
        <a:xfrm>
          <a:off x="3492485" y="3893529"/>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a:t>不容易做</a:t>
          </a:r>
        </a:p>
      </dsp:txBody>
      <dsp:txXfrm>
        <a:off x="3510712" y="3911756"/>
        <a:ext cx="1208175" cy="585860"/>
      </dsp:txXfrm>
    </dsp:sp>
    <dsp:sp modelId="{4D5C558E-2E7D-4D1A-ABA2-D5D2DD86206F}">
      <dsp:nvSpPr>
        <dsp:cNvPr id="0" name=""/>
        <dsp:cNvSpPr/>
      </dsp:nvSpPr>
      <dsp:spPr>
        <a:xfrm>
          <a:off x="4737114" y="4194589"/>
          <a:ext cx="497851" cy="20195"/>
        </a:xfrm>
        <a:custGeom>
          <a:avLst/>
          <a:gdLst/>
          <a:ahLst/>
          <a:cxnLst/>
          <a:rect l="0" t="0" r="0" b="0"/>
          <a:pathLst>
            <a:path>
              <a:moveTo>
                <a:pt x="0" y="10097"/>
              </a:moveTo>
              <a:lnTo>
                <a:pt x="497851"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4973594" y="4192240"/>
        <a:ext cx="24892" cy="24892"/>
      </dsp:txXfrm>
    </dsp:sp>
    <dsp:sp modelId="{7CFDB172-E668-43FE-B146-64584C675B7A}">
      <dsp:nvSpPr>
        <dsp:cNvPr id="0" name=""/>
        <dsp:cNvSpPr/>
      </dsp:nvSpPr>
      <dsp:spPr>
        <a:xfrm>
          <a:off x="5234966" y="3893529"/>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a:t>强化学习</a:t>
          </a:r>
        </a:p>
      </dsp:txBody>
      <dsp:txXfrm>
        <a:off x="5253193" y="3911756"/>
        <a:ext cx="1208175" cy="585860"/>
      </dsp:txXfrm>
    </dsp:sp>
    <dsp:sp modelId="{AF3A758F-4CD4-4A21-B44A-EE5D60432290}">
      <dsp:nvSpPr>
        <dsp:cNvPr id="0" name=""/>
        <dsp:cNvSpPr/>
      </dsp:nvSpPr>
      <dsp:spPr>
        <a:xfrm>
          <a:off x="6479596" y="4194589"/>
          <a:ext cx="497851" cy="20195"/>
        </a:xfrm>
        <a:custGeom>
          <a:avLst/>
          <a:gdLst/>
          <a:ahLst/>
          <a:cxnLst/>
          <a:rect l="0" t="0" r="0" b="0"/>
          <a:pathLst>
            <a:path>
              <a:moveTo>
                <a:pt x="0" y="10097"/>
              </a:moveTo>
              <a:lnTo>
                <a:pt x="497851"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6716076" y="4192240"/>
        <a:ext cx="24892" cy="24892"/>
      </dsp:txXfrm>
    </dsp:sp>
    <dsp:sp modelId="{EAD3BB15-FD98-48A1-AE91-B49E6520FB73}">
      <dsp:nvSpPr>
        <dsp:cNvPr id="0" name=""/>
        <dsp:cNvSpPr/>
      </dsp:nvSpPr>
      <dsp:spPr>
        <a:xfrm>
          <a:off x="6977448" y="3893529"/>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a:t>围棋</a:t>
          </a:r>
        </a:p>
      </dsp:txBody>
      <dsp:txXfrm>
        <a:off x="6995675" y="3911756"/>
        <a:ext cx="1208175" cy="5858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DD0B79-4F54-4C3A-9EC1-2CF37FF1D58D}" type="datetimeFigureOut">
              <a:rPr lang="en-US" smtClean="0"/>
              <a:t>10/19/2019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996A62-2ED8-4D44-B314-2969E43DBACD}" type="slidenum">
              <a:rPr lang="en-US" smtClean="0"/>
              <a:t>‹#›</a:t>
            </a:fld>
            <a:endParaRPr lang="en-US"/>
          </a:p>
        </p:txBody>
      </p:sp>
    </p:spTree>
    <p:extLst>
      <p:ext uri="{BB962C8B-B14F-4D97-AF65-F5344CB8AC3E}">
        <p14:creationId xmlns:p14="http://schemas.microsoft.com/office/powerpoint/2010/main" val="4221093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zh.wikipedia.org/wiki/%E5%9C%8B%E9%98%B2%E9%AB%98%E7%AD%89%E7%A0%94%E7%A9%B6%E8%A8%88%E5%8A%83%E7%BD%B2" TargetMode="External"/><Relationship Id="rId13" Type="http://schemas.openxmlformats.org/officeDocument/2006/relationships/hyperlink" Target="https://zh.wikipedia.org/wiki/%E4%BA%BA%E5%B7%A5%E6%99%BA%E6%85%A7%E4%BD%8E%E8%B0%B7" TargetMode="External"/><Relationship Id="rId3" Type="http://schemas.openxmlformats.org/officeDocument/2006/relationships/hyperlink" Target="https://zh.wikipedia.org/wiki/%E4%B8%93%E5%AE%B6%E7%B3%BB%E7%BB%9F" TargetMode="External"/><Relationship Id="rId7" Type="http://schemas.openxmlformats.org/officeDocument/2006/relationships/hyperlink" Target="https://zh.wikipedia.org/wiki/DARPA" TargetMode="External"/><Relationship Id="rId12" Type="http://schemas.openxmlformats.org/officeDocument/2006/relationships/hyperlink" Target="https://zh.wikipedia.org/wiki/%E9%80%BB%E8%BE%91%E7%BC%96%E7%A8%8B"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zh.wikipedia.org/wiki/%E4%BA%BA%E5%B7%A5%E6%99%BA%E8%83%BD%E5%8F%B2" TargetMode="External"/><Relationship Id="rId11" Type="http://schemas.openxmlformats.org/officeDocument/2006/relationships/hyperlink" Target="https://zh.wikipedia.org/wiki/%E7%A5%9E%E7%BB%8F%E7%BD%91%E7%BB%9C" TargetMode="External"/><Relationship Id="rId5" Type="http://schemas.openxmlformats.org/officeDocument/2006/relationships/hyperlink" Target="https://zh.wikipedia.org/wiki/%E4%BA%BA%E5%B7%A5%E6%99%BA%E8%83%BD" TargetMode="External"/><Relationship Id="rId10" Type="http://schemas.openxmlformats.org/officeDocument/2006/relationships/hyperlink" Target="https://zh.wikipedia.org/wiki/%E8%81%94%E7%BB%93%E4%B8%BB%E4%B9%89" TargetMode="External"/><Relationship Id="rId4" Type="http://schemas.openxmlformats.org/officeDocument/2006/relationships/hyperlink" Target="https://zh.wikipedia.org/wiki/%E8%BE%BE%E7%89%B9%E8%8C%85%E6%96%AF%E5%AD%A6%E9%99%A2" TargetMode="External"/><Relationship Id="rId9" Type="http://schemas.openxmlformats.org/officeDocument/2006/relationships/hyperlink" Target="https://zh.wikipedia.org/wiki/%E6%84%9F%E7%9F%A5%E5%99%A8" TargetMode="External"/><Relationship Id="rId14" Type="http://schemas.openxmlformats.org/officeDocument/2006/relationships/hyperlink" Target="https://zh.wikipedia.org/wiki/%E5%8D%A1%E6%96%AF%E5%B8%95%E7%BE%85%E5%A4%AB"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3996A62-2ED8-4D44-B314-2969E43DBACD}" type="slidenum">
              <a:rPr lang="en-US" smtClean="0"/>
              <a:t>1</a:t>
            </a:fld>
            <a:endParaRPr lang="en-US"/>
          </a:p>
        </p:txBody>
      </p:sp>
    </p:spTree>
    <p:extLst>
      <p:ext uri="{BB962C8B-B14F-4D97-AF65-F5344CB8AC3E}">
        <p14:creationId xmlns:p14="http://schemas.microsoft.com/office/powerpoint/2010/main" val="4186466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18</a:t>
            </a:fld>
            <a:endParaRPr lang="en-US"/>
          </a:p>
        </p:txBody>
      </p:sp>
    </p:spTree>
    <p:extLst>
      <p:ext uri="{BB962C8B-B14F-4D97-AF65-F5344CB8AC3E}">
        <p14:creationId xmlns:p14="http://schemas.microsoft.com/office/powerpoint/2010/main" val="1365199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很难由专家定规则</a:t>
            </a:r>
          </a:p>
        </p:txBody>
      </p:sp>
      <p:sp>
        <p:nvSpPr>
          <p:cNvPr id="4" name="灯片编号占位符 3"/>
          <p:cNvSpPr>
            <a:spLocks noGrp="1"/>
          </p:cNvSpPr>
          <p:nvPr>
            <p:ph type="sldNum" sz="quarter" idx="5"/>
          </p:nvPr>
        </p:nvSpPr>
        <p:spPr/>
        <p:txBody>
          <a:bodyPr/>
          <a:lstStyle/>
          <a:p>
            <a:fld id="{D3996A62-2ED8-4D44-B314-2969E43DBACD}" type="slidenum">
              <a:rPr lang="en-US" smtClean="0"/>
              <a:t>19</a:t>
            </a:fld>
            <a:endParaRPr lang="en-US"/>
          </a:p>
        </p:txBody>
      </p:sp>
    </p:spTree>
    <p:extLst>
      <p:ext uri="{BB962C8B-B14F-4D97-AF65-F5344CB8AC3E}">
        <p14:creationId xmlns:p14="http://schemas.microsoft.com/office/powerpoint/2010/main" val="2029373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车牌识别？</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28</a:t>
            </a:fld>
            <a:endParaRPr lang="en-US" altLang="zh-CN"/>
          </a:p>
        </p:txBody>
      </p:sp>
    </p:spTree>
    <p:extLst>
      <p:ext uri="{BB962C8B-B14F-4D97-AF65-F5344CB8AC3E}">
        <p14:creationId xmlns:p14="http://schemas.microsoft.com/office/powerpoint/2010/main" val="4063070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3996A62-2ED8-4D44-B314-2969E43DBACD}" type="slidenum">
              <a:rPr lang="en-US" smtClean="0"/>
              <a:t>29</a:t>
            </a:fld>
            <a:endParaRPr lang="en-US"/>
          </a:p>
        </p:txBody>
      </p:sp>
    </p:spTree>
    <p:extLst>
      <p:ext uri="{BB962C8B-B14F-4D97-AF65-F5344CB8AC3E}">
        <p14:creationId xmlns:p14="http://schemas.microsoft.com/office/powerpoint/2010/main" val="447066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3996A62-2ED8-4D44-B314-2969E43DBACD}" type="slidenum">
              <a:rPr lang="en-US" smtClean="0"/>
              <a:t>36</a:t>
            </a:fld>
            <a:endParaRPr lang="en-US"/>
          </a:p>
        </p:txBody>
      </p:sp>
    </p:spTree>
    <p:extLst>
      <p:ext uri="{BB962C8B-B14F-4D97-AF65-F5344CB8AC3E}">
        <p14:creationId xmlns:p14="http://schemas.microsoft.com/office/powerpoint/2010/main" val="1785047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3996A62-2ED8-4D44-B314-2969E43DBACD}" type="slidenum">
              <a:rPr lang="en-US" smtClean="0"/>
              <a:t>40</a:t>
            </a:fld>
            <a:endParaRPr lang="en-US"/>
          </a:p>
        </p:txBody>
      </p:sp>
    </p:spTree>
    <p:extLst>
      <p:ext uri="{BB962C8B-B14F-4D97-AF65-F5344CB8AC3E}">
        <p14:creationId xmlns:p14="http://schemas.microsoft.com/office/powerpoint/2010/main" val="3954135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1 </a:t>
            </a:r>
            <a:r>
              <a:rPr lang="zh-CN" altLang="en-US" sz="1200" dirty="0"/>
              <a:t>标称属性   标称属性的值是一些符号或事物的名称，但可以用数字表示这些符号或名称，标称属性的值是枚举的。常见的标称属性如姓名、籍贯等。鉴于标称属性的特点，统计它的中位数和均值是没有意义的，但是我可找出某个出现次数最多的值，比如，出现次数最多的姓名，这个就可以用众数来表示。因此，标称属性的中心趋势度量一般是众数。</a:t>
            </a:r>
            <a:endParaRPr lang="en-US" altLang="zh-CN" sz="1200" dirty="0"/>
          </a:p>
          <a:p>
            <a:r>
              <a:rPr lang="en-US" altLang="zh-CN" sz="1200" dirty="0"/>
              <a:t>2 </a:t>
            </a:r>
            <a:r>
              <a:rPr lang="zh-CN" altLang="en-US" sz="1200" dirty="0"/>
              <a:t>二元属性   二元属性是标称属性的特例，也是一种布尔属性，对应</a:t>
            </a:r>
            <a:r>
              <a:rPr lang="en-US" altLang="zh-CN" sz="1200" dirty="0"/>
              <a:t>0</a:t>
            </a:r>
            <a:r>
              <a:rPr lang="zh-CN" altLang="en-US" sz="1200" dirty="0"/>
              <a:t>和</a:t>
            </a:r>
            <a:r>
              <a:rPr lang="en-US" altLang="zh-CN" sz="1200" dirty="0"/>
              <a:t>1</a:t>
            </a:r>
            <a:r>
              <a:rPr lang="zh-CN" altLang="en-US" sz="1200" dirty="0"/>
              <a:t>两个状态，分别表示</a:t>
            </a:r>
            <a:r>
              <a:rPr lang="en-US" altLang="zh-CN" sz="1200" dirty="0"/>
              <a:t>false</a:t>
            </a:r>
            <a:r>
              <a:rPr lang="zh-CN" altLang="en-US" sz="1200" dirty="0"/>
              <a:t>和</a:t>
            </a:r>
            <a:r>
              <a:rPr lang="en-US" altLang="zh-CN" sz="1200" dirty="0"/>
              <a:t>true</a:t>
            </a:r>
            <a:r>
              <a:rPr lang="zh-CN" altLang="en-US" sz="1200" dirty="0"/>
              <a:t>。常见的二元属性如抛一枚硬币是正面朝上还是反面朝上，患者的检查结果为阴性还是阳性。二元属性分为对称的和非对称的，如果属性的状态结果是同等重要的，如抛硬币的结果状态，则该属性是对称的二元属性，反之为非对称二元属性。由于二元属性也是标称属性的一种，因此只能用众数来统计二元属性。</a:t>
            </a:r>
            <a:endParaRPr lang="en-US" altLang="zh-CN" sz="1200" dirty="0"/>
          </a:p>
          <a:p>
            <a:r>
              <a:rPr lang="en-US" altLang="zh-CN" sz="1200" dirty="0"/>
              <a:t>3 </a:t>
            </a:r>
            <a:r>
              <a:rPr lang="zh-CN" altLang="en-US" sz="1200" dirty="0"/>
              <a:t>序数属性   序数属性的可能值之间存在有意义的序或秩评定，但是相继值之间的差是未知的，常见的序数属性如上衣的尺寸有</a:t>
            </a:r>
            <a:r>
              <a:rPr lang="en-US" altLang="zh-CN" sz="1200" dirty="0"/>
              <a:t>S</a:t>
            </a:r>
            <a:r>
              <a:rPr lang="zh-CN" altLang="en-US" sz="1200" dirty="0"/>
              <a:t>、</a:t>
            </a:r>
            <a:r>
              <a:rPr lang="en-US" altLang="zh-CN" sz="1200" dirty="0"/>
              <a:t>M</a:t>
            </a:r>
            <a:r>
              <a:rPr lang="zh-CN" altLang="en-US" sz="1200" dirty="0"/>
              <a:t>、</a:t>
            </a:r>
            <a:r>
              <a:rPr lang="en-US" altLang="zh-CN" sz="1200" dirty="0"/>
              <a:t>L</a:t>
            </a:r>
            <a:r>
              <a:rPr lang="zh-CN" altLang="en-US" sz="1200" dirty="0"/>
              <a:t>、</a:t>
            </a:r>
            <a:r>
              <a:rPr lang="en-US" altLang="zh-CN" sz="1200" dirty="0"/>
              <a:t>XL</a:t>
            </a:r>
            <a:r>
              <a:rPr lang="zh-CN" altLang="en-US" sz="1200" dirty="0"/>
              <a:t>，可以用数字，如</a:t>
            </a:r>
            <a:r>
              <a:rPr lang="en-US" altLang="zh-CN" sz="1200" dirty="0"/>
              <a:t>1</a:t>
            </a:r>
            <a:r>
              <a:rPr lang="zh-CN" altLang="en-US" sz="1200" dirty="0"/>
              <a:t>、</a:t>
            </a:r>
            <a:r>
              <a:rPr lang="en-US" altLang="zh-CN" sz="1200" dirty="0"/>
              <a:t>2</a:t>
            </a:r>
            <a:r>
              <a:rPr lang="zh-CN" altLang="en-US" sz="1200" dirty="0"/>
              <a:t>、</a:t>
            </a:r>
            <a:r>
              <a:rPr lang="en-US" altLang="zh-CN" sz="1200" dirty="0"/>
              <a:t>3</a:t>
            </a:r>
            <a:r>
              <a:rPr lang="zh-CN" altLang="en-US" sz="1200" dirty="0"/>
              <a:t>、</a:t>
            </a:r>
            <a:r>
              <a:rPr lang="en-US" altLang="zh-CN" sz="1200" dirty="0"/>
              <a:t>4</a:t>
            </a:r>
            <a:r>
              <a:rPr lang="zh-CN" altLang="en-US" sz="1200" dirty="0"/>
              <a:t>分别对应属性的</a:t>
            </a:r>
            <a:r>
              <a:rPr lang="en-US" altLang="zh-CN" sz="1200" dirty="0"/>
              <a:t>S</a:t>
            </a:r>
            <a:r>
              <a:rPr lang="zh-CN" altLang="en-US" sz="1200" dirty="0"/>
              <a:t>、</a:t>
            </a:r>
            <a:r>
              <a:rPr lang="en-US" altLang="zh-CN" sz="1200" dirty="0"/>
              <a:t>M</a:t>
            </a:r>
            <a:r>
              <a:rPr lang="zh-CN" altLang="en-US" sz="1200" dirty="0"/>
              <a:t>、</a:t>
            </a:r>
            <a:r>
              <a:rPr lang="en-US" altLang="zh-CN" sz="1200" dirty="0"/>
              <a:t>L</a:t>
            </a:r>
            <a:r>
              <a:rPr lang="zh-CN" altLang="en-US" sz="1200" dirty="0"/>
              <a:t>、</a:t>
            </a:r>
            <a:r>
              <a:rPr lang="en-US" altLang="zh-CN" sz="1200" dirty="0"/>
              <a:t>XL</a:t>
            </a:r>
            <a:r>
              <a:rPr lang="zh-CN" altLang="en-US" sz="1200" dirty="0"/>
              <a:t>值。由于序数属性是有序的，它的中位数是有意义的，因此序数属性的中心趋势度量可以是众数和中位数。   标称属性、二元属性、序数属性都是定性的，且都是离散的。</a:t>
            </a:r>
            <a:r>
              <a:rPr lang="en-US" altLang="zh-CN" sz="1200" dirty="0"/>
              <a:t>4 </a:t>
            </a:r>
            <a:r>
              <a:rPr lang="zh-CN" altLang="en-US" sz="1200" dirty="0"/>
              <a:t>数值属性   数值属性用整数或实数值表示，常见的数值属性如年龄。数值属性可以是区间标度的或比率标度的。区分区间标度和比率标度属性的原则是该属性是否有固有的零点，如摄氏温度没有固有的零点，比值没意义，所以是区间标度属性，而开式温度有固有的零点，比值是否有意义，所有是比率标度属性。数值属性的平均值是有意义的，如某个城市的平均年龄可以看出这个城市的老龄化情况，因此，数值属性可以用众数、中位数、平均值三个中心趋势度量来统计。   数值属性是定量的，可以是离散的也可以是连续的。</a:t>
            </a:r>
          </a:p>
          <a:p>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46</a:t>
            </a:fld>
            <a:endParaRPr lang="en-US"/>
          </a:p>
        </p:txBody>
      </p:sp>
    </p:spTree>
    <p:extLst>
      <p:ext uri="{BB962C8B-B14F-4D97-AF65-F5344CB8AC3E}">
        <p14:creationId xmlns:p14="http://schemas.microsoft.com/office/powerpoint/2010/main" val="3016575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归一化的作用在机器学习领域中，不同评价指标（即特征向量中的不同特征就是所述的不同评价指标）往往具有不同的量纲和量纲单位，这样的情况会影响到数据分析的结果，为了消除指标之间的量纲影响，需要进行数据标准化处理，以解决数据指标之间的可比性。原始数据经过数据标准化处理后，各指标处于同一数量级，适合进行综合对比评价。其中，最典型的就是数据的归一化处理。（可以参考学习：数据标准化</a:t>
            </a:r>
            <a:r>
              <a:rPr lang="en-US" altLang="zh-CN" dirty="0"/>
              <a:t>/</a:t>
            </a:r>
            <a:r>
              <a:rPr lang="zh-CN" altLang="en-US" dirty="0"/>
              <a:t>归一化）简而言之，归一化的目的就是使得预处理的数据被限定在一定的范围内（比如</a:t>
            </a:r>
            <a:r>
              <a:rPr lang="en-US" altLang="zh-CN" dirty="0"/>
              <a:t>[0,1]</a:t>
            </a:r>
            <a:r>
              <a:rPr lang="zh-CN" altLang="en-US" dirty="0"/>
              <a:t>或者</a:t>
            </a:r>
            <a:r>
              <a:rPr lang="en-US" altLang="zh-CN" dirty="0"/>
              <a:t>[-1,1]</a:t>
            </a:r>
            <a:r>
              <a:rPr lang="zh-CN" altLang="en-US" dirty="0"/>
              <a:t>），从而消除奇异样本数据导致的不良影响。</a:t>
            </a:r>
          </a:p>
          <a:p>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49</a:t>
            </a:fld>
            <a:endParaRPr lang="en-US"/>
          </a:p>
        </p:txBody>
      </p:sp>
    </p:spTree>
    <p:extLst>
      <p:ext uri="{BB962C8B-B14F-4D97-AF65-F5344CB8AC3E}">
        <p14:creationId xmlns:p14="http://schemas.microsoft.com/office/powerpoint/2010/main" val="2054549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归一化的方法</a:t>
            </a:r>
            <a:endParaRPr lang="en-US" altLang="zh-CN" dirty="0"/>
          </a:p>
          <a:p>
            <a:pPr lvl="1"/>
            <a:r>
              <a:rPr lang="en-US" altLang="zh-CN" dirty="0"/>
              <a:t>1</a:t>
            </a:r>
            <a:r>
              <a:rPr lang="zh-CN" altLang="en-US" dirty="0"/>
              <a:t>）最大最小标准化（</a:t>
            </a:r>
            <a:r>
              <a:rPr lang="en-US" altLang="zh-CN" dirty="0"/>
              <a:t>Min-Max Normalization</a:t>
            </a:r>
            <a:r>
              <a:rPr lang="zh-CN" altLang="en-US" dirty="0"/>
              <a:t>）</a:t>
            </a:r>
            <a:endParaRPr lang="en-US" altLang="zh-CN" dirty="0"/>
          </a:p>
          <a:p>
            <a:pPr lvl="1"/>
            <a:r>
              <a:rPr lang="en-US" altLang="zh-CN" dirty="0"/>
              <a:t>a</a:t>
            </a:r>
            <a:r>
              <a:rPr lang="zh-CN" altLang="en-US" dirty="0"/>
              <a:t>）</a:t>
            </a:r>
            <a:r>
              <a:rPr lang="en-US" altLang="zh-CN" dirty="0"/>
              <a:t>. </a:t>
            </a:r>
            <a:r>
              <a:rPr lang="zh-CN" altLang="en-US" dirty="0"/>
              <a:t>本归一化方法又称为离差标准化，使结果值映射到</a:t>
            </a:r>
            <a:r>
              <a:rPr lang="en-US" altLang="zh-CN" dirty="0"/>
              <a:t>[0 </a:t>
            </a:r>
            <a:r>
              <a:rPr lang="zh-CN" altLang="en-US" dirty="0"/>
              <a:t>，</a:t>
            </a:r>
            <a:r>
              <a:rPr lang="en-US" altLang="zh-CN" dirty="0"/>
              <a:t>1]</a:t>
            </a:r>
            <a:r>
              <a:rPr lang="zh-CN" altLang="en-US" dirty="0"/>
              <a:t>之间，转换函数如下：</a:t>
            </a:r>
            <a:endParaRPr lang="en-US" altLang="zh-CN" dirty="0"/>
          </a:p>
          <a:p>
            <a:pPr lvl="1"/>
            <a:r>
              <a:rPr lang="en-US" altLang="zh-CN" dirty="0"/>
              <a:t>b</a:t>
            </a:r>
            <a:r>
              <a:rPr lang="zh-CN" altLang="en-US" dirty="0"/>
              <a:t>）</a:t>
            </a:r>
            <a:r>
              <a:rPr lang="en-US" altLang="zh-CN" dirty="0"/>
              <a:t>. </a:t>
            </a:r>
            <a:r>
              <a:rPr lang="zh-CN" altLang="en-US" dirty="0"/>
              <a:t>本归一化方法比较适用在数值比较集中的情况；</a:t>
            </a:r>
            <a:endParaRPr lang="en-US" altLang="zh-CN" dirty="0"/>
          </a:p>
          <a:p>
            <a:pPr lvl="1"/>
            <a:r>
              <a:rPr lang="en-US" altLang="zh-CN" dirty="0"/>
              <a:t>c</a:t>
            </a:r>
            <a:r>
              <a:rPr lang="zh-CN" altLang="en-US" dirty="0"/>
              <a:t>）</a:t>
            </a:r>
            <a:r>
              <a:rPr lang="en-US" altLang="zh-CN" dirty="0"/>
              <a:t>. </a:t>
            </a:r>
            <a:r>
              <a:rPr lang="zh-CN" altLang="en-US" dirty="0"/>
              <a:t>缺陷：如果</a:t>
            </a:r>
            <a:r>
              <a:rPr lang="en-US" altLang="zh-CN" dirty="0"/>
              <a:t>max</a:t>
            </a:r>
            <a:r>
              <a:rPr lang="zh-CN" altLang="en-US" dirty="0"/>
              <a:t>和</a:t>
            </a:r>
            <a:r>
              <a:rPr lang="en-US" altLang="zh-CN" dirty="0"/>
              <a:t>min</a:t>
            </a:r>
            <a:r>
              <a:rPr lang="zh-CN" altLang="en-US" dirty="0"/>
              <a:t>不稳定，很容易使得归一化结果不稳定，使得后续使用效果也不稳定。实际使用中可以用经验常量来替代</a:t>
            </a:r>
            <a:r>
              <a:rPr lang="en-US" altLang="zh-CN" dirty="0"/>
              <a:t>max</a:t>
            </a:r>
            <a:r>
              <a:rPr lang="zh-CN" altLang="en-US" dirty="0"/>
              <a:t>和</a:t>
            </a:r>
            <a:r>
              <a:rPr lang="en-US" altLang="zh-CN" dirty="0"/>
              <a:t>min</a:t>
            </a:r>
            <a:r>
              <a:rPr lang="zh-CN" altLang="en-US" dirty="0"/>
              <a:t>。</a:t>
            </a:r>
            <a:r>
              <a:rPr lang="en-US" altLang="zh-CN" dirty="0"/>
              <a:t>d</a:t>
            </a:r>
            <a:r>
              <a:rPr lang="zh-CN" altLang="en-US" dirty="0"/>
              <a:t>）</a:t>
            </a:r>
            <a:r>
              <a:rPr lang="en-US" altLang="zh-CN" dirty="0"/>
              <a:t>.  </a:t>
            </a:r>
            <a:r>
              <a:rPr lang="zh-CN" altLang="en-US" dirty="0"/>
              <a:t>应用场景：在不涉及距离度量、协方差计算、数据不符合正太分布的时候，可以使用第一种方法或其他归一化方法（不包括</a:t>
            </a:r>
            <a:r>
              <a:rPr lang="en-US" altLang="zh-CN" dirty="0"/>
              <a:t>Z-score</a:t>
            </a:r>
            <a:r>
              <a:rPr lang="zh-CN" altLang="en-US" dirty="0"/>
              <a:t>方法）。比如图像处理中，将</a:t>
            </a:r>
            <a:r>
              <a:rPr lang="en-US" altLang="zh-CN" dirty="0"/>
              <a:t>RGB</a:t>
            </a:r>
            <a:r>
              <a:rPr lang="zh-CN" altLang="en-US" dirty="0"/>
              <a:t>图像转换为灰度图像后将其值限定在</a:t>
            </a:r>
            <a:r>
              <a:rPr lang="en-US" altLang="zh-CN" dirty="0"/>
              <a:t>[0 255]</a:t>
            </a:r>
            <a:r>
              <a:rPr lang="zh-CN" altLang="en-US" dirty="0"/>
              <a:t>的范围</a:t>
            </a:r>
            <a:endParaRPr lang="en-US" altLang="zh-CN" dirty="0"/>
          </a:p>
          <a:p>
            <a:pPr lvl="1"/>
            <a:r>
              <a:rPr lang="en-US" altLang="zh-CN" dirty="0"/>
              <a:t>2</a:t>
            </a:r>
            <a:r>
              <a:rPr lang="zh-CN" altLang="en-US" dirty="0"/>
              <a:t>）</a:t>
            </a:r>
            <a:r>
              <a:rPr lang="en-US" altLang="zh-CN" dirty="0"/>
              <a:t>Z-score</a:t>
            </a:r>
            <a:r>
              <a:rPr lang="zh-CN" altLang="en-US" dirty="0"/>
              <a:t>标准化方法</a:t>
            </a:r>
            <a:endParaRPr lang="en-US" altLang="zh-CN" dirty="0"/>
          </a:p>
          <a:p>
            <a:pPr lvl="1"/>
            <a:r>
              <a:rPr lang="en-US" altLang="zh-CN" dirty="0"/>
              <a:t>a</a:t>
            </a:r>
            <a:r>
              <a:rPr lang="zh-CN" altLang="en-US" dirty="0"/>
              <a:t>）</a:t>
            </a:r>
            <a:r>
              <a:rPr lang="en-US" altLang="zh-CN" dirty="0"/>
              <a:t>. </a:t>
            </a:r>
            <a:r>
              <a:rPr lang="zh-CN" altLang="en-US" dirty="0"/>
              <a:t>数据处理后符合标准正态分布，即均值为</a:t>
            </a:r>
            <a:r>
              <a:rPr lang="en-US" altLang="zh-CN" dirty="0"/>
              <a:t>0</a:t>
            </a:r>
            <a:r>
              <a:rPr lang="zh-CN" altLang="en-US" dirty="0"/>
              <a:t>，标准差为</a:t>
            </a:r>
            <a:r>
              <a:rPr lang="en-US" altLang="zh-CN" dirty="0"/>
              <a:t>1</a:t>
            </a:r>
            <a:r>
              <a:rPr lang="zh-CN" altLang="en-US" dirty="0"/>
              <a:t>，其转化函数为：其中</a:t>
            </a:r>
            <a:r>
              <a:rPr lang="en-US" altLang="zh-CN" dirty="0"/>
              <a:t>μ</a:t>
            </a:r>
            <a:r>
              <a:rPr lang="zh-CN" altLang="en-US" dirty="0"/>
              <a:t>为所有样本数据的均值，</a:t>
            </a:r>
            <a:r>
              <a:rPr lang="en-US" altLang="zh-CN" dirty="0"/>
              <a:t>σ</a:t>
            </a:r>
            <a:r>
              <a:rPr lang="zh-CN" altLang="en-US" dirty="0"/>
              <a:t>为所有样本数据的标准差。</a:t>
            </a:r>
            <a:endParaRPr lang="en-US" altLang="zh-CN" dirty="0"/>
          </a:p>
          <a:p>
            <a:pPr lvl="1"/>
            <a:r>
              <a:rPr lang="en-US" altLang="zh-CN" dirty="0"/>
              <a:t>b</a:t>
            </a:r>
            <a:r>
              <a:rPr lang="zh-CN" altLang="en-US" dirty="0"/>
              <a:t>）</a:t>
            </a:r>
            <a:r>
              <a:rPr lang="en-US" altLang="zh-CN" dirty="0"/>
              <a:t>. </a:t>
            </a:r>
            <a:r>
              <a:rPr lang="zh-CN" altLang="en-US" dirty="0"/>
              <a:t>本方法要求原始数据的分布可以近似为高斯分布，否则归一化的效果会变得很糟糕；</a:t>
            </a:r>
            <a:endParaRPr lang="en-US" altLang="zh-CN" dirty="0"/>
          </a:p>
          <a:p>
            <a:pPr lvl="1"/>
            <a:r>
              <a:rPr lang="en-US" altLang="zh-CN" dirty="0"/>
              <a:t>c</a:t>
            </a:r>
            <a:r>
              <a:rPr lang="zh-CN" altLang="en-US" dirty="0"/>
              <a:t>）</a:t>
            </a:r>
            <a:r>
              <a:rPr lang="en-US" altLang="zh-CN" dirty="0"/>
              <a:t>. </a:t>
            </a:r>
            <a:r>
              <a:rPr lang="zh-CN" altLang="en-US" dirty="0"/>
              <a:t>应用场景：在分类、聚类算法中，需要使用距离来度量相似性的时候、或者使用</a:t>
            </a:r>
            <a:r>
              <a:rPr lang="en-US" altLang="zh-CN" dirty="0"/>
              <a:t>PCA</a:t>
            </a:r>
            <a:r>
              <a:rPr lang="zh-CN" altLang="en-US" dirty="0"/>
              <a:t>技术进行降维的时候，</a:t>
            </a:r>
            <a:r>
              <a:rPr lang="en-US" altLang="zh-CN" dirty="0"/>
              <a:t>Z-score standardization</a:t>
            </a:r>
            <a:r>
              <a:rPr lang="zh-CN" altLang="en-US" dirty="0"/>
              <a:t>表现更好。</a:t>
            </a:r>
          </a:p>
          <a:p>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50</a:t>
            </a:fld>
            <a:endParaRPr lang="en-US"/>
          </a:p>
        </p:txBody>
      </p:sp>
    </p:spTree>
    <p:extLst>
      <p:ext uri="{BB962C8B-B14F-4D97-AF65-F5344CB8AC3E}">
        <p14:creationId xmlns:p14="http://schemas.microsoft.com/office/powerpoint/2010/main" val="4051241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归一化的方法</a:t>
            </a:r>
            <a:endParaRPr lang="en-US" altLang="zh-CN" dirty="0"/>
          </a:p>
          <a:p>
            <a:pPr lvl="1"/>
            <a:r>
              <a:rPr lang="en-US" altLang="zh-CN" dirty="0"/>
              <a:t>1</a:t>
            </a:r>
            <a:r>
              <a:rPr lang="zh-CN" altLang="en-US" dirty="0"/>
              <a:t>）最大最小标准化（</a:t>
            </a:r>
            <a:r>
              <a:rPr lang="en-US" altLang="zh-CN" dirty="0"/>
              <a:t>Min-Max Normalization</a:t>
            </a:r>
            <a:r>
              <a:rPr lang="zh-CN" altLang="en-US" dirty="0"/>
              <a:t>）</a:t>
            </a:r>
            <a:endParaRPr lang="en-US" altLang="zh-CN" dirty="0"/>
          </a:p>
          <a:p>
            <a:pPr lvl="1"/>
            <a:r>
              <a:rPr lang="en-US" altLang="zh-CN" dirty="0"/>
              <a:t>a</a:t>
            </a:r>
            <a:r>
              <a:rPr lang="zh-CN" altLang="en-US" dirty="0"/>
              <a:t>）</a:t>
            </a:r>
            <a:r>
              <a:rPr lang="en-US" altLang="zh-CN" dirty="0"/>
              <a:t>. </a:t>
            </a:r>
            <a:r>
              <a:rPr lang="zh-CN" altLang="en-US" dirty="0"/>
              <a:t>本归一化方法又称为离差标准化，使结果值映射到</a:t>
            </a:r>
            <a:r>
              <a:rPr lang="en-US" altLang="zh-CN" dirty="0"/>
              <a:t>[0 </a:t>
            </a:r>
            <a:r>
              <a:rPr lang="zh-CN" altLang="en-US" dirty="0"/>
              <a:t>，</a:t>
            </a:r>
            <a:r>
              <a:rPr lang="en-US" altLang="zh-CN" dirty="0"/>
              <a:t>1]</a:t>
            </a:r>
            <a:r>
              <a:rPr lang="zh-CN" altLang="en-US" dirty="0"/>
              <a:t>之间，转换函数如下：</a:t>
            </a:r>
            <a:endParaRPr lang="en-US" altLang="zh-CN" dirty="0"/>
          </a:p>
          <a:p>
            <a:pPr lvl="1"/>
            <a:r>
              <a:rPr lang="en-US" altLang="zh-CN" dirty="0"/>
              <a:t>b</a:t>
            </a:r>
            <a:r>
              <a:rPr lang="zh-CN" altLang="en-US" dirty="0"/>
              <a:t>）</a:t>
            </a:r>
            <a:r>
              <a:rPr lang="en-US" altLang="zh-CN" dirty="0"/>
              <a:t>. </a:t>
            </a:r>
            <a:r>
              <a:rPr lang="zh-CN" altLang="en-US" dirty="0"/>
              <a:t>本归一化方法比较适用在数值比较集中的情况；</a:t>
            </a:r>
            <a:endParaRPr lang="en-US" altLang="zh-CN" dirty="0"/>
          </a:p>
          <a:p>
            <a:pPr lvl="1"/>
            <a:r>
              <a:rPr lang="en-US" altLang="zh-CN" dirty="0"/>
              <a:t>c</a:t>
            </a:r>
            <a:r>
              <a:rPr lang="zh-CN" altLang="en-US" dirty="0"/>
              <a:t>）</a:t>
            </a:r>
            <a:r>
              <a:rPr lang="en-US" altLang="zh-CN" dirty="0"/>
              <a:t>. </a:t>
            </a:r>
            <a:r>
              <a:rPr lang="zh-CN" altLang="en-US" dirty="0"/>
              <a:t>缺陷：如果</a:t>
            </a:r>
            <a:r>
              <a:rPr lang="en-US" altLang="zh-CN" dirty="0"/>
              <a:t>max</a:t>
            </a:r>
            <a:r>
              <a:rPr lang="zh-CN" altLang="en-US" dirty="0"/>
              <a:t>和</a:t>
            </a:r>
            <a:r>
              <a:rPr lang="en-US" altLang="zh-CN" dirty="0"/>
              <a:t>min</a:t>
            </a:r>
            <a:r>
              <a:rPr lang="zh-CN" altLang="en-US" dirty="0"/>
              <a:t>不稳定，很容易使得归一化结果不稳定，使得后续使用效果也不稳定。实际使用中可以用经验常量来替代</a:t>
            </a:r>
            <a:r>
              <a:rPr lang="en-US" altLang="zh-CN" dirty="0"/>
              <a:t>max</a:t>
            </a:r>
            <a:r>
              <a:rPr lang="zh-CN" altLang="en-US" dirty="0"/>
              <a:t>和</a:t>
            </a:r>
            <a:r>
              <a:rPr lang="en-US" altLang="zh-CN" dirty="0"/>
              <a:t>min</a:t>
            </a:r>
            <a:r>
              <a:rPr lang="zh-CN" altLang="en-US" dirty="0"/>
              <a:t>。</a:t>
            </a:r>
            <a:r>
              <a:rPr lang="en-US" altLang="zh-CN" dirty="0"/>
              <a:t>d</a:t>
            </a:r>
            <a:r>
              <a:rPr lang="zh-CN" altLang="en-US" dirty="0"/>
              <a:t>）</a:t>
            </a:r>
            <a:r>
              <a:rPr lang="en-US" altLang="zh-CN" dirty="0"/>
              <a:t>.  </a:t>
            </a:r>
            <a:r>
              <a:rPr lang="zh-CN" altLang="en-US" dirty="0"/>
              <a:t>应用场景：在不涉及距离度量、协方差计算、数据不符合正太分布的时候，可以使用第一种方法或其他归一化方法（不包括</a:t>
            </a:r>
            <a:r>
              <a:rPr lang="en-US" altLang="zh-CN" dirty="0"/>
              <a:t>Z-score</a:t>
            </a:r>
            <a:r>
              <a:rPr lang="zh-CN" altLang="en-US" dirty="0"/>
              <a:t>方法）。比如图像处理中，将</a:t>
            </a:r>
            <a:r>
              <a:rPr lang="en-US" altLang="zh-CN" dirty="0"/>
              <a:t>RGB</a:t>
            </a:r>
            <a:r>
              <a:rPr lang="zh-CN" altLang="en-US" dirty="0"/>
              <a:t>图像转换为灰度图像后将其值限定在</a:t>
            </a:r>
            <a:r>
              <a:rPr lang="en-US" altLang="zh-CN" dirty="0"/>
              <a:t>[0 255]</a:t>
            </a:r>
            <a:r>
              <a:rPr lang="zh-CN" altLang="en-US" dirty="0"/>
              <a:t>的范围</a:t>
            </a:r>
            <a:endParaRPr lang="en-US" altLang="zh-CN" dirty="0"/>
          </a:p>
          <a:p>
            <a:pPr lvl="1"/>
            <a:r>
              <a:rPr lang="en-US" altLang="zh-CN" dirty="0"/>
              <a:t>2</a:t>
            </a:r>
            <a:r>
              <a:rPr lang="zh-CN" altLang="en-US" dirty="0"/>
              <a:t>）</a:t>
            </a:r>
            <a:r>
              <a:rPr lang="en-US" altLang="zh-CN" dirty="0"/>
              <a:t>Z-score</a:t>
            </a:r>
            <a:r>
              <a:rPr lang="zh-CN" altLang="en-US" dirty="0"/>
              <a:t>标准化方法</a:t>
            </a:r>
            <a:endParaRPr lang="en-US" altLang="zh-CN" dirty="0"/>
          </a:p>
          <a:p>
            <a:pPr lvl="1"/>
            <a:r>
              <a:rPr lang="en-US" altLang="zh-CN" dirty="0"/>
              <a:t>a</a:t>
            </a:r>
            <a:r>
              <a:rPr lang="zh-CN" altLang="en-US" dirty="0"/>
              <a:t>）</a:t>
            </a:r>
            <a:r>
              <a:rPr lang="en-US" altLang="zh-CN" dirty="0"/>
              <a:t>. </a:t>
            </a:r>
            <a:r>
              <a:rPr lang="zh-CN" altLang="en-US" dirty="0"/>
              <a:t>数据处理后符合标准正态分布，即均值为</a:t>
            </a:r>
            <a:r>
              <a:rPr lang="en-US" altLang="zh-CN" dirty="0"/>
              <a:t>0</a:t>
            </a:r>
            <a:r>
              <a:rPr lang="zh-CN" altLang="en-US" dirty="0"/>
              <a:t>，标准差为</a:t>
            </a:r>
            <a:r>
              <a:rPr lang="en-US" altLang="zh-CN" dirty="0"/>
              <a:t>1</a:t>
            </a:r>
            <a:r>
              <a:rPr lang="zh-CN" altLang="en-US" dirty="0"/>
              <a:t>，其转化函数为：其中</a:t>
            </a:r>
            <a:r>
              <a:rPr lang="en-US" altLang="zh-CN" dirty="0"/>
              <a:t>μ</a:t>
            </a:r>
            <a:r>
              <a:rPr lang="zh-CN" altLang="en-US" dirty="0"/>
              <a:t>为所有样本数据的均值，</a:t>
            </a:r>
            <a:r>
              <a:rPr lang="en-US" altLang="zh-CN" dirty="0"/>
              <a:t>σ</a:t>
            </a:r>
            <a:r>
              <a:rPr lang="zh-CN" altLang="en-US" dirty="0"/>
              <a:t>为所有样本数据的标准差。</a:t>
            </a:r>
            <a:endParaRPr lang="en-US" altLang="zh-CN" dirty="0"/>
          </a:p>
          <a:p>
            <a:pPr lvl="1"/>
            <a:r>
              <a:rPr lang="en-US" altLang="zh-CN" dirty="0"/>
              <a:t>b</a:t>
            </a:r>
            <a:r>
              <a:rPr lang="zh-CN" altLang="en-US" dirty="0"/>
              <a:t>）</a:t>
            </a:r>
            <a:r>
              <a:rPr lang="en-US" altLang="zh-CN" dirty="0"/>
              <a:t>. </a:t>
            </a:r>
            <a:r>
              <a:rPr lang="zh-CN" altLang="en-US" dirty="0"/>
              <a:t>本方法要求原始数据的分布可以近似为高斯分布，否则归一化的效果会变得很糟糕；</a:t>
            </a:r>
            <a:endParaRPr lang="en-US" altLang="zh-CN" dirty="0"/>
          </a:p>
          <a:p>
            <a:pPr lvl="1"/>
            <a:r>
              <a:rPr lang="en-US" altLang="zh-CN" dirty="0"/>
              <a:t>c</a:t>
            </a:r>
            <a:r>
              <a:rPr lang="zh-CN" altLang="en-US" dirty="0"/>
              <a:t>）</a:t>
            </a:r>
            <a:r>
              <a:rPr lang="en-US" altLang="zh-CN" dirty="0"/>
              <a:t>. </a:t>
            </a:r>
            <a:r>
              <a:rPr lang="zh-CN" altLang="en-US" dirty="0"/>
              <a:t>应用场景：在分类、聚类算法中，需要使用距离来度量相似性的时候、或者使用</a:t>
            </a:r>
            <a:r>
              <a:rPr lang="en-US" altLang="zh-CN" dirty="0"/>
              <a:t>PCA</a:t>
            </a:r>
            <a:r>
              <a:rPr lang="zh-CN" altLang="en-US" dirty="0"/>
              <a:t>技术进行降维的时候，</a:t>
            </a:r>
            <a:r>
              <a:rPr lang="en-US" altLang="zh-CN" dirty="0"/>
              <a:t>Z-score standardization</a:t>
            </a:r>
            <a:r>
              <a:rPr lang="zh-CN" altLang="en-US" dirty="0"/>
              <a:t>表现更好。</a:t>
            </a:r>
          </a:p>
          <a:p>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51</a:t>
            </a:fld>
            <a:endParaRPr lang="en-US"/>
          </a:p>
        </p:txBody>
      </p:sp>
    </p:spTree>
    <p:extLst>
      <p:ext uri="{BB962C8B-B14F-4D97-AF65-F5344CB8AC3E}">
        <p14:creationId xmlns:p14="http://schemas.microsoft.com/office/powerpoint/2010/main" val="120596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3996A62-2ED8-4D44-B314-2969E43DBACD}" type="slidenum">
              <a:rPr lang="en-US" smtClean="0"/>
              <a:t>2</a:t>
            </a:fld>
            <a:endParaRPr lang="en-US"/>
          </a:p>
        </p:txBody>
      </p:sp>
    </p:spTree>
    <p:extLst>
      <p:ext uri="{BB962C8B-B14F-4D97-AF65-F5344CB8AC3E}">
        <p14:creationId xmlns:p14="http://schemas.microsoft.com/office/powerpoint/2010/main" val="3940254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3996A62-2ED8-4D44-B314-2969E43DBACD}" type="slidenum">
              <a:rPr lang="en-US" smtClean="0"/>
              <a:t>3</a:t>
            </a:fld>
            <a:endParaRPr lang="en-US"/>
          </a:p>
        </p:txBody>
      </p:sp>
    </p:spTree>
    <p:extLst>
      <p:ext uri="{BB962C8B-B14F-4D97-AF65-F5344CB8AC3E}">
        <p14:creationId xmlns:p14="http://schemas.microsoft.com/office/powerpoint/2010/main" val="409304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通过计算机软件和硬件实现人类智慧和人类智能行为</a:t>
            </a:r>
          </a:p>
        </p:txBody>
      </p:sp>
      <p:sp>
        <p:nvSpPr>
          <p:cNvPr id="4" name="灯片编号占位符 3"/>
          <p:cNvSpPr>
            <a:spLocks noGrp="1"/>
          </p:cNvSpPr>
          <p:nvPr>
            <p:ph type="sldNum" sz="quarter" idx="5"/>
          </p:nvPr>
        </p:nvSpPr>
        <p:spPr/>
        <p:txBody>
          <a:bodyPr/>
          <a:lstStyle/>
          <a:p>
            <a:fld id="{D3996A62-2ED8-4D44-B314-2969E43DBACD}" type="slidenum">
              <a:rPr lang="en-US" smtClean="0"/>
              <a:t>5</a:t>
            </a:fld>
            <a:endParaRPr lang="en-US"/>
          </a:p>
        </p:txBody>
      </p:sp>
    </p:spTree>
    <p:extLst>
      <p:ext uri="{BB962C8B-B14F-4D97-AF65-F5344CB8AC3E}">
        <p14:creationId xmlns:p14="http://schemas.microsoft.com/office/powerpoint/2010/main" val="78903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從資料中計算某些行為的機率統計是實現</a:t>
            </a:r>
            <a:r>
              <a:rPr lang="en-US" altLang="zh-TW" sz="1200" b="0" i="0" kern="1200" dirty="0">
                <a:solidFill>
                  <a:schemeClr val="tx1"/>
                </a:solidFill>
                <a:effectLst/>
                <a:latin typeface="+mn-lt"/>
                <a:ea typeface="+mn-ea"/>
                <a:cs typeface="+mn-cs"/>
              </a:rPr>
              <a:t>ML</a:t>
            </a:r>
            <a:r>
              <a:rPr lang="zh-TW" altLang="en-US" sz="1200" b="0" i="0" kern="1200" dirty="0">
                <a:solidFill>
                  <a:schemeClr val="tx1"/>
                </a:solidFill>
                <a:effectLst/>
                <a:latin typeface="+mn-lt"/>
                <a:ea typeface="+mn-ea"/>
                <a:cs typeface="+mn-cs"/>
              </a:rPr>
              <a:t>的一種方法</a:t>
            </a:r>
            <a:r>
              <a:rPr lang="zh-TW" altLang="en-US" dirty="0"/>
              <a:t> </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13</a:t>
            </a:fld>
            <a:endParaRPr lang="en-US"/>
          </a:p>
        </p:txBody>
      </p:sp>
    </p:spTree>
    <p:extLst>
      <p:ext uri="{BB962C8B-B14F-4D97-AF65-F5344CB8AC3E}">
        <p14:creationId xmlns:p14="http://schemas.microsoft.com/office/powerpoint/2010/main" val="1439631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
            </a:r>
            <a:br>
              <a:rPr lang="zh-TW" altLang="en-US" dirty="0"/>
            </a:br>
            <a:r>
              <a:rPr lang="zh-CN" altLang="en-US" dirty="0"/>
              <a:t>机器不能统治人类，机器不能创造没有的东西，不能创造规则，不能创新</a:t>
            </a:r>
          </a:p>
        </p:txBody>
      </p:sp>
      <p:sp>
        <p:nvSpPr>
          <p:cNvPr id="4" name="灯片编号占位符 3"/>
          <p:cNvSpPr>
            <a:spLocks noGrp="1"/>
          </p:cNvSpPr>
          <p:nvPr>
            <p:ph type="sldNum" sz="quarter" idx="5"/>
          </p:nvPr>
        </p:nvSpPr>
        <p:spPr/>
        <p:txBody>
          <a:bodyPr/>
          <a:lstStyle/>
          <a:p>
            <a:fld id="{D3996A62-2ED8-4D44-B314-2969E43DBACD}" type="slidenum">
              <a:rPr lang="en-US" smtClean="0"/>
              <a:t>14</a:t>
            </a:fld>
            <a:endParaRPr lang="en-US"/>
          </a:p>
        </p:txBody>
      </p:sp>
    </p:spTree>
    <p:extLst>
      <p:ext uri="{BB962C8B-B14F-4D97-AF65-F5344CB8AC3E}">
        <p14:creationId xmlns:p14="http://schemas.microsoft.com/office/powerpoint/2010/main" val="586139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人工智能这个学科的诞生有着明确的标志性事件，就是</a:t>
            </a:r>
            <a:r>
              <a:rPr lang="en-US" altLang="zh-CN" dirty="0"/>
              <a:t>1956</a:t>
            </a:r>
            <a:r>
              <a:rPr lang="zh-CN" altLang="en-US" dirty="0"/>
              <a:t>年的达特茅斯（</a:t>
            </a:r>
            <a:r>
              <a:rPr lang="en-US" altLang="zh-CN" dirty="0"/>
              <a:t>Dartmouth</a:t>
            </a:r>
            <a:r>
              <a:rPr lang="zh-CN" altLang="en-US" dirty="0"/>
              <a:t>）会议。在这次会议上，“人工智能”被提出并作为本研究领域的名称；</a:t>
            </a:r>
            <a:endParaRPr lang="en-US" altLang="zh-CN" dirty="0"/>
          </a:p>
          <a:p>
            <a:r>
              <a:rPr lang="zh-CN" altLang="en-US" sz="1200" b="0" i="0" kern="1200" dirty="0">
                <a:solidFill>
                  <a:schemeClr val="tx1"/>
                </a:solidFill>
                <a:effectLst/>
                <a:latin typeface="+mn-lt"/>
                <a:ea typeface="+mn-ea"/>
                <a:cs typeface="+mn-cs"/>
              </a:rPr>
              <a:t>达特茅斯会议之后的数年是大发现的时代：计算机可以解决代数应用题，证明几何定理，学习和使用英语</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到了</a:t>
            </a:r>
            <a:r>
              <a:rPr lang="en-US" altLang="zh-CN" sz="1200" b="0" i="0" kern="1200" dirty="0">
                <a:solidFill>
                  <a:schemeClr val="tx1"/>
                </a:solidFill>
                <a:effectLst/>
                <a:latin typeface="+mn-lt"/>
                <a:ea typeface="+mn-ea"/>
                <a:cs typeface="+mn-cs"/>
              </a:rPr>
              <a:t>70</a:t>
            </a:r>
            <a:r>
              <a:rPr lang="zh-CN" altLang="en-US" sz="1200" b="0" i="0" kern="1200" dirty="0">
                <a:solidFill>
                  <a:schemeClr val="tx1"/>
                </a:solidFill>
                <a:effectLst/>
                <a:latin typeface="+mn-lt"/>
                <a:ea typeface="+mn-ea"/>
                <a:cs typeface="+mn-cs"/>
              </a:rPr>
              <a:t>年代，</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开始遭遇批评，随之而来的还有资金上的困难。</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研究者们对其课题的难度未能作出正确判断：此前的过于乐观使人们期望过高，当承诺无法兑现时，对</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的资助就缩减或取消了</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年代，一类名为“</a:t>
            </a:r>
            <a:r>
              <a:rPr lang="zh-CN" altLang="en-US" sz="1200" b="0" i="0" u="none" strike="noStrike" kern="1200" dirty="0">
                <a:solidFill>
                  <a:schemeClr val="tx1"/>
                </a:solidFill>
                <a:effectLst/>
                <a:latin typeface="+mn-lt"/>
                <a:ea typeface="+mn-ea"/>
                <a:cs typeface="+mn-cs"/>
                <a:hlinkClick r:id="rId3" tooltip="专家系统"/>
              </a:rPr>
              <a:t>专家系统</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程序开始为全世界的公司所采纳，而“知识处理”成为了主流</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研究的焦点。</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年代中商业机构对</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的追捧与冷落符合经济泡沫的经典模式，泡沫的破裂也在政府机构和投资者对</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的观察之中。</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1956</a:t>
            </a:r>
            <a:r>
              <a:rPr lang="zh-CN" altLang="en-US" sz="1200" b="0" i="0" kern="1200" dirty="0">
                <a:solidFill>
                  <a:schemeClr val="tx1"/>
                </a:solidFill>
                <a:effectLst/>
                <a:latin typeface="+mn-lt"/>
                <a:ea typeface="+mn-ea"/>
                <a:cs typeface="+mn-cs"/>
              </a:rPr>
              <a:t>年，在</a:t>
            </a:r>
            <a:r>
              <a:rPr lang="zh-CN" altLang="en-US" sz="1200" b="0" i="0" u="none" strike="noStrike" kern="1200" dirty="0">
                <a:solidFill>
                  <a:schemeClr val="tx1"/>
                </a:solidFill>
                <a:effectLst/>
                <a:latin typeface="+mn-lt"/>
                <a:ea typeface="+mn-ea"/>
                <a:cs typeface="+mn-cs"/>
                <a:hlinkClick r:id="rId4" tooltip="达特茅斯学院"/>
              </a:rPr>
              <a:t>达特茅斯学院</a:t>
            </a:r>
            <a:r>
              <a:rPr lang="zh-CN" altLang="en-US" sz="1200" b="0" i="0" kern="1200" dirty="0">
                <a:solidFill>
                  <a:schemeClr val="tx1"/>
                </a:solidFill>
                <a:effectLst/>
                <a:latin typeface="+mn-lt"/>
                <a:ea typeface="+mn-ea"/>
                <a:cs typeface="+mn-cs"/>
              </a:rPr>
              <a:t>举行的一次会议上正式确立了</a:t>
            </a:r>
            <a:r>
              <a:rPr lang="zh-CN" altLang="en-US" sz="1200" b="0" i="0" u="none" strike="noStrike" kern="1200" dirty="0">
                <a:solidFill>
                  <a:schemeClr val="tx1"/>
                </a:solidFill>
                <a:effectLst/>
                <a:latin typeface="+mn-lt"/>
                <a:ea typeface="+mn-ea"/>
                <a:cs typeface="+mn-cs"/>
                <a:hlinkClick r:id="rId5" tooltip="人工智能"/>
              </a:rPr>
              <a:t>人工智能</a:t>
            </a:r>
            <a:r>
              <a:rPr lang="zh-CN" altLang="en-US" sz="1200" b="0" i="0" kern="1200" dirty="0">
                <a:solidFill>
                  <a:schemeClr val="tx1"/>
                </a:solidFill>
                <a:effectLst/>
                <a:latin typeface="+mn-lt"/>
                <a:ea typeface="+mn-ea"/>
                <a:cs typeface="+mn-cs"/>
              </a:rPr>
              <a:t>的研究领域。会议的参加者在接下来的数十年间是</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研究的领军人物。</a:t>
            </a:r>
            <a:r>
              <a:rPr lang="en-US" altLang="zh-CN" sz="1200" b="0" i="0" u="none" strike="noStrike" kern="1200" baseline="30000" dirty="0">
                <a:solidFill>
                  <a:schemeClr val="tx1"/>
                </a:solidFill>
                <a:effectLst/>
                <a:latin typeface="+mn-lt"/>
                <a:ea typeface="+mn-ea"/>
                <a:cs typeface="+mn-cs"/>
                <a:hlinkClick r:id="rId6"/>
              </a:rPr>
              <a:t>[2]</a:t>
            </a:r>
            <a:r>
              <a:rPr lang="zh-CN" altLang="en-US" sz="1200" b="0" i="0" kern="1200" dirty="0">
                <a:solidFill>
                  <a:schemeClr val="tx1"/>
                </a:solidFill>
                <a:effectLst/>
                <a:latin typeface="+mn-lt"/>
                <a:ea typeface="+mn-ea"/>
                <a:cs typeface="+mn-cs"/>
              </a:rPr>
              <a:t>他们中有许多人预言，经过一代人的努力，与人类具有同等智能水平的机器将会出现。同时，上千万美元被投入到</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研究中，以期实现这一目标。</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。当时大多数人几乎无法相信机器能够如此“智能”。</a:t>
            </a:r>
            <a:r>
              <a:rPr lang="en-US" altLang="zh-CN" sz="1200" b="0" i="0" u="none" strike="noStrike" kern="1200" baseline="30000" dirty="0">
                <a:solidFill>
                  <a:schemeClr val="tx1"/>
                </a:solidFill>
                <a:effectLst/>
                <a:latin typeface="+mn-lt"/>
                <a:ea typeface="+mn-ea"/>
                <a:cs typeface="+mn-cs"/>
                <a:hlinkClick r:id="rId6"/>
              </a:rPr>
              <a:t>[46]</a:t>
            </a:r>
            <a:r>
              <a:rPr lang="zh-CN" altLang="en-US" sz="1200" b="0" i="0" kern="1200" dirty="0">
                <a:solidFill>
                  <a:schemeClr val="tx1"/>
                </a:solidFill>
                <a:effectLst/>
                <a:latin typeface="+mn-lt"/>
                <a:ea typeface="+mn-ea"/>
                <a:cs typeface="+mn-cs"/>
              </a:rPr>
              <a:t> 研究者们在私下的交流和公开发表的论文中表达出相当乐观的情绪，认为具有完全智能的机器将在二十年内出现。</a:t>
            </a:r>
            <a:r>
              <a:rPr lang="en-US" altLang="zh-CN" sz="1200" b="0" i="0" u="none" strike="noStrike" kern="1200" baseline="30000" dirty="0">
                <a:solidFill>
                  <a:schemeClr val="tx1"/>
                </a:solidFill>
                <a:effectLst/>
                <a:latin typeface="+mn-lt"/>
                <a:ea typeface="+mn-ea"/>
                <a:cs typeface="+mn-cs"/>
                <a:hlinkClick r:id="rId6"/>
              </a:rPr>
              <a:t>[47]</a:t>
            </a:r>
            <a:r>
              <a:rPr lang="zh-CN" altLang="en-US" sz="1200" b="0" i="0"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hlinkClick r:id="rId7" tooltip="DARPA"/>
              </a:rPr>
              <a:t>DARPA</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8" tooltip="国防高等研究计划署"/>
              </a:rPr>
              <a:t>国防高等研究计划署</a:t>
            </a:r>
            <a:r>
              <a:rPr lang="zh-CN" altLang="en-US" sz="1200" b="0" i="0" kern="1200" dirty="0">
                <a:solidFill>
                  <a:schemeClr val="tx1"/>
                </a:solidFill>
                <a:effectLst/>
                <a:latin typeface="+mn-lt"/>
                <a:ea typeface="+mn-ea"/>
                <a:cs typeface="+mn-cs"/>
              </a:rPr>
              <a:t>）等政府机构向这一新兴领域投入了大笔资金。</a:t>
            </a:r>
            <a:r>
              <a:rPr lang="en-US" altLang="zh-CN" sz="1200" b="0" i="0" u="none" strike="noStrike" kern="1200" baseline="30000" dirty="0">
                <a:solidFill>
                  <a:schemeClr val="tx1"/>
                </a:solidFill>
                <a:effectLst/>
                <a:latin typeface="+mn-lt"/>
                <a:ea typeface="+mn-ea"/>
                <a:cs typeface="+mn-cs"/>
                <a:hlinkClick r:id="rId6"/>
              </a:rPr>
              <a:t>[48]</a:t>
            </a:r>
            <a:endParaRPr lang="en-US" altLang="zh-CN" sz="1200" b="0" i="0" u="none" strike="noStrike" kern="1200" baseline="300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u="none" strike="noStrike" kern="1200" baseline="30000" dirty="0">
                <a:solidFill>
                  <a:schemeClr val="tx1"/>
                </a:solidFill>
                <a:effectLst/>
                <a:latin typeface="+mn-lt"/>
                <a:ea typeface="+mn-ea"/>
                <a:cs typeface="+mn-cs"/>
                <a:hlinkClick r:id="rId6"/>
              </a:rPr>
              <a:t>[70]</a:t>
            </a:r>
            <a:r>
              <a:rPr lang="zh-CN" altLang="en-US" sz="1200" b="0" i="0" kern="1200" dirty="0">
                <a:solidFill>
                  <a:schemeClr val="tx1"/>
                </a:solidFill>
                <a:effectLst/>
                <a:latin typeface="+mn-lt"/>
                <a:ea typeface="+mn-ea"/>
                <a:cs typeface="+mn-cs"/>
              </a:rPr>
              <a:t>同时，由于马文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闵斯基对</a:t>
            </a:r>
            <a:r>
              <a:rPr lang="zh-CN" altLang="en-US" sz="1200" b="0" i="0" u="none" strike="noStrike" kern="1200" dirty="0">
                <a:solidFill>
                  <a:schemeClr val="tx1"/>
                </a:solidFill>
                <a:effectLst/>
                <a:latin typeface="+mn-lt"/>
                <a:ea typeface="+mn-ea"/>
                <a:cs typeface="+mn-cs"/>
                <a:hlinkClick r:id="rId9" tooltip="感知器"/>
              </a:rPr>
              <a:t>感知器</a:t>
            </a:r>
            <a:r>
              <a:rPr lang="zh-CN" altLang="en-US" sz="1200" b="0" i="0" kern="1200" dirty="0">
                <a:solidFill>
                  <a:schemeClr val="tx1"/>
                </a:solidFill>
                <a:effectLst/>
                <a:latin typeface="+mn-lt"/>
                <a:ea typeface="+mn-ea"/>
                <a:cs typeface="+mn-cs"/>
              </a:rPr>
              <a:t>的激烈批评，</a:t>
            </a:r>
            <a:r>
              <a:rPr lang="zh-CN" altLang="en-US" sz="1200" b="0" i="0" u="none" strike="noStrike" kern="1200" dirty="0">
                <a:solidFill>
                  <a:schemeClr val="tx1"/>
                </a:solidFill>
                <a:effectLst/>
                <a:latin typeface="+mn-lt"/>
                <a:ea typeface="+mn-ea"/>
                <a:cs typeface="+mn-cs"/>
                <a:hlinkClick r:id="rId10" tooltip="联结主义"/>
              </a:rPr>
              <a:t>联结主义</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11" tooltip="神经网络"/>
              </a:rPr>
              <a:t>神经网络</a:t>
            </a:r>
            <a:r>
              <a:rPr lang="zh-CN" altLang="en-US" sz="1200" b="0" i="0" kern="1200" dirty="0">
                <a:solidFill>
                  <a:schemeClr val="tx1"/>
                </a:solidFill>
                <a:effectLst/>
                <a:latin typeface="+mn-lt"/>
                <a:ea typeface="+mn-ea"/>
                <a:cs typeface="+mn-cs"/>
              </a:rPr>
              <a:t>）销声匿迹了十年。</a:t>
            </a:r>
            <a:r>
              <a:rPr lang="en-US" altLang="zh-CN" sz="1200" b="0" i="0" u="none" strike="noStrike" kern="1200" baseline="30000" dirty="0">
                <a:solidFill>
                  <a:schemeClr val="tx1"/>
                </a:solidFill>
                <a:effectLst/>
                <a:latin typeface="+mn-lt"/>
                <a:ea typeface="+mn-ea"/>
                <a:cs typeface="+mn-cs"/>
                <a:hlinkClick r:id="rId6"/>
              </a:rPr>
              <a:t>[71]</a:t>
            </a:r>
            <a:r>
              <a:rPr lang="en-US" altLang="zh-CN" sz="1200" b="0" i="0" kern="1200" dirty="0">
                <a:solidFill>
                  <a:schemeClr val="tx1"/>
                </a:solidFill>
                <a:effectLst/>
                <a:latin typeface="+mn-lt"/>
                <a:ea typeface="+mn-ea"/>
                <a:cs typeface="+mn-cs"/>
              </a:rPr>
              <a:t>70</a:t>
            </a:r>
            <a:r>
              <a:rPr lang="zh-CN" altLang="en-US" sz="1200" b="0" i="0" kern="1200" dirty="0">
                <a:solidFill>
                  <a:schemeClr val="tx1"/>
                </a:solidFill>
                <a:effectLst/>
                <a:latin typeface="+mn-lt"/>
                <a:ea typeface="+mn-ea"/>
                <a:cs typeface="+mn-cs"/>
              </a:rPr>
              <a:t>年代后期，尽管遭遇了公众的误解，</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在</a:t>
            </a:r>
            <a:r>
              <a:rPr lang="zh-CN" altLang="en-US" sz="1200" b="0" i="0" u="none" strike="noStrike" kern="1200" dirty="0">
                <a:solidFill>
                  <a:schemeClr val="tx1"/>
                </a:solidFill>
                <a:effectLst/>
                <a:latin typeface="+mn-lt"/>
                <a:ea typeface="+mn-ea"/>
                <a:cs typeface="+mn-cs"/>
                <a:hlinkClick r:id="rId12" tooltip="逻辑编程"/>
              </a:rPr>
              <a:t>逻辑编程</a:t>
            </a:r>
            <a:r>
              <a:rPr lang="zh-CN" altLang="en-US" sz="1200" b="0" i="0" kern="1200" dirty="0">
                <a:solidFill>
                  <a:schemeClr val="tx1"/>
                </a:solidFill>
                <a:effectLst/>
                <a:latin typeface="+mn-lt"/>
                <a:ea typeface="+mn-ea"/>
                <a:cs typeface="+mn-cs"/>
              </a:rPr>
              <a:t>，常识推理等一些领域还是有所进展。</a:t>
            </a:r>
            <a:r>
              <a:rPr lang="en-US" altLang="zh-CN" sz="1200" b="0" i="0" u="none" strike="noStrike" kern="1200" baseline="30000" dirty="0">
                <a:solidFill>
                  <a:schemeClr val="tx1"/>
                </a:solidFill>
                <a:effectLst/>
                <a:latin typeface="+mn-lt"/>
                <a:ea typeface="+mn-ea"/>
                <a:cs typeface="+mn-cs"/>
                <a:hlinkClick r:id="rId6"/>
              </a:rPr>
              <a:t>[72]</a:t>
            </a:r>
            <a:endParaRPr lang="en-US" altLang="zh-CN" sz="1200" b="0" i="0" u="none" strike="noStrike" kern="1200" baseline="300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日本政府在同一年代积极投资</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以促进其第五代计算机工程。</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年代早期另一个令人振奋的事件是</a:t>
            </a:r>
            <a:r>
              <a:rPr lang="en-US" altLang="zh-CN" sz="1200" b="0" i="0" kern="1200" dirty="0">
                <a:solidFill>
                  <a:schemeClr val="tx1"/>
                </a:solidFill>
                <a:effectLst/>
                <a:latin typeface="+mn-lt"/>
                <a:ea typeface="+mn-ea"/>
                <a:cs typeface="+mn-cs"/>
              </a:rPr>
              <a:t>John Hopfield</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David </a:t>
            </a:r>
            <a:r>
              <a:rPr lang="en-US" altLang="zh-CN" sz="1200" b="0" i="0" kern="1200" dirty="0" err="1">
                <a:solidFill>
                  <a:schemeClr val="tx1"/>
                </a:solidFill>
                <a:effectLst/>
                <a:latin typeface="+mn-lt"/>
                <a:ea typeface="+mn-ea"/>
                <a:cs typeface="+mn-cs"/>
              </a:rPr>
              <a:t>Rumelhart</a:t>
            </a:r>
            <a:r>
              <a:rPr lang="zh-CN" altLang="en-US" sz="1200" b="0" i="0" kern="1200" dirty="0">
                <a:solidFill>
                  <a:schemeClr val="tx1"/>
                </a:solidFill>
                <a:effectLst/>
                <a:latin typeface="+mn-lt"/>
                <a:ea typeface="+mn-ea"/>
                <a:cs typeface="+mn-cs"/>
              </a:rPr>
              <a:t>使联结主义重获新生。</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再一次获得了成功。</a:t>
            </a:r>
            <a:endParaRPr lang="en-US" altLang="zh-CN" sz="1200" b="0" i="0"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hlinkClick r:id="rId3" tooltip="专家系统"/>
              </a:rPr>
              <a:t>专家系统</a:t>
            </a:r>
            <a:r>
              <a:rPr lang="zh-CN" altLang="en-US" sz="1200" b="0" i="0" kern="1200" dirty="0">
                <a:solidFill>
                  <a:schemeClr val="tx1"/>
                </a:solidFill>
                <a:effectLst/>
                <a:latin typeface="+mn-lt"/>
                <a:ea typeface="+mn-ea"/>
                <a:cs typeface="+mn-cs"/>
              </a:rPr>
              <a:t>是一种程序，</a:t>
            </a:r>
            <a:r>
              <a:rPr lang="zh-CN" altLang="en-US" sz="1200" b="0" i="0" u="sng" kern="1200" dirty="0">
                <a:solidFill>
                  <a:srgbClr val="FF0000"/>
                </a:solidFill>
                <a:effectLst/>
                <a:latin typeface="+mn-lt"/>
                <a:ea typeface="+mn-ea"/>
                <a:cs typeface="+mn-cs"/>
              </a:rPr>
              <a:t>能够依据一组从专门知识中推演出的逻辑规则在某一特定领域回答或解决问题</a:t>
            </a:r>
            <a:r>
              <a:rPr lang="zh-CN" altLang="en-US" sz="1200" b="0" i="0" kern="1200" dirty="0">
                <a:solidFill>
                  <a:schemeClr val="tx1"/>
                </a:solidFill>
                <a:effectLst/>
                <a:latin typeface="+mn-lt"/>
                <a:ea typeface="+mn-ea"/>
                <a:cs typeface="+mn-cs"/>
              </a:rPr>
              <a:t>。最早的示例由</a:t>
            </a:r>
            <a:r>
              <a:rPr lang="en-US" altLang="zh-CN" sz="1200" b="0" i="0" kern="1200" dirty="0">
                <a:solidFill>
                  <a:schemeClr val="tx1"/>
                </a:solidFill>
                <a:effectLst/>
                <a:latin typeface="+mn-lt"/>
                <a:ea typeface="+mn-ea"/>
                <a:cs typeface="+mn-cs"/>
              </a:rPr>
              <a:t>Edward Feigenbaum</a:t>
            </a:r>
            <a:r>
              <a:rPr lang="zh-CN" altLang="en-US" sz="1200" b="0" i="0" kern="1200" dirty="0">
                <a:solidFill>
                  <a:schemeClr val="tx1"/>
                </a:solidFill>
                <a:effectLst/>
                <a:latin typeface="+mn-lt"/>
                <a:ea typeface="+mn-ea"/>
                <a:cs typeface="+mn-cs"/>
              </a:rPr>
              <a:t>和他的学生们开发。</a:t>
            </a:r>
            <a:r>
              <a:rPr lang="en-US" altLang="zh-CN" sz="1200" b="0" i="0" kern="1200" dirty="0">
                <a:solidFill>
                  <a:schemeClr val="tx1"/>
                </a:solidFill>
                <a:effectLst/>
                <a:latin typeface="+mn-lt"/>
                <a:ea typeface="+mn-ea"/>
                <a:cs typeface="+mn-cs"/>
              </a:rPr>
              <a:t>1965</a:t>
            </a:r>
            <a:r>
              <a:rPr lang="zh-CN" altLang="en-US" sz="1200" b="0" i="0" kern="1200" dirty="0">
                <a:solidFill>
                  <a:schemeClr val="tx1"/>
                </a:solidFill>
                <a:effectLst/>
                <a:latin typeface="+mn-lt"/>
                <a:ea typeface="+mn-ea"/>
                <a:cs typeface="+mn-cs"/>
              </a:rPr>
              <a:t>年起设计的</a:t>
            </a:r>
            <a:r>
              <a:rPr lang="en-US" altLang="zh-CN" sz="1200" b="0" i="0" kern="1200" dirty="0" err="1">
                <a:solidFill>
                  <a:schemeClr val="tx1"/>
                </a:solidFill>
                <a:effectLst/>
                <a:latin typeface="+mn-lt"/>
                <a:ea typeface="+mn-ea"/>
                <a:cs typeface="+mn-cs"/>
              </a:rPr>
              <a:t>Dendral</a:t>
            </a:r>
            <a:r>
              <a:rPr lang="zh-CN" altLang="en-US" sz="1200" b="0" i="0" kern="1200" dirty="0">
                <a:solidFill>
                  <a:schemeClr val="tx1"/>
                </a:solidFill>
                <a:effectLst/>
                <a:latin typeface="+mn-lt"/>
                <a:ea typeface="+mn-ea"/>
                <a:cs typeface="+mn-cs"/>
              </a:rPr>
              <a:t>能够根据分光计读数分辨混合物。</a:t>
            </a:r>
            <a:r>
              <a:rPr lang="en-US" altLang="zh-CN" sz="1200" b="0" i="0" kern="1200" dirty="0">
                <a:solidFill>
                  <a:schemeClr val="tx1"/>
                </a:solidFill>
                <a:effectLst/>
                <a:latin typeface="+mn-lt"/>
                <a:ea typeface="+mn-ea"/>
                <a:cs typeface="+mn-cs"/>
              </a:rPr>
              <a:t>1972</a:t>
            </a:r>
            <a:r>
              <a:rPr lang="zh-CN" altLang="en-US" sz="1200" b="0" i="0" kern="1200" dirty="0">
                <a:solidFill>
                  <a:schemeClr val="tx1"/>
                </a:solidFill>
                <a:effectLst/>
                <a:latin typeface="+mn-lt"/>
                <a:ea typeface="+mn-ea"/>
                <a:cs typeface="+mn-cs"/>
              </a:rPr>
              <a:t>年设计的</a:t>
            </a:r>
            <a:r>
              <a:rPr lang="en-US" altLang="zh-CN" sz="1200" b="0" i="0" kern="1200" dirty="0">
                <a:solidFill>
                  <a:schemeClr val="tx1"/>
                </a:solidFill>
                <a:effectLst/>
                <a:latin typeface="+mn-lt"/>
                <a:ea typeface="+mn-ea"/>
                <a:cs typeface="+mn-cs"/>
              </a:rPr>
              <a:t>MYCIN</a:t>
            </a:r>
            <a:r>
              <a:rPr lang="zh-CN" altLang="en-US" sz="1200" b="0" i="0" kern="1200" dirty="0">
                <a:solidFill>
                  <a:schemeClr val="tx1"/>
                </a:solidFill>
                <a:effectLst/>
                <a:latin typeface="+mn-lt"/>
                <a:ea typeface="+mn-ea"/>
                <a:cs typeface="+mn-cs"/>
              </a:rPr>
              <a:t>能够诊断血液传染病。它们展示了这一方法的威力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hlinkClick r:id="rId13" tooltip="人工智能低谷"/>
              </a:rPr>
              <a:t>AI</a:t>
            </a:r>
            <a:r>
              <a:rPr lang="zh-CN" altLang="en-US" sz="1200" b="0" i="0" u="none" strike="noStrike" kern="1200" dirty="0">
                <a:solidFill>
                  <a:schemeClr val="tx1"/>
                </a:solidFill>
                <a:effectLst/>
                <a:latin typeface="+mn-lt"/>
                <a:ea typeface="+mn-ea"/>
                <a:cs typeface="+mn-cs"/>
                <a:hlinkClick r:id="rId13" tooltip="人工智能低谷"/>
              </a:rPr>
              <a:t>之冬</a:t>
            </a:r>
            <a:r>
              <a:rPr lang="zh-CN" altLang="en-US" sz="1200" b="0" i="0" kern="1200" dirty="0">
                <a:solidFill>
                  <a:schemeClr val="tx1"/>
                </a:solidFill>
                <a:effectLst/>
                <a:latin typeface="+mn-lt"/>
                <a:ea typeface="+mn-ea"/>
                <a:cs typeface="+mn-cs"/>
              </a:rPr>
              <a:t>”一词由经历过</a:t>
            </a:r>
            <a:r>
              <a:rPr lang="en-US" altLang="zh-CN" sz="1200" b="0" i="0" kern="1200" dirty="0">
                <a:solidFill>
                  <a:schemeClr val="tx1"/>
                </a:solidFill>
                <a:effectLst/>
                <a:latin typeface="+mn-lt"/>
                <a:ea typeface="+mn-ea"/>
                <a:cs typeface="+mn-cs"/>
              </a:rPr>
              <a:t>1974</a:t>
            </a:r>
            <a:r>
              <a:rPr lang="zh-CN" altLang="en-US" sz="1200" b="0" i="0" kern="1200" dirty="0">
                <a:solidFill>
                  <a:schemeClr val="tx1"/>
                </a:solidFill>
                <a:effectLst/>
                <a:latin typeface="+mn-lt"/>
                <a:ea typeface="+mn-ea"/>
                <a:cs typeface="+mn-cs"/>
              </a:rPr>
              <a:t>年经费削减的研究者们创造出来。他们注意到了对专家系统的狂热追捧，预计不久后人们将转向失望。</a:t>
            </a:r>
            <a:r>
              <a:rPr lang="en-US" altLang="zh-CN" sz="1200" b="0" i="0" u="none" strike="noStrike" kern="1200" baseline="30000" dirty="0">
                <a:solidFill>
                  <a:schemeClr val="tx1"/>
                </a:solidFill>
                <a:effectLst/>
                <a:latin typeface="+mn-lt"/>
                <a:ea typeface="+mn-ea"/>
                <a:cs typeface="+mn-cs"/>
                <a:hlinkClick r:id="rId6"/>
              </a:rPr>
              <a:t>[119]</a:t>
            </a:r>
            <a:r>
              <a:rPr lang="zh-CN" altLang="en-US" sz="1200" b="0" i="0" kern="1200" dirty="0">
                <a:solidFill>
                  <a:schemeClr val="tx1"/>
                </a:solidFill>
                <a:effectLst/>
                <a:latin typeface="+mn-lt"/>
                <a:ea typeface="+mn-ea"/>
                <a:cs typeface="+mn-cs"/>
              </a:rPr>
              <a:t>事实被他们不幸言中：从</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年代末到</a:t>
            </a:r>
            <a:r>
              <a:rPr lang="en-US" altLang="zh-CN" sz="1200" b="0" i="0" kern="1200" dirty="0">
                <a:solidFill>
                  <a:schemeClr val="tx1"/>
                </a:solidFill>
                <a:effectLst/>
                <a:latin typeface="+mn-lt"/>
                <a:ea typeface="+mn-ea"/>
                <a:cs typeface="+mn-cs"/>
              </a:rPr>
              <a:t>90</a:t>
            </a:r>
            <a:r>
              <a:rPr lang="zh-CN" altLang="en-US" sz="1200" b="0" i="0" kern="1200" dirty="0">
                <a:solidFill>
                  <a:schemeClr val="tx1"/>
                </a:solidFill>
                <a:effectLst/>
                <a:latin typeface="+mn-lt"/>
                <a:ea typeface="+mn-ea"/>
                <a:cs typeface="+mn-cs"/>
              </a:rPr>
              <a:t>年代初，</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遭遇了一系列财政问题。</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现已年过半百的</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终于实现了它最初的一些目标。它已被成功地用在技术产业中，不过有时是在幕后。这些成就有的归功于计算机性能的提升，有的则是在高尚的科学责任感驱使下对特定的课题不断追求而获得的。不过，至少在商业领域里</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的声誉已经不如往昔了。“实现人类水平的智能”这一最初的梦想曾在</a:t>
            </a:r>
            <a:r>
              <a:rPr lang="en-US" altLang="zh-CN" sz="1200" b="0" i="0" kern="1200" dirty="0">
                <a:solidFill>
                  <a:schemeClr val="tx1"/>
                </a:solidFill>
                <a:effectLst/>
                <a:latin typeface="+mn-lt"/>
                <a:ea typeface="+mn-ea"/>
                <a:cs typeface="+mn-cs"/>
              </a:rPr>
              <a:t>60</a:t>
            </a:r>
            <a:r>
              <a:rPr lang="zh-CN" altLang="en-US" sz="1200" b="0" i="0" kern="1200" dirty="0">
                <a:solidFill>
                  <a:schemeClr val="tx1"/>
                </a:solidFill>
                <a:effectLst/>
                <a:latin typeface="+mn-lt"/>
                <a:ea typeface="+mn-ea"/>
                <a:cs typeface="+mn-cs"/>
              </a:rPr>
              <a:t>年代令全世界的想象力为之着迷，其失败的原因至今仍众说纷纭。各种因素的合力将</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拆分为各自为战的几个子领域，有时候它们甚至会用新名词来掩饰“人工智能”这块被玷污的金字招牌。</a:t>
            </a:r>
            <a:r>
              <a:rPr lang="en-US" altLang="zh-CN" sz="1200" b="0" i="0" u="none" strike="noStrike" kern="1200" baseline="30000" dirty="0">
                <a:solidFill>
                  <a:schemeClr val="tx1"/>
                </a:solidFill>
                <a:effectLst/>
                <a:latin typeface="+mn-lt"/>
                <a:ea typeface="+mn-ea"/>
                <a:cs typeface="+mn-cs"/>
                <a:hlinkClick r:id="rId6"/>
              </a:rPr>
              <a:t>[129]</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比以往的任何时候都更加谨慎，却也更加成功。</a:t>
            </a:r>
            <a:r>
              <a:rPr lang="en-US" altLang="zh-CN" sz="1200" b="0" i="0" kern="1200" dirty="0">
                <a:solidFill>
                  <a:schemeClr val="tx1"/>
                </a:solidFill>
                <a:effectLst/>
                <a:latin typeface="+mn-lt"/>
                <a:ea typeface="+mn-ea"/>
                <a:cs typeface="+mn-cs"/>
              </a:rPr>
              <a:t>1997</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日，深蓝成为战胜国际象棋世界冠军</a:t>
            </a:r>
            <a:r>
              <a:rPr lang="zh-CN" altLang="en-US" sz="1200" b="0" i="0" u="none" strike="noStrike" kern="1200" dirty="0">
                <a:solidFill>
                  <a:schemeClr val="tx1"/>
                </a:solidFill>
                <a:effectLst/>
                <a:latin typeface="+mn-lt"/>
                <a:ea typeface="+mn-ea"/>
                <a:cs typeface="+mn-cs"/>
                <a:hlinkClick r:id="rId14" tooltip="卡斯帕罗夫"/>
              </a:rPr>
              <a:t>卡斯帕罗夫</a:t>
            </a:r>
            <a:r>
              <a:rPr lang="zh-CN" altLang="en-US" sz="1200" b="0" i="0" kern="1200" dirty="0">
                <a:solidFill>
                  <a:schemeClr val="tx1"/>
                </a:solidFill>
                <a:effectLst/>
                <a:latin typeface="+mn-lt"/>
                <a:ea typeface="+mn-ea"/>
                <a:cs typeface="+mn-cs"/>
              </a:rPr>
              <a:t>的第一个计算机系统</a:t>
            </a:r>
            <a:r>
              <a:rPr lang="en-US" altLang="zh-CN" sz="1200" b="0" i="0" kern="1200" dirty="0">
                <a:solidFill>
                  <a:schemeClr val="tx1"/>
                </a:solidFill>
                <a:effectLst/>
                <a:latin typeface="+mn-lt"/>
                <a:ea typeface="+mn-ea"/>
                <a:cs typeface="+mn-cs"/>
              </a:rPr>
              <a:t>.</a:t>
            </a: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u="none" strike="noStrike" kern="1200" baseline="30000" dirty="0">
              <a:solidFill>
                <a:schemeClr val="tx1"/>
              </a:solidFill>
              <a:effectLst/>
              <a:latin typeface="+mn-lt"/>
              <a:ea typeface="+mn-ea"/>
              <a:cs typeface="+mn-cs"/>
            </a:endParaRPr>
          </a:p>
          <a:p>
            <a:endParaRPr lang="en-US" altLang="zh-CN" sz="1200" b="0" i="0" u="none" strike="noStrike" kern="1200" baseline="300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15</a:t>
            </a:fld>
            <a:endParaRPr lang="en-US"/>
          </a:p>
        </p:txBody>
      </p:sp>
    </p:spTree>
    <p:extLst>
      <p:ext uri="{BB962C8B-B14F-4D97-AF65-F5344CB8AC3E}">
        <p14:creationId xmlns:p14="http://schemas.microsoft.com/office/powerpoint/2010/main" val="3878202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许多公司投资人工智能、谷歌，百度，腾讯；</a:t>
            </a:r>
            <a:endParaRPr lang="en-US" altLang="zh-CN" dirty="0"/>
          </a:p>
        </p:txBody>
      </p:sp>
      <p:sp>
        <p:nvSpPr>
          <p:cNvPr id="4" name="灯片编号占位符 3"/>
          <p:cNvSpPr>
            <a:spLocks noGrp="1"/>
          </p:cNvSpPr>
          <p:nvPr>
            <p:ph type="sldNum" sz="quarter" idx="5"/>
          </p:nvPr>
        </p:nvSpPr>
        <p:spPr/>
        <p:txBody>
          <a:bodyPr/>
          <a:lstStyle/>
          <a:p>
            <a:fld id="{D3996A62-2ED8-4D44-B314-2969E43DBACD}" type="slidenum">
              <a:rPr lang="en-US" smtClean="0"/>
              <a:t>16</a:t>
            </a:fld>
            <a:endParaRPr lang="en-US"/>
          </a:p>
        </p:txBody>
      </p:sp>
    </p:spTree>
    <p:extLst>
      <p:ext uri="{BB962C8B-B14F-4D97-AF65-F5344CB8AC3E}">
        <p14:creationId xmlns:p14="http://schemas.microsoft.com/office/powerpoint/2010/main" val="3315652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动物区分，大象和老鼠，</a:t>
            </a:r>
            <a:endParaRPr lang="en-US" altLang="zh-CN" dirty="0"/>
          </a:p>
          <a:p>
            <a:r>
              <a:rPr lang="zh-CN" altLang="en-US" dirty="0"/>
              <a:t>人脸识别、指纹识别</a:t>
            </a:r>
          </a:p>
        </p:txBody>
      </p:sp>
      <p:sp>
        <p:nvSpPr>
          <p:cNvPr id="4" name="灯片编号占位符 3"/>
          <p:cNvSpPr>
            <a:spLocks noGrp="1"/>
          </p:cNvSpPr>
          <p:nvPr>
            <p:ph type="sldNum" sz="quarter" idx="5"/>
          </p:nvPr>
        </p:nvSpPr>
        <p:spPr/>
        <p:txBody>
          <a:bodyPr/>
          <a:lstStyle/>
          <a:p>
            <a:fld id="{D3996A62-2ED8-4D44-B314-2969E43DBACD}" type="slidenum">
              <a:rPr lang="en-US" smtClean="0"/>
              <a:t>17</a:t>
            </a:fld>
            <a:endParaRPr lang="en-US"/>
          </a:p>
        </p:txBody>
      </p:sp>
    </p:spTree>
    <p:extLst>
      <p:ext uri="{BB962C8B-B14F-4D97-AF65-F5344CB8AC3E}">
        <p14:creationId xmlns:p14="http://schemas.microsoft.com/office/powerpoint/2010/main" val="2268080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10/19/2019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767454" y="464946"/>
            <a:ext cx="1609090" cy="696594"/>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17345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4162101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10/19/2019</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10/19/2019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10/19/2019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7" r:id="rId12"/>
    <p:sldLayoutId id="2147483678" r:id="rId13"/>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16.png"/><Relationship Id="rId5" Type="http://schemas.openxmlformats.org/officeDocument/2006/relationships/oleObject" Target="../embeddings/oleObject2.bin"/><Relationship Id="rId10" Type="http://schemas.openxmlformats.org/officeDocument/2006/relationships/image" Target="../media/image15.png"/><Relationship Id="rId4" Type="http://schemas.openxmlformats.org/officeDocument/2006/relationships/image" Target="../media/image12.wmf"/><Relationship Id="rId9" Type="http://schemas.openxmlformats.org/officeDocument/2006/relationships/image" Target="../media/image14.tm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www.csie.ntnu.edu.tw/~u91029/Classification.html"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quora.com/Whats-the-difference-between-overfitting-and-underfitting" TargetMode="External"/><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381000" y="914400"/>
            <a:ext cx="8534400" cy="1546225"/>
          </a:xfrm>
        </p:spPr>
        <p:txBody>
          <a:bodyPr>
            <a:noAutofit/>
          </a:bodyPr>
          <a:lstStyle/>
          <a:p>
            <a:pPr algn="ctr" hangingPunct="0"/>
            <a:r>
              <a:rPr lang="en-US" altLang="zh-CN" sz="8000" dirty="0"/>
              <a:t>Neural Network</a:t>
            </a:r>
            <a:endParaRPr lang="en-US" sz="8000" dirty="0"/>
          </a:p>
        </p:txBody>
      </p:sp>
      <p:sp>
        <p:nvSpPr>
          <p:cNvPr id="5" name="Rectangle 9"/>
          <p:cNvSpPr>
            <a:spLocks noChangeArrowheads="1"/>
          </p:cNvSpPr>
          <p:nvPr/>
        </p:nvSpPr>
        <p:spPr bwMode="auto">
          <a:xfrm>
            <a:off x="685800" y="4191000"/>
            <a:ext cx="7620000" cy="217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10000"/>
              </a:spcBef>
              <a:spcAft>
                <a:spcPct val="20000"/>
              </a:spcAft>
              <a:buClr>
                <a:schemeClr val="accent1"/>
              </a:buClr>
              <a:buSzPct val="75000"/>
              <a:buFont typeface="Monotype Sorts" charset="2"/>
              <a:buChar char="l"/>
              <a:defRPr kumimoji="1" sz="3600">
                <a:solidFill>
                  <a:schemeClr val="tx1"/>
                </a:solidFill>
                <a:latin typeface="Arial" charset="0"/>
                <a:ea typeface="ＭＳ Ｐゴシック" charset="-128"/>
              </a:defRPr>
            </a:lvl1pPr>
            <a:lvl2pPr marL="742950" indent="-285750">
              <a:spcBef>
                <a:spcPct val="10000"/>
              </a:spcBef>
              <a:spcAft>
                <a:spcPct val="20000"/>
              </a:spcAft>
              <a:buClr>
                <a:schemeClr val="accent1"/>
              </a:buClr>
              <a:buSzPct val="110000"/>
              <a:buFont typeface="Monotype Sorts" charset="2"/>
              <a:buChar char="å"/>
              <a:defRPr kumimoji="1" sz="2800">
                <a:solidFill>
                  <a:schemeClr val="tx1"/>
                </a:solidFill>
                <a:latin typeface="Arial" charset="0"/>
                <a:ea typeface="ＭＳ Ｐゴシック" charset="-128"/>
              </a:defRPr>
            </a:lvl2pPr>
            <a:lvl3pPr marL="1143000" indent="-228600">
              <a:spcBef>
                <a:spcPct val="10000"/>
              </a:spcBef>
              <a:spcAft>
                <a:spcPct val="20000"/>
              </a:spcAft>
              <a:buClr>
                <a:schemeClr val="accent1"/>
              </a:buClr>
              <a:buSzPct val="75000"/>
              <a:buFont typeface="Monotype Sorts" charset="2"/>
              <a:buChar char="X"/>
              <a:defRPr kumimoji="1" sz="2400">
                <a:solidFill>
                  <a:schemeClr val="tx1"/>
                </a:solidFill>
                <a:latin typeface="Arial" charset="0"/>
                <a:ea typeface="ＭＳ Ｐゴシック" charset="-128"/>
              </a:defRPr>
            </a:lvl3pPr>
            <a:lvl4pPr marL="1600200" indent="-228600">
              <a:spcBef>
                <a:spcPct val="10000"/>
              </a:spcBef>
              <a:spcAft>
                <a:spcPct val="20000"/>
              </a:spcAft>
              <a:buClr>
                <a:schemeClr val="accent1"/>
              </a:buClr>
              <a:buFont typeface="Monotype Sorts" charset="2"/>
              <a:buChar char="â"/>
              <a:defRPr kumimoji="1" sz="2000">
                <a:solidFill>
                  <a:schemeClr val="tx1"/>
                </a:solidFill>
                <a:latin typeface="Arial" charset="0"/>
                <a:ea typeface="ＭＳ Ｐゴシック" charset="-128"/>
              </a:defRPr>
            </a:lvl4pPr>
            <a:lvl5pPr marL="2057400" indent="-22860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5pPr>
            <a:lvl6pPr marL="25146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6pPr>
            <a:lvl7pPr marL="29718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7pPr>
            <a:lvl8pPr marL="34290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8pPr>
            <a:lvl9pPr marL="38862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9pPr>
          </a:lstStyle>
          <a:p>
            <a:pPr>
              <a:lnSpc>
                <a:spcPct val="30000"/>
              </a:lnSpc>
              <a:spcBef>
                <a:spcPct val="50000"/>
              </a:spcBef>
              <a:spcAft>
                <a:spcPct val="0"/>
              </a:spcAft>
              <a:buClrTx/>
              <a:buSzTx/>
              <a:buFontTx/>
              <a:buNone/>
            </a:pPr>
            <a:endParaRPr kumimoji="0" lang="zh-CN" altLang="en-US" sz="3200" dirty="0"/>
          </a:p>
          <a:p>
            <a:pPr algn="ctr">
              <a:lnSpc>
                <a:spcPct val="30000"/>
              </a:lnSpc>
              <a:spcBef>
                <a:spcPct val="50000"/>
              </a:spcBef>
              <a:spcAft>
                <a:spcPct val="0"/>
              </a:spcAft>
              <a:buClrTx/>
              <a:buSzTx/>
              <a:buFontTx/>
              <a:buNone/>
            </a:pPr>
            <a:r>
              <a:rPr kumimoji="0" lang="zh-CN" altLang="en-US" b="1" dirty="0"/>
              <a:t>韩烨</a:t>
            </a:r>
            <a:endParaRPr kumimoji="0" lang="en-US" altLang="zh-CN" b="1" dirty="0"/>
          </a:p>
          <a:p>
            <a:pPr algn="ctr">
              <a:lnSpc>
                <a:spcPct val="30000"/>
              </a:lnSpc>
              <a:spcBef>
                <a:spcPct val="50000"/>
              </a:spcBef>
              <a:spcAft>
                <a:spcPct val="0"/>
              </a:spcAft>
              <a:buClrTx/>
              <a:buSzTx/>
              <a:buFontTx/>
              <a:buNone/>
            </a:pPr>
            <a:r>
              <a:rPr kumimoji="0" lang="en-US" altLang="zh-CN" sz="1200" dirty="0"/>
              <a:t> </a:t>
            </a:r>
          </a:p>
          <a:p>
            <a:pPr algn="ctr">
              <a:lnSpc>
                <a:spcPct val="30000"/>
              </a:lnSpc>
              <a:spcBef>
                <a:spcPct val="50000"/>
              </a:spcBef>
              <a:spcAft>
                <a:spcPct val="0"/>
              </a:spcAft>
              <a:buClrTx/>
              <a:buSzTx/>
              <a:buFontTx/>
              <a:buNone/>
            </a:pPr>
            <a:r>
              <a:rPr kumimoji="0" lang="en-US" altLang="zh-CN" sz="2600" i="1" dirty="0" err="1"/>
              <a:t>Visting</a:t>
            </a:r>
            <a:r>
              <a:rPr kumimoji="0" lang="en-US" altLang="zh-CN" sz="2600" i="1" dirty="0"/>
              <a:t> scholar </a:t>
            </a:r>
          </a:p>
          <a:p>
            <a:pPr algn="ctr">
              <a:lnSpc>
                <a:spcPct val="50000"/>
              </a:lnSpc>
              <a:spcBef>
                <a:spcPct val="50000"/>
              </a:spcBef>
              <a:spcAft>
                <a:spcPct val="0"/>
              </a:spcAft>
              <a:buClrTx/>
              <a:buSzTx/>
              <a:buFontTx/>
              <a:buNone/>
            </a:pPr>
            <a:r>
              <a:rPr kumimoji="0" lang="en-US" altLang="zh-CN" sz="2600" i="1" dirty="0"/>
              <a:t>University of Missouri, Columbia</a:t>
            </a:r>
          </a:p>
          <a:p>
            <a:pPr algn="ctr">
              <a:lnSpc>
                <a:spcPct val="50000"/>
              </a:lnSpc>
              <a:spcBef>
                <a:spcPct val="50000"/>
              </a:spcBef>
              <a:spcAft>
                <a:spcPct val="0"/>
              </a:spcAft>
              <a:buClrTx/>
              <a:buSzTx/>
              <a:buFontTx/>
              <a:buNone/>
            </a:pPr>
            <a:r>
              <a:rPr kumimoji="0" lang="en-US" altLang="zh-CN" sz="2600" i="1" dirty="0"/>
              <a:t>yhhdb@missouri.edu</a:t>
            </a:r>
          </a:p>
          <a:p>
            <a:pPr algn="ctr">
              <a:lnSpc>
                <a:spcPct val="30000"/>
              </a:lnSpc>
              <a:spcBef>
                <a:spcPct val="50000"/>
              </a:spcBef>
              <a:spcAft>
                <a:spcPct val="0"/>
              </a:spcAft>
              <a:buClrTx/>
              <a:buSzTx/>
              <a:buFontTx/>
              <a:buNone/>
            </a:pPr>
            <a:r>
              <a:rPr kumimoji="0" lang="en-US" altLang="zh-CN" sz="1600" i="1" dirty="0"/>
              <a:t> </a:t>
            </a:r>
          </a:p>
        </p:txBody>
      </p:sp>
    </p:spTree>
    <p:extLst>
      <p:ext uri="{BB962C8B-B14F-4D97-AF65-F5344CB8AC3E}">
        <p14:creationId xmlns:p14="http://schemas.microsoft.com/office/powerpoint/2010/main" val="1114105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7206" y="1355216"/>
            <a:ext cx="2437994" cy="289823"/>
          </a:xfrm>
          <a:prstGeom prst="rect">
            <a:avLst/>
          </a:prstGeom>
        </p:spPr>
        <p:txBody>
          <a:bodyPr vert="horz" wrap="square" lIns="0" tIns="12700" rIns="0" bIns="0" rtlCol="0">
            <a:spAutoFit/>
          </a:bodyPr>
          <a:lstStyle/>
          <a:p>
            <a:pPr marL="12700">
              <a:lnSpc>
                <a:spcPct val="100000"/>
              </a:lnSpc>
              <a:spcBef>
                <a:spcPts val="100"/>
              </a:spcBef>
            </a:pPr>
            <a:r>
              <a:rPr sz="1800" spc="65" dirty="0">
                <a:latin typeface="Noto Sans CJK JP Regular"/>
                <a:cs typeface="Noto Sans CJK JP Regular"/>
              </a:rPr>
              <a:t>AI協助專家解決問題</a:t>
            </a:r>
            <a:endParaRPr sz="1800" dirty="0">
              <a:latin typeface="Noto Sans CJK JP Regular"/>
              <a:cs typeface="Noto Sans CJK JP Regular"/>
            </a:endParaRPr>
          </a:p>
        </p:txBody>
      </p:sp>
      <p:sp>
        <p:nvSpPr>
          <p:cNvPr id="4" name="object 4"/>
          <p:cNvSpPr/>
          <p:nvPr/>
        </p:nvSpPr>
        <p:spPr>
          <a:xfrm>
            <a:off x="1019933" y="1759837"/>
            <a:ext cx="5695578" cy="4981575"/>
          </a:xfrm>
          <a:prstGeom prst="rect">
            <a:avLst/>
          </a:prstGeom>
          <a:blipFill>
            <a:blip r:embed="rId2" cstate="print"/>
            <a:stretch>
              <a:fillRect/>
            </a:stretch>
          </a:blipFill>
        </p:spPr>
        <p:txBody>
          <a:bodyPr wrap="square" lIns="0" tIns="0" rIns="0" bIns="0" rtlCol="0"/>
          <a:lstStyle/>
          <a:p>
            <a:endParaRPr/>
          </a:p>
        </p:txBody>
      </p:sp>
      <p:sp>
        <p:nvSpPr>
          <p:cNvPr id="5" name="Rectangle 2">
            <a:extLst>
              <a:ext uri="{FF2B5EF4-FFF2-40B4-BE49-F238E27FC236}">
                <a16:creationId xmlns:a16="http://schemas.microsoft.com/office/drawing/2014/main" xmlns="" id="{958D6D04-21DF-4AE3-BA92-4A28436C7A52}"/>
              </a:ext>
            </a:extLst>
          </p:cNvPr>
          <p:cNvSpPr txBox="1">
            <a:spLocks noChangeArrowheads="1"/>
          </p:cNvSpPr>
          <p:nvPr/>
        </p:nvSpPr>
        <p:spPr>
          <a:xfrm>
            <a:off x="304800" y="693037"/>
            <a:ext cx="8382000" cy="1066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sz="3400" b="1" dirty="0">
                <a:solidFill>
                  <a:srgbClr val="0000FF"/>
                </a:solidFill>
                <a:latin typeface="Arial" charset="0"/>
                <a:ea typeface="Arial" charset="0"/>
                <a:cs typeface="Arial" charset="0"/>
              </a:rPr>
              <a:t>A</a:t>
            </a:r>
            <a:r>
              <a:rPr lang="en-US" altLang="zh-CN" sz="3400" b="1" dirty="0">
                <a:solidFill>
                  <a:srgbClr val="0000FF"/>
                </a:solidFill>
                <a:latin typeface="Arial" charset="0"/>
                <a:ea typeface="Arial" charset="0"/>
                <a:cs typeface="Arial" charset="0"/>
              </a:rPr>
              <a:t>pplication of </a:t>
            </a:r>
            <a:r>
              <a:rPr lang="en-US" altLang="x-none" sz="3400" b="1" dirty="0">
                <a:solidFill>
                  <a:srgbClr val="0000FF"/>
                </a:solidFill>
                <a:latin typeface="Arial" charset="0"/>
                <a:ea typeface="Arial" charset="0"/>
                <a:cs typeface="Arial" charset="0"/>
              </a:rPr>
              <a:t>Artificial Intelligence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6218" y="1750318"/>
            <a:ext cx="5695217" cy="445806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67206" y="1355216"/>
            <a:ext cx="116459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Noto Sans CJK JP Regular"/>
                <a:cs typeface="Noto Sans CJK JP Regular"/>
              </a:rPr>
              <a:t>透過</a:t>
            </a:r>
            <a:r>
              <a:rPr sz="1800" spc="65" dirty="0">
                <a:latin typeface="Noto Sans CJK JP Regular"/>
                <a:cs typeface="Noto Sans CJK JP Regular"/>
              </a:rPr>
              <a:t>AI預測</a:t>
            </a:r>
            <a:endParaRPr sz="1800">
              <a:latin typeface="Noto Sans CJK JP Regular"/>
              <a:cs typeface="Noto Sans CJK JP Regular"/>
            </a:endParaRPr>
          </a:p>
        </p:txBody>
      </p:sp>
      <p:sp>
        <p:nvSpPr>
          <p:cNvPr id="5" name="Rectangle 2">
            <a:extLst>
              <a:ext uri="{FF2B5EF4-FFF2-40B4-BE49-F238E27FC236}">
                <a16:creationId xmlns:a16="http://schemas.microsoft.com/office/drawing/2014/main" xmlns="" id="{B3E35D8E-59EA-4CB4-BD85-BE8C4278566D}"/>
              </a:ext>
            </a:extLst>
          </p:cNvPr>
          <p:cNvSpPr txBox="1">
            <a:spLocks noChangeArrowheads="1"/>
          </p:cNvSpPr>
          <p:nvPr/>
        </p:nvSpPr>
        <p:spPr>
          <a:xfrm>
            <a:off x="228600" y="649613"/>
            <a:ext cx="8382000" cy="1066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sz="3400" b="1" dirty="0">
                <a:solidFill>
                  <a:srgbClr val="0000FF"/>
                </a:solidFill>
                <a:latin typeface="Arial" charset="0"/>
                <a:ea typeface="Arial" charset="0"/>
                <a:cs typeface="Arial" charset="0"/>
              </a:rPr>
              <a:t>A</a:t>
            </a:r>
            <a:r>
              <a:rPr lang="en-US" altLang="zh-CN" sz="3400" b="1" dirty="0">
                <a:solidFill>
                  <a:srgbClr val="0000FF"/>
                </a:solidFill>
                <a:latin typeface="Arial" charset="0"/>
                <a:ea typeface="Arial" charset="0"/>
                <a:cs typeface="Arial" charset="0"/>
              </a:rPr>
              <a:t>pplication of </a:t>
            </a:r>
            <a:r>
              <a:rPr lang="en-US" altLang="x-none" sz="3400" b="1" dirty="0">
                <a:solidFill>
                  <a:srgbClr val="0000FF"/>
                </a:solidFill>
                <a:latin typeface="Arial" charset="0"/>
                <a:ea typeface="Arial" charset="0"/>
                <a:cs typeface="Arial" charset="0"/>
              </a:rPr>
              <a:t>Artificial Intelligence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24132" y="1839097"/>
            <a:ext cx="5715739" cy="479181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67206" y="1355216"/>
            <a:ext cx="1599794" cy="289823"/>
          </a:xfrm>
          <a:prstGeom prst="rect">
            <a:avLst/>
          </a:prstGeom>
        </p:spPr>
        <p:txBody>
          <a:bodyPr vert="horz" wrap="square" lIns="0" tIns="12700" rIns="0" bIns="0" rtlCol="0">
            <a:spAutoFit/>
          </a:bodyPr>
          <a:lstStyle/>
          <a:p>
            <a:pPr marL="12700">
              <a:lnSpc>
                <a:spcPct val="100000"/>
              </a:lnSpc>
              <a:spcBef>
                <a:spcPts val="100"/>
              </a:spcBef>
            </a:pPr>
            <a:r>
              <a:rPr sz="1800" spc="65" dirty="0">
                <a:latin typeface="Noto Sans CJK JP Regular"/>
                <a:cs typeface="Noto Sans CJK JP Regular"/>
              </a:rPr>
              <a:t>AI也會創作</a:t>
            </a:r>
            <a:endParaRPr sz="1800" dirty="0">
              <a:latin typeface="Noto Sans CJK JP Regular"/>
              <a:cs typeface="Noto Sans CJK JP Regular"/>
            </a:endParaRPr>
          </a:p>
        </p:txBody>
      </p:sp>
      <p:sp>
        <p:nvSpPr>
          <p:cNvPr id="7" name="Rectangle 2">
            <a:extLst>
              <a:ext uri="{FF2B5EF4-FFF2-40B4-BE49-F238E27FC236}">
                <a16:creationId xmlns:a16="http://schemas.microsoft.com/office/drawing/2014/main" xmlns="" id="{60F7E723-B1D2-4D71-8068-3C6B24BC1794}"/>
              </a:ext>
            </a:extLst>
          </p:cNvPr>
          <p:cNvSpPr txBox="1">
            <a:spLocks noChangeArrowheads="1"/>
          </p:cNvSpPr>
          <p:nvPr/>
        </p:nvSpPr>
        <p:spPr>
          <a:xfrm>
            <a:off x="228600" y="675268"/>
            <a:ext cx="8382000" cy="1066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sz="3400" b="1" dirty="0">
                <a:solidFill>
                  <a:srgbClr val="0000FF"/>
                </a:solidFill>
                <a:latin typeface="Arial" charset="0"/>
                <a:ea typeface="Arial" charset="0"/>
                <a:cs typeface="Arial" charset="0"/>
              </a:rPr>
              <a:t>A</a:t>
            </a:r>
            <a:r>
              <a:rPr lang="en-US" altLang="zh-CN" sz="3400" b="1" dirty="0">
                <a:solidFill>
                  <a:srgbClr val="0000FF"/>
                </a:solidFill>
                <a:latin typeface="Arial" charset="0"/>
                <a:ea typeface="Arial" charset="0"/>
                <a:cs typeface="Arial" charset="0"/>
              </a:rPr>
              <a:t>pplication of </a:t>
            </a:r>
            <a:r>
              <a:rPr lang="en-US" altLang="x-none" sz="3400" b="1" dirty="0">
                <a:solidFill>
                  <a:srgbClr val="0000FF"/>
                </a:solidFill>
                <a:latin typeface="Arial" charset="0"/>
                <a:ea typeface="Arial" charset="0"/>
                <a:cs typeface="Arial" charset="0"/>
              </a:rPr>
              <a:t>Artificial Intelligence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8636" y="515499"/>
            <a:ext cx="5046345" cy="629018"/>
          </a:xfrm>
          <a:prstGeom prst="rect">
            <a:avLst/>
          </a:prstGeom>
        </p:spPr>
        <p:txBody>
          <a:bodyPr vert="horz" wrap="square" lIns="0" tIns="13335" rIns="0" bIns="0" rtlCol="0">
            <a:spAutoFit/>
          </a:bodyPr>
          <a:lstStyle/>
          <a:p>
            <a:pPr marL="12700">
              <a:lnSpc>
                <a:spcPct val="100000"/>
              </a:lnSpc>
              <a:spcBef>
                <a:spcPts val="105"/>
              </a:spcBef>
            </a:pPr>
            <a:r>
              <a:rPr dirty="0" err="1">
                <a:latin typeface="黑体" panose="02010609060101010101" pitchFamily="49" charset="-122"/>
                <a:ea typeface="黑体" panose="02010609060101010101" pitchFamily="49" charset="-122"/>
              </a:rPr>
              <a:t>但也不要</a:t>
            </a:r>
            <a:r>
              <a:rPr lang="zh-CN" altLang="en-US" dirty="0">
                <a:latin typeface="黑体" panose="02010609060101010101" pitchFamily="49" charset="-122"/>
                <a:ea typeface="黑体" panose="02010609060101010101" pitchFamily="49" charset="-122"/>
              </a:rPr>
              <a:t>过度</a:t>
            </a:r>
            <a:r>
              <a:rPr dirty="0" err="1">
                <a:latin typeface="黑体" panose="02010609060101010101" pitchFamily="49" charset="-122"/>
                <a:ea typeface="黑体" panose="02010609060101010101" pitchFamily="49" charset="-122"/>
              </a:rPr>
              <a:t>神化</a:t>
            </a:r>
            <a:r>
              <a:rPr spc="165" dirty="0" err="1">
                <a:latin typeface="黑体" panose="02010609060101010101" pitchFamily="49" charset="-122"/>
                <a:ea typeface="黑体" panose="02010609060101010101" pitchFamily="49" charset="-122"/>
              </a:rPr>
              <a:t>AI</a:t>
            </a:r>
            <a:endParaRPr spc="165" dirty="0">
              <a:latin typeface="黑体" panose="02010609060101010101" pitchFamily="49" charset="-122"/>
              <a:ea typeface="黑体" panose="02010609060101010101" pitchFamily="49" charset="-122"/>
            </a:endParaRPr>
          </a:p>
        </p:txBody>
      </p:sp>
      <p:sp>
        <p:nvSpPr>
          <p:cNvPr id="3" name="object 3"/>
          <p:cNvSpPr/>
          <p:nvPr/>
        </p:nvSpPr>
        <p:spPr>
          <a:xfrm>
            <a:off x="1763267" y="1298447"/>
            <a:ext cx="5568696" cy="555955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3863" y="6572504"/>
            <a:ext cx="1408430" cy="239395"/>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a:cs typeface="Arial"/>
              </a:rPr>
              <a:t>from </a:t>
            </a:r>
            <a:r>
              <a:rPr sz="1400" spc="-85" dirty="0">
                <a:latin typeface="Arial"/>
                <a:cs typeface="Arial"/>
              </a:rPr>
              <a:t>Google</a:t>
            </a:r>
            <a:r>
              <a:rPr sz="1400" spc="-215" dirty="0">
                <a:latin typeface="Arial"/>
                <a:cs typeface="Arial"/>
              </a:rPr>
              <a:t> </a:t>
            </a:r>
            <a:r>
              <a:rPr sz="1400" spc="-85" dirty="0">
                <a:latin typeface="Arial"/>
                <a:cs typeface="Arial"/>
              </a:rPr>
              <a:t>Image</a:t>
            </a:r>
            <a:endParaRPr sz="14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a:xfrm>
            <a:off x="533400" y="457200"/>
            <a:ext cx="8610600" cy="1644650"/>
          </a:xfrm>
        </p:spPr>
        <p:txBody>
          <a:bodyPr/>
          <a:lstStyle/>
          <a:p>
            <a:r>
              <a:rPr lang="en-US" altLang="x-none" b="1" i="1" dirty="0">
                <a:solidFill>
                  <a:srgbClr val="0000FF"/>
                </a:solidFill>
                <a:latin typeface="Arial" charset="0"/>
                <a:ea typeface="Arial" charset="0"/>
                <a:cs typeface="Arial" charset="0"/>
              </a:rPr>
              <a:t>What can’t AI do?</a:t>
            </a:r>
          </a:p>
        </p:txBody>
      </p:sp>
      <p:sp>
        <p:nvSpPr>
          <p:cNvPr id="130050" name="Rectangle 3"/>
          <p:cNvSpPr>
            <a:spLocks noGrp="1" noChangeArrowheads="1"/>
          </p:cNvSpPr>
          <p:nvPr>
            <p:ph type="body" idx="1"/>
          </p:nvPr>
        </p:nvSpPr>
        <p:spPr>
          <a:xfrm>
            <a:off x="381000" y="2101850"/>
            <a:ext cx="8382000" cy="4527550"/>
          </a:xfrm>
        </p:spPr>
        <p:txBody>
          <a:bodyPr>
            <a:normAutofit fontScale="92500"/>
          </a:bodyPr>
          <a:lstStyle/>
          <a:p>
            <a:r>
              <a:rPr lang="zh-CN" altLang="en-US" dirty="0"/>
              <a:t>跨领域的推理能力（程序猿会写 </a:t>
            </a:r>
            <a:r>
              <a:rPr lang="en-US" altLang="zh-CN" dirty="0"/>
              <a:t>C</a:t>
            </a:r>
            <a:r>
              <a:rPr lang="zh-CN" altLang="en-US" dirty="0"/>
              <a:t>，学 </a:t>
            </a:r>
            <a:r>
              <a:rPr lang="en-US" altLang="zh-CN" dirty="0"/>
              <a:t>JAVA </a:t>
            </a:r>
            <a:r>
              <a:rPr lang="zh-CN" altLang="en-US" dirty="0"/>
              <a:t>就很快！但 </a:t>
            </a:r>
            <a:r>
              <a:rPr lang="en-US" altLang="zh-CN" dirty="0"/>
              <a:t>AI </a:t>
            </a:r>
            <a:r>
              <a:rPr lang="zh-CN" altLang="en-US" dirty="0"/>
              <a:t>不行）</a:t>
            </a:r>
          </a:p>
          <a:p>
            <a:r>
              <a:rPr lang="zh-CN" altLang="en-US" dirty="0"/>
              <a:t>抽象能力（比如毕加索的画就是高度抽象的作品）</a:t>
            </a:r>
          </a:p>
          <a:p>
            <a:r>
              <a:rPr lang="zh-CN" altLang="en-US" dirty="0"/>
              <a:t>能够解释背后原因的能力（知其然，也知其所以然）</a:t>
            </a:r>
          </a:p>
          <a:p>
            <a:r>
              <a:rPr lang="zh-CN" altLang="en-US" dirty="0"/>
              <a:t>常识（</a:t>
            </a:r>
            <a:r>
              <a:rPr lang="en-US" altLang="zh-CN" dirty="0"/>
              <a:t>AI </a:t>
            </a:r>
            <a:r>
              <a:rPr lang="zh-CN" altLang="en-US" dirty="0"/>
              <a:t>不会告诉你：“刮风啦，下雨收衣服啊”）</a:t>
            </a:r>
          </a:p>
          <a:p>
            <a:r>
              <a:rPr lang="zh-CN" altLang="en-US" dirty="0"/>
              <a:t>自我意识（</a:t>
            </a:r>
            <a:r>
              <a:rPr lang="en-US" altLang="zh-CN" dirty="0"/>
              <a:t>AI  </a:t>
            </a:r>
            <a:r>
              <a:rPr lang="zh-CN" altLang="en-US" dirty="0"/>
              <a:t>不会问自己：我是谁？我为什么活着？我要去哪里？）</a:t>
            </a:r>
          </a:p>
          <a:p>
            <a:r>
              <a:rPr lang="zh-CN" altLang="en-US" dirty="0"/>
              <a:t>审美（</a:t>
            </a:r>
            <a:r>
              <a:rPr lang="en-US" altLang="zh-CN" dirty="0"/>
              <a:t>AI </a:t>
            </a:r>
            <a:r>
              <a:rPr lang="zh-CN" altLang="en-US" dirty="0"/>
              <a:t>不能告诉你这个歌好听，那个歌不好听</a:t>
            </a:r>
            <a:r>
              <a:rPr lang="en-US" altLang="zh-CN" dirty="0"/>
              <a:t>…</a:t>
            </a:r>
            <a:r>
              <a:rPr lang="zh-CN" altLang="en-US" dirty="0"/>
              <a:t>）</a:t>
            </a:r>
          </a:p>
          <a:p>
            <a:r>
              <a:rPr lang="zh-CN" altLang="en-US" dirty="0"/>
              <a:t>情感（</a:t>
            </a:r>
            <a:r>
              <a:rPr lang="en-US" altLang="zh-CN" dirty="0"/>
              <a:t>AI </a:t>
            </a:r>
            <a:r>
              <a:rPr lang="zh-CN" altLang="en-US" dirty="0"/>
              <a:t>再累也不会耍脾气罢工的）</a:t>
            </a:r>
          </a:p>
        </p:txBody>
      </p:sp>
    </p:spTree>
    <p:extLst>
      <p:ext uri="{BB962C8B-B14F-4D97-AF65-F5344CB8AC3E}">
        <p14:creationId xmlns:p14="http://schemas.microsoft.com/office/powerpoint/2010/main" val="200066983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B85C2DCB-A25D-469C-BCF9-28D12D5D7EC6}"/>
              </a:ext>
            </a:extLst>
          </p:cNvPr>
          <p:cNvSpPr txBox="1">
            <a:spLocks noChangeArrowheads="1"/>
          </p:cNvSpPr>
          <p:nvPr/>
        </p:nvSpPr>
        <p:spPr>
          <a:xfrm>
            <a:off x="304800" y="990600"/>
            <a:ext cx="8382000" cy="1066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sz="3400" b="1" dirty="0">
                <a:solidFill>
                  <a:srgbClr val="0000FF"/>
                </a:solidFill>
                <a:latin typeface="Arial" charset="0"/>
                <a:ea typeface="Arial" charset="0"/>
                <a:cs typeface="Arial" charset="0"/>
              </a:rPr>
              <a:t>History</a:t>
            </a:r>
            <a:r>
              <a:rPr lang="en-US" altLang="zh-CN" sz="3400" b="1" dirty="0">
                <a:solidFill>
                  <a:srgbClr val="0000FF"/>
                </a:solidFill>
                <a:latin typeface="Arial" charset="0"/>
                <a:ea typeface="Arial" charset="0"/>
                <a:cs typeface="Arial" charset="0"/>
              </a:rPr>
              <a:t> of </a:t>
            </a:r>
            <a:r>
              <a:rPr lang="en-US" altLang="x-none" sz="3400" b="1" dirty="0">
                <a:solidFill>
                  <a:srgbClr val="0000FF"/>
                </a:solidFill>
                <a:latin typeface="Arial" charset="0"/>
                <a:ea typeface="Arial" charset="0"/>
                <a:cs typeface="Arial" charset="0"/>
              </a:rPr>
              <a:t>Artificial Intelligence</a:t>
            </a:r>
          </a:p>
        </p:txBody>
      </p:sp>
      <p:pic>
        <p:nvPicPr>
          <p:cNvPr id="2" name="图片 1">
            <a:extLst>
              <a:ext uri="{FF2B5EF4-FFF2-40B4-BE49-F238E27FC236}">
                <a16:creationId xmlns:a16="http://schemas.microsoft.com/office/drawing/2014/main" xmlns="" id="{6D025F8A-008A-4403-8841-1DB4AB1AD1F7}"/>
              </a:ext>
            </a:extLst>
          </p:cNvPr>
          <p:cNvPicPr>
            <a:picLocks noChangeAspect="1"/>
          </p:cNvPicPr>
          <p:nvPr/>
        </p:nvPicPr>
        <p:blipFill>
          <a:blip r:embed="rId3"/>
          <a:stretch>
            <a:fillRect/>
          </a:stretch>
        </p:blipFill>
        <p:spPr>
          <a:xfrm>
            <a:off x="628649" y="1905000"/>
            <a:ext cx="7734301" cy="4419600"/>
          </a:xfrm>
          <a:prstGeom prst="rect">
            <a:avLst/>
          </a:prstGeom>
        </p:spPr>
      </p:pic>
    </p:spTree>
    <p:extLst>
      <p:ext uri="{BB962C8B-B14F-4D97-AF65-F5344CB8AC3E}">
        <p14:creationId xmlns:p14="http://schemas.microsoft.com/office/powerpoint/2010/main" val="3396007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714531"/>
            <a:ext cx="2362200" cy="536685"/>
          </a:xfrm>
          <a:prstGeom prst="rect">
            <a:avLst/>
          </a:prstGeom>
        </p:spPr>
        <p:txBody>
          <a:bodyPr vert="horz" wrap="square" lIns="0" tIns="13335" rIns="0" bIns="0" rtlCol="0">
            <a:spAutoFit/>
          </a:bodyPr>
          <a:lstStyle/>
          <a:p>
            <a:pPr>
              <a:lnSpc>
                <a:spcPct val="100000"/>
              </a:lnSpc>
              <a:spcBef>
                <a:spcPct val="0"/>
              </a:spcBef>
            </a:pPr>
            <a:r>
              <a:rPr lang="zh-CN" altLang="en-US" sz="3400" b="1" dirty="0">
                <a:solidFill>
                  <a:srgbClr val="0000FF"/>
                </a:solidFill>
                <a:latin typeface="黑体" panose="02010609060101010101" pitchFamily="49" charset="-122"/>
                <a:ea typeface="黑体" panose="02010609060101010101" pitchFamily="49" charset="-122"/>
                <a:cs typeface="Arial" charset="0"/>
              </a:rPr>
              <a:t>投资趋势</a:t>
            </a:r>
            <a:endParaRPr sz="3400" b="1" dirty="0">
              <a:solidFill>
                <a:srgbClr val="0000FF"/>
              </a:solidFill>
              <a:latin typeface="黑体" panose="02010609060101010101" pitchFamily="49" charset="-122"/>
              <a:ea typeface="黑体" panose="02010609060101010101" pitchFamily="49" charset="-122"/>
              <a:cs typeface="Arial" charset="0"/>
            </a:endParaRPr>
          </a:p>
        </p:txBody>
      </p:sp>
      <p:sp>
        <p:nvSpPr>
          <p:cNvPr id="3" name="object 3"/>
          <p:cNvSpPr txBox="1"/>
          <p:nvPr/>
        </p:nvSpPr>
        <p:spPr>
          <a:xfrm>
            <a:off x="2257804" y="1543303"/>
            <a:ext cx="4447795" cy="289823"/>
          </a:xfrm>
          <a:prstGeom prst="rect">
            <a:avLst/>
          </a:prstGeom>
        </p:spPr>
        <p:txBody>
          <a:bodyPr vert="horz" wrap="square" lIns="0" tIns="12700" rIns="0" bIns="0" rtlCol="0">
            <a:spAutoFit/>
          </a:bodyPr>
          <a:lstStyle/>
          <a:p>
            <a:pPr marL="12700">
              <a:lnSpc>
                <a:spcPct val="100000"/>
              </a:lnSpc>
              <a:spcBef>
                <a:spcPts val="100"/>
              </a:spcBef>
            </a:pPr>
            <a:r>
              <a:rPr lang="en-US" sz="1800" spc="65" dirty="0">
                <a:latin typeface="Noto Sans CJK JP Regular"/>
                <a:cs typeface="Noto Sans CJK JP Regular"/>
              </a:rPr>
              <a:t>AI</a:t>
            </a:r>
            <a:r>
              <a:rPr lang="zh-CN" altLang="en-US" sz="1800" spc="65" dirty="0">
                <a:latin typeface="Noto Sans CJK JP Regular"/>
                <a:cs typeface="Noto Sans CJK JP Regular"/>
              </a:rPr>
              <a:t>的投资不断增加，代表对</a:t>
            </a:r>
            <a:r>
              <a:rPr lang="en-US" altLang="zh-CN" sz="1800" spc="65" dirty="0">
                <a:latin typeface="Noto Sans CJK JP Regular"/>
                <a:cs typeface="Noto Sans CJK JP Regular"/>
              </a:rPr>
              <a:t>AI</a:t>
            </a:r>
            <a:r>
              <a:rPr lang="zh-CN" altLang="en-US" sz="1800" spc="65" dirty="0">
                <a:latin typeface="Noto Sans CJK JP Regular"/>
                <a:cs typeface="Noto Sans CJK JP Regular"/>
              </a:rPr>
              <a:t>越来越重视</a:t>
            </a:r>
            <a:endParaRPr sz="1800" dirty="0">
              <a:latin typeface="Noto Sans CJK JP Regular"/>
              <a:cs typeface="Noto Sans CJK JP Regular"/>
            </a:endParaRPr>
          </a:p>
        </p:txBody>
      </p:sp>
      <p:sp>
        <p:nvSpPr>
          <p:cNvPr id="4" name="object 4"/>
          <p:cNvSpPr/>
          <p:nvPr/>
        </p:nvSpPr>
        <p:spPr>
          <a:xfrm>
            <a:off x="1548383" y="1880616"/>
            <a:ext cx="5714999" cy="4572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5800" y="2057400"/>
            <a:ext cx="7772400" cy="4029693"/>
          </a:xfrm>
          <a:prstGeom prst="rect">
            <a:avLst/>
          </a:prstGeom>
        </p:spPr>
        <p:txBody>
          <a:bodyPr vert="horz" wrap="square" lIns="0" tIns="74930" rIns="0" bIns="0" rtlCol="0">
            <a:spAutoFit/>
          </a:bodyPr>
          <a:lstStyle/>
          <a:p>
            <a:pPr marL="355600" indent="-342900">
              <a:lnSpc>
                <a:spcPct val="130000"/>
              </a:lnSpc>
              <a:spcBef>
                <a:spcPts val="5"/>
              </a:spcBef>
              <a:buFont typeface="Arial"/>
              <a:buChar char="•"/>
              <a:tabLst>
                <a:tab pos="354965" algn="l"/>
                <a:tab pos="355600" algn="l"/>
              </a:tabLst>
            </a:pPr>
            <a:r>
              <a:rPr lang="en-US" altLang="zh-CN" sz="3200" dirty="0">
                <a:latin typeface="Noto Sans CJK JP Regular"/>
                <a:cs typeface="Noto Sans CJK JP Regular"/>
              </a:rPr>
              <a:t>Rule-based system</a:t>
            </a:r>
            <a:endParaRPr lang="zh-CN" altLang="en-US" sz="3200" dirty="0">
              <a:latin typeface="Noto Sans CJK JP Regular"/>
              <a:cs typeface="Noto Sans CJK JP Regular"/>
            </a:endParaRPr>
          </a:p>
          <a:p>
            <a:pPr marL="756285" lvl="1" indent="-286385">
              <a:lnSpc>
                <a:spcPct val="130000"/>
              </a:lnSpc>
              <a:spcBef>
                <a:spcPts val="439"/>
              </a:spcBef>
              <a:buFont typeface="Arial"/>
              <a:buChar char="–"/>
              <a:tabLst>
                <a:tab pos="756285" algn="l"/>
                <a:tab pos="756920" algn="l"/>
              </a:tabLst>
            </a:pPr>
            <a:r>
              <a:rPr lang="zh-CN" altLang="en-US" sz="2400" dirty="0">
                <a:latin typeface="Noto Sans CJK JP Regular"/>
                <a:cs typeface="Noto Sans CJK JP Regular"/>
              </a:rPr>
              <a:t>由人类专家定义明确的规则，并透过此规则作出判断</a:t>
            </a:r>
          </a:p>
          <a:p>
            <a:pPr marL="756285" lvl="1" indent="-286385">
              <a:lnSpc>
                <a:spcPct val="130000"/>
              </a:lnSpc>
              <a:spcBef>
                <a:spcPts val="430"/>
              </a:spcBef>
              <a:buFont typeface="Arial"/>
              <a:buChar char="–"/>
              <a:tabLst>
                <a:tab pos="756285" algn="l"/>
                <a:tab pos="756920" algn="l"/>
              </a:tabLst>
            </a:pPr>
            <a:r>
              <a:rPr lang="zh-CN" altLang="en-US" sz="2400" dirty="0">
                <a:latin typeface="Noto Sans CJK JP Regular"/>
                <a:cs typeface="Noto Sans CJK JP Regular"/>
              </a:rPr>
              <a:t>早期的判别方法大都属于此项</a:t>
            </a:r>
          </a:p>
          <a:p>
            <a:pPr marL="355600" indent="-342900">
              <a:lnSpc>
                <a:spcPct val="130000"/>
              </a:lnSpc>
              <a:spcBef>
                <a:spcPts val="590"/>
              </a:spcBef>
              <a:buFont typeface="Arial"/>
              <a:buChar char="•"/>
              <a:tabLst>
                <a:tab pos="354965" algn="l"/>
                <a:tab pos="355600" algn="l"/>
              </a:tabLst>
            </a:pPr>
            <a:r>
              <a:rPr sz="3200" spc="25" dirty="0">
                <a:latin typeface="Noto Sans CJK JP Regular"/>
                <a:cs typeface="Noto Sans CJK JP Regular"/>
              </a:rPr>
              <a:t>Machine</a:t>
            </a:r>
            <a:r>
              <a:rPr sz="3200" dirty="0">
                <a:latin typeface="Noto Sans CJK JP Regular"/>
                <a:cs typeface="Noto Sans CJK JP Regular"/>
              </a:rPr>
              <a:t> </a:t>
            </a:r>
            <a:r>
              <a:rPr sz="3200" spc="-10" dirty="0">
                <a:latin typeface="Noto Sans CJK JP Regular"/>
                <a:cs typeface="Noto Sans CJK JP Regular"/>
              </a:rPr>
              <a:t>Learning</a:t>
            </a:r>
            <a:endParaRPr sz="3200" dirty="0">
              <a:latin typeface="Noto Sans CJK JP Regular"/>
              <a:cs typeface="Noto Sans CJK JP Regular"/>
            </a:endParaRPr>
          </a:p>
          <a:p>
            <a:pPr marL="756285" lvl="1" indent="-286385">
              <a:lnSpc>
                <a:spcPct val="130000"/>
              </a:lnSpc>
              <a:spcBef>
                <a:spcPts val="439"/>
              </a:spcBef>
              <a:buFont typeface="Arial"/>
              <a:buChar char="–"/>
              <a:tabLst>
                <a:tab pos="756285" algn="l"/>
                <a:tab pos="756920" algn="l"/>
              </a:tabLst>
            </a:pPr>
            <a:r>
              <a:rPr lang="zh-CN" altLang="en-US" sz="2400" spc="-5" dirty="0">
                <a:latin typeface="Noto Sans CJK JP Regular"/>
                <a:cs typeface="Noto Sans CJK JP Regular"/>
              </a:rPr>
              <a:t>电脑看了大量数据后产生规则，并透过此规则作出判断</a:t>
            </a:r>
            <a:endParaRPr sz="2400" dirty="0">
              <a:latin typeface="Noto Sans CJK JP Regular"/>
              <a:cs typeface="Noto Sans CJK JP Regular"/>
            </a:endParaRPr>
          </a:p>
          <a:p>
            <a:pPr lvl="1">
              <a:lnSpc>
                <a:spcPct val="130000"/>
              </a:lnSpc>
              <a:spcBef>
                <a:spcPts val="15"/>
              </a:spcBef>
              <a:buFont typeface="Arial"/>
              <a:buChar char="–"/>
            </a:pPr>
            <a:endParaRPr sz="2900" dirty="0">
              <a:latin typeface="Times New Roman"/>
              <a:cs typeface="Times New Roman"/>
            </a:endParaRPr>
          </a:p>
        </p:txBody>
      </p:sp>
      <p:sp>
        <p:nvSpPr>
          <p:cNvPr id="6" name="Rectangle 2">
            <a:extLst>
              <a:ext uri="{FF2B5EF4-FFF2-40B4-BE49-F238E27FC236}">
                <a16:creationId xmlns:a16="http://schemas.microsoft.com/office/drawing/2014/main" xmlns="" id="{01B167DC-D7CF-48B3-9ACC-2DA7F9FAD711}"/>
              </a:ext>
            </a:extLst>
          </p:cNvPr>
          <p:cNvSpPr>
            <a:spLocks noGrp="1" noChangeArrowheads="1"/>
          </p:cNvSpPr>
          <p:nvPr>
            <p:ph type="title"/>
          </p:nvPr>
        </p:nvSpPr>
        <p:spPr>
          <a:xfrm>
            <a:off x="533400" y="457200"/>
            <a:ext cx="8610600" cy="1644650"/>
          </a:xfrm>
        </p:spPr>
        <p:txBody>
          <a:bodyPr/>
          <a:lstStyle/>
          <a:p>
            <a:r>
              <a:rPr lang="zh-CN" altLang="en-US" dirty="0">
                <a:solidFill>
                  <a:srgbClr val="0000FF"/>
                </a:solidFill>
                <a:latin typeface="黑体" panose="02010609060101010101" pitchFamily="49" charset="-122"/>
                <a:ea typeface="黑体" panose="02010609060101010101" pitchFamily="49" charset="-122"/>
              </a:rPr>
              <a:t>如何开发一个人工智能系统？</a:t>
            </a:r>
            <a:endParaRPr lang="en-US" altLang="x-none" b="1" i="1" dirty="0">
              <a:solidFill>
                <a:srgbClr val="0000FF"/>
              </a:solidFill>
              <a:latin typeface="黑体" panose="02010609060101010101" pitchFamily="49" charset="-122"/>
              <a:ea typeface="黑体" panose="02010609060101010101" pitchFamily="49" charset="-122"/>
              <a:cs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a:xfrm>
            <a:off x="486508" y="128047"/>
            <a:ext cx="8610600" cy="1644650"/>
          </a:xfrm>
        </p:spPr>
        <p:txBody>
          <a:bodyPr/>
          <a:lstStyle/>
          <a:p>
            <a:r>
              <a:rPr lang="en-US" altLang="zh-CN" b="1" dirty="0">
                <a:solidFill>
                  <a:srgbClr val="0000FF"/>
                </a:solidFill>
                <a:latin typeface="Arial" charset="0"/>
                <a:ea typeface="Arial" charset="0"/>
                <a:cs typeface="Arial" charset="0"/>
              </a:rPr>
              <a:t>Expert  System(Rule-based)</a:t>
            </a:r>
            <a:endParaRPr lang="en-US" altLang="x-none" b="1" i="1" dirty="0">
              <a:solidFill>
                <a:srgbClr val="0000FF"/>
              </a:solidFill>
              <a:latin typeface="Arial" charset="0"/>
              <a:ea typeface="Arial" charset="0"/>
              <a:cs typeface="Arial" charset="0"/>
            </a:endParaRPr>
          </a:p>
        </p:txBody>
      </p:sp>
      <p:sp>
        <p:nvSpPr>
          <p:cNvPr id="130050" name="Rectangle 3"/>
          <p:cNvSpPr>
            <a:spLocks noGrp="1" noChangeArrowheads="1"/>
          </p:cNvSpPr>
          <p:nvPr>
            <p:ph type="body" idx="1"/>
          </p:nvPr>
        </p:nvSpPr>
        <p:spPr>
          <a:xfrm>
            <a:off x="457200" y="1752600"/>
            <a:ext cx="8382000" cy="4648200"/>
          </a:xfrm>
        </p:spPr>
        <p:txBody>
          <a:bodyPr>
            <a:normAutofit/>
          </a:bodyPr>
          <a:lstStyle/>
          <a:p>
            <a:r>
              <a:rPr lang="en-US" altLang="x-none" sz="2800" dirty="0"/>
              <a:t>Knowledge base – set of facts and rules</a:t>
            </a:r>
          </a:p>
          <a:p>
            <a:endParaRPr lang="en-US" altLang="x-none" sz="2800" dirty="0"/>
          </a:p>
          <a:p>
            <a:r>
              <a:rPr lang="en-US" altLang="x-none" sz="2800" dirty="0"/>
              <a:t>Inference engine – applies rules to the facts to create new facts</a:t>
            </a:r>
          </a:p>
          <a:p>
            <a:endParaRPr lang="en-US" altLang="x-none" sz="2800" dirty="0"/>
          </a:p>
          <a:p>
            <a:r>
              <a:rPr lang="en-US" altLang="x-none" sz="2800" dirty="0"/>
              <a:t>Example</a:t>
            </a:r>
          </a:p>
          <a:p>
            <a:pPr lvl="1">
              <a:buFontTx/>
              <a:buNone/>
            </a:pPr>
            <a:r>
              <a:rPr lang="en-US" altLang="x-none" sz="2400" dirty="0"/>
              <a:t>Fact:		Amy is Ken</a:t>
            </a:r>
            <a:r>
              <a:rPr lang="ja-JP" altLang="en-US" sz="2400" dirty="0"/>
              <a:t>’</a:t>
            </a:r>
            <a:r>
              <a:rPr lang="en-US" altLang="ja-JP" sz="2400" dirty="0"/>
              <a:t>s wife</a:t>
            </a:r>
          </a:p>
          <a:p>
            <a:pPr lvl="1">
              <a:buFontTx/>
              <a:buNone/>
            </a:pPr>
            <a:r>
              <a:rPr lang="en-US" altLang="x-none" sz="2400" dirty="0"/>
              <a:t>Rule:		If X is Y</a:t>
            </a:r>
            <a:r>
              <a:rPr lang="ja-JP" altLang="en-US" sz="2400" dirty="0"/>
              <a:t>’</a:t>
            </a:r>
            <a:r>
              <a:rPr lang="en-US" altLang="ja-JP" sz="2400" dirty="0"/>
              <a:t>s wife, then Y is X</a:t>
            </a:r>
            <a:r>
              <a:rPr lang="ja-JP" altLang="en-US" sz="2400" dirty="0"/>
              <a:t>’</a:t>
            </a:r>
            <a:r>
              <a:rPr lang="en-US" altLang="ja-JP" sz="2400" dirty="0"/>
              <a:t>s husband</a:t>
            </a:r>
          </a:p>
          <a:p>
            <a:pPr lvl="1">
              <a:buFontTx/>
              <a:buNone/>
            </a:pPr>
            <a:r>
              <a:rPr lang="en-US" altLang="x-none" sz="2400" dirty="0"/>
              <a:t>Created Fact:  	Ken is Amy</a:t>
            </a:r>
            <a:r>
              <a:rPr lang="ja-JP" altLang="en-US" sz="2400" dirty="0"/>
              <a:t>’</a:t>
            </a:r>
            <a:r>
              <a:rPr lang="en-US" altLang="ja-JP" sz="2400" dirty="0"/>
              <a:t>s husband</a:t>
            </a:r>
            <a:endParaRPr lang="en-US" altLang="x-none" sz="2400" dirty="0"/>
          </a:p>
        </p:txBody>
      </p:sp>
    </p:spTree>
    <p:extLst>
      <p:ext uri="{BB962C8B-B14F-4D97-AF65-F5344CB8AC3E}">
        <p14:creationId xmlns:p14="http://schemas.microsoft.com/office/powerpoint/2010/main" val="82756129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2052"/>
            <a:ext cx="8229600" cy="1066800"/>
          </a:xfrm>
        </p:spPr>
        <p:txBody>
          <a:bodyPr/>
          <a:lstStyle/>
          <a:p>
            <a:r>
              <a:rPr lang="en-US" altLang="zh-CN" b="1" dirty="0">
                <a:solidFill>
                  <a:srgbClr val="0000FF"/>
                </a:solidFill>
                <a:latin typeface="等线" panose="02010600030101010101" pitchFamily="2" charset="-122"/>
                <a:ea typeface="等线" panose="02010600030101010101" pitchFamily="2" charset="-122"/>
              </a:rPr>
              <a:t>What’s the Rule?</a:t>
            </a:r>
            <a:endParaRPr lang="zh-CN" altLang="en-US" b="1" dirty="0">
              <a:solidFill>
                <a:srgbClr val="0000FF"/>
              </a:solidFill>
              <a:latin typeface="等线" panose="02010600030101010101" pitchFamily="2" charset="-122"/>
              <a:ea typeface="等线" panose="02010600030101010101" pitchFamily="2" charset="-122"/>
            </a:endParaRPr>
          </a:p>
        </p:txBody>
      </p:sp>
      <p:pic>
        <p:nvPicPr>
          <p:cNvPr id="3" name="图片 2"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34018" y="1770088"/>
            <a:ext cx="4153009" cy="1534926"/>
          </a:xfrm>
          <a:prstGeom prst="rect">
            <a:avLst/>
          </a:prstGeom>
        </p:spPr>
      </p:pic>
      <p:pic>
        <p:nvPicPr>
          <p:cNvPr id="3074" name="Picture 2" descr="âPattern Recognition handwrite numberâçå¾çæç´¢ç»æ"/>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66800" y="3962400"/>
            <a:ext cx="3670974" cy="216416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987027" y="3105834"/>
            <a:ext cx="3877985" cy="646331"/>
          </a:xfrm>
          <a:prstGeom prst="rect">
            <a:avLst/>
          </a:prstGeom>
          <a:noFill/>
        </p:spPr>
        <p:txBody>
          <a:bodyPr wrap="none" rtlCol="0">
            <a:spAutoFit/>
          </a:bodyPr>
          <a:lstStyle/>
          <a:p>
            <a:r>
              <a:rPr lang="en-US" altLang="zh-CN" sz="3600" dirty="0">
                <a:solidFill>
                  <a:srgbClr val="FF0000"/>
                </a:solidFill>
                <a:latin typeface="黑体" panose="02010609060101010101" pitchFamily="49" charset="-122"/>
                <a:ea typeface="黑体" panose="02010609060101010101" pitchFamily="49" charset="-122"/>
              </a:rPr>
              <a:t>Machine Learning</a:t>
            </a:r>
            <a:endParaRPr lang="zh-CN" altLang="en-US" sz="36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8633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457200" y="1371600"/>
            <a:ext cx="8305800" cy="4953000"/>
          </a:xfrm>
        </p:spPr>
        <p:txBody>
          <a:bodyPr>
            <a:normAutofit/>
          </a:bodyPr>
          <a:lstStyle/>
          <a:p>
            <a:endParaRPr lang="en-US" altLang="zh-CN" sz="3200" dirty="0">
              <a:ea typeface="宋体" charset="-122"/>
            </a:endParaRPr>
          </a:p>
          <a:p>
            <a:r>
              <a:rPr lang="en-US" altLang="zh-CN" sz="3200" dirty="0">
                <a:ea typeface="宋体" charset="-122"/>
              </a:rPr>
              <a:t>The foundation of Deep Learning</a:t>
            </a:r>
          </a:p>
          <a:p>
            <a:endParaRPr lang="en-US" altLang="zh-CN" sz="3200" dirty="0">
              <a:ea typeface="宋体" charset="-122"/>
            </a:endParaRPr>
          </a:p>
          <a:p>
            <a:r>
              <a:rPr lang="en-US" altLang="zh-CN" sz="3200" dirty="0">
                <a:ea typeface="宋体" charset="-122"/>
              </a:rPr>
              <a:t>Connect the dots and help to learn other courses</a:t>
            </a:r>
          </a:p>
          <a:p>
            <a:pPr marL="411480" lvl="1" indent="0">
              <a:buNone/>
            </a:pPr>
            <a:endParaRPr lang="en-US" altLang="zh-CN" sz="3000" dirty="0">
              <a:ea typeface="宋体" charset="-122"/>
            </a:endParaRPr>
          </a:p>
          <a:p>
            <a:r>
              <a:rPr lang="en-US" altLang="zh-CN" sz="3200" dirty="0">
                <a:ea typeface="宋体" charset="-122"/>
              </a:rPr>
              <a:t>Focus on concepts, rather than math and implementation</a:t>
            </a:r>
          </a:p>
          <a:p>
            <a:endParaRPr lang="en-US" altLang="zh-CN" sz="3200" dirty="0">
              <a:ea typeface="宋体" charset="-122"/>
            </a:endParaRPr>
          </a:p>
          <a:p>
            <a:pPr marL="411480" lvl="1" indent="0">
              <a:buNone/>
            </a:pPr>
            <a:endParaRPr lang="en-US" altLang="zh-CN" sz="3000" dirty="0"/>
          </a:p>
          <a:p>
            <a:endParaRPr lang="en-US" altLang="zh-CN" sz="3200" dirty="0">
              <a:ea typeface="宋体" charset="-122"/>
            </a:endParaRPr>
          </a:p>
        </p:txBody>
      </p:sp>
      <p:sp>
        <p:nvSpPr>
          <p:cNvPr id="3" name="Rectangle 2"/>
          <p:cNvSpPr>
            <a:spLocks noGrp="1" noChangeArrowheads="1"/>
          </p:cNvSpPr>
          <p:nvPr>
            <p:ph type="title"/>
          </p:nvPr>
        </p:nvSpPr>
        <p:spPr>
          <a:xfrm>
            <a:off x="152400" y="533400"/>
            <a:ext cx="8077200" cy="1143000"/>
          </a:xfrm>
        </p:spPr>
        <p:txBody>
          <a:bodyPr>
            <a:normAutofit fontScale="90000"/>
          </a:bodyPr>
          <a:lstStyle/>
          <a:p>
            <a:r>
              <a:rPr lang="en-US" altLang="zh-CN" sz="4400" b="1" dirty="0">
                <a:solidFill>
                  <a:srgbClr val="0000FF"/>
                </a:solidFill>
                <a:latin typeface="Arial" charset="0"/>
                <a:ea typeface="Arial" charset="0"/>
                <a:cs typeface="Arial" charset="0"/>
              </a:rPr>
              <a:t>Goal and Feature of the Course</a:t>
            </a:r>
          </a:p>
        </p:txBody>
      </p:sp>
    </p:spTree>
    <p:extLst>
      <p:ext uri="{BB962C8B-B14F-4D97-AF65-F5344CB8AC3E}">
        <p14:creationId xmlns:p14="http://schemas.microsoft.com/office/powerpoint/2010/main" val="481884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82435" y="506711"/>
            <a:ext cx="8229600" cy="1066800"/>
          </a:xfrm>
        </p:spPr>
        <p:txBody>
          <a:bodyPr/>
          <a:lstStyle/>
          <a:p>
            <a:r>
              <a:rPr lang="zh-CN" altLang="en-US" dirty="0">
                <a:solidFill>
                  <a:srgbClr val="0000FF"/>
                </a:solidFill>
                <a:latin typeface="黑体" panose="02010609060101010101" pitchFamily="49" charset="-122"/>
                <a:ea typeface="黑体" panose="02010609060101010101" pitchFamily="49" charset="-122"/>
              </a:rPr>
              <a:t>机器学习 </a:t>
            </a:r>
            <a:r>
              <a:rPr lang="en-US" altLang="zh-TW" dirty="0">
                <a:solidFill>
                  <a:srgbClr val="0000FF"/>
                </a:solidFill>
                <a:latin typeface="黑体" panose="02010609060101010101" pitchFamily="49" charset="-122"/>
                <a:ea typeface="黑体" panose="02010609060101010101" pitchFamily="49" charset="-122"/>
              </a:rPr>
              <a:t>≈ </a:t>
            </a:r>
            <a:r>
              <a:rPr lang="zh-CN" altLang="en-US" dirty="0">
                <a:solidFill>
                  <a:srgbClr val="0000FF"/>
                </a:solidFill>
                <a:latin typeface="黑体" panose="02010609060101010101" pitchFamily="49" charset="-122"/>
                <a:ea typeface="黑体" panose="02010609060101010101" pitchFamily="49" charset="-122"/>
              </a:rPr>
              <a:t>构建一个映射函数</a:t>
            </a:r>
            <a:endParaRPr lang="zh-TW" altLang="en-US" dirty="0">
              <a:solidFill>
                <a:srgbClr val="0000FF"/>
              </a:solidFill>
              <a:latin typeface="黑体" panose="02010609060101010101" pitchFamily="49" charset="-122"/>
              <a:ea typeface="黑体" panose="02010609060101010101" pitchFamily="49" charset="-122"/>
            </a:endParaRPr>
          </a:p>
        </p:txBody>
      </p:sp>
      <p:sp>
        <p:nvSpPr>
          <p:cNvPr id="3" name="內容版面配置區 2"/>
          <p:cNvSpPr>
            <a:spLocks noGrp="1"/>
          </p:cNvSpPr>
          <p:nvPr>
            <p:ph sz="quarter" idx="1"/>
          </p:nvPr>
        </p:nvSpPr>
        <p:spPr>
          <a:xfrm>
            <a:off x="457200" y="1828800"/>
            <a:ext cx="8229600" cy="4745736"/>
          </a:xfrm>
        </p:spPr>
        <p:txBody>
          <a:bodyPr/>
          <a:lstStyle/>
          <a:p>
            <a:r>
              <a:rPr lang="zh-CN" altLang="en-US" dirty="0"/>
              <a:t>语音识别</a:t>
            </a:r>
            <a:endParaRPr lang="en-US" altLang="zh-TW" dirty="0"/>
          </a:p>
          <a:p>
            <a:endParaRPr lang="en-US" altLang="zh-TW" dirty="0"/>
          </a:p>
          <a:p>
            <a:endParaRPr lang="en-US" altLang="zh-TW" dirty="0"/>
          </a:p>
          <a:p>
            <a:r>
              <a:rPr lang="zh-CN" altLang="en-US" dirty="0"/>
              <a:t>图像识别</a:t>
            </a:r>
            <a:endParaRPr lang="en-US" altLang="zh-TW" dirty="0"/>
          </a:p>
          <a:p>
            <a:pPr marL="109728" indent="0">
              <a:buNone/>
            </a:pPr>
            <a:endParaRPr lang="en-US" altLang="zh-CN" dirty="0"/>
          </a:p>
          <a:p>
            <a:pPr marL="109728" indent="0">
              <a:buNone/>
            </a:pPr>
            <a:endParaRPr lang="en-US" altLang="zh-CN" dirty="0"/>
          </a:p>
          <a:p>
            <a:r>
              <a:rPr lang="zh-CN" altLang="en-US" dirty="0"/>
              <a:t>围棋</a:t>
            </a:r>
            <a:endParaRPr lang="en-US" altLang="zh-CN" dirty="0"/>
          </a:p>
          <a:p>
            <a:endParaRPr lang="en-US" altLang="zh-CN" dirty="0"/>
          </a:p>
          <a:p>
            <a:endParaRPr lang="en-US" altLang="zh-CN" dirty="0"/>
          </a:p>
          <a:p>
            <a:r>
              <a:rPr lang="zh-CN" altLang="en-US" dirty="0"/>
              <a:t>机器翻译</a:t>
            </a:r>
            <a:endParaRPr lang="zh-TW" altLang="en-US" dirty="0"/>
          </a:p>
        </p:txBody>
      </p:sp>
      <p:graphicFrame>
        <p:nvGraphicFramePr>
          <p:cNvPr id="4" name="Object 12"/>
          <p:cNvGraphicFramePr>
            <a:graphicFrameLocks noChangeAspect="1"/>
          </p:cNvGraphicFramePr>
          <p:nvPr>
            <p:extLst>
              <p:ext uri="{D42A27DB-BD31-4B8C-83A1-F6EECF244321}">
                <p14:modId xmlns:p14="http://schemas.microsoft.com/office/powerpoint/2010/main" val="1514721273"/>
              </p:ext>
            </p:extLst>
          </p:nvPr>
        </p:nvGraphicFramePr>
        <p:xfrm>
          <a:off x="2438400" y="1843373"/>
          <a:ext cx="3822700" cy="460375"/>
        </p:xfrm>
        <a:graphic>
          <a:graphicData uri="http://schemas.openxmlformats.org/presentationml/2006/ole">
            <mc:AlternateContent xmlns:mc="http://schemas.openxmlformats.org/markup-compatibility/2006">
              <mc:Choice xmlns:v="urn:schemas-microsoft-com:vml" Requires="v">
                <p:oleObj spid="_x0000_s615642"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2438400" y="1843373"/>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ext uri="{D42A27DB-BD31-4B8C-83A1-F6EECF244321}">
                <p14:modId xmlns:p14="http://schemas.microsoft.com/office/powerpoint/2010/main" val="3759455679"/>
              </p:ext>
            </p:extLst>
          </p:nvPr>
        </p:nvGraphicFramePr>
        <p:xfrm>
          <a:off x="2438400" y="3195482"/>
          <a:ext cx="3822700" cy="460375"/>
        </p:xfrm>
        <a:graphic>
          <a:graphicData uri="http://schemas.openxmlformats.org/presentationml/2006/ole">
            <mc:AlternateContent xmlns:mc="http://schemas.openxmlformats.org/markup-compatibility/2006">
              <mc:Choice xmlns:v="urn:schemas-microsoft-com:vml" Requires="v">
                <p:oleObj spid="_x0000_s615643"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2438400" y="3195482"/>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val="1735802314"/>
              </p:ext>
            </p:extLst>
          </p:nvPr>
        </p:nvGraphicFramePr>
        <p:xfrm>
          <a:off x="2329718" y="4580350"/>
          <a:ext cx="3822700" cy="460375"/>
        </p:xfrm>
        <a:graphic>
          <a:graphicData uri="http://schemas.openxmlformats.org/presentationml/2006/ole">
            <mc:AlternateContent xmlns:mc="http://schemas.openxmlformats.org/markup-compatibility/2006">
              <mc:Choice xmlns:v="urn:schemas-microsoft-com:vml" Requires="v">
                <p:oleObj spid="_x0000_s615644"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2329718" y="458035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ext uri="{D42A27DB-BD31-4B8C-83A1-F6EECF244321}">
                <p14:modId xmlns:p14="http://schemas.microsoft.com/office/powerpoint/2010/main" val="494724081"/>
              </p:ext>
            </p:extLst>
          </p:nvPr>
        </p:nvGraphicFramePr>
        <p:xfrm>
          <a:off x="2389282" y="5997485"/>
          <a:ext cx="3578225" cy="460375"/>
        </p:xfrm>
        <a:graphic>
          <a:graphicData uri="http://schemas.openxmlformats.org/presentationml/2006/ole">
            <mc:AlternateContent xmlns:mc="http://schemas.openxmlformats.org/markup-compatibility/2006">
              <mc:Choice xmlns:v="urn:schemas-microsoft-com:vml" Requires="v">
                <p:oleObj spid="_x0000_s615645"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2389282" y="5997485"/>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6411549" y="3011793"/>
            <a:ext cx="947054" cy="523220"/>
          </a:xfrm>
          <a:prstGeom prst="rect">
            <a:avLst/>
          </a:prstGeom>
          <a:noFill/>
        </p:spPr>
        <p:txBody>
          <a:bodyPr wrap="square" rtlCol="0">
            <a:spAutoFit/>
          </a:bodyPr>
          <a:lstStyle/>
          <a:p>
            <a:r>
              <a:rPr lang="en-US" altLang="zh-TW" sz="2800" dirty="0"/>
              <a:t>“</a:t>
            </a:r>
            <a:r>
              <a:rPr lang="en-US" altLang="zh-CN" sz="2800" dirty="0"/>
              <a:t>9</a:t>
            </a:r>
            <a:r>
              <a:rPr lang="en-US" altLang="zh-TW" sz="2800" dirty="0"/>
              <a:t>”</a:t>
            </a:r>
            <a:endParaRPr lang="zh-TW" altLang="en-US" sz="2800" dirty="0"/>
          </a:p>
        </p:txBody>
      </p:sp>
      <p:sp>
        <p:nvSpPr>
          <p:cNvPr id="9" name="文字方塊 8"/>
          <p:cNvSpPr txBox="1"/>
          <p:nvPr/>
        </p:nvSpPr>
        <p:spPr>
          <a:xfrm>
            <a:off x="6264171" y="1699777"/>
            <a:ext cx="2898395" cy="523220"/>
          </a:xfrm>
          <a:prstGeom prst="rect">
            <a:avLst/>
          </a:prstGeom>
          <a:noFill/>
        </p:spPr>
        <p:txBody>
          <a:bodyPr wrap="square" rtlCol="0">
            <a:spAutoFit/>
          </a:bodyPr>
          <a:lstStyle/>
          <a:p>
            <a:r>
              <a:rPr lang="en-US" altLang="zh-TW" sz="2800" dirty="0"/>
              <a:t>“</a:t>
            </a:r>
            <a:r>
              <a:rPr lang="zh-CN" altLang="en-US" sz="2800" dirty="0"/>
              <a:t>你好</a:t>
            </a:r>
            <a:r>
              <a:rPr lang="en-US" altLang="zh-TW" sz="2800" dirty="0"/>
              <a:t>”</a:t>
            </a:r>
            <a:endParaRPr lang="zh-TW" altLang="en-US" sz="2800" dirty="0"/>
          </a:p>
        </p:txBody>
      </p:sp>
      <p:sp>
        <p:nvSpPr>
          <p:cNvPr id="10" name="文字方塊 9"/>
          <p:cNvSpPr txBox="1"/>
          <p:nvPr/>
        </p:nvSpPr>
        <p:spPr>
          <a:xfrm>
            <a:off x="6179695" y="4517505"/>
            <a:ext cx="1239914" cy="523220"/>
          </a:xfrm>
          <a:prstGeom prst="rect">
            <a:avLst/>
          </a:prstGeom>
          <a:noFill/>
        </p:spPr>
        <p:txBody>
          <a:bodyPr wrap="square" rtlCol="0">
            <a:spAutoFit/>
          </a:bodyPr>
          <a:lstStyle/>
          <a:p>
            <a:r>
              <a:rPr lang="en-US" altLang="zh-TW" sz="2800" dirty="0"/>
              <a:t>“6-5”</a:t>
            </a:r>
            <a:endParaRPr lang="zh-TW" altLang="en-US" sz="2800" dirty="0"/>
          </a:p>
        </p:txBody>
      </p:sp>
      <p:sp>
        <p:nvSpPr>
          <p:cNvPr id="11" name="文字方塊 10"/>
          <p:cNvSpPr txBox="1"/>
          <p:nvPr/>
        </p:nvSpPr>
        <p:spPr>
          <a:xfrm>
            <a:off x="6206771" y="5889472"/>
            <a:ext cx="3031893" cy="523220"/>
          </a:xfrm>
          <a:prstGeom prst="rect">
            <a:avLst/>
          </a:prstGeom>
          <a:noFill/>
        </p:spPr>
        <p:txBody>
          <a:bodyPr wrap="square" rtlCol="0">
            <a:spAutoFit/>
          </a:bodyPr>
          <a:lstStyle/>
          <a:p>
            <a:r>
              <a:rPr lang="en-US" altLang="zh-TW" sz="2800" dirty="0"/>
              <a:t>“</a:t>
            </a:r>
            <a:r>
              <a:rPr lang="en-US" altLang="zh-CN" sz="2800" dirty="0"/>
              <a:t>Hello!</a:t>
            </a:r>
            <a:r>
              <a:rPr lang="en-US" altLang="zh-TW" sz="2800" dirty="0"/>
              <a:t>”</a:t>
            </a:r>
            <a:endParaRPr lang="zh-TW" altLang="en-US" sz="2800" dirty="0"/>
          </a:p>
        </p:txBody>
      </p:sp>
      <p:sp>
        <p:nvSpPr>
          <p:cNvPr id="15" name="矩形 14"/>
          <p:cNvSpPr/>
          <p:nvPr/>
        </p:nvSpPr>
        <p:spPr>
          <a:xfrm>
            <a:off x="2795261" y="5939891"/>
            <a:ext cx="2659840" cy="523220"/>
          </a:xfrm>
          <a:prstGeom prst="rect">
            <a:avLst/>
          </a:prstGeom>
        </p:spPr>
        <p:txBody>
          <a:bodyPr wrap="square">
            <a:spAutoFit/>
          </a:bodyPr>
          <a:lstStyle/>
          <a:p>
            <a:pPr algn="ctr"/>
            <a:r>
              <a:rPr lang="en-US" altLang="zh-TW" sz="2800" dirty="0"/>
              <a:t>“</a:t>
            </a:r>
            <a:r>
              <a:rPr lang="zh-CN" altLang="en-US" sz="2800" dirty="0"/>
              <a:t>你好！</a:t>
            </a:r>
            <a:r>
              <a:rPr lang="en-US" altLang="zh-TW" sz="2800" dirty="0"/>
              <a:t>”</a:t>
            </a:r>
            <a:endParaRPr lang="zh-TW" altLang="en-US" sz="2800" dirty="0"/>
          </a:p>
        </p:txBody>
      </p:sp>
      <p:sp>
        <p:nvSpPr>
          <p:cNvPr id="18" name="文字方塊 17"/>
          <p:cNvSpPr txBox="1"/>
          <p:nvPr/>
        </p:nvSpPr>
        <p:spPr>
          <a:xfrm>
            <a:off x="6934200" y="4456612"/>
            <a:ext cx="2543153" cy="461665"/>
          </a:xfrm>
          <a:prstGeom prst="rect">
            <a:avLst/>
          </a:prstGeom>
          <a:noFill/>
        </p:spPr>
        <p:txBody>
          <a:bodyPr wrap="square" rtlCol="0">
            <a:spAutoFit/>
          </a:bodyPr>
          <a:lstStyle/>
          <a:p>
            <a:pPr algn="ctr"/>
            <a:r>
              <a:rPr lang="en-US" altLang="zh-TW" sz="2400" dirty="0"/>
              <a:t>(</a:t>
            </a:r>
            <a:r>
              <a:rPr lang="zh-CN" altLang="en-US" sz="2400" dirty="0"/>
              <a:t>落子位置</a:t>
            </a:r>
            <a:r>
              <a:rPr lang="en-US" altLang="zh-TW" sz="2400" dirty="0"/>
              <a:t>)</a:t>
            </a:r>
            <a:endParaRPr lang="zh-TW" altLang="en-US" sz="2400" dirty="0"/>
          </a:p>
        </p:txBody>
      </p:sp>
      <p:pic>
        <p:nvPicPr>
          <p:cNvPr id="14" name="图片 13" descr="屏幕剪辑"/>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3634095" y="3086659"/>
            <a:ext cx="544300" cy="702147"/>
          </a:xfrm>
          <a:prstGeom prst="rect">
            <a:avLst/>
          </a:prstGeom>
        </p:spPr>
      </p:pic>
      <p:pic>
        <p:nvPicPr>
          <p:cNvPr id="17" name="图片 16" descr="屏幕剪辑"/>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3559936" y="4218746"/>
            <a:ext cx="1219200" cy="1215850"/>
          </a:xfrm>
          <a:prstGeom prst="rect">
            <a:avLst/>
          </a:prstGeom>
        </p:spPr>
      </p:pic>
      <p:pic>
        <p:nvPicPr>
          <p:cNvPr id="21" name="图片 20" descr="屏幕剪辑"/>
          <p:cNvPicPr>
            <a:picLocks noChangeAspect="1"/>
          </p:cNvPicPr>
          <p:nvPr/>
        </p:nvPicPr>
        <p:blipFill>
          <a:blip r:embed="rId11" cstate="hqprint">
            <a:extLst>
              <a:ext uri="{28A0092B-C50C-407E-A947-70E740481C1C}">
                <a14:useLocalDpi xmlns:a14="http://schemas.microsoft.com/office/drawing/2010/main"/>
              </a:ext>
            </a:extLst>
          </a:blip>
          <a:stretch>
            <a:fillRect/>
          </a:stretch>
        </p:blipFill>
        <p:spPr>
          <a:xfrm>
            <a:off x="3358666" y="1702534"/>
            <a:ext cx="1639458" cy="731646"/>
          </a:xfrm>
          <a:prstGeom prst="rect">
            <a:avLst/>
          </a:prstGeom>
        </p:spPr>
      </p:pic>
    </p:spTree>
    <p:extLst>
      <p:ext uri="{BB962C8B-B14F-4D97-AF65-F5344CB8AC3E}">
        <p14:creationId xmlns:p14="http://schemas.microsoft.com/office/powerpoint/2010/main" val="1412459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60347" y="4006596"/>
            <a:ext cx="7621905" cy="1625445"/>
          </a:xfrm>
          <a:custGeom>
            <a:avLst/>
            <a:gdLst/>
            <a:ahLst/>
            <a:cxnLst/>
            <a:rect l="l" t="t" r="r" b="b"/>
            <a:pathLst>
              <a:path w="7621905" h="1727200">
                <a:moveTo>
                  <a:pt x="0" y="1726691"/>
                </a:moveTo>
                <a:lnTo>
                  <a:pt x="7621524" y="1726691"/>
                </a:lnTo>
                <a:lnTo>
                  <a:pt x="7621524" y="0"/>
                </a:lnTo>
                <a:lnTo>
                  <a:pt x="0" y="0"/>
                </a:lnTo>
                <a:lnTo>
                  <a:pt x="0" y="1726691"/>
                </a:lnTo>
                <a:close/>
              </a:path>
            </a:pathLst>
          </a:custGeom>
          <a:solidFill>
            <a:srgbClr val="D9D9D9"/>
          </a:solidFill>
        </p:spPr>
        <p:txBody>
          <a:bodyPr wrap="square" lIns="0" tIns="0" rIns="0" bIns="0" rtlCol="0"/>
          <a:lstStyle/>
          <a:p>
            <a:endParaRPr/>
          </a:p>
        </p:txBody>
      </p:sp>
      <p:sp>
        <p:nvSpPr>
          <p:cNvPr id="3" name="object 3"/>
          <p:cNvSpPr/>
          <p:nvPr/>
        </p:nvSpPr>
        <p:spPr>
          <a:xfrm>
            <a:off x="1260347" y="1976731"/>
            <a:ext cx="7621905" cy="1625445"/>
          </a:xfrm>
          <a:custGeom>
            <a:avLst/>
            <a:gdLst/>
            <a:ahLst/>
            <a:cxnLst/>
            <a:rect l="l" t="t" r="r" b="b"/>
            <a:pathLst>
              <a:path w="7621905" h="1727200">
                <a:moveTo>
                  <a:pt x="0" y="1726691"/>
                </a:moveTo>
                <a:lnTo>
                  <a:pt x="7621524" y="1726691"/>
                </a:lnTo>
                <a:lnTo>
                  <a:pt x="7621524" y="0"/>
                </a:lnTo>
                <a:lnTo>
                  <a:pt x="0" y="0"/>
                </a:lnTo>
                <a:lnTo>
                  <a:pt x="0" y="1726691"/>
                </a:lnTo>
                <a:close/>
              </a:path>
            </a:pathLst>
          </a:custGeom>
          <a:solidFill>
            <a:srgbClr val="D9D9D9"/>
          </a:solidFill>
        </p:spPr>
        <p:txBody>
          <a:bodyPr wrap="square" lIns="0" tIns="0" rIns="0" bIns="0" rtlCol="0"/>
          <a:lstStyle/>
          <a:p>
            <a:endParaRPr/>
          </a:p>
        </p:txBody>
      </p:sp>
      <p:sp>
        <p:nvSpPr>
          <p:cNvPr id="5" name="object 5"/>
          <p:cNvSpPr/>
          <p:nvPr/>
        </p:nvSpPr>
        <p:spPr>
          <a:xfrm>
            <a:off x="2708910" y="2308098"/>
            <a:ext cx="1333500" cy="1097280"/>
          </a:xfrm>
          <a:custGeom>
            <a:avLst/>
            <a:gdLst/>
            <a:ahLst/>
            <a:cxnLst/>
            <a:rect l="l" t="t" r="r" b="b"/>
            <a:pathLst>
              <a:path w="1333500" h="1097279">
                <a:moveTo>
                  <a:pt x="1071244" y="0"/>
                </a:moveTo>
                <a:lnTo>
                  <a:pt x="0" y="0"/>
                </a:lnTo>
                <a:lnTo>
                  <a:pt x="0" y="1097279"/>
                </a:lnTo>
                <a:lnTo>
                  <a:pt x="1071244" y="1097279"/>
                </a:lnTo>
                <a:lnTo>
                  <a:pt x="1333500" y="548639"/>
                </a:lnTo>
                <a:lnTo>
                  <a:pt x="1071244" y="0"/>
                </a:lnTo>
                <a:close/>
              </a:path>
            </a:pathLst>
          </a:custGeom>
          <a:solidFill>
            <a:srgbClr val="000000"/>
          </a:solidFill>
        </p:spPr>
        <p:txBody>
          <a:bodyPr wrap="square" lIns="0" tIns="0" rIns="0" bIns="0" rtlCol="0"/>
          <a:lstStyle/>
          <a:p>
            <a:endParaRPr/>
          </a:p>
        </p:txBody>
      </p:sp>
      <p:sp>
        <p:nvSpPr>
          <p:cNvPr id="6" name="object 6"/>
          <p:cNvSpPr/>
          <p:nvPr/>
        </p:nvSpPr>
        <p:spPr>
          <a:xfrm>
            <a:off x="2708910" y="2308098"/>
            <a:ext cx="1333500" cy="1097280"/>
          </a:xfrm>
          <a:custGeom>
            <a:avLst/>
            <a:gdLst/>
            <a:ahLst/>
            <a:cxnLst/>
            <a:rect l="l" t="t" r="r" b="b"/>
            <a:pathLst>
              <a:path w="1333500" h="1097279">
                <a:moveTo>
                  <a:pt x="0" y="0"/>
                </a:moveTo>
                <a:lnTo>
                  <a:pt x="1071244" y="0"/>
                </a:lnTo>
                <a:lnTo>
                  <a:pt x="1333500" y="548639"/>
                </a:lnTo>
                <a:lnTo>
                  <a:pt x="1071244" y="1097279"/>
                </a:lnTo>
                <a:lnTo>
                  <a:pt x="0" y="1097279"/>
                </a:lnTo>
                <a:lnTo>
                  <a:pt x="0" y="0"/>
                </a:lnTo>
                <a:close/>
              </a:path>
            </a:pathLst>
          </a:custGeom>
          <a:ln w="25908">
            <a:solidFill>
              <a:srgbClr val="000000"/>
            </a:solidFill>
          </a:ln>
        </p:spPr>
        <p:txBody>
          <a:bodyPr wrap="square" lIns="0" tIns="0" rIns="0" bIns="0" rtlCol="0"/>
          <a:lstStyle/>
          <a:p>
            <a:endParaRPr/>
          </a:p>
        </p:txBody>
      </p:sp>
      <p:sp>
        <p:nvSpPr>
          <p:cNvPr id="7" name="object 7"/>
          <p:cNvSpPr txBox="1"/>
          <p:nvPr/>
        </p:nvSpPr>
        <p:spPr>
          <a:xfrm>
            <a:off x="2967227" y="2700654"/>
            <a:ext cx="698500" cy="299720"/>
          </a:xfrm>
          <a:prstGeom prst="rect">
            <a:avLst/>
          </a:prstGeom>
        </p:spPr>
        <p:txBody>
          <a:bodyPr vert="horz" wrap="square" lIns="0" tIns="12700" rIns="0" bIns="0" rtlCol="0">
            <a:spAutoFit/>
          </a:bodyPr>
          <a:lstStyle/>
          <a:p>
            <a:pPr>
              <a:lnSpc>
                <a:spcPct val="100000"/>
              </a:lnSpc>
              <a:spcBef>
                <a:spcPts val="100"/>
              </a:spcBef>
            </a:pPr>
            <a:r>
              <a:rPr sz="1800" dirty="0" err="1">
                <a:solidFill>
                  <a:srgbClr val="FFFFFF"/>
                </a:solidFill>
                <a:latin typeface="Noto Sans CJK JP Regular"/>
                <a:cs typeface="Noto Sans CJK JP Regular"/>
              </a:rPr>
              <a:t>算法</a:t>
            </a:r>
            <a:endParaRPr sz="1800" dirty="0">
              <a:latin typeface="Noto Sans CJK JP Regular"/>
              <a:cs typeface="Noto Sans CJK JP Regular"/>
            </a:endParaRPr>
          </a:p>
        </p:txBody>
      </p:sp>
      <p:sp>
        <p:nvSpPr>
          <p:cNvPr id="8" name="object 8"/>
          <p:cNvSpPr txBox="1"/>
          <p:nvPr/>
        </p:nvSpPr>
        <p:spPr>
          <a:xfrm>
            <a:off x="4191000" y="2295144"/>
            <a:ext cx="1537970" cy="1113125"/>
          </a:xfrm>
          <a:prstGeom prst="rect">
            <a:avLst/>
          </a:prstGeom>
          <a:solidFill>
            <a:srgbClr val="000000"/>
          </a:solidFill>
        </p:spPr>
        <p:txBody>
          <a:bodyPr vert="horz" wrap="square" lIns="0" tIns="0" rIns="0" bIns="0" rtlCol="0">
            <a:spAutoFit/>
          </a:bodyPr>
          <a:lstStyle/>
          <a:p>
            <a:pPr>
              <a:lnSpc>
                <a:spcPct val="100000"/>
              </a:lnSpc>
            </a:pPr>
            <a:endParaRPr sz="1800" dirty="0">
              <a:latin typeface="Times New Roman"/>
              <a:cs typeface="Times New Roman"/>
            </a:endParaRPr>
          </a:p>
          <a:p>
            <a:pPr algn="ctr">
              <a:lnSpc>
                <a:spcPct val="100000"/>
              </a:lnSpc>
              <a:spcBef>
                <a:spcPts val="1085"/>
              </a:spcBef>
            </a:pPr>
            <a:r>
              <a:rPr lang="en-US" sz="1800" spc="-125" dirty="0">
                <a:solidFill>
                  <a:srgbClr val="FFFFFF"/>
                </a:solidFill>
                <a:latin typeface="Arial"/>
                <a:cs typeface="Arial"/>
              </a:rPr>
              <a:t>Rule</a:t>
            </a:r>
          </a:p>
          <a:p>
            <a:pPr algn="ctr">
              <a:lnSpc>
                <a:spcPct val="100000"/>
              </a:lnSpc>
              <a:spcBef>
                <a:spcPts val="1085"/>
              </a:spcBef>
            </a:pPr>
            <a:endParaRPr sz="1800" dirty="0">
              <a:latin typeface="Arial"/>
              <a:cs typeface="Arial"/>
            </a:endParaRPr>
          </a:p>
        </p:txBody>
      </p:sp>
      <p:sp>
        <p:nvSpPr>
          <p:cNvPr id="9" name="object 9"/>
          <p:cNvSpPr txBox="1"/>
          <p:nvPr/>
        </p:nvSpPr>
        <p:spPr>
          <a:xfrm>
            <a:off x="4195571" y="4311396"/>
            <a:ext cx="1537970" cy="1106805"/>
          </a:xfrm>
          <a:prstGeom prst="rect">
            <a:avLst/>
          </a:prstGeom>
          <a:solidFill>
            <a:srgbClr val="000000"/>
          </a:solidFill>
        </p:spPr>
        <p:txBody>
          <a:bodyPr vert="horz" wrap="square" lIns="0" tIns="0" rIns="0" bIns="0" rtlCol="0">
            <a:spAutoFit/>
          </a:bodyPr>
          <a:lstStyle/>
          <a:p>
            <a:pPr>
              <a:lnSpc>
                <a:spcPct val="100000"/>
              </a:lnSpc>
            </a:pPr>
            <a:endParaRPr sz="1800" dirty="0">
              <a:latin typeface="Times New Roman"/>
              <a:cs typeface="Times New Roman"/>
            </a:endParaRPr>
          </a:p>
          <a:p>
            <a:pPr algn="ctr">
              <a:lnSpc>
                <a:spcPct val="100000"/>
              </a:lnSpc>
              <a:spcBef>
                <a:spcPts val="1085"/>
              </a:spcBef>
            </a:pPr>
            <a:r>
              <a:rPr sz="1800" spc="-125" dirty="0">
                <a:solidFill>
                  <a:srgbClr val="FFFFFF"/>
                </a:solidFill>
                <a:latin typeface="Arial"/>
                <a:cs typeface="Arial"/>
              </a:rPr>
              <a:t>Rule</a:t>
            </a:r>
            <a:endParaRPr sz="1800" dirty="0">
              <a:latin typeface="Arial"/>
              <a:cs typeface="Arial"/>
            </a:endParaRPr>
          </a:p>
        </p:txBody>
      </p:sp>
      <p:sp>
        <p:nvSpPr>
          <p:cNvPr id="10" name="object 10"/>
          <p:cNvSpPr/>
          <p:nvPr/>
        </p:nvSpPr>
        <p:spPr>
          <a:xfrm>
            <a:off x="1466850" y="4322826"/>
            <a:ext cx="2484120" cy="1096010"/>
          </a:xfrm>
          <a:custGeom>
            <a:avLst/>
            <a:gdLst/>
            <a:ahLst/>
            <a:cxnLst/>
            <a:rect l="l" t="t" r="r" b="b"/>
            <a:pathLst>
              <a:path w="2484120" h="1096010">
                <a:moveTo>
                  <a:pt x="2222246" y="0"/>
                </a:moveTo>
                <a:lnTo>
                  <a:pt x="0" y="0"/>
                </a:lnTo>
                <a:lnTo>
                  <a:pt x="0" y="1095756"/>
                </a:lnTo>
                <a:lnTo>
                  <a:pt x="2222246" y="1095756"/>
                </a:lnTo>
                <a:lnTo>
                  <a:pt x="2484120" y="547878"/>
                </a:lnTo>
                <a:lnTo>
                  <a:pt x="2222246" y="0"/>
                </a:lnTo>
                <a:close/>
              </a:path>
            </a:pathLst>
          </a:custGeom>
          <a:solidFill>
            <a:srgbClr val="000000"/>
          </a:solidFill>
        </p:spPr>
        <p:txBody>
          <a:bodyPr wrap="square" lIns="0" tIns="0" rIns="0" bIns="0" rtlCol="0"/>
          <a:lstStyle/>
          <a:p>
            <a:endParaRPr/>
          </a:p>
        </p:txBody>
      </p:sp>
      <p:sp>
        <p:nvSpPr>
          <p:cNvPr id="11" name="object 11"/>
          <p:cNvSpPr/>
          <p:nvPr/>
        </p:nvSpPr>
        <p:spPr>
          <a:xfrm>
            <a:off x="1466850" y="4322826"/>
            <a:ext cx="2484120" cy="1096010"/>
          </a:xfrm>
          <a:custGeom>
            <a:avLst/>
            <a:gdLst/>
            <a:ahLst/>
            <a:cxnLst/>
            <a:rect l="l" t="t" r="r" b="b"/>
            <a:pathLst>
              <a:path w="2484120" h="1096010">
                <a:moveTo>
                  <a:pt x="0" y="0"/>
                </a:moveTo>
                <a:lnTo>
                  <a:pt x="2222246" y="0"/>
                </a:lnTo>
                <a:lnTo>
                  <a:pt x="2484120" y="547878"/>
                </a:lnTo>
                <a:lnTo>
                  <a:pt x="2222246" y="1095756"/>
                </a:lnTo>
                <a:lnTo>
                  <a:pt x="0" y="1095756"/>
                </a:lnTo>
                <a:lnTo>
                  <a:pt x="0" y="0"/>
                </a:lnTo>
                <a:close/>
              </a:path>
            </a:pathLst>
          </a:custGeom>
          <a:ln w="25908">
            <a:solidFill>
              <a:srgbClr val="000000"/>
            </a:solidFill>
          </a:ln>
        </p:spPr>
        <p:txBody>
          <a:bodyPr wrap="square" lIns="0" tIns="0" rIns="0" bIns="0" rtlCol="0"/>
          <a:lstStyle/>
          <a:p>
            <a:endParaRPr/>
          </a:p>
        </p:txBody>
      </p:sp>
      <p:sp>
        <p:nvSpPr>
          <p:cNvPr id="12" name="object 12"/>
          <p:cNvSpPr txBox="1"/>
          <p:nvPr/>
        </p:nvSpPr>
        <p:spPr>
          <a:xfrm>
            <a:off x="2186685" y="4714747"/>
            <a:ext cx="927100" cy="289823"/>
          </a:xfrm>
          <a:prstGeom prst="rect">
            <a:avLst/>
          </a:prstGeom>
        </p:spPr>
        <p:txBody>
          <a:bodyPr vert="horz" wrap="square" lIns="0" tIns="12700" rIns="0" bIns="0" rtlCol="0">
            <a:spAutoFit/>
          </a:bodyPr>
          <a:lstStyle/>
          <a:p>
            <a:pPr>
              <a:lnSpc>
                <a:spcPct val="100000"/>
              </a:lnSpc>
              <a:spcBef>
                <a:spcPts val="100"/>
              </a:spcBef>
            </a:pPr>
            <a:r>
              <a:rPr lang="zh-CN" altLang="en-US" dirty="0">
                <a:solidFill>
                  <a:srgbClr val="FFFFFF"/>
                </a:solidFill>
                <a:latin typeface="Noto Sans CJK JP Regular"/>
                <a:cs typeface="Noto Sans CJK JP Regular"/>
              </a:rPr>
              <a:t>人类专家</a:t>
            </a:r>
            <a:endParaRPr sz="1800" dirty="0">
              <a:latin typeface="Noto Sans CJK JP Regular"/>
              <a:cs typeface="Noto Sans CJK JP Regular"/>
            </a:endParaRPr>
          </a:p>
        </p:txBody>
      </p:sp>
      <p:sp>
        <p:nvSpPr>
          <p:cNvPr id="13" name="object 13"/>
          <p:cNvSpPr txBox="1"/>
          <p:nvPr/>
        </p:nvSpPr>
        <p:spPr>
          <a:xfrm>
            <a:off x="5783326" y="2652521"/>
            <a:ext cx="2298700" cy="299720"/>
          </a:xfrm>
          <a:prstGeom prst="rect">
            <a:avLst/>
          </a:prstGeom>
        </p:spPr>
        <p:txBody>
          <a:bodyPr vert="horz" wrap="square" lIns="0" tIns="12700" rIns="0" bIns="0" rtlCol="0">
            <a:spAutoFit/>
          </a:bodyPr>
          <a:lstStyle/>
          <a:p>
            <a:pPr>
              <a:lnSpc>
                <a:spcPct val="100000"/>
              </a:lnSpc>
              <a:spcBef>
                <a:spcPts val="100"/>
              </a:spcBef>
            </a:pPr>
            <a:r>
              <a:rPr lang="zh-CN" altLang="en-US" sz="1800" dirty="0">
                <a:latin typeface="黑体" panose="02010609060101010101" pitchFamily="49" charset="-122"/>
                <a:ea typeface="黑体" panose="02010609060101010101" pitchFamily="49" charset="-122"/>
                <a:cs typeface="Noto Sans CJK JP Regular"/>
              </a:rPr>
              <a:t>利用数据建立规则</a:t>
            </a:r>
            <a:endParaRPr sz="1800" dirty="0">
              <a:latin typeface="黑体" panose="02010609060101010101" pitchFamily="49" charset="-122"/>
              <a:ea typeface="黑体" panose="02010609060101010101" pitchFamily="49" charset="-122"/>
              <a:cs typeface="Noto Sans CJK JP Regular"/>
            </a:endParaRPr>
          </a:p>
        </p:txBody>
      </p:sp>
      <p:sp>
        <p:nvSpPr>
          <p:cNvPr id="14" name="object 14"/>
          <p:cNvSpPr txBox="1"/>
          <p:nvPr/>
        </p:nvSpPr>
        <p:spPr>
          <a:xfrm>
            <a:off x="5805551" y="4666615"/>
            <a:ext cx="1612900" cy="289823"/>
          </a:xfrm>
          <a:prstGeom prst="rect">
            <a:avLst/>
          </a:prstGeom>
        </p:spPr>
        <p:txBody>
          <a:bodyPr vert="horz" wrap="square" lIns="0" tIns="12700" rIns="0" bIns="0" rtlCol="0">
            <a:spAutoFit/>
          </a:bodyPr>
          <a:lstStyle/>
          <a:p>
            <a:pPr>
              <a:lnSpc>
                <a:spcPct val="100000"/>
              </a:lnSpc>
              <a:spcBef>
                <a:spcPts val="100"/>
              </a:spcBef>
            </a:pPr>
            <a:r>
              <a:rPr lang="zh-CN" altLang="en-US" sz="1800" dirty="0">
                <a:latin typeface="黑体" panose="02010609060101010101" pitchFamily="49" charset="-122"/>
                <a:ea typeface="黑体" panose="02010609060101010101" pitchFamily="49" charset="-122"/>
                <a:cs typeface="Noto Sans CJK JP Regular"/>
              </a:rPr>
              <a:t>从经验产生规则</a:t>
            </a:r>
            <a:endParaRPr sz="1800" dirty="0">
              <a:latin typeface="黑体" panose="02010609060101010101" pitchFamily="49" charset="-122"/>
              <a:ea typeface="黑体" panose="02010609060101010101" pitchFamily="49" charset="-122"/>
              <a:cs typeface="Noto Sans CJK JP Regular"/>
            </a:endParaRPr>
          </a:p>
        </p:txBody>
      </p:sp>
      <p:sp>
        <p:nvSpPr>
          <p:cNvPr id="15" name="object 15"/>
          <p:cNvSpPr txBox="1"/>
          <p:nvPr/>
        </p:nvSpPr>
        <p:spPr>
          <a:xfrm>
            <a:off x="1453896" y="2295144"/>
            <a:ext cx="1125220" cy="1106805"/>
          </a:xfrm>
          <a:prstGeom prst="rect">
            <a:avLst/>
          </a:prstGeom>
          <a:solidFill>
            <a:srgbClr val="000000"/>
          </a:solidFill>
        </p:spPr>
        <p:txBody>
          <a:bodyPr vert="horz" wrap="square" lIns="0" tIns="0" rIns="0" bIns="0" rtlCol="0">
            <a:spAutoFit/>
          </a:bodyPr>
          <a:lstStyle/>
          <a:p>
            <a:pPr>
              <a:lnSpc>
                <a:spcPct val="100000"/>
              </a:lnSpc>
            </a:pPr>
            <a:endParaRPr sz="1800">
              <a:latin typeface="Times New Roman"/>
              <a:cs typeface="Times New Roman"/>
            </a:endParaRPr>
          </a:p>
          <a:p>
            <a:pPr marL="345440">
              <a:lnSpc>
                <a:spcPct val="100000"/>
              </a:lnSpc>
              <a:spcBef>
                <a:spcPts val="1085"/>
              </a:spcBef>
            </a:pPr>
            <a:r>
              <a:rPr sz="1800" spc="-105" dirty="0">
                <a:solidFill>
                  <a:srgbClr val="FFFFFF"/>
                </a:solidFill>
                <a:latin typeface="Arial"/>
                <a:cs typeface="Arial"/>
              </a:rPr>
              <a:t>Data</a:t>
            </a:r>
            <a:endParaRPr sz="1800">
              <a:latin typeface="Arial"/>
              <a:cs typeface="Arial"/>
            </a:endParaRPr>
          </a:p>
        </p:txBody>
      </p:sp>
      <p:sp>
        <p:nvSpPr>
          <p:cNvPr id="16" name="object 16"/>
          <p:cNvSpPr txBox="1"/>
          <p:nvPr/>
        </p:nvSpPr>
        <p:spPr>
          <a:xfrm>
            <a:off x="228600" y="1988820"/>
            <a:ext cx="1031748" cy="1625445"/>
          </a:xfrm>
          <a:prstGeom prst="rect">
            <a:avLst/>
          </a:prstGeom>
          <a:solidFill>
            <a:srgbClr val="BEBEBE"/>
          </a:solidFill>
        </p:spPr>
        <p:txBody>
          <a:bodyPr vert="horz" wrap="square" lIns="0" tIns="1905" rIns="0" bIns="0" rtlCol="0">
            <a:spAutoFit/>
          </a:bodyPr>
          <a:lstStyle/>
          <a:p>
            <a:pPr>
              <a:lnSpc>
                <a:spcPct val="100000"/>
              </a:lnSpc>
              <a:spcBef>
                <a:spcPts val="15"/>
              </a:spcBef>
            </a:pPr>
            <a:endParaRPr sz="3350" dirty="0">
              <a:latin typeface="Times New Roman"/>
              <a:cs typeface="Times New Roman"/>
            </a:endParaRPr>
          </a:p>
          <a:p>
            <a:pPr marL="163830">
              <a:lnSpc>
                <a:spcPct val="100000"/>
              </a:lnSpc>
            </a:pPr>
            <a:r>
              <a:rPr lang="en-US" dirty="0">
                <a:latin typeface="Noto Sans CJK JP Regular"/>
                <a:cs typeface="Noto Sans CJK JP Regular"/>
              </a:rPr>
              <a:t>Machine Learning</a:t>
            </a:r>
          </a:p>
          <a:p>
            <a:pPr marL="163830">
              <a:lnSpc>
                <a:spcPct val="100000"/>
              </a:lnSpc>
            </a:pPr>
            <a:endParaRPr lang="en-US" altLang="zh-CN" sz="1800" dirty="0">
              <a:latin typeface="Noto Sans CJK JP Regular"/>
              <a:cs typeface="Noto Sans CJK JP Regular"/>
            </a:endParaRPr>
          </a:p>
          <a:p>
            <a:pPr marL="163830">
              <a:lnSpc>
                <a:spcPct val="100000"/>
              </a:lnSpc>
            </a:pPr>
            <a:endParaRPr sz="1800" dirty="0">
              <a:latin typeface="Noto Sans CJK JP Regular"/>
              <a:cs typeface="Noto Sans CJK JP Regular"/>
            </a:endParaRPr>
          </a:p>
        </p:txBody>
      </p:sp>
      <p:sp>
        <p:nvSpPr>
          <p:cNvPr id="17" name="object 17"/>
          <p:cNvSpPr txBox="1"/>
          <p:nvPr/>
        </p:nvSpPr>
        <p:spPr>
          <a:xfrm>
            <a:off x="152400" y="4006596"/>
            <a:ext cx="1115821" cy="1615186"/>
          </a:xfrm>
          <a:prstGeom prst="rect">
            <a:avLst/>
          </a:prstGeom>
          <a:solidFill>
            <a:srgbClr val="BEBEBE"/>
          </a:solidFill>
        </p:spPr>
        <p:txBody>
          <a:bodyPr vert="horz" wrap="square" lIns="0" tIns="6985" rIns="0" bIns="0" rtlCol="0">
            <a:spAutoFit/>
          </a:bodyPr>
          <a:lstStyle/>
          <a:p>
            <a:pPr>
              <a:lnSpc>
                <a:spcPct val="100000"/>
              </a:lnSpc>
              <a:spcBef>
                <a:spcPts val="55"/>
              </a:spcBef>
            </a:pPr>
            <a:endParaRPr sz="3250" dirty="0">
              <a:latin typeface="Times New Roman"/>
              <a:cs typeface="Times New Roman"/>
            </a:endParaRPr>
          </a:p>
          <a:p>
            <a:pPr marL="154305" marR="315595">
              <a:lnSpc>
                <a:spcPct val="100000"/>
              </a:lnSpc>
            </a:pPr>
            <a:r>
              <a:rPr lang="en-US" sz="1800" dirty="0">
                <a:latin typeface="Noto Sans CJK JP Regular"/>
                <a:cs typeface="Noto Sans CJK JP Regular"/>
              </a:rPr>
              <a:t>Rule-based system</a:t>
            </a:r>
          </a:p>
          <a:p>
            <a:pPr marL="154305" marR="315595">
              <a:lnSpc>
                <a:spcPct val="100000"/>
              </a:lnSpc>
            </a:pPr>
            <a:endParaRPr lang="en-US" altLang="zh-CN" dirty="0">
              <a:latin typeface="Noto Sans CJK JP Regular"/>
              <a:cs typeface="Noto Sans CJK JP Regular"/>
            </a:endParaRPr>
          </a:p>
        </p:txBody>
      </p:sp>
      <p:sp>
        <p:nvSpPr>
          <p:cNvPr id="20" name="Rectangle 2">
            <a:extLst>
              <a:ext uri="{FF2B5EF4-FFF2-40B4-BE49-F238E27FC236}">
                <a16:creationId xmlns:a16="http://schemas.microsoft.com/office/drawing/2014/main" xmlns="" id="{06946C77-D541-402E-8030-ECA521079451}"/>
              </a:ext>
            </a:extLst>
          </p:cNvPr>
          <p:cNvSpPr txBox="1">
            <a:spLocks noChangeArrowheads="1"/>
          </p:cNvSpPr>
          <p:nvPr/>
        </p:nvSpPr>
        <p:spPr>
          <a:xfrm>
            <a:off x="533400" y="457200"/>
            <a:ext cx="8610600"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Methods of Artificial Intelligence</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03732" y="3957828"/>
            <a:ext cx="3514725" cy="979114"/>
          </a:xfrm>
          <a:prstGeom prst="rect">
            <a:avLst/>
          </a:prstGeom>
          <a:solidFill>
            <a:srgbClr val="000000"/>
          </a:solidFill>
        </p:spPr>
        <p:txBody>
          <a:bodyPr vert="horz" wrap="square" lIns="0" tIns="1905" rIns="0" bIns="0" rtlCol="0">
            <a:spAutoFit/>
          </a:bodyPr>
          <a:lstStyle/>
          <a:p>
            <a:pPr>
              <a:lnSpc>
                <a:spcPct val="100000"/>
              </a:lnSpc>
              <a:spcBef>
                <a:spcPts val="15"/>
              </a:spcBef>
            </a:pPr>
            <a:endParaRPr sz="2750" dirty="0">
              <a:latin typeface="Times New Roman"/>
              <a:cs typeface="Times New Roman"/>
            </a:endParaRPr>
          </a:p>
          <a:p>
            <a:pPr algn="ctr">
              <a:lnSpc>
                <a:spcPct val="100000"/>
              </a:lnSpc>
            </a:pPr>
            <a:r>
              <a:rPr lang="en-US" sz="1800" dirty="0">
                <a:solidFill>
                  <a:schemeClr val="bg1"/>
                </a:solidFill>
                <a:latin typeface="Noto Sans CJK JP Regular"/>
                <a:cs typeface="Noto Sans CJK JP Regular"/>
              </a:rPr>
              <a:t>R</a:t>
            </a:r>
            <a:r>
              <a:rPr lang="en-US" dirty="0">
                <a:solidFill>
                  <a:schemeClr val="bg1"/>
                </a:solidFill>
                <a:latin typeface="Noto Sans CJK JP Regular"/>
                <a:cs typeface="Noto Sans CJK JP Regular"/>
              </a:rPr>
              <a:t>ule-based</a:t>
            </a:r>
            <a:r>
              <a:rPr lang="zh-CN" altLang="en-US" dirty="0">
                <a:solidFill>
                  <a:schemeClr val="bg1"/>
                </a:solidFill>
                <a:latin typeface="Noto Sans CJK JP Regular"/>
                <a:cs typeface="Noto Sans CJK JP Regular"/>
              </a:rPr>
              <a:t> </a:t>
            </a:r>
            <a:r>
              <a:rPr lang="en-US" altLang="zh-CN" dirty="0">
                <a:solidFill>
                  <a:schemeClr val="bg1"/>
                </a:solidFill>
                <a:latin typeface="Noto Sans CJK JP Regular"/>
                <a:cs typeface="Noto Sans CJK JP Regular"/>
              </a:rPr>
              <a:t>system</a:t>
            </a:r>
          </a:p>
          <a:p>
            <a:pPr algn="ctr">
              <a:lnSpc>
                <a:spcPct val="100000"/>
              </a:lnSpc>
            </a:pPr>
            <a:endParaRPr sz="1800" dirty="0">
              <a:solidFill>
                <a:schemeClr val="bg1"/>
              </a:solidFill>
              <a:latin typeface="Noto Sans CJK JP Regular"/>
              <a:cs typeface="Noto Sans CJK JP Regular"/>
            </a:endParaRPr>
          </a:p>
        </p:txBody>
      </p:sp>
      <p:sp>
        <p:nvSpPr>
          <p:cNvPr id="4" name="object 4"/>
          <p:cNvSpPr txBox="1"/>
          <p:nvPr/>
        </p:nvSpPr>
        <p:spPr>
          <a:xfrm>
            <a:off x="4719828" y="3957828"/>
            <a:ext cx="3514725" cy="979114"/>
          </a:xfrm>
          <a:prstGeom prst="rect">
            <a:avLst/>
          </a:prstGeom>
          <a:solidFill>
            <a:srgbClr val="000000"/>
          </a:solidFill>
        </p:spPr>
        <p:txBody>
          <a:bodyPr vert="horz" wrap="square" lIns="0" tIns="1905" rIns="0" bIns="0" rtlCol="0">
            <a:spAutoFit/>
          </a:bodyPr>
          <a:lstStyle/>
          <a:p>
            <a:pPr>
              <a:lnSpc>
                <a:spcPct val="100000"/>
              </a:lnSpc>
              <a:spcBef>
                <a:spcPts val="15"/>
              </a:spcBef>
            </a:pPr>
            <a:endParaRPr sz="2750" dirty="0">
              <a:latin typeface="Times New Roman"/>
              <a:cs typeface="Times New Roman"/>
            </a:endParaRPr>
          </a:p>
          <a:p>
            <a:pPr algn="ctr">
              <a:lnSpc>
                <a:spcPct val="100000"/>
              </a:lnSpc>
            </a:pPr>
            <a:r>
              <a:rPr lang="en-US" sz="1800" dirty="0">
                <a:solidFill>
                  <a:srgbClr val="FFFFFF"/>
                </a:solidFill>
                <a:latin typeface="Noto Sans CJK JP Regular"/>
                <a:cs typeface="Noto Sans CJK JP Regular"/>
              </a:rPr>
              <a:t>Machine Learning</a:t>
            </a:r>
          </a:p>
          <a:p>
            <a:pPr algn="ctr">
              <a:lnSpc>
                <a:spcPct val="100000"/>
              </a:lnSpc>
            </a:pPr>
            <a:endParaRPr sz="1800" dirty="0">
              <a:latin typeface="Noto Sans CJK JP Regular"/>
              <a:cs typeface="Noto Sans CJK JP Regular"/>
            </a:endParaRPr>
          </a:p>
        </p:txBody>
      </p:sp>
      <p:sp>
        <p:nvSpPr>
          <p:cNvPr id="5" name="object 5"/>
          <p:cNvSpPr txBox="1"/>
          <p:nvPr/>
        </p:nvSpPr>
        <p:spPr>
          <a:xfrm>
            <a:off x="964183" y="5125973"/>
            <a:ext cx="3226435" cy="843821"/>
          </a:xfrm>
          <a:prstGeom prst="rect">
            <a:avLst/>
          </a:prstGeom>
        </p:spPr>
        <p:txBody>
          <a:bodyPr vert="horz" wrap="square" lIns="0" tIns="12700" rIns="0" bIns="0" rtlCol="0">
            <a:spAutoFit/>
          </a:bodyPr>
          <a:lstStyle/>
          <a:p>
            <a:pPr marL="12700" marR="5080" algn="just">
              <a:lnSpc>
                <a:spcPct val="100000"/>
              </a:lnSpc>
              <a:spcBef>
                <a:spcPts val="100"/>
              </a:spcBef>
            </a:pPr>
            <a:r>
              <a:rPr lang="zh-CN" altLang="en-US" dirty="0">
                <a:latin typeface="黑体" panose="02010609060101010101" pitchFamily="49" charset="-122"/>
                <a:ea typeface="黑体" panose="02010609060101010101" pitchFamily="49" charset="-122"/>
                <a:cs typeface="Noto Sans CJK JP Regular"/>
              </a:rPr>
              <a:t>要把动物的特征列出来，写成程序，才有办法判断（但人类很难 明确列出各种动物的不同）</a:t>
            </a:r>
            <a:endParaRPr sz="1800" dirty="0">
              <a:latin typeface="黑体" panose="02010609060101010101" pitchFamily="49" charset="-122"/>
              <a:ea typeface="黑体" panose="02010609060101010101" pitchFamily="49" charset="-122"/>
              <a:cs typeface="Noto Sans CJK JP Regular"/>
            </a:endParaRPr>
          </a:p>
        </p:txBody>
      </p:sp>
      <p:sp>
        <p:nvSpPr>
          <p:cNvPr id="6" name="object 6"/>
          <p:cNvSpPr txBox="1"/>
          <p:nvPr/>
        </p:nvSpPr>
        <p:spPr>
          <a:xfrm>
            <a:off x="4811395" y="5167121"/>
            <a:ext cx="3226435" cy="842644"/>
          </a:xfrm>
          <a:prstGeom prst="rect">
            <a:avLst/>
          </a:prstGeom>
        </p:spPr>
        <p:txBody>
          <a:bodyPr vert="horz" wrap="square" lIns="0" tIns="15240" rIns="0" bIns="0" rtlCol="0">
            <a:spAutoFit/>
          </a:bodyPr>
          <a:lstStyle/>
          <a:p>
            <a:pPr marL="12700" marR="5080" algn="just">
              <a:lnSpc>
                <a:spcPct val="98900"/>
              </a:lnSpc>
              <a:spcBef>
                <a:spcPts val="120"/>
              </a:spcBef>
            </a:pPr>
            <a:r>
              <a:rPr lang="zh-CN" altLang="en-US" dirty="0">
                <a:latin typeface="黑体" panose="02010609060101010101" pitchFamily="49" charset="-122"/>
                <a:ea typeface="黑体" panose="02010609060101010101" pitchFamily="49" charset="-122"/>
                <a:cs typeface="Noto Sans CJK JP Regular"/>
              </a:rPr>
              <a:t>将各种动物的照片给算法，算法就会产生明确的规则，有规则后就可以辨识</a:t>
            </a:r>
            <a:endParaRPr sz="1800" dirty="0">
              <a:latin typeface="黑体" panose="02010609060101010101" pitchFamily="49" charset="-122"/>
              <a:ea typeface="黑体" panose="02010609060101010101" pitchFamily="49" charset="-122"/>
              <a:cs typeface="Noto Sans CJK JP Regular"/>
            </a:endParaRPr>
          </a:p>
        </p:txBody>
      </p:sp>
      <p:sp>
        <p:nvSpPr>
          <p:cNvPr id="7" name="object 7"/>
          <p:cNvSpPr txBox="1"/>
          <p:nvPr/>
        </p:nvSpPr>
        <p:spPr>
          <a:xfrm>
            <a:off x="1338452" y="1409352"/>
            <a:ext cx="6064250" cy="2285882"/>
          </a:xfrm>
          <a:prstGeom prst="rect">
            <a:avLst/>
          </a:prstGeom>
        </p:spPr>
        <p:txBody>
          <a:bodyPr vert="horz" wrap="square" lIns="0" tIns="254635" rIns="0" bIns="0" rtlCol="0">
            <a:spAutoFit/>
          </a:bodyPr>
          <a:lstStyle/>
          <a:p>
            <a:pPr marL="12700">
              <a:lnSpc>
                <a:spcPct val="100000"/>
              </a:lnSpc>
              <a:spcBef>
                <a:spcPts val="2005"/>
              </a:spcBef>
            </a:pPr>
            <a:r>
              <a:rPr lang="zh-CN" altLang="en-US" sz="2800" spc="-5" dirty="0">
                <a:latin typeface="黑体" panose="02010609060101010101" pitchFamily="49" charset="-122"/>
                <a:ea typeface="黑体" panose="02010609060101010101" pitchFamily="49" charset="-122"/>
                <a:cs typeface="Noto Sans CJK JP Regular"/>
              </a:rPr>
              <a:t>专家的瓶颈</a:t>
            </a:r>
            <a:r>
              <a:rPr sz="2800" spc="-5" dirty="0">
                <a:latin typeface="黑体" panose="02010609060101010101" pitchFamily="49" charset="-122"/>
                <a:ea typeface="黑体" panose="02010609060101010101" pitchFamily="49" charset="-122"/>
                <a:cs typeface="Noto Sans CJK JP Regular"/>
              </a:rPr>
              <a:t>：</a:t>
            </a:r>
            <a:r>
              <a:rPr lang="zh-CN" altLang="en-US" sz="2800" spc="-5" dirty="0">
                <a:latin typeface="黑体" panose="02010609060101010101" pitchFamily="49" charset="-122"/>
                <a:ea typeface="黑体" panose="02010609060101010101" pitchFamily="49" charset="-122"/>
                <a:cs typeface="Noto Sans CJK JP Regular"/>
              </a:rPr>
              <a:t>人类讲不清楚，难定规则</a:t>
            </a:r>
            <a:endParaRPr sz="2800" dirty="0">
              <a:latin typeface="黑体" panose="02010609060101010101" pitchFamily="49" charset="-122"/>
              <a:ea typeface="黑体" panose="02010609060101010101" pitchFamily="49" charset="-122"/>
              <a:cs typeface="Noto Sans CJK JP Regular"/>
            </a:endParaRPr>
          </a:p>
          <a:p>
            <a:pPr marL="299085" indent="-286385">
              <a:lnSpc>
                <a:spcPct val="100000"/>
              </a:lnSpc>
              <a:spcBef>
                <a:spcPts val="1225"/>
              </a:spcBef>
              <a:buFont typeface="Arial"/>
              <a:buChar char="•"/>
              <a:tabLst>
                <a:tab pos="299085" algn="l"/>
                <a:tab pos="299720" algn="l"/>
              </a:tabLst>
            </a:pPr>
            <a:r>
              <a:rPr sz="1800" dirty="0">
                <a:latin typeface="黑体" panose="02010609060101010101" pitchFamily="49" charset="-122"/>
                <a:ea typeface="黑体" panose="02010609060101010101" pitchFamily="49" charset="-122"/>
                <a:cs typeface="Noto Sans CJK JP Regular"/>
              </a:rPr>
              <a:t>人</a:t>
            </a:r>
            <a:r>
              <a:rPr lang="zh-CN" altLang="en-US" sz="1800" dirty="0">
                <a:latin typeface="黑体" panose="02010609060101010101" pitchFamily="49" charset="-122"/>
                <a:ea typeface="黑体" panose="02010609060101010101" pitchFamily="49" charset="-122"/>
                <a:cs typeface="Noto Sans CJK JP Regular"/>
              </a:rPr>
              <a:t>类对</a:t>
            </a:r>
            <a:r>
              <a:rPr sz="1800" dirty="0" err="1">
                <a:latin typeface="黑体" panose="02010609060101010101" pitchFamily="49" charset="-122"/>
                <a:ea typeface="黑体" panose="02010609060101010101" pitchFamily="49" charset="-122"/>
                <a:cs typeface="Noto Sans CJK JP Regular"/>
              </a:rPr>
              <a:t>物件的描述能力有限</a:t>
            </a:r>
            <a:r>
              <a:rPr sz="1800" dirty="0">
                <a:latin typeface="黑体" panose="02010609060101010101" pitchFamily="49" charset="-122"/>
                <a:ea typeface="黑体" panose="02010609060101010101" pitchFamily="49" charset="-122"/>
                <a:cs typeface="Noto Sans CJK JP Regular"/>
              </a:rPr>
              <a:t>，</a:t>
            </a:r>
            <a:r>
              <a:rPr lang="zh-CN" altLang="en-US" sz="1800" dirty="0">
                <a:latin typeface="黑体" panose="02010609060101010101" pitchFamily="49" charset="-122"/>
                <a:ea typeface="黑体" panose="02010609060101010101" pitchFamily="49" charset="-122"/>
                <a:cs typeface="Noto Sans CJK JP Regular"/>
              </a:rPr>
              <a:t>难</a:t>
            </a:r>
            <a:r>
              <a:rPr sz="1800" dirty="0">
                <a:latin typeface="黑体" panose="02010609060101010101" pitchFamily="49" charset="-122"/>
                <a:ea typeface="黑体" panose="02010609060101010101" pitchFamily="49" charset="-122"/>
                <a:cs typeface="Noto Sans CJK JP Regular"/>
              </a:rPr>
              <a:t>以</a:t>
            </a:r>
            <a:r>
              <a:rPr lang="zh-CN" altLang="en-US" sz="1800" dirty="0">
                <a:latin typeface="黑体" panose="02010609060101010101" pitchFamily="49" charset="-122"/>
                <a:ea typeface="黑体" panose="02010609060101010101" pitchFamily="49" charset="-122"/>
                <a:cs typeface="Noto Sans CJK JP Regular"/>
              </a:rPr>
              <a:t>精准</a:t>
            </a:r>
            <a:r>
              <a:rPr sz="1800" dirty="0" err="1">
                <a:latin typeface="黑体" panose="02010609060101010101" pitchFamily="49" charset="-122"/>
                <a:ea typeface="黑体" panose="02010609060101010101" pitchFamily="49" charset="-122"/>
                <a:cs typeface="Noto Sans CJK JP Regular"/>
              </a:rPr>
              <a:t>的描述</a:t>
            </a:r>
            <a:r>
              <a:rPr lang="zh-CN" altLang="en-US" sz="1800" dirty="0">
                <a:latin typeface="黑体" panose="02010609060101010101" pitchFamily="49" charset="-122"/>
                <a:ea typeface="黑体" panose="02010609060101010101" pitchFamily="49" charset="-122"/>
                <a:cs typeface="Noto Sans CJK JP Regular"/>
              </a:rPr>
              <a:t>各种规则</a:t>
            </a:r>
            <a:r>
              <a:rPr sz="1800" dirty="0">
                <a:latin typeface="黑体" panose="02010609060101010101" pitchFamily="49" charset="-122"/>
                <a:ea typeface="黑体" panose="02010609060101010101" pitchFamily="49" charset="-122"/>
                <a:cs typeface="Noto Sans CJK JP Regular"/>
              </a:rPr>
              <a:t>，</a:t>
            </a:r>
          </a:p>
          <a:p>
            <a:pPr marL="299085" indent="-286385">
              <a:lnSpc>
                <a:spcPct val="100000"/>
              </a:lnSpc>
              <a:buFont typeface="Arial"/>
              <a:buChar char="•"/>
              <a:tabLst>
                <a:tab pos="299085" algn="l"/>
                <a:tab pos="299720" algn="l"/>
              </a:tabLst>
            </a:pPr>
            <a:r>
              <a:rPr sz="1800" dirty="0" err="1">
                <a:latin typeface="黑体" panose="02010609060101010101" pitchFamily="49" charset="-122"/>
                <a:ea typeface="黑体" panose="02010609060101010101" pitchFamily="49" charset="-122"/>
                <a:cs typeface="Noto Sans CJK JP Regular"/>
              </a:rPr>
              <a:t>但</a:t>
            </a:r>
            <a:r>
              <a:rPr sz="1800" spc="105" dirty="0" err="1">
                <a:latin typeface="黑体" panose="02010609060101010101" pitchFamily="49" charset="-122"/>
                <a:ea typeface="黑体" panose="02010609060101010101" pitchFamily="49" charset="-122"/>
                <a:cs typeface="Noto Sans CJK JP Regular"/>
              </a:rPr>
              <a:t>ML</a:t>
            </a:r>
            <a:r>
              <a:rPr sz="1800" dirty="0" err="1">
                <a:latin typeface="黑体" panose="02010609060101010101" pitchFamily="49" charset="-122"/>
                <a:ea typeface="黑体" panose="02010609060101010101" pitchFamily="49" charset="-122"/>
                <a:cs typeface="Noto Sans CJK JP Regular"/>
              </a:rPr>
              <a:t>可</a:t>
            </a:r>
            <a:r>
              <a:rPr lang="zh-CN" altLang="en-US" sz="1800" dirty="0">
                <a:latin typeface="黑体" panose="02010609060101010101" pitchFamily="49" charset="-122"/>
                <a:ea typeface="黑体" panose="02010609060101010101" pitchFamily="49" charset="-122"/>
                <a:cs typeface="Noto Sans CJK JP Regular"/>
              </a:rPr>
              <a:t>通过算法从</a:t>
            </a:r>
            <a:r>
              <a:rPr sz="1800" dirty="0" err="1">
                <a:latin typeface="黑体" panose="02010609060101010101" pitchFamily="49" charset="-122"/>
                <a:ea typeface="黑体" panose="02010609060101010101" pitchFamily="49" charset="-122"/>
                <a:cs typeface="Noto Sans CJK JP Regular"/>
              </a:rPr>
              <a:t>大量</a:t>
            </a:r>
            <a:r>
              <a:rPr lang="zh-CN" altLang="en-US" sz="1800" dirty="0">
                <a:latin typeface="黑体" panose="02010609060101010101" pitchFamily="49" charset="-122"/>
                <a:ea typeface="黑体" panose="02010609060101010101" pitchFamily="49" charset="-122"/>
                <a:cs typeface="Noto Sans CJK JP Regular"/>
              </a:rPr>
              <a:t>资料</a:t>
            </a:r>
            <a:r>
              <a:rPr sz="1800" dirty="0" err="1">
                <a:latin typeface="黑体" panose="02010609060101010101" pitchFamily="49" charset="-122"/>
                <a:ea typeface="黑体" panose="02010609060101010101" pitchFamily="49" charset="-122"/>
                <a:cs typeface="Noto Sans CJK JP Regular"/>
              </a:rPr>
              <a:t>中推理出</a:t>
            </a:r>
            <a:r>
              <a:rPr lang="zh-CN" altLang="en-US" sz="1800" dirty="0">
                <a:latin typeface="黑体" panose="02010609060101010101" pitchFamily="49" charset="-122"/>
                <a:ea typeface="黑体" panose="02010609060101010101" pitchFamily="49" charset="-122"/>
                <a:cs typeface="Noto Sans CJK JP Regular"/>
              </a:rPr>
              <a:t>精准</a:t>
            </a:r>
            <a:r>
              <a:rPr sz="1800" dirty="0">
                <a:latin typeface="黑体" panose="02010609060101010101" pitchFamily="49" charset="-122"/>
                <a:ea typeface="黑体" panose="02010609060101010101" pitchFamily="49" charset="-122"/>
                <a:cs typeface="Noto Sans CJK JP Regular"/>
              </a:rPr>
              <a:t>的</a:t>
            </a:r>
            <a:r>
              <a:rPr lang="zh-CN" altLang="en-US" sz="1800" dirty="0">
                <a:latin typeface="黑体" panose="02010609060101010101" pitchFamily="49" charset="-122"/>
                <a:ea typeface="黑体" panose="02010609060101010101" pitchFamily="49" charset="-122"/>
                <a:cs typeface="Noto Sans CJK JP Regular"/>
              </a:rPr>
              <a:t>规则</a:t>
            </a:r>
            <a:endParaRPr sz="1800" dirty="0">
              <a:latin typeface="黑体" panose="02010609060101010101" pitchFamily="49" charset="-122"/>
              <a:ea typeface="黑体" panose="02010609060101010101" pitchFamily="49" charset="-122"/>
              <a:cs typeface="Noto Sans CJK JP Regular"/>
            </a:endParaRPr>
          </a:p>
          <a:p>
            <a:pPr>
              <a:lnSpc>
                <a:spcPct val="100000"/>
              </a:lnSpc>
            </a:pPr>
            <a:endParaRPr sz="2400" dirty="0">
              <a:latin typeface="Times New Roman"/>
              <a:cs typeface="Times New Roman"/>
            </a:endParaRPr>
          </a:p>
          <a:p>
            <a:pPr marL="1397635">
              <a:lnSpc>
                <a:spcPct val="100000"/>
              </a:lnSpc>
              <a:spcBef>
                <a:spcPts val="1935"/>
              </a:spcBef>
            </a:pPr>
            <a:r>
              <a:rPr sz="1800" dirty="0">
                <a:latin typeface="黑体" panose="02010609060101010101" pitchFamily="49" charset="-122"/>
                <a:ea typeface="黑体" panose="02010609060101010101" pitchFamily="49" charset="-122"/>
                <a:cs typeface="Noto Sans CJK JP Regular"/>
              </a:rPr>
              <a:t>以</a:t>
            </a:r>
            <a:r>
              <a:rPr lang="zh-CN" altLang="en-US" sz="1800" dirty="0">
                <a:latin typeface="黑体" panose="02010609060101010101" pitchFamily="49" charset="-122"/>
                <a:ea typeface="黑体" panose="02010609060101010101" pitchFamily="49" charset="-122"/>
                <a:cs typeface="Noto Sans CJK JP Regular"/>
              </a:rPr>
              <a:t>开发动物辨识</a:t>
            </a:r>
            <a:r>
              <a:rPr sz="1800" dirty="0">
                <a:latin typeface="黑体" panose="02010609060101010101" pitchFamily="49" charset="-122"/>
                <a:ea typeface="黑体" panose="02010609060101010101" pitchFamily="49" charset="-122"/>
                <a:cs typeface="Noto Sans CJK JP Regular"/>
              </a:rPr>
              <a:t>的</a:t>
            </a:r>
            <a:r>
              <a:rPr lang="zh-CN" altLang="en-US" sz="1800" dirty="0">
                <a:latin typeface="黑体" panose="02010609060101010101" pitchFamily="49" charset="-122"/>
                <a:ea typeface="黑体" panose="02010609060101010101" pitchFamily="49" charset="-122"/>
                <a:cs typeface="Noto Sans CJK JP Regular"/>
              </a:rPr>
              <a:t>程序为例子</a:t>
            </a:r>
            <a:endParaRPr sz="1800" dirty="0">
              <a:latin typeface="黑体" panose="02010609060101010101" pitchFamily="49" charset="-122"/>
              <a:ea typeface="黑体" panose="02010609060101010101" pitchFamily="49" charset="-122"/>
              <a:cs typeface="Noto Sans CJK JP Regular"/>
            </a:endParaRPr>
          </a:p>
        </p:txBody>
      </p:sp>
      <p:sp>
        <p:nvSpPr>
          <p:cNvPr id="8" name="object 8"/>
          <p:cNvSpPr/>
          <p:nvPr/>
        </p:nvSpPr>
        <p:spPr>
          <a:xfrm>
            <a:off x="468630" y="2853689"/>
            <a:ext cx="8209280" cy="0"/>
          </a:xfrm>
          <a:custGeom>
            <a:avLst/>
            <a:gdLst/>
            <a:ahLst/>
            <a:cxnLst/>
            <a:rect l="l" t="t" r="r" b="b"/>
            <a:pathLst>
              <a:path w="8209280">
                <a:moveTo>
                  <a:pt x="0" y="0"/>
                </a:moveTo>
                <a:lnTo>
                  <a:pt x="8208899" y="0"/>
                </a:lnTo>
              </a:path>
            </a:pathLst>
          </a:custGeom>
          <a:ln w="38100">
            <a:solidFill>
              <a:srgbClr val="7E7E7E"/>
            </a:solidFill>
          </a:ln>
        </p:spPr>
        <p:txBody>
          <a:bodyPr wrap="square" lIns="0" tIns="0" rIns="0" bIns="0" rtlCol="0"/>
          <a:lstStyle/>
          <a:p>
            <a:endParaRPr/>
          </a:p>
        </p:txBody>
      </p:sp>
      <p:sp>
        <p:nvSpPr>
          <p:cNvPr id="11" name="Rectangle 2">
            <a:extLst>
              <a:ext uri="{FF2B5EF4-FFF2-40B4-BE49-F238E27FC236}">
                <a16:creationId xmlns:a16="http://schemas.microsoft.com/office/drawing/2014/main" xmlns="" id="{30D09594-50CD-4A04-9D6F-CA8BC504BF82}"/>
              </a:ext>
            </a:extLst>
          </p:cNvPr>
          <p:cNvSpPr txBox="1">
            <a:spLocks noChangeArrowheads="1"/>
          </p:cNvSpPr>
          <p:nvPr/>
        </p:nvSpPr>
        <p:spPr>
          <a:xfrm>
            <a:off x="470015" y="152400"/>
            <a:ext cx="8610600"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A</a:t>
            </a:r>
            <a:r>
              <a:rPr lang="en-US" altLang="zh-CN" b="1" dirty="0">
                <a:solidFill>
                  <a:srgbClr val="0000FF"/>
                </a:solidFill>
                <a:latin typeface="Arial" charset="0"/>
                <a:ea typeface="Arial" charset="0"/>
                <a:cs typeface="Arial" charset="0"/>
              </a:rPr>
              <a:t>dvantages</a:t>
            </a:r>
            <a:r>
              <a:rPr lang="en-US" altLang="x-none" b="1" dirty="0">
                <a:solidFill>
                  <a:srgbClr val="0000FF"/>
                </a:solidFill>
                <a:latin typeface="Arial" charset="0"/>
                <a:ea typeface="Arial" charset="0"/>
                <a:cs typeface="Arial" charset="0"/>
              </a:rPr>
              <a:t> of Machine Learning</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61644" y="2193035"/>
            <a:ext cx="1394460" cy="3290570"/>
          </a:xfrm>
          <a:prstGeom prst="rect">
            <a:avLst/>
          </a:prstGeom>
          <a:solidFill>
            <a:srgbClr val="000000"/>
          </a:solidFill>
        </p:spPr>
        <p:txBody>
          <a:bodyPr vert="horz" wrap="square" lIns="0" tIns="0" rIns="0" bIns="0" rtlCol="0">
            <a:spAutoFit/>
          </a:bodyPr>
          <a:lstStyle/>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40"/>
              </a:spcBef>
            </a:pPr>
            <a:endParaRPr sz="3050">
              <a:latin typeface="Times New Roman"/>
              <a:cs typeface="Times New Roman"/>
            </a:endParaRPr>
          </a:p>
          <a:p>
            <a:pPr marL="215265">
              <a:lnSpc>
                <a:spcPct val="100000"/>
              </a:lnSpc>
            </a:pPr>
            <a:r>
              <a:rPr sz="1800" dirty="0">
                <a:solidFill>
                  <a:srgbClr val="FFFFFF"/>
                </a:solidFill>
                <a:latin typeface="Noto Sans CJK JP Regular"/>
                <a:cs typeface="Noto Sans CJK JP Regular"/>
              </a:rPr>
              <a:t>大</a:t>
            </a:r>
            <a:r>
              <a:rPr sz="1800" spc="-5" dirty="0">
                <a:solidFill>
                  <a:srgbClr val="FFFFFF"/>
                </a:solidFill>
                <a:latin typeface="Noto Sans CJK JP Regular"/>
                <a:cs typeface="Noto Sans CJK JP Regular"/>
              </a:rPr>
              <a:t>量</a:t>
            </a:r>
            <a:r>
              <a:rPr sz="1800" spc="5" dirty="0">
                <a:solidFill>
                  <a:srgbClr val="FFFFFF"/>
                </a:solidFill>
                <a:latin typeface="Noto Sans CJK JP Regular"/>
                <a:cs typeface="Noto Sans CJK JP Regular"/>
              </a:rPr>
              <a:t>Data</a:t>
            </a:r>
            <a:endParaRPr sz="1800">
              <a:latin typeface="Noto Sans CJK JP Regular"/>
              <a:cs typeface="Noto Sans CJK JP Regular"/>
            </a:endParaRPr>
          </a:p>
        </p:txBody>
      </p:sp>
      <p:sp>
        <p:nvSpPr>
          <p:cNvPr id="4" name="object 4"/>
          <p:cNvSpPr txBox="1"/>
          <p:nvPr/>
        </p:nvSpPr>
        <p:spPr>
          <a:xfrm>
            <a:off x="3427476" y="2193035"/>
            <a:ext cx="1394460" cy="1106805"/>
          </a:xfrm>
          <a:prstGeom prst="rect">
            <a:avLst/>
          </a:prstGeom>
          <a:solidFill>
            <a:srgbClr val="000000"/>
          </a:solidFill>
        </p:spPr>
        <p:txBody>
          <a:bodyPr vert="horz" wrap="square" lIns="0" tIns="0" rIns="0" bIns="0" rtlCol="0">
            <a:spAutoFit/>
          </a:bodyPr>
          <a:lstStyle/>
          <a:p>
            <a:pPr>
              <a:lnSpc>
                <a:spcPct val="100000"/>
              </a:lnSpc>
            </a:pPr>
            <a:endParaRPr sz="1800">
              <a:latin typeface="Times New Roman"/>
              <a:cs typeface="Times New Roman"/>
            </a:endParaRPr>
          </a:p>
          <a:p>
            <a:pPr algn="ctr">
              <a:lnSpc>
                <a:spcPct val="100000"/>
              </a:lnSpc>
              <a:spcBef>
                <a:spcPts val="1080"/>
              </a:spcBef>
            </a:pPr>
            <a:r>
              <a:rPr sz="1800" spc="-110" dirty="0">
                <a:solidFill>
                  <a:srgbClr val="FFFFFF"/>
                </a:solidFill>
                <a:latin typeface="Arial"/>
                <a:cs typeface="Arial"/>
              </a:rPr>
              <a:t>ML</a:t>
            </a:r>
            <a:endParaRPr sz="1800">
              <a:latin typeface="Arial"/>
              <a:cs typeface="Arial"/>
            </a:endParaRPr>
          </a:p>
        </p:txBody>
      </p:sp>
      <p:sp>
        <p:nvSpPr>
          <p:cNvPr id="5" name="object 5"/>
          <p:cNvSpPr txBox="1"/>
          <p:nvPr/>
        </p:nvSpPr>
        <p:spPr>
          <a:xfrm>
            <a:off x="3427476" y="4395215"/>
            <a:ext cx="1394460" cy="986167"/>
          </a:xfrm>
          <a:prstGeom prst="rect">
            <a:avLst/>
          </a:prstGeom>
          <a:solidFill>
            <a:srgbClr val="000000"/>
          </a:solidFill>
        </p:spPr>
        <p:txBody>
          <a:bodyPr vert="horz" wrap="square" lIns="0" tIns="1270" rIns="0" bIns="0" rtlCol="0">
            <a:spAutoFit/>
          </a:bodyPr>
          <a:lstStyle/>
          <a:p>
            <a:pPr>
              <a:lnSpc>
                <a:spcPct val="100000"/>
              </a:lnSpc>
              <a:spcBef>
                <a:spcPts val="10"/>
              </a:spcBef>
            </a:pPr>
            <a:endParaRPr sz="2800" dirty="0">
              <a:latin typeface="Times New Roman"/>
              <a:cs typeface="Times New Roman"/>
            </a:endParaRPr>
          </a:p>
          <a:p>
            <a:pPr algn="ctr">
              <a:lnSpc>
                <a:spcPct val="100000"/>
              </a:lnSpc>
            </a:pPr>
            <a:r>
              <a:rPr sz="1800" dirty="0">
                <a:solidFill>
                  <a:srgbClr val="FFFFFF"/>
                </a:solidFill>
                <a:latin typeface="黑体" panose="02010609060101010101" pitchFamily="49" charset="-122"/>
                <a:ea typeface="黑体" panose="02010609060101010101" pitchFamily="49" charset="-122"/>
                <a:cs typeface="Noto Sans CJK JP Regular"/>
              </a:rPr>
              <a:t>人</a:t>
            </a:r>
            <a:r>
              <a:rPr lang="zh-CN" altLang="en-US" sz="1800" dirty="0">
                <a:solidFill>
                  <a:srgbClr val="FFFFFF"/>
                </a:solidFill>
                <a:latin typeface="黑体" panose="02010609060101010101" pitchFamily="49" charset="-122"/>
                <a:ea typeface="黑体" panose="02010609060101010101" pitchFamily="49" charset="-122"/>
                <a:cs typeface="Noto Sans CJK JP Regular"/>
              </a:rPr>
              <a:t>类</a:t>
            </a:r>
            <a:endParaRPr lang="en-US" altLang="zh-CN" sz="1800" dirty="0">
              <a:solidFill>
                <a:srgbClr val="FFFFFF"/>
              </a:solidFill>
              <a:latin typeface="黑体" panose="02010609060101010101" pitchFamily="49" charset="-122"/>
              <a:ea typeface="黑体" panose="02010609060101010101" pitchFamily="49" charset="-122"/>
              <a:cs typeface="Noto Sans CJK JP Regular"/>
            </a:endParaRPr>
          </a:p>
          <a:p>
            <a:pPr algn="ctr">
              <a:lnSpc>
                <a:spcPct val="100000"/>
              </a:lnSpc>
            </a:pPr>
            <a:endParaRPr sz="1800" dirty="0">
              <a:latin typeface="Noto Sans CJK JP Regular"/>
              <a:cs typeface="Noto Sans CJK JP Regular"/>
            </a:endParaRPr>
          </a:p>
        </p:txBody>
      </p:sp>
      <p:sp>
        <p:nvSpPr>
          <p:cNvPr id="6" name="object 6"/>
          <p:cNvSpPr txBox="1"/>
          <p:nvPr/>
        </p:nvSpPr>
        <p:spPr>
          <a:xfrm>
            <a:off x="3018535" y="5498388"/>
            <a:ext cx="2082800" cy="574040"/>
          </a:xfrm>
          <a:prstGeom prst="rect">
            <a:avLst/>
          </a:prstGeom>
        </p:spPr>
        <p:txBody>
          <a:bodyPr vert="horz" wrap="square" lIns="0" tIns="12700" rIns="0" bIns="0" rtlCol="0">
            <a:spAutoFit/>
          </a:bodyPr>
          <a:lstStyle/>
          <a:p>
            <a:pPr marL="12700" marR="5080">
              <a:lnSpc>
                <a:spcPct val="100000"/>
              </a:lnSpc>
              <a:spcBef>
                <a:spcPts val="100"/>
              </a:spcBef>
            </a:pPr>
            <a:r>
              <a:rPr lang="zh-CN" altLang="en-US" dirty="0">
                <a:latin typeface="黑体" panose="02010609060101010101" pitchFamily="49" charset="-122"/>
                <a:ea typeface="黑体" panose="02010609060101010101" pitchFamily="49" charset="-122"/>
                <a:cs typeface="Noto Sans CJK JP Regular"/>
              </a:rPr>
              <a:t>人类看到大量资料， 难以从中归纳出规则</a:t>
            </a:r>
            <a:endParaRPr sz="1800" dirty="0">
              <a:latin typeface="黑体" panose="02010609060101010101" pitchFamily="49" charset="-122"/>
              <a:ea typeface="黑体" panose="02010609060101010101" pitchFamily="49" charset="-122"/>
              <a:cs typeface="Noto Sans CJK JP Regular"/>
            </a:endParaRPr>
          </a:p>
        </p:txBody>
      </p:sp>
      <p:sp>
        <p:nvSpPr>
          <p:cNvPr id="7" name="object 7"/>
          <p:cNvSpPr txBox="1"/>
          <p:nvPr/>
        </p:nvSpPr>
        <p:spPr>
          <a:xfrm>
            <a:off x="2655189" y="3312667"/>
            <a:ext cx="3562985" cy="574040"/>
          </a:xfrm>
          <a:prstGeom prst="rect">
            <a:avLst/>
          </a:prstGeom>
        </p:spPr>
        <p:txBody>
          <a:bodyPr vert="horz" wrap="square" lIns="0" tIns="12700" rIns="0" bIns="0" rtlCol="0">
            <a:spAutoFit/>
          </a:bodyPr>
          <a:lstStyle/>
          <a:p>
            <a:pPr marL="12700" marR="5080">
              <a:lnSpc>
                <a:spcPct val="100000"/>
              </a:lnSpc>
              <a:spcBef>
                <a:spcPts val="100"/>
              </a:spcBef>
            </a:pPr>
            <a:r>
              <a:rPr lang="en-US" altLang="zh-CN" spc="105" dirty="0">
                <a:latin typeface="黑体" panose="02010609060101010101" pitchFamily="49" charset="-122"/>
                <a:ea typeface="黑体" panose="02010609060101010101" pitchFamily="49" charset="-122"/>
                <a:cs typeface="Noto Sans CJK JP Regular"/>
              </a:rPr>
              <a:t>ML</a:t>
            </a:r>
            <a:r>
              <a:rPr lang="zh-CN" altLang="en-US" spc="105" dirty="0">
                <a:latin typeface="黑体" panose="02010609060101010101" pitchFamily="49" charset="-122"/>
                <a:ea typeface="黑体" panose="02010609060101010101" pitchFamily="49" charset="-122"/>
                <a:cs typeface="Noto Sans CJK JP Regular"/>
              </a:rPr>
              <a:t>通过算法有系统的逐步推理， 可轻易从中归纳出规则</a:t>
            </a:r>
          </a:p>
        </p:txBody>
      </p:sp>
      <p:sp>
        <p:nvSpPr>
          <p:cNvPr id="8" name="object 8"/>
          <p:cNvSpPr/>
          <p:nvPr/>
        </p:nvSpPr>
        <p:spPr>
          <a:xfrm>
            <a:off x="2576322" y="2637282"/>
            <a:ext cx="361315" cy="288290"/>
          </a:xfrm>
          <a:custGeom>
            <a:avLst/>
            <a:gdLst/>
            <a:ahLst/>
            <a:cxnLst/>
            <a:rect l="l" t="t" r="r" b="b"/>
            <a:pathLst>
              <a:path w="361314" h="288289">
                <a:moveTo>
                  <a:pt x="217169" y="0"/>
                </a:moveTo>
                <a:lnTo>
                  <a:pt x="217169" y="72008"/>
                </a:lnTo>
                <a:lnTo>
                  <a:pt x="0" y="72008"/>
                </a:lnTo>
                <a:lnTo>
                  <a:pt x="0" y="216026"/>
                </a:lnTo>
                <a:lnTo>
                  <a:pt x="217169" y="216026"/>
                </a:lnTo>
                <a:lnTo>
                  <a:pt x="217169" y="288035"/>
                </a:lnTo>
                <a:lnTo>
                  <a:pt x="361188" y="144017"/>
                </a:lnTo>
                <a:lnTo>
                  <a:pt x="217169" y="0"/>
                </a:lnTo>
                <a:close/>
              </a:path>
            </a:pathLst>
          </a:custGeom>
          <a:solidFill>
            <a:srgbClr val="000000"/>
          </a:solidFill>
        </p:spPr>
        <p:txBody>
          <a:bodyPr wrap="square" lIns="0" tIns="0" rIns="0" bIns="0" rtlCol="0"/>
          <a:lstStyle/>
          <a:p>
            <a:endParaRPr/>
          </a:p>
        </p:txBody>
      </p:sp>
      <p:sp>
        <p:nvSpPr>
          <p:cNvPr id="9" name="object 9"/>
          <p:cNvSpPr/>
          <p:nvPr/>
        </p:nvSpPr>
        <p:spPr>
          <a:xfrm>
            <a:off x="2576322" y="2637282"/>
            <a:ext cx="361315" cy="288290"/>
          </a:xfrm>
          <a:custGeom>
            <a:avLst/>
            <a:gdLst/>
            <a:ahLst/>
            <a:cxnLst/>
            <a:rect l="l" t="t" r="r" b="b"/>
            <a:pathLst>
              <a:path w="361314" h="288289">
                <a:moveTo>
                  <a:pt x="0" y="72008"/>
                </a:moveTo>
                <a:lnTo>
                  <a:pt x="217169" y="72008"/>
                </a:lnTo>
                <a:lnTo>
                  <a:pt x="217169" y="0"/>
                </a:lnTo>
                <a:lnTo>
                  <a:pt x="361188" y="144017"/>
                </a:lnTo>
                <a:lnTo>
                  <a:pt x="217169" y="288035"/>
                </a:lnTo>
                <a:lnTo>
                  <a:pt x="217169" y="216026"/>
                </a:lnTo>
                <a:lnTo>
                  <a:pt x="0" y="216026"/>
                </a:lnTo>
                <a:lnTo>
                  <a:pt x="0" y="72008"/>
                </a:lnTo>
                <a:close/>
              </a:path>
            </a:pathLst>
          </a:custGeom>
          <a:ln w="25908">
            <a:solidFill>
              <a:srgbClr val="000000"/>
            </a:solidFill>
          </a:ln>
        </p:spPr>
        <p:txBody>
          <a:bodyPr wrap="square" lIns="0" tIns="0" rIns="0" bIns="0" rtlCol="0"/>
          <a:lstStyle/>
          <a:p>
            <a:endParaRPr/>
          </a:p>
        </p:txBody>
      </p:sp>
      <p:sp>
        <p:nvSpPr>
          <p:cNvPr id="10" name="object 10"/>
          <p:cNvSpPr/>
          <p:nvPr/>
        </p:nvSpPr>
        <p:spPr>
          <a:xfrm>
            <a:off x="2576322" y="4804409"/>
            <a:ext cx="361315" cy="288290"/>
          </a:xfrm>
          <a:custGeom>
            <a:avLst/>
            <a:gdLst/>
            <a:ahLst/>
            <a:cxnLst/>
            <a:rect l="l" t="t" r="r" b="b"/>
            <a:pathLst>
              <a:path w="361314" h="288289">
                <a:moveTo>
                  <a:pt x="217169" y="0"/>
                </a:moveTo>
                <a:lnTo>
                  <a:pt x="217169" y="72008"/>
                </a:lnTo>
                <a:lnTo>
                  <a:pt x="0" y="72008"/>
                </a:lnTo>
                <a:lnTo>
                  <a:pt x="0" y="216026"/>
                </a:lnTo>
                <a:lnTo>
                  <a:pt x="217169" y="216026"/>
                </a:lnTo>
                <a:lnTo>
                  <a:pt x="217169" y="288035"/>
                </a:lnTo>
                <a:lnTo>
                  <a:pt x="361188" y="144017"/>
                </a:lnTo>
                <a:lnTo>
                  <a:pt x="217169" y="0"/>
                </a:lnTo>
                <a:close/>
              </a:path>
            </a:pathLst>
          </a:custGeom>
          <a:solidFill>
            <a:srgbClr val="000000"/>
          </a:solidFill>
        </p:spPr>
        <p:txBody>
          <a:bodyPr wrap="square" lIns="0" tIns="0" rIns="0" bIns="0" rtlCol="0"/>
          <a:lstStyle/>
          <a:p>
            <a:endParaRPr/>
          </a:p>
        </p:txBody>
      </p:sp>
      <p:sp>
        <p:nvSpPr>
          <p:cNvPr id="11" name="object 11"/>
          <p:cNvSpPr/>
          <p:nvPr/>
        </p:nvSpPr>
        <p:spPr>
          <a:xfrm>
            <a:off x="2576322" y="4804409"/>
            <a:ext cx="361315" cy="288290"/>
          </a:xfrm>
          <a:custGeom>
            <a:avLst/>
            <a:gdLst/>
            <a:ahLst/>
            <a:cxnLst/>
            <a:rect l="l" t="t" r="r" b="b"/>
            <a:pathLst>
              <a:path w="361314" h="288289">
                <a:moveTo>
                  <a:pt x="0" y="72008"/>
                </a:moveTo>
                <a:lnTo>
                  <a:pt x="217169" y="72008"/>
                </a:lnTo>
                <a:lnTo>
                  <a:pt x="217169" y="0"/>
                </a:lnTo>
                <a:lnTo>
                  <a:pt x="361188" y="144017"/>
                </a:lnTo>
                <a:lnTo>
                  <a:pt x="217169" y="288035"/>
                </a:lnTo>
                <a:lnTo>
                  <a:pt x="217169" y="216026"/>
                </a:lnTo>
                <a:lnTo>
                  <a:pt x="0" y="216026"/>
                </a:lnTo>
                <a:lnTo>
                  <a:pt x="0" y="72008"/>
                </a:lnTo>
                <a:close/>
              </a:path>
            </a:pathLst>
          </a:custGeom>
          <a:ln w="25907">
            <a:solidFill>
              <a:srgbClr val="000000"/>
            </a:solidFill>
          </a:ln>
        </p:spPr>
        <p:txBody>
          <a:bodyPr wrap="square" lIns="0" tIns="0" rIns="0" bIns="0" rtlCol="0"/>
          <a:lstStyle/>
          <a:p>
            <a:endParaRPr/>
          </a:p>
        </p:txBody>
      </p:sp>
      <p:sp>
        <p:nvSpPr>
          <p:cNvPr id="12" name="object 12"/>
          <p:cNvSpPr txBox="1"/>
          <p:nvPr/>
        </p:nvSpPr>
        <p:spPr>
          <a:xfrm>
            <a:off x="5928359" y="2193035"/>
            <a:ext cx="1537970" cy="1106805"/>
          </a:xfrm>
          <a:prstGeom prst="rect">
            <a:avLst/>
          </a:prstGeom>
          <a:solidFill>
            <a:srgbClr val="000000"/>
          </a:solidFill>
        </p:spPr>
        <p:txBody>
          <a:bodyPr vert="horz" wrap="square" lIns="0" tIns="0" rIns="0" bIns="0" rtlCol="0">
            <a:spAutoFit/>
          </a:bodyPr>
          <a:lstStyle/>
          <a:p>
            <a:pPr>
              <a:lnSpc>
                <a:spcPct val="100000"/>
              </a:lnSpc>
            </a:pPr>
            <a:endParaRPr sz="1800">
              <a:latin typeface="Times New Roman"/>
              <a:cs typeface="Times New Roman"/>
            </a:endParaRPr>
          </a:p>
          <a:p>
            <a:pPr algn="ctr">
              <a:lnSpc>
                <a:spcPct val="100000"/>
              </a:lnSpc>
              <a:spcBef>
                <a:spcPts val="1080"/>
              </a:spcBef>
            </a:pPr>
            <a:r>
              <a:rPr sz="1800" spc="-125" dirty="0">
                <a:solidFill>
                  <a:srgbClr val="FFFFFF"/>
                </a:solidFill>
                <a:latin typeface="Arial"/>
                <a:cs typeface="Arial"/>
              </a:rPr>
              <a:t>Rule</a:t>
            </a:r>
            <a:endParaRPr sz="1800">
              <a:latin typeface="Arial"/>
              <a:cs typeface="Arial"/>
            </a:endParaRPr>
          </a:p>
        </p:txBody>
      </p:sp>
      <p:sp>
        <p:nvSpPr>
          <p:cNvPr id="13" name="object 13"/>
          <p:cNvSpPr/>
          <p:nvPr/>
        </p:nvSpPr>
        <p:spPr>
          <a:xfrm>
            <a:off x="5168646" y="2637282"/>
            <a:ext cx="361315" cy="288290"/>
          </a:xfrm>
          <a:custGeom>
            <a:avLst/>
            <a:gdLst/>
            <a:ahLst/>
            <a:cxnLst/>
            <a:rect l="l" t="t" r="r" b="b"/>
            <a:pathLst>
              <a:path w="361314" h="288289">
                <a:moveTo>
                  <a:pt x="217169" y="0"/>
                </a:moveTo>
                <a:lnTo>
                  <a:pt x="217169" y="72008"/>
                </a:lnTo>
                <a:lnTo>
                  <a:pt x="0" y="72008"/>
                </a:lnTo>
                <a:lnTo>
                  <a:pt x="0" y="216026"/>
                </a:lnTo>
                <a:lnTo>
                  <a:pt x="217169" y="216026"/>
                </a:lnTo>
                <a:lnTo>
                  <a:pt x="217169" y="288035"/>
                </a:lnTo>
                <a:lnTo>
                  <a:pt x="361188" y="144017"/>
                </a:lnTo>
                <a:lnTo>
                  <a:pt x="217169" y="0"/>
                </a:lnTo>
                <a:close/>
              </a:path>
            </a:pathLst>
          </a:custGeom>
          <a:solidFill>
            <a:srgbClr val="000000"/>
          </a:solidFill>
        </p:spPr>
        <p:txBody>
          <a:bodyPr wrap="square" lIns="0" tIns="0" rIns="0" bIns="0" rtlCol="0"/>
          <a:lstStyle/>
          <a:p>
            <a:endParaRPr/>
          </a:p>
        </p:txBody>
      </p:sp>
      <p:sp>
        <p:nvSpPr>
          <p:cNvPr id="14" name="object 14"/>
          <p:cNvSpPr/>
          <p:nvPr/>
        </p:nvSpPr>
        <p:spPr>
          <a:xfrm>
            <a:off x="5168646" y="2637282"/>
            <a:ext cx="361315" cy="288290"/>
          </a:xfrm>
          <a:custGeom>
            <a:avLst/>
            <a:gdLst/>
            <a:ahLst/>
            <a:cxnLst/>
            <a:rect l="l" t="t" r="r" b="b"/>
            <a:pathLst>
              <a:path w="361314" h="288289">
                <a:moveTo>
                  <a:pt x="0" y="72008"/>
                </a:moveTo>
                <a:lnTo>
                  <a:pt x="217169" y="72008"/>
                </a:lnTo>
                <a:lnTo>
                  <a:pt x="217169" y="0"/>
                </a:lnTo>
                <a:lnTo>
                  <a:pt x="361188" y="144017"/>
                </a:lnTo>
                <a:lnTo>
                  <a:pt x="217169" y="288035"/>
                </a:lnTo>
                <a:lnTo>
                  <a:pt x="217169" y="216026"/>
                </a:lnTo>
                <a:lnTo>
                  <a:pt x="0" y="216026"/>
                </a:lnTo>
                <a:lnTo>
                  <a:pt x="0" y="72008"/>
                </a:lnTo>
                <a:close/>
              </a:path>
            </a:pathLst>
          </a:custGeom>
          <a:ln w="25908">
            <a:solidFill>
              <a:srgbClr val="000000"/>
            </a:solidFill>
          </a:ln>
        </p:spPr>
        <p:txBody>
          <a:bodyPr wrap="square" lIns="0" tIns="0" rIns="0" bIns="0" rtlCol="0"/>
          <a:lstStyle/>
          <a:p>
            <a:endParaRPr/>
          </a:p>
        </p:txBody>
      </p:sp>
      <p:sp>
        <p:nvSpPr>
          <p:cNvPr id="15" name="object 15"/>
          <p:cNvSpPr/>
          <p:nvPr/>
        </p:nvSpPr>
        <p:spPr>
          <a:xfrm>
            <a:off x="5168646" y="4807458"/>
            <a:ext cx="361315" cy="288290"/>
          </a:xfrm>
          <a:custGeom>
            <a:avLst/>
            <a:gdLst/>
            <a:ahLst/>
            <a:cxnLst/>
            <a:rect l="l" t="t" r="r" b="b"/>
            <a:pathLst>
              <a:path w="361314" h="288289">
                <a:moveTo>
                  <a:pt x="217169" y="0"/>
                </a:moveTo>
                <a:lnTo>
                  <a:pt x="217169" y="72009"/>
                </a:lnTo>
                <a:lnTo>
                  <a:pt x="0" y="72009"/>
                </a:lnTo>
                <a:lnTo>
                  <a:pt x="0" y="216027"/>
                </a:lnTo>
                <a:lnTo>
                  <a:pt x="217169" y="216027"/>
                </a:lnTo>
                <a:lnTo>
                  <a:pt x="217169" y="288036"/>
                </a:lnTo>
                <a:lnTo>
                  <a:pt x="361188" y="144018"/>
                </a:lnTo>
                <a:lnTo>
                  <a:pt x="217169" y="0"/>
                </a:lnTo>
                <a:close/>
              </a:path>
            </a:pathLst>
          </a:custGeom>
          <a:solidFill>
            <a:srgbClr val="000000"/>
          </a:solidFill>
        </p:spPr>
        <p:txBody>
          <a:bodyPr wrap="square" lIns="0" tIns="0" rIns="0" bIns="0" rtlCol="0"/>
          <a:lstStyle/>
          <a:p>
            <a:endParaRPr/>
          </a:p>
        </p:txBody>
      </p:sp>
      <p:sp>
        <p:nvSpPr>
          <p:cNvPr id="16" name="object 16"/>
          <p:cNvSpPr/>
          <p:nvPr/>
        </p:nvSpPr>
        <p:spPr>
          <a:xfrm>
            <a:off x="5168646" y="4807458"/>
            <a:ext cx="361315" cy="288290"/>
          </a:xfrm>
          <a:custGeom>
            <a:avLst/>
            <a:gdLst/>
            <a:ahLst/>
            <a:cxnLst/>
            <a:rect l="l" t="t" r="r" b="b"/>
            <a:pathLst>
              <a:path w="361314" h="288289">
                <a:moveTo>
                  <a:pt x="0" y="72009"/>
                </a:moveTo>
                <a:lnTo>
                  <a:pt x="217169" y="72009"/>
                </a:lnTo>
                <a:lnTo>
                  <a:pt x="217169" y="0"/>
                </a:lnTo>
                <a:lnTo>
                  <a:pt x="361188" y="144018"/>
                </a:lnTo>
                <a:lnTo>
                  <a:pt x="217169" y="288036"/>
                </a:lnTo>
                <a:lnTo>
                  <a:pt x="217169" y="216027"/>
                </a:lnTo>
                <a:lnTo>
                  <a:pt x="0" y="216027"/>
                </a:lnTo>
                <a:lnTo>
                  <a:pt x="0" y="72009"/>
                </a:lnTo>
                <a:close/>
              </a:path>
            </a:pathLst>
          </a:custGeom>
          <a:ln w="25908">
            <a:solidFill>
              <a:srgbClr val="000000"/>
            </a:solidFill>
          </a:ln>
        </p:spPr>
        <p:txBody>
          <a:bodyPr wrap="square" lIns="0" tIns="0" rIns="0" bIns="0" rtlCol="0"/>
          <a:lstStyle/>
          <a:p>
            <a:endParaRPr/>
          </a:p>
        </p:txBody>
      </p:sp>
      <p:sp>
        <p:nvSpPr>
          <p:cNvPr id="17" name="object 17"/>
          <p:cNvSpPr txBox="1"/>
          <p:nvPr/>
        </p:nvSpPr>
        <p:spPr>
          <a:xfrm>
            <a:off x="6221348" y="4537075"/>
            <a:ext cx="1168400" cy="848360"/>
          </a:xfrm>
          <a:prstGeom prst="rect">
            <a:avLst/>
          </a:prstGeom>
        </p:spPr>
        <p:txBody>
          <a:bodyPr vert="horz" wrap="square" lIns="0" tIns="12700" rIns="0" bIns="0" rtlCol="0">
            <a:spAutoFit/>
          </a:bodyPr>
          <a:lstStyle/>
          <a:p>
            <a:pPr marL="12700" marR="5080" algn="ctr">
              <a:lnSpc>
                <a:spcPct val="100000"/>
              </a:lnSpc>
              <a:spcBef>
                <a:spcPts val="100"/>
              </a:spcBef>
            </a:pPr>
            <a:r>
              <a:rPr lang="zh-CN" altLang="en-US" dirty="0">
                <a:latin typeface="黑体" panose="02010609060101010101" pitchFamily="49" charset="-122"/>
                <a:ea typeface="黑体" panose="02010609060101010101" pitchFamily="49" charset="-122"/>
                <a:cs typeface="Noto Sans CJK JP Regular"/>
              </a:rPr>
              <a:t>难以产生 完整且明确 的规则</a:t>
            </a:r>
            <a:endParaRPr sz="1800" dirty="0">
              <a:latin typeface="黑体" panose="02010609060101010101" pitchFamily="49" charset="-122"/>
              <a:ea typeface="黑体" panose="02010609060101010101" pitchFamily="49" charset="-122"/>
              <a:cs typeface="Noto Sans CJK JP Regular"/>
            </a:endParaRPr>
          </a:p>
        </p:txBody>
      </p:sp>
      <p:sp>
        <p:nvSpPr>
          <p:cNvPr id="18" name="object 18"/>
          <p:cNvSpPr txBox="1"/>
          <p:nvPr/>
        </p:nvSpPr>
        <p:spPr>
          <a:xfrm>
            <a:off x="831291" y="1632330"/>
            <a:ext cx="7484745" cy="443070"/>
          </a:xfrm>
          <a:prstGeom prst="rect">
            <a:avLst/>
          </a:prstGeom>
        </p:spPr>
        <p:txBody>
          <a:bodyPr vert="horz" wrap="square" lIns="0" tIns="12065" rIns="0" bIns="0" rtlCol="0">
            <a:spAutoFit/>
          </a:bodyPr>
          <a:lstStyle/>
          <a:p>
            <a:pPr marL="12700">
              <a:lnSpc>
                <a:spcPct val="100000"/>
              </a:lnSpc>
              <a:spcBef>
                <a:spcPts val="95"/>
              </a:spcBef>
            </a:pPr>
            <a:r>
              <a:rPr lang="zh-CN" altLang="en-US" sz="2800" spc="-5" dirty="0">
                <a:latin typeface="黑体" panose="02010609060101010101" pitchFamily="49" charset="-122"/>
                <a:ea typeface="黑体" panose="02010609060101010101" pitchFamily="49" charset="-122"/>
                <a:cs typeface="Noto Sans CJK JP Regular"/>
              </a:rPr>
              <a:t>当面对大量资料时，机器会比人类看出更多信息</a:t>
            </a:r>
            <a:endParaRPr sz="2800" dirty="0">
              <a:latin typeface="黑体" panose="02010609060101010101" pitchFamily="49" charset="-122"/>
              <a:ea typeface="黑体" panose="02010609060101010101" pitchFamily="49" charset="-122"/>
              <a:cs typeface="Noto Sans CJK JP Regular"/>
            </a:endParaRPr>
          </a:p>
        </p:txBody>
      </p:sp>
      <p:sp>
        <p:nvSpPr>
          <p:cNvPr id="21" name="Rectangle 2">
            <a:extLst>
              <a:ext uri="{FF2B5EF4-FFF2-40B4-BE49-F238E27FC236}">
                <a16:creationId xmlns:a16="http://schemas.microsoft.com/office/drawing/2014/main" xmlns="" id="{D822D3D7-D870-44AA-A978-2711299EA263}"/>
              </a:ext>
            </a:extLst>
          </p:cNvPr>
          <p:cNvSpPr txBox="1">
            <a:spLocks noChangeArrowheads="1"/>
          </p:cNvSpPr>
          <p:nvPr/>
        </p:nvSpPr>
        <p:spPr>
          <a:xfrm>
            <a:off x="470015" y="152400"/>
            <a:ext cx="8610600"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A</a:t>
            </a:r>
            <a:r>
              <a:rPr lang="en-US" altLang="zh-CN" b="1" dirty="0">
                <a:solidFill>
                  <a:srgbClr val="0000FF"/>
                </a:solidFill>
                <a:latin typeface="Arial" charset="0"/>
                <a:ea typeface="Arial" charset="0"/>
                <a:cs typeface="Arial" charset="0"/>
              </a:rPr>
              <a:t>dvantages</a:t>
            </a:r>
            <a:r>
              <a:rPr lang="en-US" altLang="x-none" b="1" dirty="0">
                <a:solidFill>
                  <a:srgbClr val="0000FF"/>
                </a:solidFill>
                <a:latin typeface="Arial" charset="0"/>
                <a:ea typeface="Arial" charset="0"/>
                <a:cs typeface="Arial" charset="0"/>
              </a:rPr>
              <a:t> of Machine Learning</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676400"/>
            <a:ext cx="8027034" cy="3486852"/>
          </a:xfrm>
          <a:prstGeom prst="rect">
            <a:avLst/>
          </a:prstGeom>
        </p:spPr>
        <p:txBody>
          <a:bodyPr vert="horz" wrap="square" lIns="0" tIns="87630" rIns="0" bIns="0" rtlCol="0">
            <a:spAutoFit/>
          </a:bodyPr>
          <a:lstStyle/>
          <a:p>
            <a:pPr marL="355600" indent="-342900">
              <a:lnSpc>
                <a:spcPct val="100000"/>
              </a:lnSpc>
              <a:spcBef>
                <a:spcPts val="690"/>
              </a:spcBef>
              <a:buFont typeface="Arial"/>
              <a:buChar char="•"/>
              <a:tabLst>
                <a:tab pos="354965" algn="l"/>
                <a:tab pos="355600" algn="l"/>
              </a:tabLst>
            </a:pPr>
            <a:r>
              <a:rPr lang="zh-CN" altLang="en-US" sz="2400" dirty="0">
                <a:latin typeface="黑体" panose="02010609060101010101" pitchFamily="49" charset="-122"/>
                <a:ea typeface="黑体" panose="02010609060101010101" pitchFamily="49" charset="-122"/>
                <a:cs typeface="Noto Sans CJK JP Regular"/>
              </a:rPr>
              <a:t>需要大量的资料</a:t>
            </a:r>
          </a:p>
          <a:p>
            <a:pPr marL="812800" lvl="1" indent="-342900">
              <a:spcBef>
                <a:spcPts val="690"/>
              </a:spcBef>
              <a:buFont typeface="Arial"/>
              <a:buChar char="•"/>
              <a:tabLst>
                <a:tab pos="354965" algn="l"/>
                <a:tab pos="355600" algn="l"/>
              </a:tabLst>
            </a:pPr>
            <a:r>
              <a:rPr lang="zh-CN" altLang="en-US" dirty="0">
                <a:latin typeface="+mn-ea"/>
                <a:cs typeface="Noto Sans CJK JP Regular"/>
              </a:rPr>
              <a:t>大部份</a:t>
            </a:r>
            <a:r>
              <a:rPr lang="en-US" altLang="zh-CN" dirty="0">
                <a:latin typeface="+mn-ea"/>
                <a:cs typeface="Noto Sans CJK JP Regular"/>
              </a:rPr>
              <a:t>ML</a:t>
            </a:r>
            <a:r>
              <a:rPr lang="zh-CN" altLang="en-US" dirty="0">
                <a:latin typeface="+mn-ea"/>
                <a:cs typeface="Noto Sans CJK JP Regular"/>
              </a:rPr>
              <a:t>应用需要标记过的资料</a:t>
            </a:r>
          </a:p>
          <a:p>
            <a:pPr marL="1270000" lvl="2" indent="-342900">
              <a:spcBef>
                <a:spcPts val="690"/>
              </a:spcBef>
              <a:buFont typeface="Arial"/>
              <a:buChar char="•"/>
              <a:tabLst>
                <a:tab pos="354965" algn="l"/>
                <a:tab pos="355600" algn="l"/>
              </a:tabLst>
            </a:pPr>
            <a:r>
              <a:rPr lang="zh-CN" altLang="en-US" dirty="0">
                <a:latin typeface="+mn-ea"/>
                <a:cs typeface="Noto Sans CJK JP Regular"/>
              </a:rPr>
              <a:t>换句话说，人类要先知道结果，才有办法让机器学习，如果连人类都不知道结果，就无法让机器学习</a:t>
            </a:r>
          </a:p>
          <a:p>
            <a:pPr marL="355600" indent="-342900">
              <a:lnSpc>
                <a:spcPct val="100000"/>
              </a:lnSpc>
              <a:spcBef>
                <a:spcPts val="690"/>
              </a:spcBef>
              <a:buFont typeface="Arial"/>
              <a:buChar char="•"/>
              <a:tabLst>
                <a:tab pos="354965" algn="l"/>
                <a:tab pos="355600" algn="l"/>
              </a:tabLst>
            </a:pPr>
            <a:endParaRPr lang="zh-CN" altLang="en-US" sz="2400" dirty="0">
              <a:latin typeface="黑体" panose="02010609060101010101" pitchFamily="49" charset="-122"/>
              <a:ea typeface="黑体" panose="02010609060101010101" pitchFamily="49" charset="-122"/>
              <a:cs typeface="Noto Sans CJK JP Regular"/>
            </a:endParaRPr>
          </a:p>
          <a:p>
            <a:pPr marL="355600" indent="-342900">
              <a:lnSpc>
                <a:spcPct val="100000"/>
              </a:lnSpc>
              <a:spcBef>
                <a:spcPts val="690"/>
              </a:spcBef>
              <a:buFont typeface="Arial"/>
              <a:buChar char="•"/>
              <a:tabLst>
                <a:tab pos="354965" algn="l"/>
                <a:tab pos="355600" algn="l"/>
              </a:tabLst>
            </a:pPr>
            <a:r>
              <a:rPr lang="zh-CN" altLang="en-US" sz="2400" dirty="0">
                <a:latin typeface="黑体" panose="02010609060101010101" pitchFamily="49" charset="-122"/>
                <a:ea typeface="黑体" panose="02010609060101010101" pitchFamily="49" charset="-122"/>
                <a:cs typeface="Noto Sans CJK JP Regular"/>
              </a:rPr>
              <a:t>有些类型的资料需要正确的特徵</a:t>
            </a:r>
          </a:p>
          <a:p>
            <a:pPr marL="812800" lvl="1" indent="-342900">
              <a:spcBef>
                <a:spcPts val="690"/>
              </a:spcBef>
              <a:buFont typeface="Arial"/>
              <a:buChar char="•"/>
              <a:tabLst>
                <a:tab pos="354965" algn="l"/>
                <a:tab pos="355600" algn="l"/>
              </a:tabLst>
            </a:pPr>
            <a:r>
              <a:rPr lang="zh-CN" altLang="en-US" dirty="0">
                <a:latin typeface="+mn-ea"/>
              </a:rPr>
              <a:t>日志类型资料需要相关领域的专家产生正确的特征</a:t>
            </a:r>
            <a:endParaRPr lang="en-US" altLang="zh-CN" dirty="0">
              <a:latin typeface="+mn-ea"/>
            </a:endParaRPr>
          </a:p>
          <a:p>
            <a:pPr marL="1270000" lvl="2" indent="-342900">
              <a:spcBef>
                <a:spcPts val="690"/>
              </a:spcBef>
              <a:buFont typeface="Arial"/>
              <a:buChar char="•"/>
              <a:tabLst>
                <a:tab pos="354965" algn="l"/>
                <a:tab pos="355600" algn="l"/>
              </a:tabLst>
            </a:pPr>
            <a:r>
              <a:rPr lang="zh-CN" altLang="en-US" dirty="0">
                <a:latin typeface="+mn-ea"/>
              </a:rPr>
              <a:t>因为不同的日志，格式都不同，这代表背后的物理意也不同</a:t>
            </a:r>
          </a:p>
          <a:p>
            <a:pPr marL="1270000" lvl="2" indent="-342900">
              <a:spcBef>
                <a:spcPts val="690"/>
              </a:spcBef>
              <a:buFont typeface="Arial"/>
              <a:buChar char="•"/>
              <a:tabLst>
                <a:tab pos="354965" algn="l"/>
                <a:tab pos="355600" algn="l"/>
              </a:tabLst>
            </a:pPr>
            <a:r>
              <a:rPr lang="zh-CN" altLang="en-US" dirty="0">
                <a:latin typeface="+mn-ea"/>
              </a:rPr>
              <a:t>图像文章类型资料比较不需要</a:t>
            </a:r>
          </a:p>
        </p:txBody>
      </p:sp>
      <p:sp>
        <p:nvSpPr>
          <p:cNvPr id="6" name="Rectangle 2">
            <a:extLst>
              <a:ext uri="{FF2B5EF4-FFF2-40B4-BE49-F238E27FC236}">
                <a16:creationId xmlns:a16="http://schemas.microsoft.com/office/drawing/2014/main" xmlns="" id="{B33301AA-10C3-4757-9EDB-DDF2A71220FE}"/>
              </a:ext>
            </a:extLst>
          </p:cNvPr>
          <p:cNvSpPr txBox="1">
            <a:spLocks noChangeArrowheads="1"/>
          </p:cNvSpPr>
          <p:nvPr/>
        </p:nvSpPr>
        <p:spPr>
          <a:xfrm>
            <a:off x="89015" y="228600"/>
            <a:ext cx="9054985"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D</a:t>
            </a:r>
            <a:r>
              <a:rPr lang="en-US" altLang="zh-CN" b="1" dirty="0">
                <a:solidFill>
                  <a:srgbClr val="0000FF"/>
                </a:solidFill>
                <a:latin typeface="Arial" charset="0"/>
                <a:ea typeface="Arial" charset="0"/>
                <a:cs typeface="Arial" charset="0"/>
              </a:rPr>
              <a:t>isadvantages</a:t>
            </a:r>
            <a:r>
              <a:rPr lang="en-US" altLang="x-none" b="1" dirty="0">
                <a:solidFill>
                  <a:srgbClr val="0000FF"/>
                </a:solidFill>
                <a:latin typeface="Arial" charset="0"/>
                <a:ea typeface="Arial" charset="0"/>
                <a:cs typeface="Arial" charset="0"/>
              </a:rPr>
              <a:t> of Machine Learning</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5800"/>
            <a:ext cx="3535679" cy="629018"/>
          </a:xfrm>
          <a:prstGeom prst="rect">
            <a:avLst/>
          </a:prstGeom>
        </p:spPr>
        <p:txBody>
          <a:bodyPr vert="horz" wrap="square" lIns="0" tIns="13335" rIns="0" bIns="0" rtlCol="0">
            <a:spAutoFit/>
          </a:bodyPr>
          <a:lstStyle/>
          <a:p>
            <a:pPr marL="12700">
              <a:lnSpc>
                <a:spcPct val="100000"/>
              </a:lnSpc>
              <a:spcBef>
                <a:spcPts val="105"/>
              </a:spcBef>
            </a:pPr>
            <a:r>
              <a:rPr b="1" spc="-254" dirty="0" err="1">
                <a:solidFill>
                  <a:srgbClr val="0000FF"/>
                </a:solidFill>
                <a:latin typeface="黑体" panose="02010609060101010101" pitchFamily="49" charset="-122"/>
                <a:ea typeface="黑体" panose="02010609060101010101" pitchFamily="49" charset="-122"/>
                <a:cs typeface="Arial"/>
              </a:rPr>
              <a:t>ML</a:t>
            </a:r>
            <a:r>
              <a:rPr b="1" dirty="0" err="1">
                <a:solidFill>
                  <a:srgbClr val="0000FF"/>
                </a:solidFill>
                <a:latin typeface="黑体" panose="02010609060101010101" pitchFamily="49" charset="-122"/>
                <a:ea typeface="黑体" panose="02010609060101010101" pitchFamily="49" charset="-122"/>
                <a:cs typeface="Droid Sans Fallback"/>
              </a:rPr>
              <a:t>的</a:t>
            </a:r>
            <a:r>
              <a:rPr lang="zh-CN" altLang="en-US" b="1" dirty="0">
                <a:solidFill>
                  <a:srgbClr val="0000FF"/>
                </a:solidFill>
                <a:latin typeface="黑体" panose="02010609060101010101" pitchFamily="49" charset="-122"/>
                <a:ea typeface="黑体" panose="02010609060101010101" pitchFamily="49" charset="-122"/>
                <a:cs typeface="Droid Sans Fallback"/>
              </a:rPr>
              <a:t>应用时机</a:t>
            </a:r>
            <a:endParaRPr b="1" dirty="0">
              <a:solidFill>
                <a:srgbClr val="0000FF"/>
              </a:solidFill>
              <a:latin typeface="黑体" panose="02010609060101010101" pitchFamily="49" charset="-122"/>
              <a:ea typeface="黑体" panose="02010609060101010101" pitchFamily="49" charset="-122"/>
              <a:cs typeface="Droid Sans Fallback"/>
            </a:endParaRPr>
          </a:p>
        </p:txBody>
      </p:sp>
      <p:sp>
        <p:nvSpPr>
          <p:cNvPr id="3" name="object 3"/>
          <p:cNvSpPr txBox="1"/>
          <p:nvPr/>
        </p:nvSpPr>
        <p:spPr>
          <a:xfrm>
            <a:off x="535940" y="1624329"/>
            <a:ext cx="7995920" cy="3141053"/>
          </a:xfrm>
          <a:prstGeom prst="rect">
            <a:avLst/>
          </a:prstGeom>
        </p:spPr>
        <p:txBody>
          <a:bodyPr vert="horz" wrap="square" lIns="0" tIns="12700" rIns="0" bIns="0" rtlCol="0">
            <a:spAutoFit/>
          </a:bodyPr>
          <a:lstStyle/>
          <a:p>
            <a:pPr marL="355600" marR="5080" indent="-342900">
              <a:lnSpc>
                <a:spcPct val="130000"/>
              </a:lnSpc>
              <a:spcBef>
                <a:spcPts val="100"/>
              </a:spcBef>
              <a:buFont typeface="Arial"/>
              <a:buChar char="•"/>
              <a:tabLst>
                <a:tab pos="354965" algn="l"/>
                <a:tab pos="355600" algn="l"/>
              </a:tabLst>
            </a:pPr>
            <a:r>
              <a:rPr lang="zh-CN" altLang="en-US" sz="2400" dirty="0">
                <a:latin typeface="黑体" panose="02010609060101010101" pitchFamily="49" charset="-122"/>
                <a:ea typeface="黑体" panose="02010609060101010101" pitchFamily="49" charset="-122"/>
                <a:cs typeface="Noto Sans CJK JP Regular"/>
              </a:rPr>
              <a:t>在多个复杂条件的情况下，人类无法在短时间内从中定义 规则时，就可以让机器自动去发现和学习规则</a:t>
            </a:r>
          </a:p>
          <a:p>
            <a:pPr marL="355600" marR="5080" indent="-342900">
              <a:lnSpc>
                <a:spcPct val="130000"/>
              </a:lnSpc>
              <a:spcBef>
                <a:spcPts val="100"/>
              </a:spcBef>
              <a:buFont typeface="Arial"/>
              <a:buChar char="•"/>
              <a:tabLst>
                <a:tab pos="354965" algn="l"/>
                <a:tab pos="355600" algn="l"/>
              </a:tabLst>
            </a:pPr>
            <a:endParaRPr lang="zh-CN" altLang="en-US" sz="2400" dirty="0">
              <a:latin typeface="黑体" panose="02010609060101010101" pitchFamily="49" charset="-122"/>
              <a:ea typeface="黑体" panose="02010609060101010101" pitchFamily="49" charset="-122"/>
              <a:cs typeface="Noto Sans CJK JP Regular"/>
            </a:endParaRPr>
          </a:p>
          <a:p>
            <a:pPr marL="355600" marR="5080" indent="-342900">
              <a:lnSpc>
                <a:spcPct val="130000"/>
              </a:lnSpc>
              <a:spcBef>
                <a:spcPts val="100"/>
              </a:spcBef>
              <a:buFont typeface="Arial"/>
              <a:buChar char="•"/>
              <a:tabLst>
                <a:tab pos="354965" algn="l"/>
                <a:tab pos="355600" algn="l"/>
              </a:tabLst>
            </a:pPr>
            <a:r>
              <a:rPr lang="zh-CN" altLang="en-US" sz="2400" dirty="0">
                <a:latin typeface="黑体" panose="02010609060101010101" pitchFamily="49" charset="-122"/>
                <a:ea typeface="黑体" panose="02010609060101010101" pitchFamily="49" charset="-122"/>
                <a:cs typeface="Noto Sans CJK JP Regular"/>
              </a:rPr>
              <a:t>应用时机可归纳为以下三个关键</a:t>
            </a:r>
          </a:p>
          <a:p>
            <a:pPr marL="812800" marR="5080" lvl="1" indent="-342900">
              <a:lnSpc>
                <a:spcPct val="130000"/>
              </a:lnSpc>
              <a:spcBef>
                <a:spcPts val="100"/>
              </a:spcBef>
              <a:buFont typeface="Arial"/>
              <a:buChar char="•"/>
              <a:tabLst>
                <a:tab pos="354965" algn="l"/>
                <a:tab pos="355600" algn="l"/>
              </a:tabLst>
            </a:pPr>
            <a:r>
              <a:rPr lang="zh-CN" altLang="en-US" sz="2000" dirty="0">
                <a:latin typeface="+mn-ea"/>
                <a:cs typeface="Noto Sans CJK JP Regular"/>
              </a:rPr>
              <a:t>要有潜在规则可以让机器学</a:t>
            </a:r>
          </a:p>
          <a:p>
            <a:pPr marL="812800" marR="5080" lvl="1" indent="-342900">
              <a:lnSpc>
                <a:spcPct val="130000"/>
              </a:lnSpc>
              <a:spcBef>
                <a:spcPts val="100"/>
              </a:spcBef>
              <a:buFont typeface="Arial"/>
              <a:buChar char="•"/>
              <a:tabLst>
                <a:tab pos="354965" algn="l"/>
                <a:tab pos="355600" algn="l"/>
              </a:tabLst>
            </a:pPr>
            <a:r>
              <a:rPr lang="zh-CN" altLang="en-US" sz="2000" dirty="0">
                <a:latin typeface="+mn-ea"/>
                <a:cs typeface="Noto Sans CJK JP Regular"/>
              </a:rPr>
              <a:t>有规则，但很难或不知如何把规则写出</a:t>
            </a:r>
          </a:p>
          <a:p>
            <a:pPr marL="812800" marR="5080" lvl="1" indent="-342900">
              <a:lnSpc>
                <a:spcPct val="130000"/>
              </a:lnSpc>
              <a:spcBef>
                <a:spcPts val="100"/>
              </a:spcBef>
              <a:buFont typeface="Arial"/>
              <a:buChar char="•"/>
              <a:tabLst>
                <a:tab pos="354965" algn="l"/>
                <a:tab pos="355600" algn="l"/>
              </a:tabLst>
            </a:pPr>
            <a:r>
              <a:rPr lang="zh-CN" altLang="en-US" sz="2000" dirty="0">
                <a:latin typeface="+mn-ea"/>
                <a:cs typeface="Noto Sans CJK JP Regular"/>
              </a:rPr>
              <a:t>要有资料</a:t>
            </a:r>
            <a:endParaRPr sz="2000" dirty="0">
              <a:latin typeface="+mn-ea"/>
              <a:cs typeface="Noto Sans CJK JP Regul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296963" y="785281"/>
            <a:ext cx="8229600" cy="1066800"/>
          </a:xfrm>
        </p:spPr>
        <p:txBody>
          <a:bodyPr/>
          <a:lstStyle/>
          <a:p>
            <a:r>
              <a:rPr lang="zh-CN" altLang="en-US" dirty="0">
                <a:solidFill>
                  <a:srgbClr val="0000FF"/>
                </a:solidFill>
              </a:rPr>
              <a:t>芒果机器学习</a:t>
            </a:r>
          </a:p>
        </p:txBody>
      </p:sp>
      <p:sp>
        <p:nvSpPr>
          <p:cNvPr id="4" name="矩形 3"/>
          <p:cNvSpPr/>
          <p:nvPr/>
        </p:nvSpPr>
        <p:spPr>
          <a:xfrm>
            <a:off x="1295400" y="5638800"/>
            <a:ext cx="6324600" cy="646331"/>
          </a:xfrm>
          <a:prstGeom prst="rect">
            <a:avLst/>
          </a:prstGeom>
        </p:spPr>
        <p:txBody>
          <a:bodyPr wrap="square">
            <a:spAutoFit/>
          </a:bodyPr>
          <a:lstStyle/>
          <a:p>
            <a:r>
              <a:rPr lang="zh-CN" altLang="en-US" dirty="0"/>
              <a:t>https://www.quora.com/How-do-you-explain-Machine-Learning-and-Data-Mining-to-non-Computer-Science-people</a:t>
            </a:r>
          </a:p>
        </p:txBody>
      </p:sp>
      <p:pic>
        <p:nvPicPr>
          <p:cNvPr id="6" name="图片 5"/>
          <p:cNvPicPr>
            <a:picLocks noChangeAspect="1"/>
          </p:cNvPicPr>
          <p:nvPr/>
        </p:nvPicPr>
        <p:blipFill>
          <a:blip r:embed="rId2"/>
          <a:stretch>
            <a:fillRect/>
          </a:stretch>
        </p:blipFill>
        <p:spPr>
          <a:xfrm>
            <a:off x="1981200" y="2084324"/>
            <a:ext cx="4781550" cy="3400425"/>
          </a:xfrm>
          <a:prstGeom prst="rect">
            <a:avLst/>
          </a:prstGeom>
        </p:spPr>
      </p:pic>
      <p:sp>
        <p:nvSpPr>
          <p:cNvPr id="8" name="矩形 7"/>
          <p:cNvSpPr/>
          <p:nvPr/>
        </p:nvSpPr>
        <p:spPr>
          <a:xfrm>
            <a:off x="4267200" y="762000"/>
            <a:ext cx="4617937" cy="523220"/>
          </a:xfrm>
          <a:prstGeom prst="rect">
            <a:avLst/>
          </a:prstGeom>
        </p:spPr>
        <p:txBody>
          <a:bodyPr wrap="square">
            <a:spAutoFit/>
          </a:bodyPr>
          <a:lstStyle/>
          <a:p>
            <a:r>
              <a:rPr lang="zh-CN" altLang="en-US" sz="2800" dirty="0">
                <a:solidFill>
                  <a:srgbClr val="FF0000"/>
                </a:solidFill>
              </a:rPr>
              <a:t>如果判断芒果是否甜蜜？</a:t>
            </a:r>
          </a:p>
        </p:txBody>
      </p:sp>
    </p:spTree>
    <p:extLst>
      <p:ext uri="{BB962C8B-B14F-4D97-AF65-F5344CB8AC3E}">
        <p14:creationId xmlns:p14="http://schemas.microsoft.com/office/powerpoint/2010/main" val="555194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04800" y="1828800"/>
            <a:ext cx="8229600" cy="4325112"/>
          </a:xfrm>
        </p:spPr>
        <p:txBody>
          <a:bodyPr>
            <a:normAutofit fontScale="77500" lnSpcReduction="20000"/>
          </a:bodyPr>
          <a:lstStyle/>
          <a:p>
            <a:pPr lvl="1">
              <a:lnSpc>
                <a:spcPct val="140000"/>
              </a:lnSpc>
            </a:pPr>
            <a:r>
              <a:rPr lang="zh-CN" altLang="en-US" dirty="0"/>
              <a:t>从市场上随机选取的芒果样本（</a:t>
            </a:r>
            <a:r>
              <a:rPr lang="zh-CN" altLang="en-US" dirty="0">
                <a:solidFill>
                  <a:srgbClr val="FF0000"/>
                </a:solidFill>
              </a:rPr>
              <a:t>训练数据</a:t>
            </a:r>
            <a:r>
              <a:rPr lang="zh-CN" altLang="en-US" dirty="0"/>
              <a:t>），列出每个芒果的所有</a:t>
            </a:r>
            <a:r>
              <a:rPr lang="zh-CN" altLang="en-US" dirty="0">
                <a:solidFill>
                  <a:srgbClr val="FF0000"/>
                </a:solidFill>
              </a:rPr>
              <a:t>特征</a:t>
            </a:r>
            <a:r>
              <a:rPr lang="zh-CN" altLang="en-US" dirty="0"/>
              <a:t>：</a:t>
            </a:r>
            <a:endParaRPr lang="en-US" altLang="zh-CN" dirty="0"/>
          </a:p>
          <a:p>
            <a:pPr lvl="2">
              <a:lnSpc>
                <a:spcPct val="140000"/>
              </a:lnSpc>
            </a:pPr>
            <a:r>
              <a:rPr lang="zh-CN" altLang="en-US" dirty="0"/>
              <a:t>如颜色，大小，形状，产地，品牌</a:t>
            </a:r>
            <a:endParaRPr lang="en-US" altLang="zh-CN" dirty="0"/>
          </a:p>
          <a:p>
            <a:pPr lvl="1">
              <a:lnSpc>
                <a:spcPct val="140000"/>
              </a:lnSpc>
            </a:pPr>
            <a:r>
              <a:rPr lang="zh-CN" altLang="en-US" dirty="0"/>
              <a:t>以及芒果质量（</a:t>
            </a:r>
            <a:r>
              <a:rPr lang="zh-CN" altLang="en-US" dirty="0">
                <a:solidFill>
                  <a:srgbClr val="FF0000"/>
                </a:solidFill>
              </a:rPr>
              <a:t>输出变量</a:t>
            </a:r>
            <a:r>
              <a:rPr lang="zh-CN" altLang="en-US" dirty="0"/>
              <a:t>）：</a:t>
            </a:r>
            <a:endParaRPr lang="en-US" altLang="zh-CN" dirty="0"/>
          </a:p>
          <a:p>
            <a:pPr lvl="2">
              <a:lnSpc>
                <a:spcPct val="140000"/>
              </a:lnSpc>
            </a:pPr>
            <a:r>
              <a:rPr lang="zh-CN" altLang="en-US" dirty="0"/>
              <a:t>甜蜜，多汁，成熟度。 </a:t>
            </a:r>
            <a:endParaRPr lang="en-US" altLang="zh-CN" dirty="0"/>
          </a:p>
          <a:p>
            <a:pPr lvl="1">
              <a:lnSpc>
                <a:spcPct val="140000"/>
              </a:lnSpc>
            </a:pPr>
            <a:endParaRPr lang="en-US" altLang="zh-CN" dirty="0"/>
          </a:p>
          <a:p>
            <a:pPr lvl="1">
              <a:lnSpc>
                <a:spcPct val="140000"/>
              </a:lnSpc>
            </a:pPr>
            <a:r>
              <a:rPr lang="zh-CN" altLang="en-US" dirty="0"/>
              <a:t>设计一个</a:t>
            </a:r>
            <a:r>
              <a:rPr lang="zh-CN" altLang="en-US" dirty="0">
                <a:solidFill>
                  <a:srgbClr val="FF0000"/>
                </a:solidFill>
              </a:rPr>
              <a:t>学习算法</a:t>
            </a:r>
            <a:r>
              <a:rPr lang="zh-CN" altLang="en-US" dirty="0"/>
              <a:t>来学习芒果的</a:t>
            </a:r>
            <a:r>
              <a:rPr lang="zh-CN" altLang="en-US" dirty="0">
                <a:solidFill>
                  <a:srgbClr val="FF0000"/>
                </a:solidFill>
              </a:rPr>
              <a:t>特征</a:t>
            </a:r>
            <a:r>
              <a:rPr lang="zh-CN" altLang="en-US" dirty="0"/>
              <a:t>与</a:t>
            </a:r>
            <a:r>
              <a:rPr lang="zh-CN" altLang="en-US" dirty="0">
                <a:solidFill>
                  <a:srgbClr val="FF0000"/>
                </a:solidFill>
              </a:rPr>
              <a:t>输出变量</a:t>
            </a:r>
            <a:r>
              <a:rPr lang="zh-CN" altLang="en-US" dirty="0"/>
              <a:t>之间的相关性</a:t>
            </a:r>
            <a:r>
              <a:rPr lang="zh-CN" altLang="en-US" dirty="0">
                <a:solidFill>
                  <a:srgbClr val="FF0000"/>
                </a:solidFill>
              </a:rPr>
              <a:t>模型</a:t>
            </a:r>
            <a:r>
              <a:rPr lang="zh-CN" altLang="en-US" dirty="0"/>
              <a:t>。</a:t>
            </a:r>
            <a:endParaRPr lang="en-US" altLang="zh-CN" dirty="0"/>
          </a:p>
          <a:p>
            <a:pPr lvl="1">
              <a:lnSpc>
                <a:spcPct val="140000"/>
              </a:lnSpc>
            </a:pPr>
            <a:endParaRPr lang="en-US" altLang="zh-CN" dirty="0"/>
          </a:p>
          <a:p>
            <a:pPr lvl="1">
              <a:lnSpc>
                <a:spcPct val="140000"/>
              </a:lnSpc>
            </a:pPr>
            <a:r>
              <a:rPr lang="zh-CN" altLang="en-US" dirty="0"/>
              <a:t>下次从市场上买芒果时，可以根据芒果（</a:t>
            </a:r>
            <a:r>
              <a:rPr lang="zh-CN" altLang="en-US" dirty="0">
                <a:solidFill>
                  <a:srgbClr val="FF0000"/>
                </a:solidFill>
              </a:rPr>
              <a:t>测试数据</a:t>
            </a:r>
            <a:r>
              <a:rPr lang="zh-CN" altLang="en-US" dirty="0"/>
              <a:t>）的特征，使用前面计算的</a:t>
            </a:r>
            <a:r>
              <a:rPr lang="zh-CN" altLang="en-US" dirty="0">
                <a:solidFill>
                  <a:srgbClr val="FF0000"/>
                </a:solidFill>
              </a:rPr>
              <a:t>模型</a:t>
            </a:r>
            <a:r>
              <a:rPr lang="zh-CN" altLang="en-US" dirty="0"/>
              <a:t>来预测芒果的质量。</a:t>
            </a:r>
          </a:p>
        </p:txBody>
      </p:sp>
      <p:sp>
        <p:nvSpPr>
          <p:cNvPr id="6" name="标题 6">
            <a:extLst>
              <a:ext uri="{FF2B5EF4-FFF2-40B4-BE49-F238E27FC236}">
                <a16:creationId xmlns:a16="http://schemas.microsoft.com/office/drawing/2014/main" xmlns="" id="{95E932C0-9F73-4867-8D36-C9D9369CA566}"/>
              </a:ext>
            </a:extLst>
          </p:cNvPr>
          <p:cNvSpPr>
            <a:spLocks noGrp="1"/>
          </p:cNvSpPr>
          <p:nvPr>
            <p:ph type="title"/>
          </p:nvPr>
        </p:nvSpPr>
        <p:spPr>
          <a:xfrm>
            <a:off x="296963" y="785281"/>
            <a:ext cx="8229600" cy="1066800"/>
          </a:xfrm>
        </p:spPr>
        <p:txBody>
          <a:bodyPr/>
          <a:lstStyle/>
          <a:p>
            <a:r>
              <a:rPr lang="zh-CN" altLang="en-US" dirty="0">
                <a:solidFill>
                  <a:srgbClr val="0000FF"/>
                </a:solidFill>
                <a:latin typeface="微软雅黑" panose="020B0503020204020204" pitchFamily="34" charset="-122"/>
                <a:ea typeface="微软雅黑" panose="020B0503020204020204" pitchFamily="34" charset="-122"/>
              </a:rPr>
              <a:t>芒果机器学习</a:t>
            </a:r>
          </a:p>
        </p:txBody>
      </p:sp>
    </p:spTree>
    <p:extLst>
      <p:ext uri="{BB962C8B-B14F-4D97-AF65-F5344CB8AC3E}">
        <p14:creationId xmlns:p14="http://schemas.microsoft.com/office/powerpoint/2010/main" val="305770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609600"/>
            <a:ext cx="8229600" cy="1066800"/>
          </a:xfrm>
        </p:spPr>
        <p:txBody>
          <a:bodyPr/>
          <a:lstStyle/>
          <a:p>
            <a:r>
              <a:rPr lang="zh-CN" altLang="en-US" dirty="0"/>
              <a:t>如何开发一个人工智能系统？</a:t>
            </a:r>
          </a:p>
        </p:txBody>
      </p:sp>
      <p:graphicFrame>
        <p:nvGraphicFramePr>
          <p:cNvPr id="5" name="内容占位符 4"/>
          <p:cNvGraphicFramePr>
            <a:graphicFrameLocks noGrp="1"/>
          </p:cNvGraphicFramePr>
          <p:nvPr>
            <p:ph sz="quarter" idx="1"/>
            <p:extLst>
              <p:ext uri="{D42A27DB-BD31-4B8C-83A1-F6EECF244321}">
                <p14:modId xmlns:p14="http://schemas.microsoft.com/office/powerpoint/2010/main" val="2651866542"/>
              </p:ext>
            </p:extLst>
          </p:nvPr>
        </p:nvGraphicFramePr>
        <p:xfrm>
          <a:off x="397565" y="914400"/>
          <a:ext cx="8229600" cy="5546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2438400" y="2590800"/>
            <a:ext cx="646331" cy="369332"/>
          </a:xfrm>
          <a:prstGeom prst="rect">
            <a:avLst/>
          </a:prstGeom>
          <a:noFill/>
        </p:spPr>
        <p:txBody>
          <a:bodyPr wrap="none" rtlCol="0">
            <a:spAutoFit/>
          </a:bodyPr>
          <a:lstStyle/>
          <a:p>
            <a:r>
              <a:rPr lang="zh-CN" altLang="en-US" dirty="0"/>
              <a:t>规则</a:t>
            </a:r>
          </a:p>
        </p:txBody>
      </p:sp>
    </p:spTree>
    <p:extLst>
      <p:ext uri="{BB962C8B-B14F-4D97-AF65-F5344CB8AC3E}">
        <p14:creationId xmlns:p14="http://schemas.microsoft.com/office/powerpoint/2010/main" val="295777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98C20A5-A9D8-4D3E-B587-799A3BB16507}"/>
                                            </p:graphicEl>
                                          </p:spTgt>
                                        </p:tgtEl>
                                        <p:attrNameLst>
                                          <p:attrName>style.visibility</p:attrName>
                                        </p:attrNameLst>
                                      </p:cBhvr>
                                      <p:to>
                                        <p:strVal val="visible"/>
                                      </p:to>
                                    </p:set>
                                    <p:animEffect transition="in" filter="fade">
                                      <p:cBhvr>
                                        <p:cTn id="7" dur="500"/>
                                        <p:tgtEl>
                                          <p:spTgt spid="5">
                                            <p:graphicEl>
                                              <a:dgm id="{398C20A5-A9D8-4D3E-B587-799A3BB1650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701DB57-D095-4995-BA9F-3DC318F851BB}"/>
                                            </p:graphicEl>
                                          </p:spTgt>
                                        </p:tgtEl>
                                        <p:attrNameLst>
                                          <p:attrName>style.visibility</p:attrName>
                                        </p:attrNameLst>
                                      </p:cBhvr>
                                      <p:to>
                                        <p:strVal val="visible"/>
                                      </p:to>
                                    </p:set>
                                    <p:animEffect transition="in" filter="fade">
                                      <p:cBhvr>
                                        <p:cTn id="12" dur="500"/>
                                        <p:tgtEl>
                                          <p:spTgt spid="5">
                                            <p:graphicEl>
                                              <a:dgm id="{E701DB57-D095-4995-BA9F-3DC318F851B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037CC688-649A-434F-9080-67500DD1A79D}"/>
                                            </p:graphicEl>
                                          </p:spTgt>
                                        </p:tgtEl>
                                        <p:attrNameLst>
                                          <p:attrName>style.visibility</p:attrName>
                                        </p:attrNameLst>
                                      </p:cBhvr>
                                      <p:to>
                                        <p:strVal val="visible"/>
                                      </p:to>
                                    </p:set>
                                    <p:animEffect transition="in" filter="fade">
                                      <p:cBhvr>
                                        <p:cTn id="15" dur="500"/>
                                        <p:tgtEl>
                                          <p:spTgt spid="5">
                                            <p:graphicEl>
                                              <a:dgm id="{037CC688-649A-434F-9080-67500DD1A79D}"/>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graphicEl>
                                              <a:dgm id="{33B9F075-4423-4B3D-A2BD-A73956F1955D}"/>
                                            </p:graphicEl>
                                          </p:spTgt>
                                        </p:tgtEl>
                                        <p:attrNameLst>
                                          <p:attrName>style.visibility</p:attrName>
                                        </p:attrNameLst>
                                      </p:cBhvr>
                                      <p:to>
                                        <p:strVal val="visible"/>
                                      </p:to>
                                    </p:set>
                                    <p:animEffect transition="in" filter="fade">
                                      <p:cBhvr>
                                        <p:cTn id="23" dur="500"/>
                                        <p:tgtEl>
                                          <p:spTgt spid="5">
                                            <p:graphicEl>
                                              <a:dgm id="{33B9F075-4423-4B3D-A2BD-A73956F1955D}"/>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graphicEl>
                                              <a:dgm id="{66091779-FD2E-4FDC-86F2-2AC227D5816C}"/>
                                            </p:graphicEl>
                                          </p:spTgt>
                                        </p:tgtEl>
                                        <p:attrNameLst>
                                          <p:attrName>style.visibility</p:attrName>
                                        </p:attrNameLst>
                                      </p:cBhvr>
                                      <p:to>
                                        <p:strVal val="visible"/>
                                      </p:to>
                                    </p:set>
                                    <p:animEffect transition="in" filter="fade">
                                      <p:cBhvr>
                                        <p:cTn id="26" dur="500"/>
                                        <p:tgtEl>
                                          <p:spTgt spid="5">
                                            <p:graphicEl>
                                              <a:dgm id="{66091779-FD2E-4FDC-86F2-2AC227D5816C}"/>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graphicEl>
                                              <a:dgm id="{69ABC5AB-FD09-427D-B12C-5C8B1CBD2726}"/>
                                            </p:graphicEl>
                                          </p:spTgt>
                                        </p:tgtEl>
                                        <p:attrNameLst>
                                          <p:attrName>style.visibility</p:attrName>
                                        </p:attrNameLst>
                                      </p:cBhvr>
                                      <p:to>
                                        <p:strVal val="visible"/>
                                      </p:to>
                                    </p:set>
                                    <p:animEffect transition="in" filter="fade">
                                      <p:cBhvr>
                                        <p:cTn id="31" dur="500"/>
                                        <p:tgtEl>
                                          <p:spTgt spid="5">
                                            <p:graphicEl>
                                              <a:dgm id="{69ABC5AB-FD09-427D-B12C-5C8B1CBD272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graphicEl>
                                              <a:dgm id="{5B8380FE-0DCB-4F6C-B2BC-0BBB10FD4D3D}"/>
                                            </p:graphicEl>
                                          </p:spTgt>
                                        </p:tgtEl>
                                        <p:attrNameLst>
                                          <p:attrName>style.visibility</p:attrName>
                                        </p:attrNameLst>
                                      </p:cBhvr>
                                      <p:to>
                                        <p:strVal val="visible"/>
                                      </p:to>
                                    </p:set>
                                    <p:animEffect transition="in" filter="fade">
                                      <p:cBhvr>
                                        <p:cTn id="34" dur="500"/>
                                        <p:tgtEl>
                                          <p:spTgt spid="5">
                                            <p:graphicEl>
                                              <a:dgm id="{5B8380FE-0DCB-4F6C-B2BC-0BBB10FD4D3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graphicEl>
                                              <a:dgm id="{42EAD14C-C4CD-43F4-BBC5-79864427DD73}"/>
                                            </p:graphicEl>
                                          </p:spTgt>
                                        </p:tgtEl>
                                        <p:attrNameLst>
                                          <p:attrName>style.visibility</p:attrName>
                                        </p:attrNameLst>
                                      </p:cBhvr>
                                      <p:to>
                                        <p:strVal val="visible"/>
                                      </p:to>
                                    </p:set>
                                    <p:animEffect transition="in" filter="fade">
                                      <p:cBhvr>
                                        <p:cTn id="39" dur="500"/>
                                        <p:tgtEl>
                                          <p:spTgt spid="5">
                                            <p:graphicEl>
                                              <a:dgm id="{42EAD14C-C4CD-43F4-BBC5-79864427DD73}"/>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graphicEl>
                                              <a:dgm id="{78FFD0A5-EFF7-4D75-9190-24A2A39A0A14}"/>
                                            </p:graphicEl>
                                          </p:spTgt>
                                        </p:tgtEl>
                                        <p:attrNameLst>
                                          <p:attrName>style.visibility</p:attrName>
                                        </p:attrNameLst>
                                      </p:cBhvr>
                                      <p:to>
                                        <p:strVal val="visible"/>
                                      </p:to>
                                    </p:set>
                                    <p:animEffect transition="in" filter="fade">
                                      <p:cBhvr>
                                        <p:cTn id="42" dur="500"/>
                                        <p:tgtEl>
                                          <p:spTgt spid="5">
                                            <p:graphicEl>
                                              <a:dgm id="{78FFD0A5-EFF7-4D75-9190-24A2A39A0A14}"/>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graphicEl>
                                              <a:dgm id="{E8CC1104-E240-42BE-900E-835E00B649B3}"/>
                                            </p:graphicEl>
                                          </p:spTgt>
                                        </p:tgtEl>
                                        <p:attrNameLst>
                                          <p:attrName>style.visibility</p:attrName>
                                        </p:attrNameLst>
                                      </p:cBhvr>
                                      <p:to>
                                        <p:strVal val="visible"/>
                                      </p:to>
                                    </p:set>
                                    <p:animEffect transition="in" filter="fade">
                                      <p:cBhvr>
                                        <p:cTn id="47" dur="500"/>
                                        <p:tgtEl>
                                          <p:spTgt spid="5">
                                            <p:graphicEl>
                                              <a:dgm id="{E8CC1104-E240-42BE-900E-835E00B649B3}"/>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
                                            <p:graphicEl>
                                              <a:dgm id="{B8B76B01-ABE5-4B2A-967E-5B81E7EB1BEB}"/>
                                            </p:graphicEl>
                                          </p:spTgt>
                                        </p:tgtEl>
                                        <p:attrNameLst>
                                          <p:attrName>style.visibility</p:attrName>
                                        </p:attrNameLst>
                                      </p:cBhvr>
                                      <p:to>
                                        <p:strVal val="visible"/>
                                      </p:to>
                                    </p:set>
                                    <p:animEffect transition="in" filter="fade">
                                      <p:cBhvr>
                                        <p:cTn id="50" dur="500"/>
                                        <p:tgtEl>
                                          <p:spTgt spid="5">
                                            <p:graphicEl>
                                              <a:dgm id="{B8B76B01-ABE5-4B2A-967E-5B81E7EB1BEB}"/>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graphicEl>
                                              <a:dgm id="{5F5B8F60-B6E3-4D33-8006-A534B5219659}"/>
                                            </p:graphicEl>
                                          </p:spTgt>
                                        </p:tgtEl>
                                        <p:attrNameLst>
                                          <p:attrName>style.visibility</p:attrName>
                                        </p:attrNameLst>
                                      </p:cBhvr>
                                      <p:to>
                                        <p:strVal val="visible"/>
                                      </p:to>
                                    </p:set>
                                    <p:animEffect transition="in" filter="fade">
                                      <p:cBhvr>
                                        <p:cTn id="55" dur="500"/>
                                        <p:tgtEl>
                                          <p:spTgt spid="5">
                                            <p:graphicEl>
                                              <a:dgm id="{5F5B8F60-B6E3-4D33-8006-A534B5219659}"/>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graphicEl>
                                              <a:dgm id="{484FF441-C91D-4E7A-BC24-9D042BC822F3}"/>
                                            </p:graphicEl>
                                          </p:spTgt>
                                        </p:tgtEl>
                                        <p:attrNameLst>
                                          <p:attrName>style.visibility</p:attrName>
                                        </p:attrNameLst>
                                      </p:cBhvr>
                                      <p:to>
                                        <p:strVal val="visible"/>
                                      </p:to>
                                    </p:set>
                                    <p:animEffect transition="in" filter="fade">
                                      <p:cBhvr>
                                        <p:cTn id="58" dur="500"/>
                                        <p:tgtEl>
                                          <p:spTgt spid="5">
                                            <p:graphicEl>
                                              <a:dgm id="{484FF441-C91D-4E7A-BC24-9D042BC822F3}"/>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
                                            <p:graphicEl>
                                              <a:dgm id="{52C33EA9-1F67-42E9-95A3-083353CEDF6A}"/>
                                            </p:graphicEl>
                                          </p:spTgt>
                                        </p:tgtEl>
                                        <p:attrNameLst>
                                          <p:attrName>style.visibility</p:attrName>
                                        </p:attrNameLst>
                                      </p:cBhvr>
                                      <p:to>
                                        <p:strVal val="visible"/>
                                      </p:to>
                                    </p:set>
                                    <p:animEffect transition="in" filter="fade">
                                      <p:cBhvr>
                                        <p:cTn id="63" dur="500"/>
                                        <p:tgtEl>
                                          <p:spTgt spid="5">
                                            <p:graphicEl>
                                              <a:dgm id="{52C33EA9-1F67-42E9-95A3-083353CEDF6A}"/>
                                            </p:graphic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
                                            <p:graphicEl>
                                              <a:dgm id="{2456E607-9E9A-461B-9DA8-D9F7AFDF1055}"/>
                                            </p:graphicEl>
                                          </p:spTgt>
                                        </p:tgtEl>
                                        <p:attrNameLst>
                                          <p:attrName>style.visibility</p:attrName>
                                        </p:attrNameLst>
                                      </p:cBhvr>
                                      <p:to>
                                        <p:strVal val="visible"/>
                                      </p:to>
                                    </p:set>
                                    <p:animEffect transition="in" filter="fade">
                                      <p:cBhvr>
                                        <p:cTn id="66" dur="500"/>
                                        <p:tgtEl>
                                          <p:spTgt spid="5">
                                            <p:graphicEl>
                                              <a:dgm id="{2456E607-9E9A-461B-9DA8-D9F7AFDF1055}"/>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
                                            <p:graphicEl>
                                              <a:dgm id="{E11CDAD6-EF43-4F94-BA41-40CBC44693B1}"/>
                                            </p:graphicEl>
                                          </p:spTgt>
                                        </p:tgtEl>
                                        <p:attrNameLst>
                                          <p:attrName>style.visibility</p:attrName>
                                        </p:attrNameLst>
                                      </p:cBhvr>
                                      <p:to>
                                        <p:strVal val="visible"/>
                                      </p:to>
                                    </p:set>
                                    <p:animEffect transition="in" filter="fade">
                                      <p:cBhvr>
                                        <p:cTn id="71" dur="500"/>
                                        <p:tgtEl>
                                          <p:spTgt spid="5">
                                            <p:graphicEl>
                                              <a:dgm id="{E11CDAD6-EF43-4F94-BA41-40CBC44693B1}"/>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
                                            <p:graphicEl>
                                              <a:dgm id="{FE57452C-E001-4B6F-B3D9-B5C2BCE6A1ED}"/>
                                            </p:graphicEl>
                                          </p:spTgt>
                                        </p:tgtEl>
                                        <p:attrNameLst>
                                          <p:attrName>style.visibility</p:attrName>
                                        </p:attrNameLst>
                                      </p:cBhvr>
                                      <p:to>
                                        <p:strVal val="visible"/>
                                      </p:to>
                                    </p:set>
                                    <p:animEffect transition="in" filter="fade">
                                      <p:cBhvr>
                                        <p:cTn id="74" dur="500"/>
                                        <p:tgtEl>
                                          <p:spTgt spid="5">
                                            <p:graphicEl>
                                              <a:dgm id="{FE57452C-E001-4B6F-B3D9-B5C2BCE6A1ED}"/>
                                            </p:graphic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
                                            <p:graphicEl>
                                              <a:dgm id="{68A85DED-C01F-403C-9517-F2C92D2E1D99}"/>
                                            </p:graphicEl>
                                          </p:spTgt>
                                        </p:tgtEl>
                                        <p:attrNameLst>
                                          <p:attrName>style.visibility</p:attrName>
                                        </p:attrNameLst>
                                      </p:cBhvr>
                                      <p:to>
                                        <p:strVal val="visible"/>
                                      </p:to>
                                    </p:set>
                                    <p:animEffect transition="in" filter="fade">
                                      <p:cBhvr>
                                        <p:cTn id="79" dur="500"/>
                                        <p:tgtEl>
                                          <p:spTgt spid="5">
                                            <p:graphicEl>
                                              <a:dgm id="{68A85DED-C01F-403C-9517-F2C92D2E1D99}"/>
                                            </p:graphic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
                                            <p:graphicEl>
                                              <a:dgm id="{E5B3CEF5-212B-4333-BDA5-5231AF422114}"/>
                                            </p:graphicEl>
                                          </p:spTgt>
                                        </p:tgtEl>
                                        <p:attrNameLst>
                                          <p:attrName>style.visibility</p:attrName>
                                        </p:attrNameLst>
                                      </p:cBhvr>
                                      <p:to>
                                        <p:strVal val="visible"/>
                                      </p:to>
                                    </p:set>
                                    <p:animEffect transition="in" filter="fade">
                                      <p:cBhvr>
                                        <p:cTn id="82" dur="500"/>
                                        <p:tgtEl>
                                          <p:spTgt spid="5">
                                            <p:graphicEl>
                                              <a:dgm id="{E5B3CEF5-212B-4333-BDA5-5231AF422114}"/>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graphicEl>
                                              <a:dgm id="{AC917292-0880-4240-9CF8-AB0D0F2B0832}"/>
                                            </p:graphicEl>
                                          </p:spTgt>
                                        </p:tgtEl>
                                        <p:attrNameLst>
                                          <p:attrName>style.visibility</p:attrName>
                                        </p:attrNameLst>
                                      </p:cBhvr>
                                      <p:to>
                                        <p:strVal val="visible"/>
                                      </p:to>
                                    </p:set>
                                    <p:animEffect transition="in" filter="fade">
                                      <p:cBhvr>
                                        <p:cTn id="87" dur="500"/>
                                        <p:tgtEl>
                                          <p:spTgt spid="5">
                                            <p:graphicEl>
                                              <a:dgm id="{AC917292-0880-4240-9CF8-AB0D0F2B0832}"/>
                                            </p:graphic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
                                            <p:graphicEl>
                                              <a:dgm id="{3D4DFC46-14FD-44CF-889B-312D881097D2}"/>
                                            </p:graphicEl>
                                          </p:spTgt>
                                        </p:tgtEl>
                                        <p:attrNameLst>
                                          <p:attrName>style.visibility</p:attrName>
                                        </p:attrNameLst>
                                      </p:cBhvr>
                                      <p:to>
                                        <p:strVal val="visible"/>
                                      </p:to>
                                    </p:set>
                                    <p:animEffect transition="in" filter="fade">
                                      <p:cBhvr>
                                        <p:cTn id="90" dur="500"/>
                                        <p:tgtEl>
                                          <p:spTgt spid="5">
                                            <p:graphicEl>
                                              <a:dgm id="{3D4DFC46-14FD-44CF-889B-312D881097D2}"/>
                                            </p:graphic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5">
                                            <p:graphicEl>
                                              <a:dgm id="{4D5C558E-2E7D-4D1A-ABA2-D5D2DD86206F}"/>
                                            </p:graphicEl>
                                          </p:spTgt>
                                        </p:tgtEl>
                                        <p:attrNameLst>
                                          <p:attrName>style.visibility</p:attrName>
                                        </p:attrNameLst>
                                      </p:cBhvr>
                                      <p:to>
                                        <p:strVal val="visible"/>
                                      </p:to>
                                    </p:set>
                                    <p:animEffect transition="in" filter="fade">
                                      <p:cBhvr>
                                        <p:cTn id="95" dur="500"/>
                                        <p:tgtEl>
                                          <p:spTgt spid="5">
                                            <p:graphicEl>
                                              <a:dgm id="{4D5C558E-2E7D-4D1A-ABA2-D5D2DD86206F}"/>
                                            </p:graphic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
                                            <p:graphicEl>
                                              <a:dgm id="{7CFDB172-E668-43FE-B146-64584C675B7A}"/>
                                            </p:graphicEl>
                                          </p:spTgt>
                                        </p:tgtEl>
                                        <p:attrNameLst>
                                          <p:attrName>style.visibility</p:attrName>
                                        </p:attrNameLst>
                                      </p:cBhvr>
                                      <p:to>
                                        <p:strVal val="visible"/>
                                      </p:to>
                                    </p:set>
                                    <p:animEffect transition="in" filter="fade">
                                      <p:cBhvr>
                                        <p:cTn id="98" dur="500"/>
                                        <p:tgtEl>
                                          <p:spTgt spid="5">
                                            <p:graphicEl>
                                              <a:dgm id="{7CFDB172-E668-43FE-B146-64584C675B7A}"/>
                                            </p:graphic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
                                            <p:graphicEl>
                                              <a:dgm id="{AF3A758F-4CD4-4A21-B44A-EE5D60432290}"/>
                                            </p:graphicEl>
                                          </p:spTgt>
                                        </p:tgtEl>
                                        <p:attrNameLst>
                                          <p:attrName>style.visibility</p:attrName>
                                        </p:attrNameLst>
                                      </p:cBhvr>
                                      <p:to>
                                        <p:strVal val="visible"/>
                                      </p:to>
                                    </p:set>
                                    <p:animEffect transition="in" filter="fade">
                                      <p:cBhvr>
                                        <p:cTn id="103" dur="500"/>
                                        <p:tgtEl>
                                          <p:spTgt spid="5">
                                            <p:graphicEl>
                                              <a:dgm id="{AF3A758F-4CD4-4A21-B44A-EE5D60432290}"/>
                                            </p:graphic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
                                            <p:graphicEl>
                                              <a:dgm id="{EAD3BB15-FD98-48A1-AE91-B49E6520FB73}"/>
                                            </p:graphicEl>
                                          </p:spTgt>
                                        </p:tgtEl>
                                        <p:attrNameLst>
                                          <p:attrName>style.visibility</p:attrName>
                                        </p:attrNameLst>
                                      </p:cBhvr>
                                      <p:to>
                                        <p:strVal val="visible"/>
                                      </p:to>
                                    </p:set>
                                    <p:animEffect transition="in" filter="fade">
                                      <p:cBhvr>
                                        <p:cTn id="106" dur="500"/>
                                        <p:tgtEl>
                                          <p:spTgt spid="5">
                                            <p:graphicEl>
                                              <a:dgm id="{EAD3BB15-FD98-48A1-AE91-B49E6520FB7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a:xfrm>
            <a:off x="162339" y="381000"/>
            <a:ext cx="6172200" cy="1143000"/>
          </a:xfrm>
        </p:spPr>
        <p:txBody>
          <a:bodyPr/>
          <a:lstStyle/>
          <a:p>
            <a:r>
              <a:rPr lang="en-US" altLang="x-none" b="1" dirty="0">
                <a:solidFill>
                  <a:srgbClr val="0000FF"/>
                </a:solidFill>
                <a:latin typeface="Arial" charset="0"/>
                <a:ea typeface="Arial" charset="0"/>
                <a:cs typeface="Arial" charset="0"/>
              </a:rPr>
              <a:t>Topics</a:t>
            </a:r>
          </a:p>
        </p:txBody>
      </p:sp>
      <p:sp>
        <p:nvSpPr>
          <p:cNvPr id="6146" name="Rectangle 3"/>
          <p:cNvSpPr>
            <a:spLocks noGrp="1" noChangeArrowheads="1"/>
          </p:cNvSpPr>
          <p:nvPr>
            <p:ph type="body" idx="1"/>
          </p:nvPr>
        </p:nvSpPr>
        <p:spPr>
          <a:xfrm>
            <a:off x="152400" y="1295400"/>
            <a:ext cx="8686800" cy="5562600"/>
          </a:xfrm>
        </p:spPr>
        <p:txBody>
          <a:bodyPr>
            <a:normAutofit/>
          </a:bodyPr>
          <a:lstStyle/>
          <a:p>
            <a:pPr marL="109728" lvl="0" indent="0">
              <a:buNone/>
            </a:pPr>
            <a:r>
              <a:rPr lang="en-US" altLang="zh-CN" b="1" dirty="0"/>
              <a:t>1</a:t>
            </a:r>
            <a:r>
              <a:rPr lang="zh-CN" altLang="en-US" b="1" dirty="0"/>
              <a:t>、</a:t>
            </a:r>
            <a:r>
              <a:rPr lang="en-US" altLang="zh-CN" b="1" dirty="0"/>
              <a:t> Introduction to Machine Learning</a:t>
            </a:r>
          </a:p>
          <a:p>
            <a:pPr marL="109728" lvl="0" indent="0">
              <a:buNone/>
            </a:pPr>
            <a:r>
              <a:rPr lang="en-US" altLang="zh-CN" dirty="0"/>
              <a:t>	1.1 Introduction to Artificial Intelligence</a:t>
            </a:r>
          </a:p>
          <a:p>
            <a:pPr marL="109728" indent="0">
              <a:buNone/>
            </a:pPr>
            <a:r>
              <a:rPr lang="en-US" dirty="0"/>
              <a:t>	</a:t>
            </a:r>
            <a:r>
              <a:rPr lang="en-US" dirty="0">
                <a:solidFill>
                  <a:srgbClr val="FF0000"/>
                </a:solidFill>
              </a:rPr>
              <a:t>1.2 </a:t>
            </a:r>
            <a:r>
              <a:rPr lang="en-US" altLang="x-none" dirty="0">
                <a:solidFill>
                  <a:srgbClr val="FF0000"/>
                </a:solidFill>
              </a:rPr>
              <a:t>The stages of Machine Learning</a:t>
            </a:r>
            <a:endParaRPr lang="en-US" dirty="0">
              <a:solidFill>
                <a:srgbClr val="FF0000"/>
              </a:solidFill>
            </a:endParaRPr>
          </a:p>
          <a:p>
            <a:pPr marL="109728" indent="0">
              <a:buNone/>
            </a:pPr>
            <a:r>
              <a:rPr lang="en-US" dirty="0"/>
              <a:t>	1.3 The details of </a:t>
            </a:r>
            <a:r>
              <a:rPr lang="en-US" altLang="x-none" dirty="0"/>
              <a:t>Machine Learning</a:t>
            </a:r>
            <a:endParaRPr lang="en-US" altLang="zh-CN" dirty="0"/>
          </a:p>
          <a:p>
            <a:pPr marL="109728" lvl="0" indent="0">
              <a:buNone/>
            </a:pPr>
            <a:endParaRPr lang="en-US" dirty="0"/>
          </a:p>
          <a:p>
            <a:pPr marL="109728" lvl="0" indent="0">
              <a:buNone/>
            </a:pPr>
            <a:r>
              <a:rPr lang="en-US" altLang="zh-CN" b="1" dirty="0"/>
              <a:t>2</a:t>
            </a:r>
            <a:r>
              <a:rPr lang="zh-CN" altLang="en-US" b="1" dirty="0"/>
              <a:t>、</a:t>
            </a:r>
            <a:r>
              <a:rPr lang="en-US" altLang="zh-CN" b="1" dirty="0"/>
              <a:t> Introduction to </a:t>
            </a:r>
            <a:r>
              <a:rPr lang="en-US" altLang="zh-CN" b="1" dirty="0" err="1"/>
              <a:t>Nerual</a:t>
            </a:r>
            <a:r>
              <a:rPr lang="en-US" altLang="zh-CN" b="1" dirty="0"/>
              <a:t> Network</a:t>
            </a:r>
          </a:p>
          <a:p>
            <a:pPr marL="109728" lvl="0" indent="0">
              <a:buNone/>
            </a:pPr>
            <a:r>
              <a:rPr lang="en-US" altLang="zh-CN" dirty="0"/>
              <a:t>	2.1 concept of artificial neural network</a:t>
            </a:r>
          </a:p>
          <a:p>
            <a:pPr marL="109728" lvl="0" indent="0">
              <a:buNone/>
            </a:pPr>
            <a:r>
              <a:rPr lang="en-US" altLang="zh-CN" dirty="0"/>
              <a:t>	2.2 neural network training process</a:t>
            </a:r>
          </a:p>
          <a:p>
            <a:pPr marL="109728" lvl="0" indent="0">
              <a:buNone/>
            </a:pPr>
            <a:r>
              <a:rPr lang="en-US" altLang="zh-CN" dirty="0">
                <a:ea typeface="宋体" charset="-122"/>
              </a:rPr>
              <a:t>	2.3 concept of </a:t>
            </a:r>
            <a:r>
              <a:rPr lang="en-US" altLang="zh-CN" dirty="0"/>
              <a:t>Deep Neural Networks </a:t>
            </a:r>
            <a:endParaRPr lang="en-US" altLang="zh-CN" dirty="0">
              <a:ea typeface="宋体" charset="-122"/>
            </a:endParaRPr>
          </a:p>
        </p:txBody>
      </p:sp>
    </p:spTree>
    <p:extLst>
      <p:ext uri="{BB962C8B-B14F-4D97-AF65-F5344CB8AC3E}">
        <p14:creationId xmlns:p14="http://schemas.microsoft.com/office/powerpoint/2010/main" val="16360806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a:xfrm>
            <a:off x="162339" y="381000"/>
            <a:ext cx="6172200" cy="1143000"/>
          </a:xfrm>
        </p:spPr>
        <p:txBody>
          <a:bodyPr/>
          <a:lstStyle/>
          <a:p>
            <a:r>
              <a:rPr lang="en-US" altLang="x-none" b="1" dirty="0">
                <a:solidFill>
                  <a:srgbClr val="0000FF"/>
                </a:solidFill>
                <a:latin typeface="Arial" charset="0"/>
                <a:ea typeface="Arial" charset="0"/>
                <a:cs typeface="Arial" charset="0"/>
              </a:rPr>
              <a:t>Topics</a:t>
            </a:r>
          </a:p>
        </p:txBody>
      </p:sp>
      <p:sp>
        <p:nvSpPr>
          <p:cNvPr id="6146" name="Rectangle 3"/>
          <p:cNvSpPr>
            <a:spLocks noGrp="1" noChangeArrowheads="1"/>
          </p:cNvSpPr>
          <p:nvPr>
            <p:ph type="body" idx="1"/>
          </p:nvPr>
        </p:nvSpPr>
        <p:spPr>
          <a:xfrm>
            <a:off x="152400" y="1295400"/>
            <a:ext cx="8686800" cy="5562600"/>
          </a:xfrm>
        </p:spPr>
        <p:txBody>
          <a:bodyPr>
            <a:normAutofit/>
          </a:bodyPr>
          <a:lstStyle/>
          <a:p>
            <a:pPr marL="109728" lvl="0" indent="0">
              <a:buNone/>
            </a:pPr>
            <a:r>
              <a:rPr lang="en-US" altLang="zh-CN" b="1" dirty="0"/>
              <a:t>1</a:t>
            </a:r>
            <a:r>
              <a:rPr lang="zh-CN" altLang="en-US" b="1" dirty="0"/>
              <a:t>、</a:t>
            </a:r>
            <a:r>
              <a:rPr lang="en-US" altLang="zh-CN" b="1" dirty="0"/>
              <a:t> Introduction to Machine Learning</a:t>
            </a:r>
          </a:p>
          <a:p>
            <a:pPr marL="109728" lvl="0" indent="0">
              <a:buNone/>
            </a:pPr>
            <a:r>
              <a:rPr lang="en-US" altLang="zh-CN" dirty="0">
                <a:solidFill>
                  <a:srgbClr val="FF0000"/>
                </a:solidFill>
              </a:rPr>
              <a:t>	1.1 Introduction to Artificial Intelligence</a:t>
            </a:r>
          </a:p>
          <a:p>
            <a:pPr marL="109728" indent="0">
              <a:buNone/>
            </a:pPr>
            <a:r>
              <a:rPr lang="en-US" dirty="0"/>
              <a:t>	1.2 </a:t>
            </a:r>
            <a:r>
              <a:rPr lang="en-US" altLang="x-none" dirty="0"/>
              <a:t>The stages of Machine Learning</a:t>
            </a:r>
            <a:endParaRPr lang="en-US" dirty="0"/>
          </a:p>
          <a:p>
            <a:pPr marL="109728" indent="0">
              <a:buNone/>
            </a:pPr>
            <a:r>
              <a:rPr lang="en-US" dirty="0"/>
              <a:t>	1.3 The details of </a:t>
            </a:r>
            <a:r>
              <a:rPr lang="en-US" altLang="x-none" dirty="0"/>
              <a:t>Machine Learning</a:t>
            </a:r>
            <a:endParaRPr lang="en-US" altLang="zh-CN" dirty="0"/>
          </a:p>
          <a:p>
            <a:pPr marL="109728" lvl="0" indent="0">
              <a:buNone/>
            </a:pPr>
            <a:endParaRPr lang="en-US" dirty="0"/>
          </a:p>
          <a:p>
            <a:pPr marL="109728" lvl="0" indent="0">
              <a:buNone/>
            </a:pPr>
            <a:r>
              <a:rPr lang="en-US" altLang="zh-CN" b="1" dirty="0"/>
              <a:t>2</a:t>
            </a:r>
            <a:r>
              <a:rPr lang="zh-CN" altLang="en-US" b="1" dirty="0"/>
              <a:t>、</a:t>
            </a:r>
            <a:r>
              <a:rPr lang="en-US" altLang="zh-CN" b="1" dirty="0"/>
              <a:t> Introduction to </a:t>
            </a:r>
            <a:r>
              <a:rPr lang="en-US" altLang="zh-CN" b="1" dirty="0" err="1"/>
              <a:t>Nerual</a:t>
            </a:r>
            <a:r>
              <a:rPr lang="en-US" altLang="zh-CN" b="1" dirty="0"/>
              <a:t> Network</a:t>
            </a:r>
          </a:p>
          <a:p>
            <a:pPr marL="109728" lvl="0" indent="0">
              <a:buNone/>
            </a:pPr>
            <a:r>
              <a:rPr lang="en-US" altLang="zh-CN" dirty="0"/>
              <a:t>	2.1 concept of artificial neural network</a:t>
            </a:r>
          </a:p>
          <a:p>
            <a:pPr marL="109728" lvl="0" indent="0">
              <a:buNone/>
            </a:pPr>
            <a:r>
              <a:rPr lang="en-US" altLang="zh-CN" dirty="0"/>
              <a:t>	2.2 neural network training process</a:t>
            </a:r>
          </a:p>
          <a:p>
            <a:pPr marL="109728" lvl="0" indent="0">
              <a:buNone/>
            </a:pPr>
            <a:r>
              <a:rPr lang="en-US" altLang="zh-CN" dirty="0">
                <a:ea typeface="宋体" charset="-122"/>
              </a:rPr>
              <a:t>	2.3 concept of </a:t>
            </a:r>
            <a:r>
              <a:rPr lang="en-US" altLang="zh-CN" dirty="0"/>
              <a:t>Deep Neural Networks </a:t>
            </a:r>
            <a:endParaRPr lang="en-US" altLang="zh-CN" dirty="0">
              <a:ea typeface="宋体" charset="-122"/>
            </a:endParaRPr>
          </a:p>
        </p:txBody>
      </p:sp>
    </p:spTree>
    <p:extLst>
      <p:ext uri="{BB962C8B-B14F-4D97-AF65-F5344CB8AC3E}">
        <p14:creationId xmlns:p14="http://schemas.microsoft.com/office/powerpoint/2010/main" val="8591255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40323" y="2670048"/>
            <a:ext cx="2796539" cy="241554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94612" y="1943861"/>
            <a:ext cx="6530340" cy="299720"/>
          </a:xfrm>
          <a:prstGeom prst="rect">
            <a:avLst/>
          </a:prstGeom>
        </p:spPr>
        <p:txBody>
          <a:bodyPr vert="horz" wrap="square" lIns="0" tIns="12700" rIns="0" bIns="0" rtlCol="0">
            <a:spAutoFit/>
          </a:bodyPr>
          <a:lstStyle/>
          <a:p>
            <a:pPr marL="12700">
              <a:lnSpc>
                <a:spcPct val="100000"/>
              </a:lnSpc>
              <a:spcBef>
                <a:spcPts val="100"/>
              </a:spcBef>
            </a:pPr>
            <a:r>
              <a:rPr lang="zh-CN" altLang="en-US" dirty="0">
                <a:latin typeface="黑体" panose="02010609060101010101" pitchFamily="49" charset="-122"/>
                <a:ea typeface="黑体" panose="02010609060101010101" pitchFamily="49" charset="-122"/>
                <a:cs typeface="Noto Sans CJK JP Regular"/>
              </a:rPr>
              <a:t>第一阶段：资料通过算法产生模型，这个模型就是</a:t>
            </a:r>
            <a:r>
              <a:rPr lang="en-US" altLang="zh-CN" dirty="0">
                <a:latin typeface="黑体" panose="02010609060101010101" pitchFamily="49" charset="-122"/>
                <a:ea typeface="黑体" panose="02010609060101010101" pitchFamily="49" charset="-122"/>
                <a:cs typeface="Noto Sans CJK JP Regular"/>
              </a:rPr>
              <a:t>ML</a:t>
            </a:r>
            <a:r>
              <a:rPr lang="zh-CN" altLang="en-US" dirty="0">
                <a:latin typeface="黑体" panose="02010609060101010101" pitchFamily="49" charset="-122"/>
                <a:ea typeface="黑体" panose="02010609060101010101" pitchFamily="49" charset="-122"/>
                <a:cs typeface="Noto Sans CJK JP Regular"/>
              </a:rPr>
              <a:t>建立的</a:t>
            </a:r>
            <a:r>
              <a:rPr lang="en-US" altLang="zh-CN" dirty="0">
                <a:latin typeface="黑体" panose="02010609060101010101" pitchFamily="49" charset="-122"/>
                <a:ea typeface="黑体" panose="02010609060101010101" pitchFamily="49" charset="-122"/>
                <a:cs typeface="Noto Sans CJK JP Regular"/>
              </a:rPr>
              <a:t>AI</a:t>
            </a:r>
            <a:endParaRPr sz="1800" dirty="0">
              <a:latin typeface="黑体" panose="02010609060101010101" pitchFamily="49" charset="-122"/>
              <a:ea typeface="黑体" panose="02010609060101010101" pitchFamily="49" charset="-122"/>
              <a:cs typeface="Noto Sans CJK JP Regular"/>
            </a:endParaRPr>
          </a:p>
        </p:txBody>
      </p:sp>
      <p:sp>
        <p:nvSpPr>
          <p:cNvPr id="5" name="object 5"/>
          <p:cNvSpPr/>
          <p:nvPr/>
        </p:nvSpPr>
        <p:spPr>
          <a:xfrm>
            <a:off x="269747" y="2670048"/>
            <a:ext cx="2796540" cy="241554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312414" y="2670810"/>
            <a:ext cx="2124710" cy="3009900"/>
          </a:xfrm>
          <a:custGeom>
            <a:avLst/>
            <a:gdLst/>
            <a:ahLst/>
            <a:cxnLst/>
            <a:rect l="l" t="t" r="r" b="b"/>
            <a:pathLst>
              <a:path w="2124710" h="3009900">
                <a:moveTo>
                  <a:pt x="1616837" y="0"/>
                </a:moveTo>
                <a:lnTo>
                  <a:pt x="0" y="0"/>
                </a:lnTo>
                <a:lnTo>
                  <a:pt x="0" y="3009900"/>
                </a:lnTo>
                <a:lnTo>
                  <a:pt x="1616837" y="3009900"/>
                </a:lnTo>
                <a:lnTo>
                  <a:pt x="2124456" y="1504950"/>
                </a:lnTo>
                <a:lnTo>
                  <a:pt x="1616837" y="0"/>
                </a:lnTo>
                <a:close/>
              </a:path>
            </a:pathLst>
          </a:custGeom>
          <a:solidFill>
            <a:srgbClr val="000000"/>
          </a:solidFill>
        </p:spPr>
        <p:txBody>
          <a:bodyPr wrap="square" lIns="0" tIns="0" rIns="0" bIns="0" rtlCol="0"/>
          <a:lstStyle/>
          <a:p>
            <a:endParaRPr/>
          </a:p>
        </p:txBody>
      </p:sp>
      <p:sp>
        <p:nvSpPr>
          <p:cNvPr id="7" name="object 7"/>
          <p:cNvSpPr/>
          <p:nvPr/>
        </p:nvSpPr>
        <p:spPr>
          <a:xfrm>
            <a:off x="3312414" y="2670810"/>
            <a:ext cx="2124710" cy="3009900"/>
          </a:xfrm>
          <a:custGeom>
            <a:avLst/>
            <a:gdLst/>
            <a:ahLst/>
            <a:cxnLst/>
            <a:rect l="l" t="t" r="r" b="b"/>
            <a:pathLst>
              <a:path w="2124710" h="3009900">
                <a:moveTo>
                  <a:pt x="0" y="0"/>
                </a:moveTo>
                <a:lnTo>
                  <a:pt x="1616837" y="0"/>
                </a:lnTo>
                <a:lnTo>
                  <a:pt x="2124456" y="1504950"/>
                </a:lnTo>
                <a:lnTo>
                  <a:pt x="1616837" y="3009900"/>
                </a:lnTo>
                <a:lnTo>
                  <a:pt x="0" y="3009900"/>
                </a:lnTo>
                <a:lnTo>
                  <a:pt x="0" y="0"/>
                </a:lnTo>
                <a:close/>
              </a:path>
            </a:pathLst>
          </a:custGeom>
          <a:ln w="25908">
            <a:solidFill>
              <a:srgbClr val="000000"/>
            </a:solidFill>
          </a:ln>
        </p:spPr>
        <p:txBody>
          <a:bodyPr wrap="square" lIns="0" tIns="0" rIns="0" bIns="0" rtlCol="0"/>
          <a:lstStyle/>
          <a:p>
            <a:endParaRPr/>
          </a:p>
        </p:txBody>
      </p:sp>
      <p:sp>
        <p:nvSpPr>
          <p:cNvPr id="8" name="object 8"/>
          <p:cNvSpPr txBox="1"/>
          <p:nvPr/>
        </p:nvSpPr>
        <p:spPr>
          <a:xfrm>
            <a:off x="3773804" y="4010659"/>
            <a:ext cx="947419"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Arial"/>
                <a:cs typeface="Arial"/>
              </a:rPr>
              <a:t>Algorithm</a:t>
            </a:r>
            <a:endParaRPr sz="1800" dirty="0">
              <a:latin typeface="Arial"/>
              <a:cs typeface="Arial"/>
            </a:endParaRPr>
          </a:p>
        </p:txBody>
      </p:sp>
      <p:sp>
        <p:nvSpPr>
          <p:cNvPr id="9" name="object 9"/>
          <p:cNvSpPr txBox="1"/>
          <p:nvPr/>
        </p:nvSpPr>
        <p:spPr>
          <a:xfrm>
            <a:off x="302513" y="5073396"/>
            <a:ext cx="2764790" cy="620395"/>
          </a:xfrm>
          <a:prstGeom prst="rect">
            <a:avLst/>
          </a:prstGeom>
          <a:solidFill>
            <a:srgbClr val="000000"/>
          </a:solidFill>
        </p:spPr>
        <p:txBody>
          <a:bodyPr vert="horz" wrap="square" lIns="0" tIns="157480" rIns="0" bIns="0" rtlCol="0">
            <a:spAutoFit/>
          </a:bodyPr>
          <a:lstStyle/>
          <a:p>
            <a:pPr marL="50800" algn="ctr">
              <a:lnSpc>
                <a:spcPct val="100000"/>
              </a:lnSpc>
              <a:spcBef>
                <a:spcPts val="1240"/>
              </a:spcBef>
            </a:pPr>
            <a:r>
              <a:rPr sz="1800" spc="-105" dirty="0">
                <a:solidFill>
                  <a:srgbClr val="FFFFFF"/>
                </a:solidFill>
                <a:latin typeface="Arial"/>
                <a:cs typeface="Arial"/>
              </a:rPr>
              <a:t>Data</a:t>
            </a:r>
            <a:endParaRPr sz="1800">
              <a:latin typeface="Arial"/>
              <a:cs typeface="Arial"/>
            </a:endParaRPr>
          </a:p>
        </p:txBody>
      </p:sp>
      <p:sp>
        <p:nvSpPr>
          <p:cNvPr id="10" name="object 10"/>
          <p:cNvSpPr txBox="1"/>
          <p:nvPr/>
        </p:nvSpPr>
        <p:spPr>
          <a:xfrm>
            <a:off x="5641085" y="5099303"/>
            <a:ext cx="2796540" cy="594360"/>
          </a:xfrm>
          <a:prstGeom prst="rect">
            <a:avLst/>
          </a:prstGeom>
          <a:solidFill>
            <a:srgbClr val="000000"/>
          </a:solidFill>
        </p:spPr>
        <p:txBody>
          <a:bodyPr vert="horz" wrap="square" lIns="0" tIns="131445" rIns="0" bIns="0" rtlCol="0">
            <a:spAutoFit/>
          </a:bodyPr>
          <a:lstStyle/>
          <a:p>
            <a:pPr marL="907415">
              <a:lnSpc>
                <a:spcPct val="100000"/>
              </a:lnSpc>
              <a:spcBef>
                <a:spcPts val="1035"/>
              </a:spcBef>
            </a:pPr>
            <a:r>
              <a:rPr sz="1800" spc="-35" dirty="0">
                <a:solidFill>
                  <a:srgbClr val="FFFFFF"/>
                </a:solidFill>
                <a:latin typeface="Arial"/>
                <a:cs typeface="Arial"/>
              </a:rPr>
              <a:t>Model</a:t>
            </a:r>
            <a:r>
              <a:rPr sz="1800" spc="-90" dirty="0">
                <a:solidFill>
                  <a:srgbClr val="FFFFFF"/>
                </a:solidFill>
                <a:latin typeface="Arial"/>
                <a:cs typeface="Arial"/>
              </a:rPr>
              <a:t> </a:t>
            </a:r>
            <a:r>
              <a:rPr sz="1800" spc="-85" dirty="0">
                <a:solidFill>
                  <a:srgbClr val="FFFFFF"/>
                </a:solidFill>
                <a:latin typeface="Arial"/>
                <a:cs typeface="Arial"/>
              </a:rPr>
              <a:t>(AI)</a:t>
            </a:r>
            <a:endParaRPr sz="1800">
              <a:latin typeface="Arial"/>
              <a:cs typeface="Arial"/>
            </a:endParaRPr>
          </a:p>
        </p:txBody>
      </p:sp>
      <p:sp>
        <p:nvSpPr>
          <p:cNvPr id="13" name="Rectangle 2">
            <a:extLst>
              <a:ext uri="{FF2B5EF4-FFF2-40B4-BE49-F238E27FC236}">
                <a16:creationId xmlns:a16="http://schemas.microsoft.com/office/drawing/2014/main" xmlns="" id="{22458F40-8F47-4F64-AC8C-9C4D6EA5A2E0}"/>
              </a:ext>
            </a:extLst>
          </p:cNvPr>
          <p:cNvSpPr txBox="1">
            <a:spLocks noChangeArrowheads="1"/>
          </p:cNvSpPr>
          <p:nvPr/>
        </p:nvSpPr>
        <p:spPr>
          <a:xfrm>
            <a:off x="89015" y="228600"/>
            <a:ext cx="9054985"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1.2 The stages of Machine Learning</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905000" y="2015997"/>
            <a:ext cx="5457444" cy="289823"/>
          </a:xfrm>
          <a:prstGeom prst="rect">
            <a:avLst/>
          </a:prstGeom>
        </p:spPr>
        <p:txBody>
          <a:bodyPr vert="horz" wrap="square" lIns="0" tIns="12700" rIns="0" bIns="0" rtlCol="0">
            <a:spAutoFit/>
          </a:bodyPr>
          <a:lstStyle/>
          <a:p>
            <a:pPr marL="12700">
              <a:lnSpc>
                <a:spcPct val="100000"/>
              </a:lnSpc>
              <a:spcBef>
                <a:spcPts val="100"/>
              </a:spcBef>
            </a:pPr>
            <a:r>
              <a:rPr sz="1800" dirty="0" err="1">
                <a:latin typeface="黑体" panose="02010609060101010101" pitchFamily="49" charset="-122"/>
                <a:ea typeface="黑体" panose="02010609060101010101" pitchFamily="49" charset="-122"/>
                <a:cs typeface="Noto Sans CJK JP Regular"/>
              </a:rPr>
              <a:t>第二</a:t>
            </a:r>
            <a:r>
              <a:rPr lang="zh-CN" altLang="en-US" sz="1800" dirty="0">
                <a:latin typeface="黑体" panose="02010609060101010101" pitchFamily="49" charset="-122"/>
                <a:ea typeface="黑体" panose="02010609060101010101" pitchFamily="49" charset="-122"/>
                <a:cs typeface="Noto Sans CJK JP Regular"/>
              </a:rPr>
              <a:t>阶段</a:t>
            </a:r>
            <a:r>
              <a:rPr sz="1800" dirty="0">
                <a:latin typeface="黑体" panose="02010609060101010101" pitchFamily="49" charset="-122"/>
                <a:ea typeface="黑体" panose="02010609060101010101" pitchFamily="49" charset="-122"/>
                <a:cs typeface="Noto Sans CJK JP Regular"/>
              </a:rPr>
              <a:t>：</a:t>
            </a:r>
            <a:r>
              <a:rPr sz="1800" dirty="0" err="1">
                <a:latin typeface="黑体" panose="02010609060101010101" pitchFamily="49" charset="-122"/>
                <a:ea typeface="黑体" panose="02010609060101010101" pitchFamily="49" charset="-122"/>
                <a:cs typeface="Noto Sans CJK JP Regular"/>
              </a:rPr>
              <a:t>只要</a:t>
            </a:r>
            <a:r>
              <a:rPr lang="zh-CN" altLang="en-US" sz="1800" dirty="0">
                <a:latin typeface="黑体" panose="02010609060101010101" pitchFamily="49" charset="-122"/>
                <a:ea typeface="黑体" panose="02010609060101010101" pitchFamily="49" charset="-122"/>
                <a:cs typeface="Noto Sans CJK JP Regular"/>
              </a:rPr>
              <a:t>给</a:t>
            </a:r>
            <a:r>
              <a:rPr sz="1800" dirty="0">
                <a:latin typeface="黑体" panose="02010609060101010101" pitchFamily="49" charset="-122"/>
                <a:ea typeface="黑体" panose="02010609060101010101" pitchFamily="49" charset="-122"/>
                <a:cs typeface="Noto Sans CJK JP Regular"/>
              </a:rPr>
              <a:t>相</a:t>
            </a:r>
            <a:r>
              <a:rPr lang="zh-CN" altLang="en-US" sz="1800" dirty="0">
                <a:latin typeface="黑体" panose="02010609060101010101" pitchFamily="49" charset="-122"/>
                <a:ea typeface="黑体" panose="02010609060101010101" pitchFamily="49" charset="-122"/>
                <a:cs typeface="Noto Sans CJK JP Regular"/>
              </a:rPr>
              <a:t>对应</a:t>
            </a:r>
            <a:r>
              <a:rPr sz="1800" dirty="0">
                <a:latin typeface="黑体" panose="02010609060101010101" pitchFamily="49" charset="-122"/>
                <a:ea typeface="黑体" panose="02010609060101010101" pitchFamily="49" charset="-122"/>
                <a:cs typeface="Noto Sans CJK JP Regular"/>
              </a:rPr>
              <a:t>的</a:t>
            </a:r>
            <a:r>
              <a:rPr lang="zh-CN" altLang="en-US" sz="1800" dirty="0">
                <a:latin typeface="黑体" panose="02010609060101010101" pitchFamily="49" charset="-122"/>
                <a:ea typeface="黑体" panose="02010609060101010101" pitchFamily="49" charset="-122"/>
                <a:cs typeface="Noto Sans CJK JP Regular"/>
              </a:rPr>
              <a:t>资料</a:t>
            </a:r>
            <a:r>
              <a:rPr sz="1800" spc="5" dirty="0">
                <a:latin typeface="黑体" panose="02010609060101010101" pitchFamily="49" charset="-122"/>
                <a:ea typeface="黑体" panose="02010609060101010101" pitchFamily="49" charset="-122"/>
                <a:cs typeface="Noto Sans CJK JP Regular"/>
              </a:rPr>
              <a:t>，</a:t>
            </a:r>
            <a:r>
              <a:rPr sz="1800" spc="65" dirty="0" err="1">
                <a:latin typeface="黑体" panose="02010609060101010101" pitchFamily="49" charset="-122"/>
                <a:ea typeface="黑体" panose="02010609060101010101" pitchFamily="49" charset="-122"/>
                <a:cs typeface="Noto Sans CJK JP Regular"/>
              </a:rPr>
              <a:t>AI</a:t>
            </a:r>
            <a:r>
              <a:rPr sz="1800" dirty="0" err="1">
                <a:latin typeface="黑体" panose="02010609060101010101" pitchFamily="49" charset="-122"/>
                <a:ea typeface="黑体" panose="02010609060101010101" pitchFamily="49" charset="-122"/>
                <a:cs typeface="Noto Sans CJK JP Regular"/>
              </a:rPr>
              <a:t>就可以</a:t>
            </a:r>
            <a:r>
              <a:rPr lang="zh-CN" altLang="en-US" sz="1800" dirty="0">
                <a:latin typeface="黑体" panose="02010609060101010101" pitchFamily="49" charset="-122"/>
                <a:ea typeface="黑体" panose="02010609060101010101" pitchFamily="49" charset="-122"/>
                <a:cs typeface="Noto Sans CJK JP Regular"/>
              </a:rPr>
              <a:t>判断结果</a:t>
            </a:r>
            <a:endParaRPr sz="1800" dirty="0">
              <a:latin typeface="黑体" panose="02010609060101010101" pitchFamily="49" charset="-122"/>
              <a:ea typeface="黑体" panose="02010609060101010101" pitchFamily="49" charset="-122"/>
              <a:cs typeface="Noto Sans CJK JP Regular"/>
            </a:endParaRPr>
          </a:p>
        </p:txBody>
      </p:sp>
      <p:sp>
        <p:nvSpPr>
          <p:cNvPr id="4" name="object 4"/>
          <p:cNvSpPr txBox="1"/>
          <p:nvPr/>
        </p:nvSpPr>
        <p:spPr>
          <a:xfrm>
            <a:off x="252222" y="4602479"/>
            <a:ext cx="1752600" cy="620395"/>
          </a:xfrm>
          <a:prstGeom prst="rect">
            <a:avLst/>
          </a:prstGeom>
          <a:solidFill>
            <a:srgbClr val="000000"/>
          </a:solidFill>
        </p:spPr>
        <p:txBody>
          <a:bodyPr vert="horz" wrap="square" lIns="0" tIns="157480" rIns="0" bIns="0" rtlCol="0">
            <a:spAutoFit/>
          </a:bodyPr>
          <a:lstStyle/>
          <a:p>
            <a:pPr marL="50165" algn="ctr">
              <a:lnSpc>
                <a:spcPct val="100000"/>
              </a:lnSpc>
              <a:spcBef>
                <a:spcPts val="1240"/>
              </a:spcBef>
            </a:pPr>
            <a:r>
              <a:rPr sz="1800" spc="-105" dirty="0">
                <a:solidFill>
                  <a:srgbClr val="FFFFFF"/>
                </a:solidFill>
                <a:latin typeface="Arial"/>
                <a:cs typeface="Arial"/>
              </a:rPr>
              <a:t>Data</a:t>
            </a:r>
            <a:endParaRPr sz="1800">
              <a:latin typeface="Arial"/>
              <a:cs typeface="Arial"/>
            </a:endParaRPr>
          </a:p>
        </p:txBody>
      </p:sp>
      <p:sp>
        <p:nvSpPr>
          <p:cNvPr id="5" name="object 5"/>
          <p:cNvSpPr/>
          <p:nvPr/>
        </p:nvSpPr>
        <p:spPr>
          <a:xfrm>
            <a:off x="2446782" y="3859529"/>
            <a:ext cx="288290" cy="288290"/>
          </a:xfrm>
          <a:custGeom>
            <a:avLst/>
            <a:gdLst/>
            <a:ahLst/>
            <a:cxnLst/>
            <a:rect l="l" t="t" r="r" b="b"/>
            <a:pathLst>
              <a:path w="288289" h="288289">
                <a:moveTo>
                  <a:pt x="144018" y="0"/>
                </a:moveTo>
                <a:lnTo>
                  <a:pt x="144018" y="72009"/>
                </a:lnTo>
                <a:lnTo>
                  <a:pt x="0" y="72009"/>
                </a:lnTo>
                <a:lnTo>
                  <a:pt x="0" y="216027"/>
                </a:lnTo>
                <a:lnTo>
                  <a:pt x="144018" y="216027"/>
                </a:lnTo>
                <a:lnTo>
                  <a:pt x="144018" y="288036"/>
                </a:lnTo>
                <a:lnTo>
                  <a:pt x="288036" y="144018"/>
                </a:lnTo>
                <a:lnTo>
                  <a:pt x="144018" y="0"/>
                </a:lnTo>
                <a:close/>
              </a:path>
            </a:pathLst>
          </a:custGeom>
          <a:solidFill>
            <a:srgbClr val="000000"/>
          </a:solidFill>
        </p:spPr>
        <p:txBody>
          <a:bodyPr wrap="square" lIns="0" tIns="0" rIns="0" bIns="0" rtlCol="0"/>
          <a:lstStyle/>
          <a:p>
            <a:endParaRPr/>
          </a:p>
        </p:txBody>
      </p:sp>
      <p:sp>
        <p:nvSpPr>
          <p:cNvPr id="6" name="object 6"/>
          <p:cNvSpPr/>
          <p:nvPr/>
        </p:nvSpPr>
        <p:spPr>
          <a:xfrm>
            <a:off x="2446782" y="3859529"/>
            <a:ext cx="288290" cy="288290"/>
          </a:xfrm>
          <a:custGeom>
            <a:avLst/>
            <a:gdLst/>
            <a:ahLst/>
            <a:cxnLst/>
            <a:rect l="l" t="t" r="r" b="b"/>
            <a:pathLst>
              <a:path w="288289" h="288289">
                <a:moveTo>
                  <a:pt x="0" y="72009"/>
                </a:moveTo>
                <a:lnTo>
                  <a:pt x="144018" y="72009"/>
                </a:lnTo>
                <a:lnTo>
                  <a:pt x="144018" y="0"/>
                </a:lnTo>
                <a:lnTo>
                  <a:pt x="288036" y="144018"/>
                </a:lnTo>
                <a:lnTo>
                  <a:pt x="144018" y="288036"/>
                </a:lnTo>
                <a:lnTo>
                  <a:pt x="144018" y="216027"/>
                </a:lnTo>
                <a:lnTo>
                  <a:pt x="0" y="216027"/>
                </a:lnTo>
                <a:lnTo>
                  <a:pt x="0" y="72009"/>
                </a:lnTo>
                <a:close/>
              </a:path>
            </a:pathLst>
          </a:custGeom>
          <a:ln w="25908">
            <a:solidFill>
              <a:srgbClr val="000000"/>
            </a:solidFill>
          </a:ln>
        </p:spPr>
        <p:txBody>
          <a:bodyPr wrap="square" lIns="0" tIns="0" rIns="0" bIns="0" rtlCol="0"/>
          <a:lstStyle/>
          <a:p>
            <a:endParaRPr/>
          </a:p>
        </p:txBody>
      </p:sp>
      <p:sp>
        <p:nvSpPr>
          <p:cNvPr id="7" name="object 7"/>
          <p:cNvSpPr/>
          <p:nvPr/>
        </p:nvSpPr>
        <p:spPr>
          <a:xfrm>
            <a:off x="6300978" y="3804665"/>
            <a:ext cx="288290" cy="288290"/>
          </a:xfrm>
          <a:custGeom>
            <a:avLst/>
            <a:gdLst/>
            <a:ahLst/>
            <a:cxnLst/>
            <a:rect l="l" t="t" r="r" b="b"/>
            <a:pathLst>
              <a:path w="288290" h="288289">
                <a:moveTo>
                  <a:pt x="144018" y="0"/>
                </a:moveTo>
                <a:lnTo>
                  <a:pt x="144018" y="72008"/>
                </a:lnTo>
                <a:lnTo>
                  <a:pt x="0" y="72008"/>
                </a:lnTo>
                <a:lnTo>
                  <a:pt x="0" y="216026"/>
                </a:lnTo>
                <a:lnTo>
                  <a:pt x="144018" y="216026"/>
                </a:lnTo>
                <a:lnTo>
                  <a:pt x="144018" y="288035"/>
                </a:lnTo>
                <a:lnTo>
                  <a:pt x="288036" y="144017"/>
                </a:lnTo>
                <a:lnTo>
                  <a:pt x="144018" y="0"/>
                </a:lnTo>
                <a:close/>
              </a:path>
            </a:pathLst>
          </a:custGeom>
          <a:solidFill>
            <a:srgbClr val="000000"/>
          </a:solidFill>
        </p:spPr>
        <p:txBody>
          <a:bodyPr wrap="square" lIns="0" tIns="0" rIns="0" bIns="0" rtlCol="0"/>
          <a:lstStyle/>
          <a:p>
            <a:endParaRPr/>
          </a:p>
        </p:txBody>
      </p:sp>
      <p:sp>
        <p:nvSpPr>
          <p:cNvPr id="8" name="object 8"/>
          <p:cNvSpPr/>
          <p:nvPr/>
        </p:nvSpPr>
        <p:spPr>
          <a:xfrm>
            <a:off x="6300978" y="3804665"/>
            <a:ext cx="288290" cy="288290"/>
          </a:xfrm>
          <a:custGeom>
            <a:avLst/>
            <a:gdLst/>
            <a:ahLst/>
            <a:cxnLst/>
            <a:rect l="l" t="t" r="r" b="b"/>
            <a:pathLst>
              <a:path w="288290" h="288289">
                <a:moveTo>
                  <a:pt x="0" y="72008"/>
                </a:moveTo>
                <a:lnTo>
                  <a:pt x="144018" y="72008"/>
                </a:lnTo>
                <a:lnTo>
                  <a:pt x="144018" y="0"/>
                </a:lnTo>
                <a:lnTo>
                  <a:pt x="288036" y="144017"/>
                </a:lnTo>
                <a:lnTo>
                  <a:pt x="144018" y="288035"/>
                </a:lnTo>
                <a:lnTo>
                  <a:pt x="144018" y="216026"/>
                </a:lnTo>
                <a:lnTo>
                  <a:pt x="0" y="216026"/>
                </a:lnTo>
                <a:lnTo>
                  <a:pt x="0" y="72008"/>
                </a:lnTo>
                <a:close/>
              </a:path>
            </a:pathLst>
          </a:custGeom>
          <a:ln w="25908">
            <a:solidFill>
              <a:srgbClr val="000000"/>
            </a:solidFill>
          </a:ln>
        </p:spPr>
        <p:txBody>
          <a:bodyPr wrap="square" lIns="0" tIns="0" rIns="0" bIns="0" rtlCol="0"/>
          <a:lstStyle/>
          <a:p>
            <a:endParaRPr/>
          </a:p>
        </p:txBody>
      </p:sp>
      <p:sp>
        <p:nvSpPr>
          <p:cNvPr id="9" name="object 9"/>
          <p:cNvSpPr txBox="1"/>
          <p:nvPr/>
        </p:nvSpPr>
        <p:spPr>
          <a:xfrm>
            <a:off x="6875018" y="4356611"/>
            <a:ext cx="2016760" cy="866263"/>
          </a:xfrm>
          <a:prstGeom prst="rect">
            <a:avLst/>
          </a:prstGeom>
          <a:solidFill>
            <a:srgbClr val="000000"/>
          </a:solidFill>
        </p:spPr>
        <p:txBody>
          <a:bodyPr vert="horz" wrap="square" lIns="0" tIns="156845" rIns="0" bIns="0" rtlCol="0">
            <a:spAutoFit/>
          </a:bodyPr>
          <a:lstStyle/>
          <a:p>
            <a:pPr marL="550545">
              <a:lnSpc>
                <a:spcPct val="100000"/>
              </a:lnSpc>
              <a:spcBef>
                <a:spcPts val="1235"/>
              </a:spcBef>
            </a:pPr>
            <a:r>
              <a:rPr lang="zh-CN" altLang="en-US" sz="1800" dirty="0">
                <a:solidFill>
                  <a:schemeClr val="bg1"/>
                </a:solidFill>
                <a:latin typeface="黑体" panose="02010609060101010101" pitchFamily="49" charset="-122"/>
                <a:ea typeface="黑体" panose="02010609060101010101" pitchFamily="49" charset="-122"/>
                <a:cs typeface="Noto Sans CJK JP Regular"/>
              </a:rPr>
              <a:t>判断结果</a:t>
            </a:r>
            <a:endParaRPr lang="en-US" altLang="zh-CN" sz="1800" dirty="0">
              <a:solidFill>
                <a:schemeClr val="bg1"/>
              </a:solidFill>
              <a:latin typeface="黑体" panose="02010609060101010101" pitchFamily="49" charset="-122"/>
              <a:ea typeface="黑体" panose="02010609060101010101" pitchFamily="49" charset="-122"/>
              <a:cs typeface="Noto Sans CJK JP Regular"/>
            </a:endParaRPr>
          </a:p>
          <a:p>
            <a:pPr marL="550545">
              <a:lnSpc>
                <a:spcPct val="100000"/>
              </a:lnSpc>
              <a:spcBef>
                <a:spcPts val="1235"/>
              </a:spcBef>
            </a:pPr>
            <a:endParaRPr sz="1800" dirty="0">
              <a:solidFill>
                <a:schemeClr val="bg1"/>
              </a:solidFill>
              <a:latin typeface="Noto Sans CJK JP Regular"/>
              <a:cs typeface="Noto Sans CJK JP Regular"/>
            </a:endParaRPr>
          </a:p>
        </p:txBody>
      </p:sp>
      <p:sp>
        <p:nvSpPr>
          <p:cNvPr id="10" name="object 10"/>
          <p:cNvSpPr/>
          <p:nvPr/>
        </p:nvSpPr>
        <p:spPr>
          <a:xfrm>
            <a:off x="3144011" y="2814827"/>
            <a:ext cx="2795016" cy="24140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3144773" y="2815589"/>
            <a:ext cx="2795270" cy="2394585"/>
          </a:xfrm>
          <a:custGeom>
            <a:avLst/>
            <a:gdLst/>
            <a:ahLst/>
            <a:cxnLst/>
            <a:rect l="l" t="t" r="r" b="b"/>
            <a:pathLst>
              <a:path w="2795270" h="2394585">
                <a:moveTo>
                  <a:pt x="0" y="2394204"/>
                </a:moveTo>
                <a:lnTo>
                  <a:pt x="2795016" y="2394204"/>
                </a:lnTo>
                <a:lnTo>
                  <a:pt x="2795016" y="0"/>
                </a:lnTo>
                <a:lnTo>
                  <a:pt x="0" y="0"/>
                </a:lnTo>
                <a:lnTo>
                  <a:pt x="0" y="2394204"/>
                </a:lnTo>
                <a:close/>
              </a:path>
            </a:pathLst>
          </a:custGeom>
          <a:solidFill>
            <a:srgbClr val="000000">
              <a:alpha val="70195"/>
            </a:srgbClr>
          </a:solidFill>
        </p:spPr>
        <p:txBody>
          <a:bodyPr wrap="square" lIns="0" tIns="0" rIns="0" bIns="0" rtlCol="0"/>
          <a:lstStyle/>
          <a:p>
            <a:endParaRPr/>
          </a:p>
        </p:txBody>
      </p:sp>
      <p:sp>
        <p:nvSpPr>
          <p:cNvPr id="12" name="object 12"/>
          <p:cNvSpPr txBox="1"/>
          <p:nvPr/>
        </p:nvSpPr>
        <p:spPr>
          <a:xfrm>
            <a:off x="3144773" y="2815589"/>
            <a:ext cx="2795270" cy="2394585"/>
          </a:xfrm>
          <a:prstGeom prst="rect">
            <a:avLst/>
          </a:prstGeom>
          <a:ln w="25907">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10"/>
              </a:spcBef>
            </a:pPr>
            <a:endParaRPr sz="2600">
              <a:latin typeface="Times New Roman"/>
              <a:cs typeface="Times New Roman"/>
            </a:endParaRPr>
          </a:p>
          <a:p>
            <a:pPr marL="635" algn="ctr">
              <a:lnSpc>
                <a:spcPct val="100000"/>
              </a:lnSpc>
              <a:spcBef>
                <a:spcPts val="5"/>
              </a:spcBef>
            </a:pPr>
            <a:r>
              <a:rPr sz="1800" spc="-35" dirty="0">
                <a:solidFill>
                  <a:srgbClr val="FFFFFF"/>
                </a:solidFill>
                <a:latin typeface="Arial"/>
                <a:cs typeface="Arial"/>
              </a:rPr>
              <a:t>Model</a:t>
            </a:r>
            <a:endParaRPr sz="1800">
              <a:latin typeface="Arial"/>
              <a:cs typeface="Arial"/>
            </a:endParaRPr>
          </a:p>
          <a:p>
            <a:pPr marL="1270" algn="ctr">
              <a:lnSpc>
                <a:spcPct val="100000"/>
              </a:lnSpc>
            </a:pPr>
            <a:r>
              <a:rPr sz="1800" spc="-80" dirty="0">
                <a:solidFill>
                  <a:srgbClr val="FFFFFF"/>
                </a:solidFill>
                <a:latin typeface="Arial"/>
                <a:cs typeface="Arial"/>
              </a:rPr>
              <a:t>(AI)</a:t>
            </a:r>
            <a:endParaRPr sz="1800">
              <a:latin typeface="Arial"/>
              <a:cs typeface="Arial"/>
            </a:endParaRPr>
          </a:p>
        </p:txBody>
      </p:sp>
      <p:sp>
        <p:nvSpPr>
          <p:cNvPr id="13" name="object 13"/>
          <p:cNvSpPr/>
          <p:nvPr/>
        </p:nvSpPr>
        <p:spPr>
          <a:xfrm>
            <a:off x="251459" y="2996183"/>
            <a:ext cx="1752600" cy="1618488"/>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7441183" y="3629990"/>
            <a:ext cx="637540" cy="574675"/>
          </a:xfrm>
          <a:prstGeom prst="rect">
            <a:avLst/>
          </a:prstGeom>
        </p:spPr>
        <p:txBody>
          <a:bodyPr vert="horz" wrap="square" lIns="0" tIns="12700" rIns="0" bIns="0" rtlCol="0">
            <a:spAutoFit/>
          </a:bodyPr>
          <a:lstStyle/>
          <a:p>
            <a:pPr marL="12700">
              <a:lnSpc>
                <a:spcPct val="100000"/>
              </a:lnSpc>
              <a:spcBef>
                <a:spcPts val="100"/>
              </a:spcBef>
            </a:pPr>
            <a:r>
              <a:rPr sz="3600" spc="-545" dirty="0">
                <a:latin typeface="Arial"/>
                <a:cs typeface="Arial"/>
              </a:rPr>
              <a:t>C</a:t>
            </a:r>
            <a:r>
              <a:rPr sz="3600" spc="-455" dirty="0">
                <a:latin typeface="Arial"/>
                <a:cs typeface="Arial"/>
              </a:rPr>
              <a:t>a</a:t>
            </a:r>
            <a:r>
              <a:rPr sz="3600" spc="204" dirty="0">
                <a:latin typeface="Arial"/>
                <a:cs typeface="Arial"/>
              </a:rPr>
              <a:t>t</a:t>
            </a:r>
            <a:endParaRPr sz="3600">
              <a:latin typeface="Arial"/>
              <a:cs typeface="Arial"/>
            </a:endParaRPr>
          </a:p>
        </p:txBody>
      </p:sp>
      <p:sp>
        <p:nvSpPr>
          <p:cNvPr id="17" name="Rectangle 2">
            <a:extLst>
              <a:ext uri="{FF2B5EF4-FFF2-40B4-BE49-F238E27FC236}">
                <a16:creationId xmlns:a16="http://schemas.microsoft.com/office/drawing/2014/main" xmlns="" id="{60D02DF6-D976-4DEF-A3EA-A5792A490DE6}"/>
              </a:ext>
            </a:extLst>
          </p:cNvPr>
          <p:cNvSpPr txBox="1">
            <a:spLocks noChangeArrowheads="1"/>
          </p:cNvSpPr>
          <p:nvPr/>
        </p:nvSpPr>
        <p:spPr>
          <a:xfrm>
            <a:off x="89015" y="228600"/>
            <a:ext cx="9054985"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1</a:t>
            </a:r>
            <a:r>
              <a:rPr lang="en-US" altLang="zh-CN" b="1" dirty="0">
                <a:solidFill>
                  <a:srgbClr val="0000FF"/>
                </a:solidFill>
                <a:latin typeface="Arial" charset="0"/>
                <a:ea typeface="Arial" charset="0"/>
                <a:cs typeface="Arial" charset="0"/>
              </a:rPr>
              <a:t>.2 </a:t>
            </a:r>
            <a:r>
              <a:rPr lang="en-US" altLang="x-none" b="1" dirty="0">
                <a:solidFill>
                  <a:srgbClr val="0000FF"/>
                </a:solidFill>
                <a:latin typeface="Arial" charset="0"/>
                <a:ea typeface="Arial" charset="0"/>
                <a:cs typeface="Arial" charset="0"/>
              </a:rPr>
              <a:t>The stages of Machine Learning</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1999" y="1905000"/>
            <a:ext cx="7239001" cy="2500043"/>
          </a:xfrm>
          <a:prstGeom prst="rect">
            <a:avLst/>
          </a:prstGeom>
        </p:spPr>
        <p:txBody>
          <a:bodyPr vert="horz" wrap="square" lIns="0" tIns="12065" rIns="0" bIns="0" rtlCol="0">
            <a:spAutoFit/>
          </a:bodyPr>
          <a:lstStyle/>
          <a:p>
            <a:pPr marL="12700" algn="ctr">
              <a:lnSpc>
                <a:spcPct val="100000"/>
              </a:lnSpc>
              <a:spcBef>
                <a:spcPts val="95"/>
              </a:spcBef>
            </a:pPr>
            <a:r>
              <a:rPr sz="4000" spc="60" dirty="0">
                <a:solidFill>
                  <a:srgbClr val="C00000"/>
                </a:solidFill>
                <a:latin typeface="黑体" panose="02010609060101010101" pitchFamily="49" charset="-122"/>
                <a:ea typeface="黑体" panose="02010609060101010101" pitchFamily="49" charset="-122"/>
                <a:cs typeface="Noto Sans CJK JP Regular"/>
              </a:rPr>
              <a:t>Machine</a:t>
            </a:r>
            <a:r>
              <a:rPr sz="4000" spc="90" dirty="0">
                <a:solidFill>
                  <a:srgbClr val="C00000"/>
                </a:solidFill>
                <a:latin typeface="黑体" panose="02010609060101010101" pitchFamily="49" charset="-122"/>
                <a:ea typeface="黑体" panose="02010609060101010101" pitchFamily="49" charset="-122"/>
                <a:cs typeface="Noto Sans CJK JP Regular"/>
              </a:rPr>
              <a:t> </a:t>
            </a:r>
            <a:r>
              <a:rPr sz="4000" spc="-15" dirty="0" err="1">
                <a:solidFill>
                  <a:srgbClr val="C00000"/>
                </a:solidFill>
                <a:latin typeface="黑体" panose="02010609060101010101" pitchFamily="49" charset="-122"/>
                <a:ea typeface="黑体" panose="02010609060101010101" pitchFamily="49" charset="-122"/>
                <a:cs typeface="Noto Sans CJK JP Regular"/>
              </a:rPr>
              <a:t>Learning</a:t>
            </a:r>
            <a:r>
              <a:rPr sz="4000" spc="-10" dirty="0" err="1">
                <a:solidFill>
                  <a:srgbClr val="C00000"/>
                </a:solidFill>
                <a:latin typeface="黑体" panose="02010609060101010101" pitchFamily="49" charset="-122"/>
                <a:ea typeface="黑体" panose="02010609060101010101" pitchFamily="49" charset="-122"/>
                <a:cs typeface="Noto Sans CJK JP Regular"/>
              </a:rPr>
              <a:t>要</a:t>
            </a:r>
            <a:r>
              <a:rPr sz="4000" u="heavy" spc="-10" dirty="0" err="1">
                <a:solidFill>
                  <a:srgbClr val="C00000"/>
                </a:solidFill>
                <a:uFill>
                  <a:solidFill>
                    <a:srgbClr val="C00000"/>
                  </a:solidFill>
                </a:uFill>
                <a:latin typeface="黑体" panose="02010609060101010101" pitchFamily="49" charset="-122"/>
                <a:ea typeface="黑体" panose="02010609060101010101" pitchFamily="49" charset="-122"/>
                <a:cs typeface="Noto Sans CJK JP Regular"/>
              </a:rPr>
              <a:t>先</a:t>
            </a:r>
            <a:r>
              <a:rPr lang="zh-CN" altLang="en-US" sz="4000" u="heavy" spc="-10" dirty="0">
                <a:solidFill>
                  <a:srgbClr val="C00000"/>
                </a:solidFill>
                <a:uFill>
                  <a:solidFill>
                    <a:srgbClr val="C00000"/>
                  </a:solidFill>
                </a:uFill>
                <a:latin typeface="黑体" panose="02010609060101010101" pitchFamily="49" charset="-122"/>
                <a:ea typeface="黑体" panose="02010609060101010101" pitchFamily="49" charset="-122"/>
                <a:cs typeface="Noto Sans CJK JP Regular"/>
              </a:rPr>
              <a:t>训练</a:t>
            </a:r>
            <a:r>
              <a:rPr lang="zh-CN" altLang="en-US" sz="4000" b="1" u="heavy" spc="-5" dirty="0">
                <a:solidFill>
                  <a:srgbClr val="C00000"/>
                </a:solidFill>
                <a:uFill>
                  <a:solidFill>
                    <a:srgbClr val="C00000"/>
                  </a:solidFill>
                </a:uFill>
                <a:latin typeface="黑体" panose="02010609060101010101" pitchFamily="49" charset="-122"/>
                <a:ea typeface="黑体" panose="02010609060101010101" pitchFamily="49" charset="-122"/>
                <a:cs typeface="Noto Sans CJK JP Regular"/>
              </a:rPr>
              <a:t>生成</a:t>
            </a:r>
            <a:r>
              <a:rPr lang="en-US" sz="4000" spc="150" dirty="0">
                <a:solidFill>
                  <a:srgbClr val="C00000"/>
                </a:solidFill>
                <a:latin typeface="黑体" panose="02010609060101010101" pitchFamily="49" charset="-122"/>
                <a:ea typeface="黑体" panose="02010609060101010101" pitchFamily="49" charset="-122"/>
                <a:cs typeface="Noto Sans CJK JP Regular"/>
              </a:rPr>
              <a:t>Model</a:t>
            </a:r>
          </a:p>
          <a:p>
            <a:pPr marL="12700" algn="ctr">
              <a:lnSpc>
                <a:spcPct val="100000"/>
              </a:lnSpc>
              <a:spcBef>
                <a:spcPts val="95"/>
              </a:spcBef>
            </a:pPr>
            <a:endParaRPr lang="en-US" sz="4000" dirty="0">
              <a:latin typeface="黑体" panose="02010609060101010101" pitchFamily="49" charset="-122"/>
              <a:ea typeface="黑体" panose="02010609060101010101" pitchFamily="49" charset="-122"/>
              <a:cs typeface="Noto Sans CJK JP Regular"/>
            </a:endParaRPr>
          </a:p>
          <a:p>
            <a:pPr marL="12700" algn="ctr">
              <a:lnSpc>
                <a:spcPct val="100000"/>
              </a:lnSpc>
              <a:spcBef>
                <a:spcPts val="95"/>
              </a:spcBef>
            </a:pPr>
            <a:r>
              <a:rPr lang="zh-CN" altLang="en-US" sz="4000" spc="-10" dirty="0">
                <a:solidFill>
                  <a:srgbClr val="C00000"/>
                </a:solidFill>
                <a:latin typeface="黑体" panose="02010609060101010101" pitchFamily="49" charset="-122"/>
                <a:ea typeface="黑体" panose="02010609060101010101" pitchFamily="49" charset="-122"/>
                <a:cs typeface="Noto Sans CJK JP Regular"/>
              </a:rPr>
              <a:t>训练</a:t>
            </a:r>
            <a:r>
              <a:rPr sz="4000" spc="-10" dirty="0" err="1">
                <a:solidFill>
                  <a:srgbClr val="C00000"/>
                </a:solidFill>
                <a:latin typeface="黑体" panose="02010609060101010101" pitchFamily="49" charset="-122"/>
                <a:ea typeface="黑体" panose="02010609060101010101" pitchFamily="49" charset="-122"/>
                <a:cs typeface="Noto Sans CJK JP Regular"/>
              </a:rPr>
              <a:t>完</a:t>
            </a:r>
            <a:r>
              <a:rPr sz="4000" spc="-5" dirty="0" err="1">
                <a:solidFill>
                  <a:srgbClr val="C00000"/>
                </a:solidFill>
                <a:latin typeface="黑体" panose="02010609060101010101" pitchFamily="49" charset="-122"/>
                <a:ea typeface="黑体" panose="02010609060101010101" pitchFamily="49" charset="-122"/>
                <a:cs typeface="Noto Sans CJK JP Regular"/>
              </a:rPr>
              <a:t>的</a:t>
            </a:r>
            <a:r>
              <a:rPr lang="en-US" sz="4000" spc="155" dirty="0" err="1">
                <a:solidFill>
                  <a:srgbClr val="C00000"/>
                </a:solidFill>
                <a:latin typeface="黑体" panose="02010609060101010101" pitchFamily="49" charset="-122"/>
                <a:ea typeface="黑体" panose="02010609060101010101" pitchFamily="49" charset="-122"/>
                <a:cs typeface="Noto Sans CJK JP Regular"/>
              </a:rPr>
              <a:t>M</a:t>
            </a:r>
            <a:r>
              <a:rPr lang="en-US" altLang="zh-CN" sz="4000" spc="155" dirty="0" err="1">
                <a:solidFill>
                  <a:srgbClr val="C00000"/>
                </a:solidFill>
                <a:latin typeface="黑体" panose="02010609060101010101" pitchFamily="49" charset="-122"/>
                <a:ea typeface="黑体" panose="02010609060101010101" pitchFamily="49" charset="-122"/>
                <a:cs typeface="Noto Sans CJK JP Regular"/>
              </a:rPr>
              <a:t>odel</a:t>
            </a:r>
            <a:r>
              <a:rPr sz="4000" spc="-10" dirty="0" err="1">
                <a:solidFill>
                  <a:srgbClr val="C00000"/>
                </a:solidFill>
                <a:latin typeface="黑体" panose="02010609060101010101" pitchFamily="49" charset="-122"/>
                <a:ea typeface="黑体" panose="02010609060101010101" pitchFamily="49" charset="-122"/>
                <a:cs typeface="Noto Sans CJK JP Regular"/>
              </a:rPr>
              <a:t>才能使用</a:t>
            </a:r>
            <a:endParaRPr sz="4000" dirty="0">
              <a:latin typeface="黑体" panose="02010609060101010101" pitchFamily="49" charset="-122"/>
              <a:ea typeface="黑体" panose="02010609060101010101" pitchFamily="49" charset="-122"/>
              <a:cs typeface="Noto Sans CJK JP Regular"/>
            </a:endParaRPr>
          </a:p>
        </p:txBody>
      </p:sp>
      <p:sp>
        <p:nvSpPr>
          <p:cNvPr id="4" name="object 4"/>
          <p:cNvSpPr txBox="1"/>
          <p:nvPr/>
        </p:nvSpPr>
        <p:spPr>
          <a:xfrm>
            <a:off x="748145" y="4724400"/>
            <a:ext cx="7332345" cy="948337"/>
          </a:xfrm>
          <a:prstGeom prst="rect">
            <a:avLst/>
          </a:prstGeom>
        </p:spPr>
        <p:txBody>
          <a:bodyPr vert="horz" wrap="square" lIns="0" tIns="12065" rIns="0" bIns="0" rtlCol="0">
            <a:spAutoFit/>
          </a:bodyPr>
          <a:lstStyle/>
          <a:p>
            <a:pPr marL="12700" algn="ctr">
              <a:lnSpc>
                <a:spcPct val="100000"/>
              </a:lnSpc>
              <a:spcBef>
                <a:spcPts val="95"/>
              </a:spcBef>
            </a:pPr>
            <a:r>
              <a:rPr lang="zh-CN" altLang="en-US" sz="2000" spc="-5" dirty="0">
                <a:latin typeface="黑体" panose="02010609060101010101" pitchFamily="49" charset="-122"/>
                <a:ea typeface="黑体" panose="02010609060101010101" pitchFamily="49" charset="-122"/>
                <a:cs typeface="Noto Sans CJK JP Regular"/>
              </a:rPr>
              <a:t>训练代表反覆不断改善的过程</a:t>
            </a:r>
          </a:p>
          <a:p>
            <a:pPr marL="12700" algn="ctr">
              <a:lnSpc>
                <a:spcPct val="100000"/>
              </a:lnSpc>
              <a:spcBef>
                <a:spcPts val="95"/>
              </a:spcBef>
            </a:pPr>
            <a:r>
              <a:rPr lang="zh-CN" altLang="en-US" sz="2000" spc="-5" dirty="0">
                <a:latin typeface="黑体" panose="02010609060101010101" pitchFamily="49" charset="-122"/>
                <a:ea typeface="黑体" panose="02010609060101010101" pitchFamily="49" charset="-122"/>
                <a:cs typeface="Noto Sans CJK JP Regular"/>
              </a:rPr>
              <a:t>一般基于规则的写完程序就可以用，但机器学习要透过不断的训练改良，最后才可以使用</a:t>
            </a:r>
          </a:p>
        </p:txBody>
      </p:sp>
      <p:sp>
        <p:nvSpPr>
          <p:cNvPr id="5" name="Rectangle 2">
            <a:extLst>
              <a:ext uri="{FF2B5EF4-FFF2-40B4-BE49-F238E27FC236}">
                <a16:creationId xmlns:a16="http://schemas.microsoft.com/office/drawing/2014/main" xmlns="" id="{4F6F4048-4D97-4C65-B1A9-68585864094E}"/>
              </a:ext>
            </a:extLst>
          </p:cNvPr>
          <p:cNvSpPr txBox="1">
            <a:spLocks noChangeArrowheads="1"/>
          </p:cNvSpPr>
          <p:nvPr/>
        </p:nvSpPr>
        <p:spPr>
          <a:xfrm>
            <a:off x="89015" y="228600"/>
            <a:ext cx="9054985"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The core of Machine Learning</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54024" y="2455164"/>
            <a:ext cx="2113915" cy="836768"/>
          </a:xfrm>
          <a:prstGeom prst="rect">
            <a:avLst/>
          </a:prstGeom>
          <a:solidFill>
            <a:srgbClr val="000000"/>
          </a:solidFill>
        </p:spPr>
        <p:txBody>
          <a:bodyPr vert="horz" wrap="square" lIns="0" tIns="5715" rIns="0" bIns="0" rtlCol="0">
            <a:spAutoFit/>
          </a:bodyPr>
          <a:lstStyle/>
          <a:p>
            <a:pPr>
              <a:lnSpc>
                <a:spcPct val="100000"/>
              </a:lnSpc>
              <a:spcBef>
                <a:spcPts val="45"/>
              </a:spcBef>
            </a:pPr>
            <a:endParaRPr dirty="0">
              <a:latin typeface="Times New Roman"/>
              <a:cs typeface="Times New Roman"/>
            </a:endParaRPr>
          </a:p>
          <a:p>
            <a:pPr algn="ctr">
              <a:lnSpc>
                <a:spcPct val="100000"/>
              </a:lnSpc>
            </a:pPr>
            <a:r>
              <a:rPr lang="zh-CN" altLang="en-US" dirty="0">
                <a:solidFill>
                  <a:schemeClr val="bg1"/>
                </a:solidFill>
                <a:latin typeface="Noto Sans CJK JP Regular"/>
                <a:cs typeface="Noto Sans CJK JP Regular"/>
              </a:rPr>
              <a:t>训练</a:t>
            </a:r>
            <a:endParaRPr lang="en-US" altLang="zh-CN" dirty="0">
              <a:solidFill>
                <a:schemeClr val="bg1"/>
              </a:solidFill>
              <a:latin typeface="Noto Sans CJK JP Regular"/>
              <a:cs typeface="Noto Sans CJK JP Regular"/>
            </a:endParaRPr>
          </a:p>
          <a:p>
            <a:pPr algn="ctr">
              <a:lnSpc>
                <a:spcPct val="100000"/>
              </a:lnSpc>
            </a:pPr>
            <a:endParaRPr lang="en-US" altLang="zh-CN" dirty="0">
              <a:solidFill>
                <a:schemeClr val="bg1"/>
              </a:solidFill>
              <a:latin typeface="Noto Sans CJK JP Regular"/>
              <a:cs typeface="Noto Sans CJK JP Regular"/>
            </a:endParaRPr>
          </a:p>
        </p:txBody>
      </p:sp>
      <p:sp>
        <p:nvSpPr>
          <p:cNvPr id="4" name="object 4"/>
          <p:cNvSpPr txBox="1"/>
          <p:nvPr/>
        </p:nvSpPr>
        <p:spPr>
          <a:xfrm>
            <a:off x="975360" y="4163567"/>
            <a:ext cx="2113915" cy="838050"/>
          </a:xfrm>
          <a:prstGeom prst="rect">
            <a:avLst/>
          </a:prstGeom>
          <a:solidFill>
            <a:srgbClr val="000000"/>
          </a:solidFill>
        </p:spPr>
        <p:txBody>
          <a:bodyPr vert="horz" wrap="square" lIns="0" tIns="6985" rIns="0" bIns="0" rtlCol="0">
            <a:spAutoFit/>
          </a:bodyPr>
          <a:lstStyle/>
          <a:p>
            <a:pPr>
              <a:lnSpc>
                <a:spcPct val="100000"/>
              </a:lnSpc>
              <a:spcBef>
                <a:spcPts val="55"/>
              </a:spcBef>
            </a:pPr>
            <a:endParaRPr dirty="0">
              <a:latin typeface="Times New Roman"/>
              <a:cs typeface="Times New Roman"/>
            </a:endParaRPr>
          </a:p>
          <a:p>
            <a:pPr algn="ctr">
              <a:lnSpc>
                <a:spcPct val="100000"/>
              </a:lnSpc>
            </a:pPr>
            <a:r>
              <a:rPr dirty="0" err="1">
                <a:solidFill>
                  <a:srgbClr val="FFFFFF"/>
                </a:solidFill>
                <a:latin typeface="Noto Sans CJK JP Regular"/>
                <a:cs typeface="Noto Sans CJK JP Regular"/>
              </a:rPr>
              <a:t>使用</a:t>
            </a:r>
            <a:endParaRPr lang="en-US" altLang="zh-CN" dirty="0">
              <a:solidFill>
                <a:srgbClr val="FFFFFF"/>
              </a:solidFill>
              <a:latin typeface="Noto Sans CJK JP Regular"/>
              <a:cs typeface="Noto Sans CJK JP Regular"/>
            </a:endParaRPr>
          </a:p>
          <a:p>
            <a:pPr algn="ctr">
              <a:lnSpc>
                <a:spcPct val="100000"/>
              </a:lnSpc>
            </a:pPr>
            <a:endParaRPr dirty="0">
              <a:latin typeface="Noto Sans CJK JP Regular"/>
              <a:cs typeface="Noto Sans CJK JP Regular"/>
            </a:endParaRPr>
          </a:p>
        </p:txBody>
      </p:sp>
      <p:sp>
        <p:nvSpPr>
          <p:cNvPr id="5" name="object 5"/>
          <p:cNvSpPr txBox="1"/>
          <p:nvPr/>
        </p:nvSpPr>
        <p:spPr>
          <a:xfrm>
            <a:off x="3067811" y="2455164"/>
            <a:ext cx="5278120" cy="838050"/>
          </a:xfrm>
          <a:prstGeom prst="rect">
            <a:avLst/>
          </a:prstGeom>
          <a:solidFill>
            <a:srgbClr val="7E7E7E"/>
          </a:solidFill>
        </p:spPr>
        <p:txBody>
          <a:bodyPr vert="horz" wrap="square" lIns="0" tIns="6985" rIns="0" bIns="0" rtlCol="0">
            <a:spAutoFit/>
          </a:bodyPr>
          <a:lstStyle/>
          <a:p>
            <a:pPr>
              <a:lnSpc>
                <a:spcPct val="100000"/>
              </a:lnSpc>
              <a:spcBef>
                <a:spcPts val="55"/>
              </a:spcBef>
            </a:pPr>
            <a:endParaRPr dirty="0">
              <a:latin typeface="Times New Roman"/>
              <a:cs typeface="Times New Roman"/>
            </a:endParaRPr>
          </a:p>
          <a:p>
            <a:pPr marL="1257935">
              <a:lnSpc>
                <a:spcPct val="100000"/>
              </a:lnSpc>
            </a:pPr>
            <a:r>
              <a:rPr lang="zh-CN" altLang="en-US" dirty="0">
                <a:solidFill>
                  <a:srgbClr val="FFFFFF"/>
                </a:solidFill>
                <a:latin typeface="黑体" panose="02010609060101010101" pitchFamily="49" charset="-122"/>
                <a:ea typeface="黑体" panose="02010609060101010101" pitchFamily="49" charset="-122"/>
                <a:cs typeface="Noto Sans CJK JP Regular"/>
              </a:rPr>
              <a:t>通过</a:t>
            </a:r>
            <a:r>
              <a:rPr dirty="0">
                <a:solidFill>
                  <a:srgbClr val="FFFFFF"/>
                </a:solidFill>
                <a:latin typeface="黑体" panose="02010609060101010101" pitchFamily="49" charset="-122"/>
                <a:ea typeface="黑体" panose="02010609060101010101" pitchFamily="49" charset="-122"/>
                <a:cs typeface="Noto Sans CJK JP Regular"/>
              </a:rPr>
              <a:t>算</a:t>
            </a:r>
            <a:r>
              <a:rPr lang="zh-CN" altLang="en-US" dirty="0">
                <a:solidFill>
                  <a:srgbClr val="FFFFFF"/>
                </a:solidFill>
                <a:latin typeface="黑体" panose="02010609060101010101" pitchFamily="49" charset="-122"/>
                <a:ea typeface="黑体" panose="02010609060101010101" pitchFamily="49" charset="-122"/>
                <a:cs typeface="Noto Sans CJK JP Regular"/>
              </a:rPr>
              <a:t>法训练</a:t>
            </a:r>
            <a:r>
              <a:rPr dirty="0" err="1">
                <a:solidFill>
                  <a:srgbClr val="FFFFFF"/>
                </a:solidFill>
                <a:latin typeface="黑体" panose="02010609060101010101" pitchFamily="49" charset="-122"/>
                <a:ea typeface="黑体" panose="02010609060101010101" pitchFamily="49" charset="-122"/>
                <a:cs typeface="Noto Sans CJK JP Regular"/>
              </a:rPr>
              <a:t>建立</a:t>
            </a:r>
            <a:r>
              <a:rPr spc="60" dirty="0" err="1">
                <a:solidFill>
                  <a:srgbClr val="FFFFFF"/>
                </a:solidFill>
                <a:latin typeface="黑体" panose="02010609060101010101" pitchFamily="49" charset="-122"/>
                <a:ea typeface="黑体" panose="02010609060101010101" pitchFamily="49" charset="-122"/>
                <a:cs typeface="Noto Sans CJK JP Regular"/>
              </a:rPr>
              <a:t>Model</a:t>
            </a:r>
            <a:endParaRPr lang="en-US" altLang="zh-CN" spc="60" dirty="0">
              <a:solidFill>
                <a:srgbClr val="FFFFFF"/>
              </a:solidFill>
              <a:latin typeface="黑体" panose="02010609060101010101" pitchFamily="49" charset="-122"/>
              <a:ea typeface="黑体" panose="02010609060101010101" pitchFamily="49" charset="-122"/>
              <a:cs typeface="Noto Sans CJK JP Regular"/>
            </a:endParaRPr>
          </a:p>
          <a:p>
            <a:pPr marL="1257935">
              <a:lnSpc>
                <a:spcPct val="100000"/>
              </a:lnSpc>
            </a:pPr>
            <a:endParaRPr dirty="0">
              <a:latin typeface="黑体" panose="02010609060101010101" pitchFamily="49" charset="-122"/>
              <a:ea typeface="黑体" panose="02010609060101010101" pitchFamily="49" charset="-122"/>
              <a:cs typeface="Noto Sans CJK JP Regular"/>
            </a:endParaRPr>
          </a:p>
        </p:txBody>
      </p:sp>
      <p:sp>
        <p:nvSpPr>
          <p:cNvPr id="6" name="object 6"/>
          <p:cNvSpPr txBox="1"/>
          <p:nvPr/>
        </p:nvSpPr>
        <p:spPr>
          <a:xfrm>
            <a:off x="3089148" y="4163567"/>
            <a:ext cx="5256530" cy="838050"/>
          </a:xfrm>
          <a:prstGeom prst="rect">
            <a:avLst/>
          </a:prstGeom>
          <a:solidFill>
            <a:srgbClr val="7E7E7E"/>
          </a:solidFill>
        </p:spPr>
        <p:txBody>
          <a:bodyPr vert="horz" wrap="square" lIns="0" tIns="6985" rIns="0" bIns="0" rtlCol="0">
            <a:spAutoFit/>
          </a:bodyPr>
          <a:lstStyle/>
          <a:p>
            <a:pPr>
              <a:lnSpc>
                <a:spcPct val="100000"/>
              </a:lnSpc>
              <a:spcBef>
                <a:spcPts val="55"/>
              </a:spcBef>
            </a:pPr>
            <a:endParaRPr dirty="0">
              <a:latin typeface="Times New Roman"/>
              <a:cs typeface="Times New Roman"/>
            </a:endParaRPr>
          </a:p>
          <a:p>
            <a:pPr marL="1694180">
              <a:lnSpc>
                <a:spcPct val="100000"/>
              </a:lnSpc>
            </a:pPr>
            <a:r>
              <a:rPr dirty="0" err="1">
                <a:solidFill>
                  <a:srgbClr val="FFFFFF"/>
                </a:solidFill>
                <a:latin typeface="黑体" panose="02010609060101010101" pitchFamily="49" charset="-122"/>
                <a:ea typeface="黑体" panose="02010609060101010101" pitchFamily="49" charset="-122"/>
                <a:cs typeface="Noto Sans CJK JP Regular"/>
              </a:rPr>
              <a:t>使用</a:t>
            </a:r>
            <a:r>
              <a:rPr spc="60" dirty="0" err="1">
                <a:solidFill>
                  <a:srgbClr val="FFFFFF"/>
                </a:solidFill>
                <a:latin typeface="黑体" panose="02010609060101010101" pitchFamily="49" charset="-122"/>
                <a:ea typeface="黑体" panose="02010609060101010101" pitchFamily="49" charset="-122"/>
                <a:cs typeface="Noto Sans CJK JP Regular"/>
              </a:rPr>
              <a:t>Model</a:t>
            </a:r>
            <a:r>
              <a:rPr dirty="0" err="1">
                <a:solidFill>
                  <a:srgbClr val="FFFFFF"/>
                </a:solidFill>
                <a:latin typeface="黑体" panose="02010609060101010101" pitchFamily="49" charset="-122"/>
                <a:ea typeface="黑体" panose="02010609060101010101" pitchFamily="49" charset="-122"/>
                <a:cs typeface="Noto Sans CJK JP Regular"/>
              </a:rPr>
              <a:t>去</a:t>
            </a:r>
            <a:r>
              <a:rPr lang="zh-CN" altLang="en-US" dirty="0">
                <a:solidFill>
                  <a:srgbClr val="FFFFFF"/>
                </a:solidFill>
                <a:latin typeface="黑体" panose="02010609060101010101" pitchFamily="49" charset="-122"/>
                <a:ea typeface="黑体" panose="02010609060101010101" pitchFamily="49" charset="-122"/>
                <a:cs typeface="Noto Sans CJK JP Regular"/>
              </a:rPr>
              <a:t>判断</a:t>
            </a:r>
            <a:endParaRPr lang="en-US" altLang="zh-CN" dirty="0">
              <a:solidFill>
                <a:srgbClr val="FFFFFF"/>
              </a:solidFill>
              <a:latin typeface="黑体" panose="02010609060101010101" pitchFamily="49" charset="-122"/>
              <a:ea typeface="黑体" panose="02010609060101010101" pitchFamily="49" charset="-122"/>
              <a:cs typeface="Noto Sans CJK JP Regular"/>
            </a:endParaRPr>
          </a:p>
          <a:p>
            <a:pPr marL="1694180">
              <a:lnSpc>
                <a:spcPct val="100000"/>
              </a:lnSpc>
            </a:pPr>
            <a:endParaRPr lang="en-US" altLang="zh-CN" dirty="0">
              <a:solidFill>
                <a:srgbClr val="FFFFFF"/>
              </a:solidFill>
              <a:latin typeface="黑体" panose="02010609060101010101" pitchFamily="49" charset="-122"/>
              <a:ea typeface="黑体" panose="02010609060101010101" pitchFamily="49" charset="-122"/>
              <a:cs typeface="Noto Sans CJK JP Regular"/>
            </a:endParaRPr>
          </a:p>
        </p:txBody>
      </p:sp>
      <p:sp>
        <p:nvSpPr>
          <p:cNvPr id="9" name="Rectangle 2">
            <a:extLst>
              <a:ext uri="{FF2B5EF4-FFF2-40B4-BE49-F238E27FC236}">
                <a16:creationId xmlns:a16="http://schemas.microsoft.com/office/drawing/2014/main" xmlns="" id="{08A675E1-5ECA-427E-A667-EB3E18FEB983}"/>
              </a:ext>
            </a:extLst>
          </p:cNvPr>
          <p:cNvSpPr txBox="1">
            <a:spLocks noChangeArrowheads="1"/>
          </p:cNvSpPr>
          <p:nvPr/>
        </p:nvSpPr>
        <p:spPr>
          <a:xfrm>
            <a:off x="89015" y="228600"/>
            <a:ext cx="9054985"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The core of Machine Learning</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1544" y="2276855"/>
            <a:ext cx="2682240" cy="3528060"/>
          </a:xfrm>
          <a:custGeom>
            <a:avLst/>
            <a:gdLst/>
            <a:ahLst/>
            <a:cxnLst/>
            <a:rect l="l" t="t" r="r" b="b"/>
            <a:pathLst>
              <a:path w="2682240" h="3528060">
                <a:moveTo>
                  <a:pt x="0" y="3528060"/>
                </a:moveTo>
                <a:lnTo>
                  <a:pt x="2682240" y="3528060"/>
                </a:lnTo>
                <a:lnTo>
                  <a:pt x="2682240" y="0"/>
                </a:lnTo>
                <a:lnTo>
                  <a:pt x="0" y="0"/>
                </a:lnTo>
                <a:lnTo>
                  <a:pt x="0" y="3528060"/>
                </a:lnTo>
                <a:close/>
              </a:path>
            </a:pathLst>
          </a:custGeom>
          <a:solidFill>
            <a:srgbClr val="D9D9D9"/>
          </a:solidFill>
        </p:spPr>
        <p:txBody>
          <a:bodyPr wrap="square" lIns="0" tIns="0" rIns="0" bIns="0" rtlCol="0"/>
          <a:lstStyle/>
          <a:p>
            <a:endParaRPr/>
          </a:p>
        </p:txBody>
      </p:sp>
      <p:sp>
        <p:nvSpPr>
          <p:cNvPr id="3" name="object 3"/>
          <p:cNvSpPr txBox="1"/>
          <p:nvPr/>
        </p:nvSpPr>
        <p:spPr>
          <a:xfrm>
            <a:off x="1279271" y="2304415"/>
            <a:ext cx="517525" cy="299720"/>
          </a:xfrm>
          <a:prstGeom prst="rect">
            <a:avLst/>
          </a:prstGeom>
        </p:spPr>
        <p:txBody>
          <a:bodyPr vert="horz" wrap="square" lIns="0" tIns="12700" rIns="0" bIns="0" rtlCol="0">
            <a:spAutoFit/>
          </a:bodyPr>
          <a:lstStyle/>
          <a:p>
            <a:pPr>
              <a:lnSpc>
                <a:spcPct val="100000"/>
              </a:lnSpc>
              <a:spcBef>
                <a:spcPts val="100"/>
              </a:spcBef>
            </a:pPr>
            <a:r>
              <a:rPr sz="1800" spc="25" dirty="0">
                <a:latin typeface="Noto Sans CJK JP Regular"/>
                <a:cs typeface="Noto Sans CJK JP Regular"/>
              </a:rPr>
              <a:t>Da</a:t>
            </a:r>
            <a:r>
              <a:rPr sz="1800" spc="5" dirty="0">
                <a:latin typeface="Noto Sans CJK JP Regular"/>
                <a:cs typeface="Noto Sans CJK JP Regular"/>
              </a:rPr>
              <a:t>t</a:t>
            </a:r>
            <a:r>
              <a:rPr sz="1800" spc="-30" dirty="0">
                <a:latin typeface="Noto Sans CJK JP Regular"/>
                <a:cs typeface="Noto Sans CJK JP Regular"/>
              </a:rPr>
              <a:t>a</a:t>
            </a:r>
            <a:endParaRPr sz="1800">
              <a:latin typeface="Noto Sans CJK JP Regular"/>
              <a:cs typeface="Noto Sans CJK JP Regular"/>
            </a:endParaRPr>
          </a:p>
        </p:txBody>
      </p:sp>
      <p:sp>
        <p:nvSpPr>
          <p:cNvPr id="4" name="object 4"/>
          <p:cNvSpPr/>
          <p:nvPr/>
        </p:nvSpPr>
        <p:spPr>
          <a:xfrm>
            <a:off x="252222" y="2853689"/>
            <a:ext cx="1224280" cy="433070"/>
          </a:xfrm>
          <a:custGeom>
            <a:avLst/>
            <a:gdLst/>
            <a:ahLst/>
            <a:cxnLst/>
            <a:rect l="l" t="t" r="r" b="b"/>
            <a:pathLst>
              <a:path w="1224280" h="433070">
                <a:moveTo>
                  <a:pt x="0" y="432815"/>
                </a:moveTo>
                <a:lnTo>
                  <a:pt x="1223772" y="432815"/>
                </a:lnTo>
                <a:lnTo>
                  <a:pt x="1223772" y="0"/>
                </a:lnTo>
                <a:lnTo>
                  <a:pt x="0" y="0"/>
                </a:lnTo>
                <a:lnTo>
                  <a:pt x="0" y="432815"/>
                </a:lnTo>
                <a:close/>
              </a:path>
            </a:pathLst>
          </a:custGeom>
          <a:solidFill>
            <a:srgbClr val="FFFFFF"/>
          </a:solidFill>
        </p:spPr>
        <p:txBody>
          <a:bodyPr wrap="square" lIns="0" tIns="0" rIns="0" bIns="0" rtlCol="0"/>
          <a:lstStyle/>
          <a:p>
            <a:endParaRPr/>
          </a:p>
        </p:txBody>
      </p:sp>
      <p:sp>
        <p:nvSpPr>
          <p:cNvPr id="5" name="object 5"/>
          <p:cNvSpPr/>
          <p:nvPr/>
        </p:nvSpPr>
        <p:spPr>
          <a:xfrm>
            <a:off x="252222" y="2853689"/>
            <a:ext cx="1224280" cy="433070"/>
          </a:xfrm>
          <a:custGeom>
            <a:avLst/>
            <a:gdLst/>
            <a:ahLst/>
            <a:cxnLst/>
            <a:rect l="l" t="t" r="r" b="b"/>
            <a:pathLst>
              <a:path w="1224280" h="433070">
                <a:moveTo>
                  <a:pt x="0" y="432815"/>
                </a:moveTo>
                <a:lnTo>
                  <a:pt x="1223772" y="432815"/>
                </a:lnTo>
                <a:lnTo>
                  <a:pt x="1223772" y="0"/>
                </a:lnTo>
                <a:lnTo>
                  <a:pt x="0" y="0"/>
                </a:lnTo>
                <a:lnTo>
                  <a:pt x="0" y="432815"/>
                </a:lnTo>
                <a:close/>
              </a:path>
            </a:pathLst>
          </a:custGeom>
          <a:ln w="25908">
            <a:solidFill>
              <a:srgbClr val="000000"/>
            </a:solidFill>
          </a:ln>
        </p:spPr>
        <p:txBody>
          <a:bodyPr wrap="square" lIns="0" tIns="0" rIns="0" bIns="0" rtlCol="0"/>
          <a:lstStyle/>
          <a:p>
            <a:endParaRPr/>
          </a:p>
        </p:txBody>
      </p:sp>
      <p:sp>
        <p:nvSpPr>
          <p:cNvPr id="6" name="object 6"/>
          <p:cNvSpPr txBox="1"/>
          <p:nvPr/>
        </p:nvSpPr>
        <p:spPr>
          <a:xfrm>
            <a:off x="409346" y="2922777"/>
            <a:ext cx="919480" cy="258404"/>
          </a:xfrm>
          <a:prstGeom prst="rect">
            <a:avLst/>
          </a:prstGeom>
        </p:spPr>
        <p:txBody>
          <a:bodyPr vert="horz" wrap="square" lIns="0" tIns="12065" rIns="0" bIns="0" rtlCol="0">
            <a:spAutoFit/>
          </a:bodyPr>
          <a:lstStyle/>
          <a:p>
            <a:pPr>
              <a:lnSpc>
                <a:spcPct val="100000"/>
              </a:lnSpc>
              <a:spcBef>
                <a:spcPts val="95"/>
              </a:spcBef>
            </a:pPr>
            <a:r>
              <a:rPr lang="en-US" sz="1600" spc="-60" dirty="0">
                <a:latin typeface="Arial"/>
                <a:cs typeface="Arial"/>
              </a:rPr>
              <a:t>Condition</a:t>
            </a:r>
            <a:r>
              <a:rPr sz="1600" spc="-60" dirty="0">
                <a:latin typeface="Arial"/>
                <a:cs typeface="Arial"/>
              </a:rPr>
              <a:t>1</a:t>
            </a:r>
            <a:endParaRPr sz="1600" dirty="0">
              <a:latin typeface="Arial"/>
              <a:cs typeface="Arial"/>
            </a:endParaRPr>
          </a:p>
        </p:txBody>
      </p:sp>
      <p:sp>
        <p:nvSpPr>
          <p:cNvPr id="7" name="object 7"/>
          <p:cNvSpPr/>
          <p:nvPr/>
        </p:nvSpPr>
        <p:spPr>
          <a:xfrm>
            <a:off x="1495805" y="2853689"/>
            <a:ext cx="1282065" cy="433070"/>
          </a:xfrm>
          <a:custGeom>
            <a:avLst/>
            <a:gdLst/>
            <a:ahLst/>
            <a:cxnLst/>
            <a:rect l="l" t="t" r="r" b="b"/>
            <a:pathLst>
              <a:path w="1282064" h="433070">
                <a:moveTo>
                  <a:pt x="0" y="432815"/>
                </a:moveTo>
                <a:lnTo>
                  <a:pt x="1281683" y="432815"/>
                </a:lnTo>
                <a:lnTo>
                  <a:pt x="1281683" y="0"/>
                </a:lnTo>
                <a:lnTo>
                  <a:pt x="0" y="0"/>
                </a:lnTo>
                <a:lnTo>
                  <a:pt x="0" y="432815"/>
                </a:lnTo>
                <a:close/>
              </a:path>
            </a:pathLst>
          </a:custGeom>
          <a:solidFill>
            <a:srgbClr val="000000"/>
          </a:solidFill>
        </p:spPr>
        <p:txBody>
          <a:bodyPr wrap="square" lIns="0" tIns="0" rIns="0" bIns="0" rtlCol="0"/>
          <a:lstStyle/>
          <a:p>
            <a:endParaRPr/>
          </a:p>
        </p:txBody>
      </p:sp>
      <p:sp>
        <p:nvSpPr>
          <p:cNvPr id="8" name="object 8"/>
          <p:cNvSpPr/>
          <p:nvPr/>
        </p:nvSpPr>
        <p:spPr>
          <a:xfrm>
            <a:off x="1495805" y="2853689"/>
            <a:ext cx="1282065" cy="433070"/>
          </a:xfrm>
          <a:custGeom>
            <a:avLst/>
            <a:gdLst/>
            <a:ahLst/>
            <a:cxnLst/>
            <a:rect l="l" t="t" r="r" b="b"/>
            <a:pathLst>
              <a:path w="1282064" h="433070">
                <a:moveTo>
                  <a:pt x="0" y="432815"/>
                </a:moveTo>
                <a:lnTo>
                  <a:pt x="1281683" y="432815"/>
                </a:lnTo>
                <a:lnTo>
                  <a:pt x="1281683" y="0"/>
                </a:lnTo>
                <a:lnTo>
                  <a:pt x="0" y="0"/>
                </a:lnTo>
                <a:lnTo>
                  <a:pt x="0" y="432815"/>
                </a:lnTo>
                <a:close/>
              </a:path>
            </a:pathLst>
          </a:custGeom>
          <a:ln w="25908">
            <a:solidFill>
              <a:srgbClr val="000000"/>
            </a:solidFill>
          </a:ln>
        </p:spPr>
        <p:txBody>
          <a:bodyPr wrap="square" lIns="0" tIns="0" rIns="0" bIns="0" rtlCol="0"/>
          <a:lstStyle/>
          <a:p>
            <a:endParaRPr/>
          </a:p>
        </p:txBody>
      </p:sp>
      <p:sp>
        <p:nvSpPr>
          <p:cNvPr id="9" name="object 9"/>
          <p:cNvSpPr txBox="1"/>
          <p:nvPr/>
        </p:nvSpPr>
        <p:spPr>
          <a:xfrm>
            <a:off x="1827276" y="2904490"/>
            <a:ext cx="628650" cy="299720"/>
          </a:xfrm>
          <a:prstGeom prst="rect">
            <a:avLst/>
          </a:prstGeom>
        </p:spPr>
        <p:txBody>
          <a:bodyPr vert="horz" wrap="square" lIns="0" tIns="12700" rIns="0" bIns="0" rtlCol="0">
            <a:spAutoFit/>
          </a:bodyPr>
          <a:lstStyle/>
          <a:p>
            <a:pPr>
              <a:lnSpc>
                <a:spcPct val="100000"/>
              </a:lnSpc>
              <a:spcBef>
                <a:spcPts val="100"/>
              </a:spcBef>
            </a:pPr>
            <a:r>
              <a:rPr sz="1800" spc="-100" dirty="0">
                <a:solidFill>
                  <a:srgbClr val="FFFFFF"/>
                </a:solidFill>
                <a:latin typeface="Arial"/>
                <a:cs typeface="Arial"/>
              </a:rPr>
              <a:t>hacker</a:t>
            </a:r>
            <a:endParaRPr sz="1800" dirty="0">
              <a:latin typeface="Arial"/>
              <a:cs typeface="Arial"/>
            </a:endParaRPr>
          </a:p>
        </p:txBody>
      </p:sp>
      <p:sp>
        <p:nvSpPr>
          <p:cNvPr id="10" name="object 10"/>
          <p:cNvSpPr/>
          <p:nvPr/>
        </p:nvSpPr>
        <p:spPr>
          <a:xfrm>
            <a:off x="235458" y="3501390"/>
            <a:ext cx="1224280" cy="433070"/>
          </a:xfrm>
          <a:custGeom>
            <a:avLst/>
            <a:gdLst/>
            <a:ahLst/>
            <a:cxnLst/>
            <a:rect l="l" t="t" r="r" b="b"/>
            <a:pathLst>
              <a:path w="1224280" h="433070">
                <a:moveTo>
                  <a:pt x="0" y="432816"/>
                </a:moveTo>
                <a:lnTo>
                  <a:pt x="1223772" y="432816"/>
                </a:lnTo>
                <a:lnTo>
                  <a:pt x="1223772" y="0"/>
                </a:lnTo>
                <a:lnTo>
                  <a:pt x="0" y="0"/>
                </a:lnTo>
                <a:lnTo>
                  <a:pt x="0" y="432816"/>
                </a:lnTo>
                <a:close/>
              </a:path>
            </a:pathLst>
          </a:custGeom>
          <a:solidFill>
            <a:srgbClr val="FFFFFF"/>
          </a:solidFill>
        </p:spPr>
        <p:txBody>
          <a:bodyPr wrap="square" lIns="0" tIns="0" rIns="0" bIns="0" rtlCol="0"/>
          <a:lstStyle/>
          <a:p>
            <a:endParaRPr/>
          </a:p>
        </p:txBody>
      </p:sp>
      <p:sp>
        <p:nvSpPr>
          <p:cNvPr id="11" name="object 11"/>
          <p:cNvSpPr/>
          <p:nvPr/>
        </p:nvSpPr>
        <p:spPr>
          <a:xfrm>
            <a:off x="235458" y="3501390"/>
            <a:ext cx="1224280" cy="433070"/>
          </a:xfrm>
          <a:custGeom>
            <a:avLst/>
            <a:gdLst/>
            <a:ahLst/>
            <a:cxnLst/>
            <a:rect l="l" t="t" r="r" b="b"/>
            <a:pathLst>
              <a:path w="1224280" h="433070">
                <a:moveTo>
                  <a:pt x="0" y="432816"/>
                </a:moveTo>
                <a:lnTo>
                  <a:pt x="1223772" y="432816"/>
                </a:lnTo>
                <a:lnTo>
                  <a:pt x="1223772" y="0"/>
                </a:lnTo>
                <a:lnTo>
                  <a:pt x="0" y="0"/>
                </a:lnTo>
                <a:lnTo>
                  <a:pt x="0" y="432816"/>
                </a:lnTo>
                <a:close/>
              </a:path>
            </a:pathLst>
          </a:custGeom>
          <a:ln w="25908">
            <a:solidFill>
              <a:srgbClr val="000000"/>
            </a:solidFill>
          </a:ln>
        </p:spPr>
        <p:txBody>
          <a:bodyPr wrap="square" lIns="0" tIns="0" rIns="0" bIns="0" rtlCol="0"/>
          <a:lstStyle/>
          <a:p>
            <a:endParaRPr/>
          </a:p>
        </p:txBody>
      </p:sp>
      <p:sp>
        <p:nvSpPr>
          <p:cNvPr id="12" name="object 12"/>
          <p:cNvSpPr txBox="1"/>
          <p:nvPr/>
        </p:nvSpPr>
        <p:spPr>
          <a:xfrm>
            <a:off x="392887" y="3570554"/>
            <a:ext cx="920115" cy="258404"/>
          </a:xfrm>
          <a:prstGeom prst="rect">
            <a:avLst/>
          </a:prstGeom>
        </p:spPr>
        <p:txBody>
          <a:bodyPr vert="horz" wrap="square" lIns="0" tIns="12065" rIns="0" bIns="0" rtlCol="0">
            <a:spAutoFit/>
          </a:bodyPr>
          <a:lstStyle/>
          <a:p>
            <a:pPr>
              <a:spcBef>
                <a:spcPts val="95"/>
              </a:spcBef>
            </a:pPr>
            <a:r>
              <a:rPr lang="en-US" altLang="zh-CN" sz="1600" spc="-60" dirty="0">
                <a:latin typeface="Arial"/>
                <a:cs typeface="Arial"/>
              </a:rPr>
              <a:t>Condition</a:t>
            </a:r>
            <a:r>
              <a:rPr sz="1600" spc="-55" dirty="0">
                <a:latin typeface="Arial"/>
                <a:cs typeface="Arial"/>
              </a:rPr>
              <a:t>2</a:t>
            </a:r>
            <a:endParaRPr sz="1600" dirty="0">
              <a:latin typeface="Arial"/>
              <a:cs typeface="Arial"/>
            </a:endParaRPr>
          </a:p>
        </p:txBody>
      </p:sp>
      <p:sp>
        <p:nvSpPr>
          <p:cNvPr id="13" name="object 13"/>
          <p:cNvSpPr/>
          <p:nvPr/>
        </p:nvSpPr>
        <p:spPr>
          <a:xfrm>
            <a:off x="1479041" y="3501390"/>
            <a:ext cx="1282065" cy="433070"/>
          </a:xfrm>
          <a:custGeom>
            <a:avLst/>
            <a:gdLst/>
            <a:ahLst/>
            <a:cxnLst/>
            <a:rect l="l" t="t" r="r" b="b"/>
            <a:pathLst>
              <a:path w="1282064" h="433070">
                <a:moveTo>
                  <a:pt x="0" y="432816"/>
                </a:moveTo>
                <a:lnTo>
                  <a:pt x="1281684" y="432816"/>
                </a:lnTo>
                <a:lnTo>
                  <a:pt x="1281684" y="0"/>
                </a:lnTo>
                <a:lnTo>
                  <a:pt x="0" y="0"/>
                </a:lnTo>
                <a:lnTo>
                  <a:pt x="0" y="432816"/>
                </a:lnTo>
                <a:close/>
              </a:path>
            </a:pathLst>
          </a:custGeom>
          <a:solidFill>
            <a:srgbClr val="000000"/>
          </a:solidFill>
        </p:spPr>
        <p:txBody>
          <a:bodyPr wrap="square" lIns="0" tIns="0" rIns="0" bIns="0" rtlCol="0"/>
          <a:lstStyle/>
          <a:p>
            <a:endParaRPr/>
          </a:p>
        </p:txBody>
      </p:sp>
      <p:sp>
        <p:nvSpPr>
          <p:cNvPr id="14" name="object 14"/>
          <p:cNvSpPr/>
          <p:nvPr/>
        </p:nvSpPr>
        <p:spPr>
          <a:xfrm>
            <a:off x="1479041" y="3501390"/>
            <a:ext cx="1282065" cy="433070"/>
          </a:xfrm>
          <a:custGeom>
            <a:avLst/>
            <a:gdLst/>
            <a:ahLst/>
            <a:cxnLst/>
            <a:rect l="l" t="t" r="r" b="b"/>
            <a:pathLst>
              <a:path w="1282064" h="433070">
                <a:moveTo>
                  <a:pt x="0" y="432816"/>
                </a:moveTo>
                <a:lnTo>
                  <a:pt x="1281684" y="432816"/>
                </a:lnTo>
                <a:lnTo>
                  <a:pt x="1281684" y="0"/>
                </a:lnTo>
                <a:lnTo>
                  <a:pt x="0" y="0"/>
                </a:lnTo>
                <a:lnTo>
                  <a:pt x="0" y="432816"/>
                </a:lnTo>
                <a:close/>
              </a:path>
            </a:pathLst>
          </a:custGeom>
          <a:ln w="25908">
            <a:solidFill>
              <a:srgbClr val="000000"/>
            </a:solidFill>
          </a:ln>
        </p:spPr>
        <p:txBody>
          <a:bodyPr wrap="square" lIns="0" tIns="0" rIns="0" bIns="0" rtlCol="0"/>
          <a:lstStyle/>
          <a:p>
            <a:endParaRPr/>
          </a:p>
        </p:txBody>
      </p:sp>
      <p:sp>
        <p:nvSpPr>
          <p:cNvPr id="15" name="object 15"/>
          <p:cNvSpPr txBox="1"/>
          <p:nvPr/>
        </p:nvSpPr>
        <p:spPr>
          <a:xfrm>
            <a:off x="1786382" y="3552266"/>
            <a:ext cx="678180" cy="300355"/>
          </a:xfrm>
          <a:prstGeom prst="rect">
            <a:avLst/>
          </a:prstGeom>
        </p:spPr>
        <p:txBody>
          <a:bodyPr vert="horz" wrap="square" lIns="0" tIns="12700" rIns="0" bIns="0" rtlCol="0">
            <a:spAutoFit/>
          </a:bodyPr>
          <a:lstStyle/>
          <a:p>
            <a:pPr>
              <a:lnSpc>
                <a:spcPct val="100000"/>
              </a:lnSpc>
              <a:spcBef>
                <a:spcPts val="100"/>
              </a:spcBef>
            </a:pPr>
            <a:r>
              <a:rPr sz="1800" spc="-50" dirty="0">
                <a:solidFill>
                  <a:srgbClr val="585858"/>
                </a:solidFill>
                <a:latin typeface="Arial"/>
                <a:cs typeface="Arial"/>
              </a:rPr>
              <a:t>normal</a:t>
            </a:r>
            <a:endParaRPr sz="1800">
              <a:latin typeface="Arial"/>
              <a:cs typeface="Arial"/>
            </a:endParaRPr>
          </a:p>
        </p:txBody>
      </p:sp>
      <p:sp>
        <p:nvSpPr>
          <p:cNvPr id="16" name="object 16"/>
          <p:cNvSpPr/>
          <p:nvPr/>
        </p:nvSpPr>
        <p:spPr>
          <a:xfrm>
            <a:off x="235458" y="4077461"/>
            <a:ext cx="1224280" cy="433070"/>
          </a:xfrm>
          <a:custGeom>
            <a:avLst/>
            <a:gdLst/>
            <a:ahLst/>
            <a:cxnLst/>
            <a:rect l="l" t="t" r="r" b="b"/>
            <a:pathLst>
              <a:path w="1224280" h="433070">
                <a:moveTo>
                  <a:pt x="0" y="432815"/>
                </a:moveTo>
                <a:lnTo>
                  <a:pt x="1223772" y="432815"/>
                </a:lnTo>
                <a:lnTo>
                  <a:pt x="1223772" y="0"/>
                </a:lnTo>
                <a:lnTo>
                  <a:pt x="0" y="0"/>
                </a:lnTo>
                <a:lnTo>
                  <a:pt x="0" y="432815"/>
                </a:lnTo>
                <a:close/>
              </a:path>
            </a:pathLst>
          </a:custGeom>
          <a:solidFill>
            <a:srgbClr val="FFFFFF"/>
          </a:solidFill>
        </p:spPr>
        <p:txBody>
          <a:bodyPr wrap="square" lIns="0" tIns="0" rIns="0" bIns="0" rtlCol="0"/>
          <a:lstStyle/>
          <a:p>
            <a:endParaRPr/>
          </a:p>
        </p:txBody>
      </p:sp>
      <p:sp>
        <p:nvSpPr>
          <p:cNvPr id="17" name="object 17"/>
          <p:cNvSpPr/>
          <p:nvPr/>
        </p:nvSpPr>
        <p:spPr>
          <a:xfrm>
            <a:off x="235458" y="4077461"/>
            <a:ext cx="1224280" cy="433070"/>
          </a:xfrm>
          <a:custGeom>
            <a:avLst/>
            <a:gdLst/>
            <a:ahLst/>
            <a:cxnLst/>
            <a:rect l="l" t="t" r="r" b="b"/>
            <a:pathLst>
              <a:path w="1224280" h="433070">
                <a:moveTo>
                  <a:pt x="0" y="432815"/>
                </a:moveTo>
                <a:lnTo>
                  <a:pt x="1223772" y="432815"/>
                </a:lnTo>
                <a:lnTo>
                  <a:pt x="1223772" y="0"/>
                </a:lnTo>
                <a:lnTo>
                  <a:pt x="0" y="0"/>
                </a:lnTo>
                <a:lnTo>
                  <a:pt x="0" y="432815"/>
                </a:lnTo>
                <a:close/>
              </a:path>
            </a:pathLst>
          </a:custGeom>
          <a:ln w="25908">
            <a:solidFill>
              <a:srgbClr val="000000"/>
            </a:solidFill>
          </a:ln>
        </p:spPr>
        <p:txBody>
          <a:bodyPr wrap="square" lIns="0" tIns="0" rIns="0" bIns="0" rtlCol="0"/>
          <a:lstStyle/>
          <a:p>
            <a:endParaRPr/>
          </a:p>
        </p:txBody>
      </p:sp>
      <p:sp>
        <p:nvSpPr>
          <p:cNvPr id="18" name="object 18"/>
          <p:cNvSpPr txBox="1"/>
          <p:nvPr/>
        </p:nvSpPr>
        <p:spPr>
          <a:xfrm>
            <a:off x="392886" y="4147184"/>
            <a:ext cx="1096189" cy="258404"/>
          </a:xfrm>
          <a:prstGeom prst="rect">
            <a:avLst/>
          </a:prstGeom>
        </p:spPr>
        <p:txBody>
          <a:bodyPr vert="horz" wrap="square" lIns="0" tIns="12065" rIns="0" bIns="0" rtlCol="0">
            <a:spAutoFit/>
          </a:bodyPr>
          <a:lstStyle/>
          <a:p>
            <a:pPr>
              <a:spcBef>
                <a:spcPts val="95"/>
              </a:spcBef>
            </a:pPr>
            <a:r>
              <a:rPr lang="en-US" altLang="zh-CN" sz="1600" spc="-60" dirty="0">
                <a:latin typeface="Arial"/>
                <a:cs typeface="Arial"/>
              </a:rPr>
              <a:t>Condition</a:t>
            </a:r>
            <a:r>
              <a:rPr sz="1600" spc="-60" dirty="0">
                <a:latin typeface="Arial"/>
                <a:cs typeface="Arial"/>
              </a:rPr>
              <a:t>3</a:t>
            </a:r>
            <a:endParaRPr sz="1600" dirty="0">
              <a:latin typeface="Arial"/>
              <a:cs typeface="Arial"/>
            </a:endParaRPr>
          </a:p>
        </p:txBody>
      </p:sp>
      <p:sp>
        <p:nvSpPr>
          <p:cNvPr id="19" name="object 19"/>
          <p:cNvSpPr/>
          <p:nvPr/>
        </p:nvSpPr>
        <p:spPr>
          <a:xfrm>
            <a:off x="1479041" y="4077461"/>
            <a:ext cx="1282065" cy="433070"/>
          </a:xfrm>
          <a:custGeom>
            <a:avLst/>
            <a:gdLst/>
            <a:ahLst/>
            <a:cxnLst/>
            <a:rect l="l" t="t" r="r" b="b"/>
            <a:pathLst>
              <a:path w="1282064" h="433070">
                <a:moveTo>
                  <a:pt x="0" y="432815"/>
                </a:moveTo>
                <a:lnTo>
                  <a:pt x="1281684" y="432815"/>
                </a:lnTo>
                <a:lnTo>
                  <a:pt x="1281684" y="0"/>
                </a:lnTo>
                <a:lnTo>
                  <a:pt x="0" y="0"/>
                </a:lnTo>
                <a:lnTo>
                  <a:pt x="0" y="432815"/>
                </a:lnTo>
                <a:close/>
              </a:path>
            </a:pathLst>
          </a:custGeom>
          <a:solidFill>
            <a:srgbClr val="000000"/>
          </a:solidFill>
        </p:spPr>
        <p:txBody>
          <a:bodyPr wrap="square" lIns="0" tIns="0" rIns="0" bIns="0" rtlCol="0"/>
          <a:lstStyle/>
          <a:p>
            <a:endParaRPr/>
          </a:p>
        </p:txBody>
      </p:sp>
      <p:sp>
        <p:nvSpPr>
          <p:cNvPr id="20" name="object 20"/>
          <p:cNvSpPr/>
          <p:nvPr/>
        </p:nvSpPr>
        <p:spPr>
          <a:xfrm>
            <a:off x="1479041" y="4077461"/>
            <a:ext cx="1282065" cy="433070"/>
          </a:xfrm>
          <a:custGeom>
            <a:avLst/>
            <a:gdLst/>
            <a:ahLst/>
            <a:cxnLst/>
            <a:rect l="l" t="t" r="r" b="b"/>
            <a:pathLst>
              <a:path w="1282064" h="433070">
                <a:moveTo>
                  <a:pt x="0" y="432815"/>
                </a:moveTo>
                <a:lnTo>
                  <a:pt x="1281684" y="432815"/>
                </a:lnTo>
                <a:lnTo>
                  <a:pt x="1281684" y="0"/>
                </a:lnTo>
                <a:lnTo>
                  <a:pt x="0" y="0"/>
                </a:lnTo>
                <a:lnTo>
                  <a:pt x="0" y="432815"/>
                </a:lnTo>
                <a:close/>
              </a:path>
            </a:pathLst>
          </a:custGeom>
          <a:ln w="25908">
            <a:solidFill>
              <a:srgbClr val="000000"/>
            </a:solidFill>
          </a:ln>
        </p:spPr>
        <p:txBody>
          <a:bodyPr wrap="square" lIns="0" tIns="0" rIns="0" bIns="0" rtlCol="0"/>
          <a:lstStyle/>
          <a:p>
            <a:endParaRPr/>
          </a:p>
        </p:txBody>
      </p:sp>
      <p:sp>
        <p:nvSpPr>
          <p:cNvPr id="21" name="object 21"/>
          <p:cNvSpPr txBox="1"/>
          <p:nvPr/>
        </p:nvSpPr>
        <p:spPr>
          <a:xfrm>
            <a:off x="1810766" y="4128896"/>
            <a:ext cx="628650" cy="299720"/>
          </a:xfrm>
          <a:prstGeom prst="rect">
            <a:avLst/>
          </a:prstGeom>
        </p:spPr>
        <p:txBody>
          <a:bodyPr vert="horz" wrap="square" lIns="0" tIns="12700" rIns="0" bIns="0" rtlCol="0">
            <a:spAutoFit/>
          </a:bodyPr>
          <a:lstStyle/>
          <a:p>
            <a:pPr>
              <a:lnSpc>
                <a:spcPct val="100000"/>
              </a:lnSpc>
              <a:spcBef>
                <a:spcPts val="100"/>
              </a:spcBef>
            </a:pPr>
            <a:r>
              <a:rPr sz="1800" spc="-100" dirty="0">
                <a:solidFill>
                  <a:srgbClr val="FFFFFF"/>
                </a:solidFill>
                <a:latin typeface="Arial"/>
                <a:cs typeface="Arial"/>
              </a:rPr>
              <a:t>hacker</a:t>
            </a:r>
            <a:endParaRPr sz="1800" dirty="0">
              <a:latin typeface="Arial"/>
              <a:cs typeface="Arial"/>
            </a:endParaRPr>
          </a:p>
        </p:txBody>
      </p:sp>
      <p:sp>
        <p:nvSpPr>
          <p:cNvPr id="22" name="object 22"/>
          <p:cNvSpPr/>
          <p:nvPr/>
        </p:nvSpPr>
        <p:spPr>
          <a:xfrm>
            <a:off x="233934" y="4653534"/>
            <a:ext cx="1225550" cy="433070"/>
          </a:xfrm>
          <a:custGeom>
            <a:avLst/>
            <a:gdLst/>
            <a:ahLst/>
            <a:cxnLst/>
            <a:rect l="l" t="t" r="r" b="b"/>
            <a:pathLst>
              <a:path w="1225550" h="433070">
                <a:moveTo>
                  <a:pt x="0" y="432815"/>
                </a:moveTo>
                <a:lnTo>
                  <a:pt x="1225296" y="432815"/>
                </a:lnTo>
                <a:lnTo>
                  <a:pt x="1225296" y="0"/>
                </a:lnTo>
                <a:lnTo>
                  <a:pt x="0" y="0"/>
                </a:lnTo>
                <a:lnTo>
                  <a:pt x="0" y="432815"/>
                </a:lnTo>
                <a:close/>
              </a:path>
            </a:pathLst>
          </a:custGeom>
          <a:solidFill>
            <a:srgbClr val="FFFFFF"/>
          </a:solidFill>
        </p:spPr>
        <p:txBody>
          <a:bodyPr wrap="square" lIns="0" tIns="0" rIns="0" bIns="0" rtlCol="0"/>
          <a:lstStyle/>
          <a:p>
            <a:endParaRPr/>
          </a:p>
        </p:txBody>
      </p:sp>
      <p:sp>
        <p:nvSpPr>
          <p:cNvPr id="23" name="object 23"/>
          <p:cNvSpPr/>
          <p:nvPr/>
        </p:nvSpPr>
        <p:spPr>
          <a:xfrm>
            <a:off x="233934" y="4653534"/>
            <a:ext cx="1225550" cy="433070"/>
          </a:xfrm>
          <a:custGeom>
            <a:avLst/>
            <a:gdLst/>
            <a:ahLst/>
            <a:cxnLst/>
            <a:rect l="l" t="t" r="r" b="b"/>
            <a:pathLst>
              <a:path w="1225550" h="433070">
                <a:moveTo>
                  <a:pt x="0" y="432815"/>
                </a:moveTo>
                <a:lnTo>
                  <a:pt x="1225296" y="432815"/>
                </a:lnTo>
                <a:lnTo>
                  <a:pt x="1225296" y="0"/>
                </a:lnTo>
                <a:lnTo>
                  <a:pt x="0" y="0"/>
                </a:lnTo>
                <a:lnTo>
                  <a:pt x="0" y="432815"/>
                </a:lnTo>
                <a:close/>
              </a:path>
            </a:pathLst>
          </a:custGeom>
          <a:ln w="25908">
            <a:solidFill>
              <a:srgbClr val="000000"/>
            </a:solidFill>
          </a:ln>
        </p:spPr>
        <p:txBody>
          <a:bodyPr wrap="square" lIns="0" tIns="0" rIns="0" bIns="0" rtlCol="0"/>
          <a:lstStyle/>
          <a:p>
            <a:endParaRPr/>
          </a:p>
        </p:txBody>
      </p:sp>
      <p:sp>
        <p:nvSpPr>
          <p:cNvPr id="24" name="object 24"/>
          <p:cNvSpPr txBox="1"/>
          <p:nvPr/>
        </p:nvSpPr>
        <p:spPr>
          <a:xfrm>
            <a:off x="391363" y="4723257"/>
            <a:ext cx="919480" cy="258404"/>
          </a:xfrm>
          <a:prstGeom prst="rect">
            <a:avLst/>
          </a:prstGeom>
        </p:spPr>
        <p:txBody>
          <a:bodyPr vert="horz" wrap="square" lIns="0" tIns="12065" rIns="0" bIns="0" rtlCol="0">
            <a:spAutoFit/>
          </a:bodyPr>
          <a:lstStyle/>
          <a:p>
            <a:pPr>
              <a:spcBef>
                <a:spcPts val="95"/>
              </a:spcBef>
            </a:pPr>
            <a:r>
              <a:rPr lang="en-US" altLang="zh-CN" sz="1600" spc="-60" dirty="0">
                <a:latin typeface="Arial"/>
                <a:cs typeface="Arial"/>
              </a:rPr>
              <a:t>Condition</a:t>
            </a:r>
            <a:r>
              <a:rPr sz="1600" spc="-60" dirty="0">
                <a:latin typeface="Arial"/>
                <a:cs typeface="Arial"/>
              </a:rPr>
              <a:t>4</a:t>
            </a:r>
            <a:endParaRPr sz="1600" dirty="0">
              <a:latin typeface="Arial"/>
              <a:cs typeface="Arial"/>
            </a:endParaRPr>
          </a:p>
        </p:txBody>
      </p:sp>
      <p:sp>
        <p:nvSpPr>
          <p:cNvPr id="25" name="object 25"/>
          <p:cNvSpPr/>
          <p:nvPr/>
        </p:nvSpPr>
        <p:spPr>
          <a:xfrm>
            <a:off x="1477517" y="4653534"/>
            <a:ext cx="1282065" cy="433070"/>
          </a:xfrm>
          <a:custGeom>
            <a:avLst/>
            <a:gdLst/>
            <a:ahLst/>
            <a:cxnLst/>
            <a:rect l="l" t="t" r="r" b="b"/>
            <a:pathLst>
              <a:path w="1282064" h="433070">
                <a:moveTo>
                  <a:pt x="0" y="432815"/>
                </a:moveTo>
                <a:lnTo>
                  <a:pt x="1281683" y="432815"/>
                </a:lnTo>
                <a:lnTo>
                  <a:pt x="1281683" y="0"/>
                </a:lnTo>
                <a:lnTo>
                  <a:pt x="0" y="0"/>
                </a:lnTo>
                <a:lnTo>
                  <a:pt x="0" y="432815"/>
                </a:lnTo>
                <a:close/>
              </a:path>
            </a:pathLst>
          </a:custGeom>
          <a:solidFill>
            <a:srgbClr val="000000"/>
          </a:solidFill>
        </p:spPr>
        <p:txBody>
          <a:bodyPr wrap="square" lIns="0" tIns="0" rIns="0" bIns="0" rtlCol="0"/>
          <a:lstStyle/>
          <a:p>
            <a:endParaRPr/>
          </a:p>
        </p:txBody>
      </p:sp>
      <p:sp>
        <p:nvSpPr>
          <p:cNvPr id="26" name="object 26"/>
          <p:cNvSpPr/>
          <p:nvPr/>
        </p:nvSpPr>
        <p:spPr>
          <a:xfrm>
            <a:off x="1477517" y="4653534"/>
            <a:ext cx="1282065" cy="433070"/>
          </a:xfrm>
          <a:custGeom>
            <a:avLst/>
            <a:gdLst/>
            <a:ahLst/>
            <a:cxnLst/>
            <a:rect l="l" t="t" r="r" b="b"/>
            <a:pathLst>
              <a:path w="1282064" h="433070">
                <a:moveTo>
                  <a:pt x="0" y="432815"/>
                </a:moveTo>
                <a:lnTo>
                  <a:pt x="1281683" y="432815"/>
                </a:lnTo>
                <a:lnTo>
                  <a:pt x="1281683" y="0"/>
                </a:lnTo>
                <a:lnTo>
                  <a:pt x="0" y="0"/>
                </a:lnTo>
                <a:lnTo>
                  <a:pt x="0" y="432815"/>
                </a:lnTo>
                <a:close/>
              </a:path>
            </a:pathLst>
          </a:custGeom>
          <a:ln w="25908">
            <a:solidFill>
              <a:srgbClr val="000000"/>
            </a:solidFill>
          </a:ln>
        </p:spPr>
        <p:txBody>
          <a:bodyPr wrap="square" lIns="0" tIns="0" rIns="0" bIns="0" rtlCol="0"/>
          <a:lstStyle/>
          <a:p>
            <a:endParaRPr/>
          </a:p>
        </p:txBody>
      </p:sp>
      <p:sp>
        <p:nvSpPr>
          <p:cNvPr id="27" name="object 27"/>
          <p:cNvSpPr txBox="1"/>
          <p:nvPr/>
        </p:nvSpPr>
        <p:spPr>
          <a:xfrm>
            <a:off x="1785239" y="4704969"/>
            <a:ext cx="677545" cy="299720"/>
          </a:xfrm>
          <a:prstGeom prst="rect">
            <a:avLst/>
          </a:prstGeom>
        </p:spPr>
        <p:txBody>
          <a:bodyPr vert="horz" wrap="square" lIns="0" tIns="12700" rIns="0" bIns="0" rtlCol="0">
            <a:spAutoFit/>
          </a:bodyPr>
          <a:lstStyle/>
          <a:p>
            <a:pPr>
              <a:lnSpc>
                <a:spcPct val="100000"/>
              </a:lnSpc>
              <a:spcBef>
                <a:spcPts val="100"/>
              </a:spcBef>
            </a:pPr>
            <a:r>
              <a:rPr sz="1800" spc="-50" dirty="0">
                <a:solidFill>
                  <a:srgbClr val="585858"/>
                </a:solidFill>
                <a:latin typeface="Arial"/>
                <a:cs typeface="Arial"/>
              </a:rPr>
              <a:t>normal</a:t>
            </a:r>
            <a:endParaRPr sz="1800">
              <a:latin typeface="Arial"/>
              <a:cs typeface="Arial"/>
            </a:endParaRPr>
          </a:p>
        </p:txBody>
      </p:sp>
      <p:sp>
        <p:nvSpPr>
          <p:cNvPr id="28" name="object 28"/>
          <p:cNvSpPr/>
          <p:nvPr/>
        </p:nvSpPr>
        <p:spPr>
          <a:xfrm>
            <a:off x="233934" y="5229605"/>
            <a:ext cx="1225550" cy="433070"/>
          </a:xfrm>
          <a:custGeom>
            <a:avLst/>
            <a:gdLst/>
            <a:ahLst/>
            <a:cxnLst/>
            <a:rect l="l" t="t" r="r" b="b"/>
            <a:pathLst>
              <a:path w="1225550" h="433070">
                <a:moveTo>
                  <a:pt x="0" y="432816"/>
                </a:moveTo>
                <a:lnTo>
                  <a:pt x="1225296" y="432816"/>
                </a:lnTo>
                <a:lnTo>
                  <a:pt x="1225296" y="0"/>
                </a:lnTo>
                <a:lnTo>
                  <a:pt x="0" y="0"/>
                </a:lnTo>
                <a:lnTo>
                  <a:pt x="0" y="432816"/>
                </a:lnTo>
                <a:close/>
              </a:path>
            </a:pathLst>
          </a:custGeom>
          <a:solidFill>
            <a:srgbClr val="FFFFFF"/>
          </a:solidFill>
        </p:spPr>
        <p:txBody>
          <a:bodyPr wrap="square" lIns="0" tIns="0" rIns="0" bIns="0" rtlCol="0"/>
          <a:lstStyle/>
          <a:p>
            <a:endParaRPr/>
          </a:p>
        </p:txBody>
      </p:sp>
      <p:sp>
        <p:nvSpPr>
          <p:cNvPr id="29" name="object 29"/>
          <p:cNvSpPr/>
          <p:nvPr/>
        </p:nvSpPr>
        <p:spPr>
          <a:xfrm>
            <a:off x="233934" y="5229605"/>
            <a:ext cx="1225550" cy="433070"/>
          </a:xfrm>
          <a:custGeom>
            <a:avLst/>
            <a:gdLst/>
            <a:ahLst/>
            <a:cxnLst/>
            <a:rect l="l" t="t" r="r" b="b"/>
            <a:pathLst>
              <a:path w="1225550" h="433070">
                <a:moveTo>
                  <a:pt x="0" y="432816"/>
                </a:moveTo>
                <a:lnTo>
                  <a:pt x="1225296" y="432816"/>
                </a:lnTo>
                <a:lnTo>
                  <a:pt x="1225296" y="0"/>
                </a:lnTo>
                <a:lnTo>
                  <a:pt x="0" y="0"/>
                </a:lnTo>
                <a:lnTo>
                  <a:pt x="0" y="432816"/>
                </a:lnTo>
                <a:close/>
              </a:path>
            </a:pathLst>
          </a:custGeom>
          <a:ln w="25907">
            <a:solidFill>
              <a:srgbClr val="000000"/>
            </a:solidFill>
          </a:ln>
        </p:spPr>
        <p:txBody>
          <a:bodyPr wrap="square" lIns="0" tIns="0" rIns="0" bIns="0" rtlCol="0"/>
          <a:lstStyle/>
          <a:p>
            <a:endParaRPr/>
          </a:p>
        </p:txBody>
      </p:sp>
      <p:sp>
        <p:nvSpPr>
          <p:cNvPr id="30" name="object 30"/>
          <p:cNvSpPr txBox="1"/>
          <p:nvPr/>
        </p:nvSpPr>
        <p:spPr>
          <a:xfrm>
            <a:off x="391363" y="5299024"/>
            <a:ext cx="920115" cy="258404"/>
          </a:xfrm>
          <a:prstGeom prst="rect">
            <a:avLst/>
          </a:prstGeom>
        </p:spPr>
        <p:txBody>
          <a:bodyPr vert="horz" wrap="square" lIns="0" tIns="12065" rIns="0" bIns="0" rtlCol="0">
            <a:spAutoFit/>
          </a:bodyPr>
          <a:lstStyle/>
          <a:p>
            <a:pPr>
              <a:lnSpc>
                <a:spcPct val="100000"/>
              </a:lnSpc>
              <a:spcBef>
                <a:spcPts val="95"/>
              </a:spcBef>
            </a:pPr>
            <a:r>
              <a:rPr lang="en-US" altLang="zh-CN" sz="1600" spc="-55" dirty="0">
                <a:latin typeface="Arial"/>
                <a:cs typeface="Arial"/>
              </a:rPr>
              <a:t>Condition</a:t>
            </a:r>
            <a:r>
              <a:rPr sz="1600" spc="-55" dirty="0">
                <a:latin typeface="Arial"/>
                <a:cs typeface="Arial"/>
              </a:rPr>
              <a:t>5</a:t>
            </a:r>
            <a:endParaRPr sz="1600" dirty="0">
              <a:latin typeface="Arial"/>
              <a:cs typeface="Arial"/>
            </a:endParaRPr>
          </a:p>
        </p:txBody>
      </p:sp>
      <p:sp>
        <p:nvSpPr>
          <p:cNvPr id="31" name="object 31"/>
          <p:cNvSpPr/>
          <p:nvPr/>
        </p:nvSpPr>
        <p:spPr>
          <a:xfrm>
            <a:off x="1477517" y="5229605"/>
            <a:ext cx="1282065" cy="433070"/>
          </a:xfrm>
          <a:custGeom>
            <a:avLst/>
            <a:gdLst/>
            <a:ahLst/>
            <a:cxnLst/>
            <a:rect l="l" t="t" r="r" b="b"/>
            <a:pathLst>
              <a:path w="1282064" h="433070">
                <a:moveTo>
                  <a:pt x="0" y="432816"/>
                </a:moveTo>
                <a:lnTo>
                  <a:pt x="1281683" y="432816"/>
                </a:lnTo>
                <a:lnTo>
                  <a:pt x="1281683" y="0"/>
                </a:lnTo>
                <a:lnTo>
                  <a:pt x="0" y="0"/>
                </a:lnTo>
                <a:lnTo>
                  <a:pt x="0" y="432816"/>
                </a:lnTo>
                <a:close/>
              </a:path>
            </a:pathLst>
          </a:custGeom>
          <a:solidFill>
            <a:srgbClr val="000000"/>
          </a:solidFill>
        </p:spPr>
        <p:txBody>
          <a:bodyPr wrap="square" lIns="0" tIns="0" rIns="0" bIns="0" rtlCol="0"/>
          <a:lstStyle/>
          <a:p>
            <a:endParaRPr/>
          </a:p>
        </p:txBody>
      </p:sp>
      <p:sp>
        <p:nvSpPr>
          <p:cNvPr id="32" name="object 32"/>
          <p:cNvSpPr/>
          <p:nvPr/>
        </p:nvSpPr>
        <p:spPr>
          <a:xfrm>
            <a:off x="1477517" y="5229605"/>
            <a:ext cx="1282065" cy="433070"/>
          </a:xfrm>
          <a:custGeom>
            <a:avLst/>
            <a:gdLst/>
            <a:ahLst/>
            <a:cxnLst/>
            <a:rect l="l" t="t" r="r" b="b"/>
            <a:pathLst>
              <a:path w="1282064" h="433070">
                <a:moveTo>
                  <a:pt x="0" y="432816"/>
                </a:moveTo>
                <a:lnTo>
                  <a:pt x="1281683" y="432816"/>
                </a:lnTo>
                <a:lnTo>
                  <a:pt x="1281683" y="0"/>
                </a:lnTo>
                <a:lnTo>
                  <a:pt x="0" y="0"/>
                </a:lnTo>
                <a:lnTo>
                  <a:pt x="0" y="432816"/>
                </a:lnTo>
                <a:close/>
              </a:path>
            </a:pathLst>
          </a:custGeom>
          <a:ln w="25908">
            <a:solidFill>
              <a:srgbClr val="000000"/>
            </a:solidFill>
          </a:ln>
        </p:spPr>
        <p:txBody>
          <a:bodyPr wrap="square" lIns="0" tIns="0" rIns="0" bIns="0" rtlCol="0"/>
          <a:lstStyle/>
          <a:p>
            <a:endParaRPr/>
          </a:p>
        </p:txBody>
      </p:sp>
      <p:sp>
        <p:nvSpPr>
          <p:cNvPr id="33" name="object 33"/>
          <p:cNvSpPr txBox="1"/>
          <p:nvPr/>
        </p:nvSpPr>
        <p:spPr>
          <a:xfrm>
            <a:off x="1785239" y="5280736"/>
            <a:ext cx="678180" cy="300355"/>
          </a:xfrm>
          <a:prstGeom prst="rect">
            <a:avLst/>
          </a:prstGeom>
        </p:spPr>
        <p:txBody>
          <a:bodyPr vert="horz" wrap="square" lIns="0" tIns="12700" rIns="0" bIns="0" rtlCol="0">
            <a:spAutoFit/>
          </a:bodyPr>
          <a:lstStyle/>
          <a:p>
            <a:pPr>
              <a:lnSpc>
                <a:spcPct val="100000"/>
              </a:lnSpc>
              <a:spcBef>
                <a:spcPts val="100"/>
              </a:spcBef>
            </a:pPr>
            <a:r>
              <a:rPr sz="1800" spc="-50" dirty="0">
                <a:solidFill>
                  <a:srgbClr val="585858"/>
                </a:solidFill>
                <a:latin typeface="Arial"/>
                <a:cs typeface="Arial"/>
              </a:rPr>
              <a:t>normal</a:t>
            </a:r>
            <a:endParaRPr sz="1800">
              <a:latin typeface="Arial"/>
              <a:cs typeface="Arial"/>
            </a:endParaRPr>
          </a:p>
        </p:txBody>
      </p:sp>
      <p:sp>
        <p:nvSpPr>
          <p:cNvPr id="34" name="object 34"/>
          <p:cNvSpPr txBox="1"/>
          <p:nvPr/>
        </p:nvSpPr>
        <p:spPr>
          <a:xfrm>
            <a:off x="3761994" y="3488435"/>
            <a:ext cx="2087880" cy="1023998"/>
          </a:xfrm>
          <a:prstGeom prst="rect">
            <a:avLst/>
          </a:prstGeom>
          <a:solidFill>
            <a:srgbClr val="000000"/>
          </a:solidFill>
        </p:spPr>
        <p:txBody>
          <a:bodyPr vert="horz" wrap="square" lIns="0" tIns="635" rIns="0" bIns="0" rtlCol="0">
            <a:spAutoFit/>
          </a:bodyPr>
          <a:lstStyle/>
          <a:p>
            <a:pPr>
              <a:lnSpc>
                <a:spcPct val="100000"/>
              </a:lnSpc>
              <a:spcBef>
                <a:spcPts val="5"/>
              </a:spcBef>
            </a:pPr>
            <a:endParaRPr sz="3050" dirty="0">
              <a:latin typeface="Times New Roman"/>
              <a:cs typeface="Times New Roman"/>
            </a:endParaRPr>
          </a:p>
          <a:p>
            <a:pPr marL="532130">
              <a:lnSpc>
                <a:spcPct val="100000"/>
              </a:lnSpc>
            </a:pPr>
            <a:r>
              <a:rPr sz="1800" spc="105" dirty="0" err="1">
                <a:solidFill>
                  <a:srgbClr val="FFFFFF"/>
                </a:solidFill>
                <a:latin typeface="黑体" panose="02010609060101010101" pitchFamily="49" charset="-122"/>
                <a:ea typeface="黑体" panose="02010609060101010101" pitchFamily="49" charset="-122"/>
                <a:cs typeface="Noto Sans CJK JP Regular"/>
              </a:rPr>
              <a:t>ML</a:t>
            </a:r>
            <a:r>
              <a:rPr sz="1800" dirty="0" err="1">
                <a:solidFill>
                  <a:srgbClr val="FFFFFF"/>
                </a:solidFill>
                <a:latin typeface="黑体" panose="02010609060101010101" pitchFamily="49" charset="-122"/>
                <a:ea typeface="黑体" panose="02010609060101010101" pitchFamily="49" charset="-122"/>
                <a:cs typeface="Noto Sans CJK JP Regular"/>
              </a:rPr>
              <a:t>算法</a:t>
            </a:r>
            <a:r>
              <a:rPr lang="zh-CN" altLang="en-US" sz="1800" dirty="0">
                <a:solidFill>
                  <a:srgbClr val="FFFFFF"/>
                </a:solidFill>
                <a:latin typeface="黑体" panose="02010609060101010101" pitchFamily="49" charset="-122"/>
                <a:ea typeface="黑体" panose="02010609060101010101" pitchFamily="49" charset="-122"/>
                <a:cs typeface="Noto Sans CJK JP Regular"/>
              </a:rPr>
              <a:t>训练</a:t>
            </a:r>
            <a:endParaRPr lang="en-US" altLang="zh-CN" sz="1800" dirty="0">
              <a:solidFill>
                <a:srgbClr val="FFFFFF"/>
              </a:solidFill>
              <a:latin typeface="黑体" panose="02010609060101010101" pitchFamily="49" charset="-122"/>
              <a:ea typeface="黑体" panose="02010609060101010101" pitchFamily="49" charset="-122"/>
              <a:cs typeface="Noto Sans CJK JP Regular"/>
            </a:endParaRPr>
          </a:p>
          <a:p>
            <a:pPr marL="532130">
              <a:lnSpc>
                <a:spcPct val="100000"/>
              </a:lnSpc>
            </a:pPr>
            <a:endParaRPr sz="1800" dirty="0">
              <a:latin typeface="Noto Sans CJK JP Regular"/>
              <a:cs typeface="Noto Sans CJK JP Regular"/>
            </a:endParaRPr>
          </a:p>
        </p:txBody>
      </p:sp>
      <p:sp>
        <p:nvSpPr>
          <p:cNvPr id="35" name="object 35"/>
          <p:cNvSpPr/>
          <p:nvPr/>
        </p:nvSpPr>
        <p:spPr>
          <a:xfrm>
            <a:off x="3277361" y="3934205"/>
            <a:ext cx="288290" cy="360045"/>
          </a:xfrm>
          <a:custGeom>
            <a:avLst/>
            <a:gdLst/>
            <a:ahLst/>
            <a:cxnLst/>
            <a:rect l="l" t="t" r="r" b="b"/>
            <a:pathLst>
              <a:path w="288289" h="360045">
                <a:moveTo>
                  <a:pt x="144017" y="0"/>
                </a:moveTo>
                <a:lnTo>
                  <a:pt x="144017" y="89916"/>
                </a:lnTo>
                <a:lnTo>
                  <a:pt x="0" y="89916"/>
                </a:lnTo>
                <a:lnTo>
                  <a:pt x="0" y="269748"/>
                </a:lnTo>
                <a:lnTo>
                  <a:pt x="144017" y="269748"/>
                </a:lnTo>
                <a:lnTo>
                  <a:pt x="144017" y="359664"/>
                </a:lnTo>
                <a:lnTo>
                  <a:pt x="288036" y="179832"/>
                </a:lnTo>
                <a:lnTo>
                  <a:pt x="144017" y="0"/>
                </a:lnTo>
                <a:close/>
              </a:path>
            </a:pathLst>
          </a:custGeom>
          <a:solidFill>
            <a:srgbClr val="000000"/>
          </a:solidFill>
        </p:spPr>
        <p:txBody>
          <a:bodyPr wrap="square" lIns="0" tIns="0" rIns="0" bIns="0" rtlCol="0"/>
          <a:lstStyle/>
          <a:p>
            <a:endParaRPr/>
          </a:p>
        </p:txBody>
      </p:sp>
      <p:sp>
        <p:nvSpPr>
          <p:cNvPr id="36" name="object 36"/>
          <p:cNvSpPr/>
          <p:nvPr/>
        </p:nvSpPr>
        <p:spPr>
          <a:xfrm>
            <a:off x="3277361" y="3934205"/>
            <a:ext cx="288290" cy="360045"/>
          </a:xfrm>
          <a:custGeom>
            <a:avLst/>
            <a:gdLst/>
            <a:ahLst/>
            <a:cxnLst/>
            <a:rect l="l" t="t" r="r" b="b"/>
            <a:pathLst>
              <a:path w="288289" h="360045">
                <a:moveTo>
                  <a:pt x="0" y="89916"/>
                </a:moveTo>
                <a:lnTo>
                  <a:pt x="144017" y="89916"/>
                </a:lnTo>
                <a:lnTo>
                  <a:pt x="144017" y="0"/>
                </a:lnTo>
                <a:lnTo>
                  <a:pt x="288036" y="179832"/>
                </a:lnTo>
                <a:lnTo>
                  <a:pt x="144017" y="359664"/>
                </a:lnTo>
                <a:lnTo>
                  <a:pt x="144017" y="269748"/>
                </a:lnTo>
                <a:lnTo>
                  <a:pt x="0" y="269748"/>
                </a:lnTo>
                <a:lnTo>
                  <a:pt x="0" y="89916"/>
                </a:lnTo>
                <a:close/>
              </a:path>
            </a:pathLst>
          </a:custGeom>
          <a:ln w="25908">
            <a:solidFill>
              <a:srgbClr val="000000"/>
            </a:solidFill>
          </a:ln>
        </p:spPr>
        <p:txBody>
          <a:bodyPr wrap="square" lIns="0" tIns="0" rIns="0" bIns="0" rtlCol="0"/>
          <a:lstStyle/>
          <a:p>
            <a:endParaRPr/>
          </a:p>
        </p:txBody>
      </p:sp>
      <p:sp>
        <p:nvSpPr>
          <p:cNvPr id="37" name="object 37"/>
          <p:cNvSpPr/>
          <p:nvPr/>
        </p:nvSpPr>
        <p:spPr>
          <a:xfrm>
            <a:off x="6084570" y="3899153"/>
            <a:ext cx="288290" cy="360045"/>
          </a:xfrm>
          <a:custGeom>
            <a:avLst/>
            <a:gdLst/>
            <a:ahLst/>
            <a:cxnLst/>
            <a:rect l="l" t="t" r="r" b="b"/>
            <a:pathLst>
              <a:path w="288289" h="360045">
                <a:moveTo>
                  <a:pt x="144017" y="0"/>
                </a:moveTo>
                <a:lnTo>
                  <a:pt x="144017" y="89916"/>
                </a:lnTo>
                <a:lnTo>
                  <a:pt x="0" y="89916"/>
                </a:lnTo>
                <a:lnTo>
                  <a:pt x="0" y="269748"/>
                </a:lnTo>
                <a:lnTo>
                  <a:pt x="144017" y="269748"/>
                </a:lnTo>
                <a:lnTo>
                  <a:pt x="144017" y="359664"/>
                </a:lnTo>
                <a:lnTo>
                  <a:pt x="288035" y="179832"/>
                </a:lnTo>
                <a:lnTo>
                  <a:pt x="144017" y="0"/>
                </a:lnTo>
                <a:close/>
              </a:path>
            </a:pathLst>
          </a:custGeom>
          <a:solidFill>
            <a:srgbClr val="000000"/>
          </a:solidFill>
        </p:spPr>
        <p:txBody>
          <a:bodyPr wrap="square" lIns="0" tIns="0" rIns="0" bIns="0" rtlCol="0"/>
          <a:lstStyle/>
          <a:p>
            <a:endParaRPr/>
          </a:p>
        </p:txBody>
      </p:sp>
      <p:sp>
        <p:nvSpPr>
          <p:cNvPr id="38" name="object 38"/>
          <p:cNvSpPr/>
          <p:nvPr/>
        </p:nvSpPr>
        <p:spPr>
          <a:xfrm>
            <a:off x="6084570" y="3899153"/>
            <a:ext cx="288290" cy="360045"/>
          </a:xfrm>
          <a:custGeom>
            <a:avLst/>
            <a:gdLst/>
            <a:ahLst/>
            <a:cxnLst/>
            <a:rect l="l" t="t" r="r" b="b"/>
            <a:pathLst>
              <a:path w="288289" h="360045">
                <a:moveTo>
                  <a:pt x="0" y="89916"/>
                </a:moveTo>
                <a:lnTo>
                  <a:pt x="144017" y="89916"/>
                </a:lnTo>
                <a:lnTo>
                  <a:pt x="144017" y="0"/>
                </a:lnTo>
                <a:lnTo>
                  <a:pt x="288035" y="179832"/>
                </a:lnTo>
                <a:lnTo>
                  <a:pt x="144017" y="359664"/>
                </a:lnTo>
                <a:lnTo>
                  <a:pt x="144017" y="269748"/>
                </a:lnTo>
                <a:lnTo>
                  <a:pt x="0" y="269748"/>
                </a:lnTo>
                <a:lnTo>
                  <a:pt x="0" y="89916"/>
                </a:lnTo>
                <a:close/>
              </a:path>
            </a:pathLst>
          </a:custGeom>
          <a:ln w="25908">
            <a:solidFill>
              <a:srgbClr val="000000"/>
            </a:solidFill>
          </a:ln>
        </p:spPr>
        <p:txBody>
          <a:bodyPr wrap="square" lIns="0" tIns="0" rIns="0" bIns="0" rtlCol="0"/>
          <a:lstStyle/>
          <a:p>
            <a:endParaRPr/>
          </a:p>
        </p:txBody>
      </p:sp>
      <p:sp>
        <p:nvSpPr>
          <p:cNvPr id="39" name="object 39"/>
          <p:cNvSpPr txBox="1"/>
          <p:nvPr/>
        </p:nvSpPr>
        <p:spPr>
          <a:xfrm>
            <a:off x="6660642" y="3127248"/>
            <a:ext cx="2087880" cy="1826260"/>
          </a:xfrm>
          <a:prstGeom prst="rect">
            <a:avLst/>
          </a:prstGeom>
          <a:solidFill>
            <a:srgbClr val="000000"/>
          </a:solidFill>
        </p:spPr>
        <p:txBody>
          <a:bodyPr vert="horz" wrap="square" lIns="0" tIns="0" rIns="0" bIns="0" rtlCol="0">
            <a:spAutoFit/>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5"/>
              </a:spcBef>
            </a:pPr>
            <a:endParaRPr sz="1600">
              <a:latin typeface="Times New Roman"/>
              <a:cs typeface="Times New Roman"/>
            </a:endParaRPr>
          </a:p>
          <a:p>
            <a:pPr algn="ctr">
              <a:lnSpc>
                <a:spcPct val="100000"/>
              </a:lnSpc>
            </a:pPr>
            <a:r>
              <a:rPr sz="1800" spc="-35" dirty="0">
                <a:solidFill>
                  <a:srgbClr val="FFFFFF"/>
                </a:solidFill>
                <a:latin typeface="Arial"/>
                <a:cs typeface="Arial"/>
              </a:rPr>
              <a:t>Model</a:t>
            </a:r>
            <a:endParaRPr sz="1800">
              <a:latin typeface="Arial"/>
              <a:cs typeface="Arial"/>
            </a:endParaRPr>
          </a:p>
        </p:txBody>
      </p:sp>
      <p:sp>
        <p:nvSpPr>
          <p:cNvPr id="40" name="object 40"/>
          <p:cNvSpPr/>
          <p:nvPr/>
        </p:nvSpPr>
        <p:spPr>
          <a:xfrm>
            <a:off x="3132582" y="1989582"/>
            <a:ext cx="2664460" cy="1188085"/>
          </a:xfrm>
          <a:custGeom>
            <a:avLst/>
            <a:gdLst/>
            <a:ahLst/>
            <a:cxnLst/>
            <a:rect l="l" t="t" r="r" b="b"/>
            <a:pathLst>
              <a:path w="2664460" h="1188085">
                <a:moveTo>
                  <a:pt x="0" y="0"/>
                </a:moveTo>
                <a:lnTo>
                  <a:pt x="443992" y="0"/>
                </a:lnTo>
                <a:lnTo>
                  <a:pt x="1109980" y="0"/>
                </a:lnTo>
                <a:lnTo>
                  <a:pt x="2663952" y="0"/>
                </a:lnTo>
                <a:lnTo>
                  <a:pt x="2663952" y="468502"/>
                </a:lnTo>
                <a:lnTo>
                  <a:pt x="2663952" y="669289"/>
                </a:lnTo>
                <a:lnTo>
                  <a:pt x="2663952" y="803147"/>
                </a:lnTo>
                <a:lnTo>
                  <a:pt x="1109980" y="803147"/>
                </a:lnTo>
                <a:lnTo>
                  <a:pt x="757301" y="1188084"/>
                </a:lnTo>
                <a:lnTo>
                  <a:pt x="443992" y="803147"/>
                </a:lnTo>
                <a:lnTo>
                  <a:pt x="0" y="803147"/>
                </a:lnTo>
                <a:lnTo>
                  <a:pt x="0" y="669289"/>
                </a:lnTo>
                <a:lnTo>
                  <a:pt x="0" y="468502"/>
                </a:lnTo>
                <a:lnTo>
                  <a:pt x="0" y="0"/>
                </a:lnTo>
                <a:close/>
              </a:path>
            </a:pathLst>
          </a:custGeom>
          <a:ln w="25908">
            <a:solidFill>
              <a:srgbClr val="000000"/>
            </a:solidFill>
          </a:ln>
        </p:spPr>
        <p:txBody>
          <a:bodyPr wrap="square" lIns="0" tIns="0" rIns="0" bIns="0" rtlCol="0"/>
          <a:lstStyle/>
          <a:p>
            <a:endParaRPr/>
          </a:p>
        </p:txBody>
      </p:sp>
      <p:sp>
        <p:nvSpPr>
          <p:cNvPr id="41" name="object 41"/>
          <p:cNvSpPr txBox="1"/>
          <p:nvPr/>
        </p:nvSpPr>
        <p:spPr>
          <a:xfrm>
            <a:off x="3211195" y="2097481"/>
            <a:ext cx="2480945" cy="566822"/>
          </a:xfrm>
          <a:prstGeom prst="rect">
            <a:avLst/>
          </a:prstGeom>
        </p:spPr>
        <p:txBody>
          <a:bodyPr vert="horz" wrap="square" lIns="0" tIns="12700" rIns="0" bIns="0" rtlCol="0">
            <a:spAutoFit/>
          </a:bodyPr>
          <a:lstStyle/>
          <a:p>
            <a:pPr marL="12700">
              <a:lnSpc>
                <a:spcPct val="100000"/>
              </a:lnSpc>
              <a:spcBef>
                <a:spcPts val="100"/>
              </a:spcBef>
            </a:pPr>
            <a:r>
              <a:rPr lang="zh-CN" altLang="en-US" sz="1800" spc="-5" dirty="0">
                <a:latin typeface="黑体" panose="02010609060101010101" pitchFamily="49" charset="-122"/>
                <a:ea typeface="黑体" panose="02010609060101010101" pitchFamily="49" charset="-122"/>
                <a:cs typeface="Noto Sans CJK JP Regular"/>
              </a:rPr>
              <a:t>将</a:t>
            </a:r>
            <a:r>
              <a:rPr sz="1800" spc="-5" dirty="0" err="1">
                <a:latin typeface="黑体" panose="02010609060101010101" pitchFamily="49" charset="-122"/>
                <a:ea typeface="黑体" panose="02010609060101010101" pitchFamily="49" charset="-122"/>
                <a:cs typeface="Noto Sans CJK JP Regular"/>
              </a:rPr>
              <a:t>有</a:t>
            </a:r>
            <a:r>
              <a:rPr sz="1800" spc="-20" dirty="0" err="1">
                <a:latin typeface="黑体" panose="02010609060101010101" pitchFamily="49" charset="-122"/>
                <a:ea typeface="黑体" panose="02010609060101010101" pitchFamily="49" charset="-122"/>
                <a:cs typeface="Noto Sans CJK JP Regular"/>
              </a:rPr>
              <a:t>label</a:t>
            </a:r>
            <a:r>
              <a:rPr sz="1800" spc="-5" dirty="0" err="1">
                <a:latin typeface="黑体" panose="02010609060101010101" pitchFamily="49" charset="-122"/>
                <a:ea typeface="黑体" panose="02010609060101010101" pitchFamily="49" charset="-122"/>
                <a:cs typeface="Noto Sans CJK JP Regular"/>
              </a:rPr>
              <a:t>的</a:t>
            </a:r>
            <a:r>
              <a:rPr lang="zh-CN" altLang="en-US" sz="1800" spc="-5" dirty="0">
                <a:latin typeface="黑体" panose="02010609060101010101" pitchFamily="49" charset="-122"/>
                <a:ea typeface="黑体" panose="02010609060101010101" pitchFamily="49" charset="-122"/>
                <a:cs typeface="Noto Sans CJK JP Regular"/>
              </a:rPr>
              <a:t>资料</a:t>
            </a:r>
            <a:r>
              <a:rPr sz="1800" spc="-5" dirty="0" err="1">
                <a:latin typeface="黑体" panose="02010609060101010101" pitchFamily="49" charset="-122"/>
                <a:ea typeface="黑体" panose="02010609060101010101" pitchFamily="49" charset="-122"/>
                <a:cs typeface="Noto Sans CJK JP Regular"/>
              </a:rPr>
              <a:t>放入</a:t>
            </a:r>
            <a:r>
              <a:rPr sz="1800" spc="105" dirty="0" err="1">
                <a:latin typeface="黑体" panose="02010609060101010101" pitchFamily="49" charset="-122"/>
                <a:ea typeface="黑体" panose="02010609060101010101" pitchFamily="49" charset="-122"/>
                <a:cs typeface="Noto Sans CJK JP Regular"/>
              </a:rPr>
              <a:t>ML</a:t>
            </a:r>
            <a:endParaRPr sz="1800" dirty="0">
              <a:latin typeface="黑体" panose="02010609060101010101" pitchFamily="49" charset="-122"/>
              <a:ea typeface="黑体" panose="02010609060101010101" pitchFamily="49" charset="-122"/>
              <a:cs typeface="Noto Sans CJK JP Regular"/>
            </a:endParaRPr>
          </a:p>
          <a:p>
            <a:pPr marL="12700">
              <a:lnSpc>
                <a:spcPct val="100000"/>
              </a:lnSpc>
              <a:spcBef>
                <a:spcPts val="5"/>
              </a:spcBef>
            </a:pPr>
            <a:r>
              <a:rPr sz="1800" dirty="0" err="1">
                <a:latin typeface="黑体" panose="02010609060101010101" pitchFamily="49" charset="-122"/>
                <a:ea typeface="黑体" panose="02010609060101010101" pitchFamily="49" charset="-122"/>
                <a:cs typeface="Noto Sans CJK JP Regular"/>
              </a:rPr>
              <a:t>算法中</a:t>
            </a:r>
            <a:r>
              <a:rPr lang="zh-CN" altLang="en-US" sz="1800" dirty="0">
                <a:latin typeface="黑体" panose="02010609060101010101" pitchFamily="49" charset="-122"/>
                <a:ea typeface="黑体" panose="02010609060101010101" pitchFamily="49" charset="-122"/>
                <a:cs typeface="Noto Sans CJK JP Regular"/>
              </a:rPr>
              <a:t>产生资料</a:t>
            </a:r>
            <a:r>
              <a:rPr sz="1800" dirty="0" err="1">
                <a:latin typeface="黑体" panose="02010609060101010101" pitchFamily="49" charset="-122"/>
                <a:ea typeface="黑体" panose="02010609060101010101" pitchFamily="49" charset="-122"/>
                <a:cs typeface="Noto Sans CJK JP Regular"/>
              </a:rPr>
              <a:t>模型</a:t>
            </a:r>
            <a:endParaRPr sz="1800" dirty="0">
              <a:latin typeface="黑体" panose="02010609060101010101" pitchFamily="49" charset="-122"/>
              <a:ea typeface="黑体" panose="02010609060101010101" pitchFamily="49" charset="-122"/>
              <a:cs typeface="Noto Sans CJK JP Regular"/>
            </a:endParaRPr>
          </a:p>
        </p:txBody>
      </p:sp>
      <p:sp>
        <p:nvSpPr>
          <p:cNvPr id="42" name="object 42"/>
          <p:cNvSpPr/>
          <p:nvPr/>
        </p:nvSpPr>
        <p:spPr>
          <a:xfrm>
            <a:off x="4805934" y="5140833"/>
            <a:ext cx="2635250" cy="1352550"/>
          </a:xfrm>
          <a:custGeom>
            <a:avLst/>
            <a:gdLst/>
            <a:ahLst/>
            <a:cxnLst/>
            <a:rect l="l" t="t" r="r" b="b"/>
            <a:pathLst>
              <a:path w="2635250" h="1352550">
                <a:moveTo>
                  <a:pt x="0" y="296037"/>
                </a:moveTo>
                <a:lnTo>
                  <a:pt x="1537080" y="296037"/>
                </a:lnTo>
                <a:lnTo>
                  <a:pt x="2305939" y="0"/>
                </a:lnTo>
                <a:lnTo>
                  <a:pt x="2195830" y="296037"/>
                </a:lnTo>
                <a:lnTo>
                  <a:pt x="2634995" y="296037"/>
                </a:lnTo>
                <a:lnTo>
                  <a:pt x="2634995" y="472059"/>
                </a:lnTo>
                <a:lnTo>
                  <a:pt x="2634995" y="736092"/>
                </a:lnTo>
                <a:lnTo>
                  <a:pt x="2634995" y="1352169"/>
                </a:lnTo>
                <a:lnTo>
                  <a:pt x="2195830" y="1352169"/>
                </a:lnTo>
                <a:lnTo>
                  <a:pt x="1537080" y="1352169"/>
                </a:lnTo>
                <a:lnTo>
                  <a:pt x="0" y="1352169"/>
                </a:lnTo>
                <a:lnTo>
                  <a:pt x="0" y="736092"/>
                </a:lnTo>
                <a:lnTo>
                  <a:pt x="0" y="472059"/>
                </a:lnTo>
                <a:lnTo>
                  <a:pt x="0" y="296037"/>
                </a:lnTo>
                <a:close/>
              </a:path>
            </a:pathLst>
          </a:custGeom>
          <a:ln w="25908">
            <a:solidFill>
              <a:srgbClr val="000000"/>
            </a:solidFill>
          </a:ln>
        </p:spPr>
        <p:txBody>
          <a:bodyPr wrap="square" lIns="0" tIns="0" rIns="0" bIns="0" rtlCol="0"/>
          <a:lstStyle/>
          <a:p>
            <a:endParaRPr/>
          </a:p>
        </p:txBody>
      </p:sp>
      <p:sp>
        <p:nvSpPr>
          <p:cNvPr id="43" name="object 43"/>
          <p:cNvSpPr txBox="1"/>
          <p:nvPr/>
        </p:nvSpPr>
        <p:spPr>
          <a:xfrm>
            <a:off x="4885182" y="5672124"/>
            <a:ext cx="2332355" cy="566822"/>
          </a:xfrm>
          <a:prstGeom prst="rect">
            <a:avLst/>
          </a:prstGeom>
        </p:spPr>
        <p:txBody>
          <a:bodyPr vert="horz" wrap="square" lIns="0" tIns="12700" rIns="0" bIns="0" rtlCol="0">
            <a:spAutoFit/>
          </a:bodyPr>
          <a:lstStyle/>
          <a:p>
            <a:pPr marL="12700">
              <a:lnSpc>
                <a:spcPct val="100000"/>
              </a:lnSpc>
              <a:spcBef>
                <a:spcPts val="100"/>
              </a:spcBef>
            </a:pPr>
            <a:r>
              <a:rPr sz="1800" spc="-5" dirty="0">
                <a:latin typeface="黑体" panose="02010609060101010101" pitchFamily="49" charset="-122"/>
                <a:ea typeface="黑体" panose="02010609060101010101" pitchFamily="49" charset="-122"/>
                <a:cs typeface="Noto Sans CJK JP Regular"/>
              </a:rPr>
              <a:t>我</a:t>
            </a:r>
            <a:r>
              <a:rPr lang="zh-CN" altLang="en-US" sz="1800" spc="-5" dirty="0">
                <a:latin typeface="黑体" panose="02010609060101010101" pitchFamily="49" charset="-122"/>
                <a:ea typeface="黑体" panose="02010609060101010101" pitchFamily="49" charset="-122"/>
                <a:cs typeface="Noto Sans CJK JP Regular"/>
              </a:rPr>
              <a:t>已经</a:t>
            </a:r>
            <a:r>
              <a:rPr sz="1800" spc="-5" dirty="0" err="1">
                <a:latin typeface="黑体" panose="02010609060101010101" pitchFamily="49" charset="-122"/>
                <a:ea typeface="黑体" panose="02010609060101010101" pitchFamily="49" charset="-122"/>
                <a:cs typeface="Noto Sans CJK JP Regular"/>
              </a:rPr>
              <a:t>知道</a:t>
            </a:r>
            <a:r>
              <a:rPr lang="zh-CN" altLang="en-US" sz="1800" spc="-5" dirty="0">
                <a:latin typeface="黑体" panose="02010609060101010101" pitchFamily="49" charset="-122"/>
                <a:ea typeface="黑体" panose="02010609060101010101" pitchFamily="49" charset="-122"/>
                <a:cs typeface="Noto Sans CJK JP Regular"/>
              </a:rPr>
              <a:t>什么</a:t>
            </a:r>
            <a:r>
              <a:rPr sz="1800" spc="-20" dirty="0" err="1">
                <a:latin typeface="黑体" panose="02010609060101010101" pitchFamily="49" charset="-122"/>
                <a:ea typeface="黑体" panose="02010609060101010101" pitchFamily="49" charset="-122"/>
                <a:cs typeface="Noto Sans CJK JP Regular"/>
              </a:rPr>
              <a:t>data</a:t>
            </a:r>
            <a:r>
              <a:rPr sz="1800" dirty="0" err="1">
                <a:latin typeface="黑体" panose="02010609060101010101" pitchFamily="49" charset="-122"/>
                <a:ea typeface="黑体" panose="02010609060101010101" pitchFamily="49" charset="-122"/>
                <a:cs typeface="Noto Sans CJK JP Regular"/>
              </a:rPr>
              <a:t>是</a:t>
            </a:r>
            <a:endParaRPr sz="1800" dirty="0">
              <a:latin typeface="黑体" panose="02010609060101010101" pitchFamily="49" charset="-122"/>
              <a:ea typeface="黑体" panose="02010609060101010101" pitchFamily="49" charset="-122"/>
              <a:cs typeface="Noto Sans CJK JP Regular"/>
            </a:endParaRPr>
          </a:p>
          <a:p>
            <a:pPr marL="12700">
              <a:lnSpc>
                <a:spcPct val="100000"/>
              </a:lnSpc>
              <a:spcBef>
                <a:spcPts val="5"/>
              </a:spcBef>
            </a:pPr>
            <a:r>
              <a:rPr sz="1800" spc="-25" dirty="0">
                <a:latin typeface="黑体" panose="02010609060101010101" pitchFamily="49" charset="-122"/>
                <a:ea typeface="黑体" panose="02010609060101010101" pitchFamily="49" charset="-122"/>
                <a:cs typeface="Noto Sans CJK JP Regular"/>
              </a:rPr>
              <a:t>hacker</a:t>
            </a:r>
            <a:endParaRPr sz="1800" dirty="0">
              <a:latin typeface="黑体" panose="02010609060101010101" pitchFamily="49" charset="-122"/>
              <a:ea typeface="黑体" panose="02010609060101010101" pitchFamily="49" charset="-122"/>
              <a:cs typeface="Noto Sans CJK JP Regular"/>
            </a:endParaRPr>
          </a:p>
        </p:txBody>
      </p:sp>
      <p:sp>
        <p:nvSpPr>
          <p:cNvPr id="49" name="Rectangle 2">
            <a:extLst>
              <a:ext uri="{FF2B5EF4-FFF2-40B4-BE49-F238E27FC236}">
                <a16:creationId xmlns:a16="http://schemas.microsoft.com/office/drawing/2014/main" xmlns="" id="{6113164F-8B1C-4976-B2AE-F8FDFC16F585}"/>
              </a:ext>
            </a:extLst>
          </p:cNvPr>
          <p:cNvSpPr txBox="1">
            <a:spLocks noChangeArrowheads="1"/>
          </p:cNvSpPr>
          <p:nvPr/>
        </p:nvSpPr>
        <p:spPr>
          <a:xfrm>
            <a:off x="89015" y="228600"/>
            <a:ext cx="9054985"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The </a:t>
            </a:r>
            <a:r>
              <a:rPr lang="en-US" altLang="zh-CN" b="1" dirty="0">
                <a:solidFill>
                  <a:srgbClr val="0000FF"/>
                </a:solidFill>
                <a:latin typeface="Arial" charset="0"/>
                <a:ea typeface="Arial" charset="0"/>
                <a:cs typeface="Arial" charset="0"/>
              </a:rPr>
              <a:t>establishment of Model</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0" y="1917192"/>
            <a:ext cx="2664460" cy="935990"/>
          </a:xfrm>
          <a:custGeom>
            <a:avLst/>
            <a:gdLst/>
            <a:ahLst/>
            <a:cxnLst/>
            <a:rect l="l" t="t" r="r" b="b"/>
            <a:pathLst>
              <a:path w="2664459" h="935989">
                <a:moveTo>
                  <a:pt x="0" y="935736"/>
                </a:moveTo>
                <a:lnTo>
                  <a:pt x="2663952" y="935736"/>
                </a:lnTo>
                <a:lnTo>
                  <a:pt x="2663952" y="0"/>
                </a:lnTo>
                <a:lnTo>
                  <a:pt x="0" y="0"/>
                </a:lnTo>
                <a:lnTo>
                  <a:pt x="0" y="935736"/>
                </a:lnTo>
                <a:close/>
              </a:path>
            </a:pathLst>
          </a:custGeom>
          <a:solidFill>
            <a:srgbClr val="D9D9D9"/>
          </a:solidFill>
        </p:spPr>
        <p:txBody>
          <a:bodyPr wrap="square" lIns="0" tIns="0" rIns="0" bIns="0" rtlCol="0"/>
          <a:lstStyle/>
          <a:p>
            <a:endParaRPr/>
          </a:p>
        </p:txBody>
      </p:sp>
      <p:sp>
        <p:nvSpPr>
          <p:cNvPr id="3" name="object 3"/>
          <p:cNvSpPr txBox="1"/>
          <p:nvPr/>
        </p:nvSpPr>
        <p:spPr>
          <a:xfrm>
            <a:off x="4572761" y="3633215"/>
            <a:ext cx="2664460" cy="1609725"/>
          </a:xfrm>
          <a:prstGeom prst="rect">
            <a:avLst/>
          </a:prstGeom>
          <a:solidFill>
            <a:srgbClr val="000000"/>
          </a:solidFill>
        </p:spPr>
        <p:txBody>
          <a:bodyPr vert="horz" wrap="square" lIns="0" tIns="0" rIns="0" bIns="0" rtlCol="0">
            <a:spAutoFit/>
          </a:bodyPr>
          <a:lstStyle/>
          <a:p>
            <a:pPr>
              <a:lnSpc>
                <a:spcPct val="100000"/>
              </a:lnSpc>
            </a:pPr>
            <a:endParaRPr sz="1800">
              <a:latin typeface="Times New Roman"/>
              <a:cs typeface="Times New Roman"/>
            </a:endParaRPr>
          </a:p>
          <a:p>
            <a:pPr>
              <a:lnSpc>
                <a:spcPct val="100000"/>
              </a:lnSpc>
              <a:spcBef>
                <a:spcPts val="15"/>
              </a:spcBef>
            </a:pPr>
            <a:endParaRPr sz="2650">
              <a:latin typeface="Times New Roman"/>
              <a:cs typeface="Times New Roman"/>
            </a:endParaRPr>
          </a:p>
          <a:p>
            <a:pPr algn="ctr">
              <a:lnSpc>
                <a:spcPct val="100000"/>
              </a:lnSpc>
            </a:pPr>
            <a:r>
              <a:rPr sz="1800" spc="-40" dirty="0">
                <a:solidFill>
                  <a:srgbClr val="FFFFFF"/>
                </a:solidFill>
                <a:latin typeface="Arial"/>
                <a:cs typeface="Arial"/>
              </a:rPr>
              <a:t>Model</a:t>
            </a:r>
            <a:endParaRPr sz="1800">
              <a:latin typeface="Arial"/>
              <a:cs typeface="Arial"/>
            </a:endParaRPr>
          </a:p>
        </p:txBody>
      </p:sp>
      <p:sp>
        <p:nvSpPr>
          <p:cNvPr id="4" name="object 4"/>
          <p:cNvSpPr txBox="1"/>
          <p:nvPr/>
        </p:nvSpPr>
        <p:spPr>
          <a:xfrm>
            <a:off x="4711446" y="6022085"/>
            <a:ext cx="1233805" cy="431800"/>
          </a:xfrm>
          <a:prstGeom prst="rect">
            <a:avLst/>
          </a:prstGeom>
          <a:ln w="25907">
            <a:solidFill>
              <a:srgbClr val="000000"/>
            </a:solidFill>
          </a:ln>
        </p:spPr>
        <p:txBody>
          <a:bodyPr vert="horz" wrap="square" lIns="0" tIns="81915" rIns="0" bIns="0" rtlCol="0">
            <a:spAutoFit/>
          </a:bodyPr>
          <a:lstStyle/>
          <a:p>
            <a:pPr marL="159385">
              <a:lnSpc>
                <a:spcPct val="100000"/>
              </a:lnSpc>
              <a:spcBef>
                <a:spcPts val="645"/>
              </a:spcBef>
            </a:pPr>
            <a:r>
              <a:rPr sz="1600" spc="-80" dirty="0">
                <a:latin typeface="Arial"/>
                <a:cs typeface="Arial"/>
              </a:rPr>
              <a:t>ConditionY</a:t>
            </a:r>
            <a:endParaRPr sz="1600">
              <a:latin typeface="Arial"/>
              <a:cs typeface="Arial"/>
            </a:endParaRPr>
          </a:p>
        </p:txBody>
      </p:sp>
      <p:sp>
        <p:nvSpPr>
          <p:cNvPr id="5" name="object 5"/>
          <p:cNvSpPr txBox="1"/>
          <p:nvPr/>
        </p:nvSpPr>
        <p:spPr>
          <a:xfrm>
            <a:off x="5958078" y="6022085"/>
            <a:ext cx="1278890" cy="431800"/>
          </a:xfrm>
          <a:prstGeom prst="rect">
            <a:avLst/>
          </a:prstGeom>
          <a:solidFill>
            <a:srgbClr val="000000"/>
          </a:solidFill>
        </p:spPr>
        <p:txBody>
          <a:bodyPr vert="horz" wrap="square" lIns="0" tIns="64135" rIns="0" bIns="0" rtlCol="0">
            <a:spAutoFit/>
          </a:bodyPr>
          <a:lstStyle/>
          <a:p>
            <a:pPr marL="329565">
              <a:lnSpc>
                <a:spcPct val="100000"/>
              </a:lnSpc>
              <a:spcBef>
                <a:spcPts val="505"/>
              </a:spcBef>
            </a:pPr>
            <a:r>
              <a:rPr sz="1800" spc="-100" dirty="0">
                <a:solidFill>
                  <a:srgbClr val="FFFFFF"/>
                </a:solidFill>
                <a:latin typeface="Arial"/>
                <a:cs typeface="Arial"/>
              </a:rPr>
              <a:t>hacker</a:t>
            </a:r>
            <a:endParaRPr sz="1800">
              <a:latin typeface="Arial"/>
              <a:cs typeface="Arial"/>
            </a:endParaRPr>
          </a:p>
        </p:txBody>
      </p:sp>
      <p:sp>
        <p:nvSpPr>
          <p:cNvPr id="6" name="object 6"/>
          <p:cNvSpPr/>
          <p:nvPr/>
        </p:nvSpPr>
        <p:spPr>
          <a:xfrm>
            <a:off x="4644390" y="2349245"/>
            <a:ext cx="1224280" cy="433070"/>
          </a:xfrm>
          <a:custGeom>
            <a:avLst/>
            <a:gdLst/>
            <a:ahLst/>
            <a:cxnLst/>
            <a:rect l="l" t="t" r="r" b="b"/>
            <a:pathLst>
              <a:path w="1224279" h="433069">
                <a:moveTo>
                  <a:pt x="0" y="432815"/>
                </a:moveTo>
                <a:lnTo>
                  <a:pt x="1223772" y="432815"/>
                </a:lnTo>
                <a:lnTo>
                  <a:pt x="1223772" y="0"/>
                </a:lnTo>
                <a:lnTo>
                  <a:pt x="0" y="0"/>
                </a:lnTo>
                <a:lnTo>
                  <a:pt x="0" y="432815"/>
                </a:lnTo>
                <a:close/>
              </a:path>
            </a:pathLst>
          </a:custGeom>
          <a:solidFill>
            <a:srgbClr val="FFFFFF"/>
          </a:solidFill>
        </p:spPr>
        <p:txBody>
          <a:bodyPr wrap="square" lIns="0" tIns="0" rIns="0" bIns="0" rtlCol="0"/>
          <a:lstStyle/>
          <a:p>
            <a:endParaRPr/>
          </a:p>
        </p:txBody>
      </p:sp>
      <p:sp>
        <p:nvSpPr>
          <p:cNvPr id="7" name="object 7"/>
          <p:cNvSpPr/>
          <p:nvPr/>
        </p:nvSpPr>
        <p:spPr>
          <a:xfrm>
            <a:off x="4644390" y="2349245"/>
            <a:ext cx="1224280" cy="433070"/>
          </a:xfrm>
          <a:custGeom>
            <a:avLst/>
            <a:gdLst/>
            <a:ahLst/>
            <a:cxnLst/>
            <a:rect l="l" t="t" r="r" b="b"/>
            <a:pathLst>
              <a:path w="1224279" h="433069">
                <a:moveTo>
                  <a:pt x="0" y="432815"/>
                </a:moveTo>
                <a:lnTo>
                  <a:pt x="1223772" y="432815"/>
                </a:lnTo>
                <a:lnTo>
                  <a:pt x="1223772" y="0"/>
                </a:lnTo>
                <a:lnTo>
                  <a:pt x="0" y="0"/>
                </a:lnTo>
                <a:lnTo>
                  <a:pt x="0" y="432815"/>
                </a:lnTo>
                <a:close/>
              </a:path>
            </a:pathLst>
          </a:custGeom>
          <a:ln w="25908">
            <a:solidFill>
              <a:srgbClr val="000000"/>
            </a:solidFill>
          </a:ln>
        </p:spPr>
        <p:txBody>
          <a:bodyPr wrap="square" lIns="0" tIns="0" rIns="0" bIns="0" rtlCol="0"/>
          <a:lstStyle/>
          <a:p>
            <a:endParaRPr/>
          </a:p>
        </p:txBody>
      </p:sp>
      <p:sp>
        <p:nvSpPr>
          <p:cNvPr id="8" name="object 8"/>
          <p:cNvSpPr/>
          <p:nvPr/>
        </p:nvSpPr>
        <p:spPr>
          <a:xfrm>
            <a:off x="5863590" y="2349245"/>
            <a:ext cx="1282065" cy="433070"/>
          </a:xfrm>
          <a:custGeom>
            <a:avLst/>
            <a:gdLst/>
            <a:ahLst/>
            <a:cxnLst/>
            <a:rect l="l" t="t" r="r" b="b"/>
            <a:pathLst>
              <a:path w="1282065" h="433069">
                <a:moveTo>
                  <a:pt x="0" y="432815"/>
                </a:moveTo>
                <a:lnTo>
                  <a:pt x="1281684" y="432815"/>
                </a:lnTo>
                <a:lnTo>
                  <a:pt x="1281684" y="0"/>
                </a:lnTo>
                <a:lnTo>
                  <a:pt x="0" y="0"/>
                </a:lnTo>
                <a:lnTo>
                  <a:pt x="0" y="432815"/>
                </a:lnTo>
                <a:close/>
              </a:path>
            </a:pathLst>
          </a:custGeom>
          <a:solidFill>
            <a:srgbClr val="000000"/>
          </a:solidFill>
        </p:spPr>
        <p:txBody>
          <a:bodyPr wrap="square" lIns="0" tIns="0" rIns="0" bIns="0" rtlCol="0"/>
          <a:lstStyle/>
          <a:p>
            <a:endParaRPr/>
          </a:p>
        </p:txBody>
      </p:sp>
      <p:sp>
        <p:nvSpPr>
          <p:cNvPr id="9" name="object 9"/>
          <p:cNvSpPr/>
          <p:nvPr/>
        </p:nvSpPr>
        <p:spPr>
          <a:xfrm>
            <a:off x="5863590" y="2349245"/>
            <a:ext cx="1282065" cy="433070"/>
          </a:xfrm>
          <a:custGeom>
            <a:avLst/>
            <a:gdLst/>
            <a:ahLst/>
            <a:cxnLst/>
            <a:rect l="l" t="t" r="r" b="b"/>
            <a:pathLst>
              <a:path w="1282065" h="433069">
                <a:moveTo>
                  <a:pt x="0" y="432815"/>
                </a:moveTo>
                <a:lnTo>
                  <a:pt x="1281684" y="432815"/>
                </a:lnTo>
                <a:lnTo>
                  <a:pt x="1281684" y="0"/>
                </a:lnTo>
                <a:lnTo>
                  <a:pt x="0" y="0"/>
                </a:lnTo>
                <a:lnTo>
                  <a:pt x="0" y="432815"/>
                </a:lnTo>
                <a:close/>
              </a:path>
            </a:pathLst>
          </a:custGeom>
          <a:ln w="25908">
            <a:solidFill>
              <a:srgbClr val="000000"/>
            </a:solidFill>
          </a:ln>
        </p:spPr>
        <p:txBody>
          <a:bodyPr wrap="square" lIns="0" tIns="0" rIns="0" bIns="0" rtlCol="0"/>
          <a:lstStyle/>
          <a:p>
            <a:endParaRPr/>
          </a:p>
        </p:txBody>
      </p:sp>
      <p:sp>
        <p:nvSpPr>
          <p:cNvPr id="10" name="object 10"/>
          <p:cNvSpPr txBox="1"/>
          <p:nvPr/>
        </p:nvSpPr>
        <p:spPr>
          <a:xfrm>
            <a:off x="4572000" y="1944115"/>
            <a:ext cx="2664460" cy="756285"/>
          </a:xfrm>
          <a:prstGeom prst="rect">
            <a:avLst/>
          </a:prstGeom>
        </p:spPr>
        <p:txBody>
          <a:bodyPr vert="horz" wrap="square" lIns="0" tIns="12700" rIns="0" bIns="0" rtlCol="0">
            <a:spAutoFit/>
          </a:bodyPr>
          <a:lstStyle/>
          <a:p>
            <a:pPr marL="57785" algn="ctr">
              <a:lnSpc>
                <a:spcPct val="100000"/>
              </a:lnSpc>
              <a:spcBef>
                <a:spcPts val="100"/>
              </a:spcBef>
            </a:pPr>
            <a:r>
              <a:rPr sz="1800" spc="5" dirty="0">
                <a:latin typeface="Noto Sans CJK JP Regular"/>
                <a:cs typeface="Noto Sans CJK JP Regular"/>
              </a:rPr>
              <a:t>Data</a:t>
            </a:r>
            <a:endParaRPr sz="1800" dirty="0">
              <a:latin typeface="Noto Sans CJK JP Regular"/>
              <a:cs typeface="Noto Sans CJK JP Regular"/>
            </a:endParaRPr>
          </a:p>
          <a:p>
            <a:pPr marL="231775">
              <a:lnSpc>
                <a:spcPct val="100000"/>
              </a:lnSpc>
              <a:spcBef>
                <a:spcPts val="1430"/>
              </a:spcBef>
              <a:tabLst>
                <a:tab pos="1771650" algn="l"/>
              </a:tabLst>
            </a:pPr>
            <a:r>
              <a:rPr lang="en-US" sz="2400" spc="-120" baseline="1736" dirty="0" err="1">
                <a:latin typeface="Arial"/>
                <a:cs typeface="Arial"/>
              </a:rPr>
              <a:t>Condition</a:t>
            </a:r>
            <a:r>
              <a:rPr sz="2400" spc="-120" baseline="1736" dirty="0" err="1">
                <a:latin typeface="Arial"/>
                <a:cs typeface="Arial"/>
              </a:rPr>
              <a:t>Y</a:t>
            </a:r>
            <a:r>
              <a:rPr sz="2400" spc="-120" baseline="1736" dirty="0">
                <a:latin typeface="Arial"/>
                <a:cs typeface="Arial"/>
              </a:rPr>
              <a:t>	</a:t>
            </a:r>
            <a:r>
              <a:rPr sz="1800" spc="-165" dirty="0">
                <a:solidFill>
                  <a:srgbClr val="FFFFFF"/>
                </a:solidFill>
                <a:latin typeface="Arial"/>
                <a:cs typeface="Arial"/>
              </a:rPr>
              <a:t>???</a:t>
            </a:r>
            <a:endParaRPr sz="1800" dirty="0">
              <a:latin typeface="Arial"/>
              <a:cs typeface="Arial"/>
            </a:endParaRPr>
          </a:p>
        </p:txBody>
      </p:sp>
      <p:sp>
        <p:nvSpPr>
          <p:cNvPr id="11" name="object 11"/>
          <p:cNvSpPr/>
          <p:nvPr/>
        </p:nvSpPr>
        <p:spPr>
          <a:xfrm>
            <a:off x="5653278" y="3070098"/>
            <a:ext cx="360045" cy="360045"/>
          </a:xfrm>
          <a:custGeom>
            <a:avLst/>
            <a:gdLst/>
            <a:ahLst/>
            <a:cxnLst/>
            <a:rect l="l" t="t" r="r" b="b"/>
            <a:pathLst>
              <a:path w="360045" h="360045">
                <a:moveTo>
                  <a:pt x="359663" y="179831"/>
                </a:moveTo>
                <a:lnTo>
                  <a:pt x="0" y="179831"/>
                </a:lnTo>
                <a:lnTo>
                  <a:pt x="179832" y="359663"/>
                </a:lnTo>
                <a:lnTo>
                  <a:pt x="359663" y="179831"/>
                </a:lnTo>
                <a:close/>
              </a:path>
              <a:path w="360045" h="360045">
                <a:moveTo>
                  <a:pt x="269748" y="0"/>
                </a:moveTo>
                <a:lnTo>
                  <a:pt x="89916" y="0"/>
                </a:lnTo>
                <a:lnTo>
                  <a:pt x="89916" y="179831"/>
                </a:lnTo>
                <a:lnTo>
                  <a:pt x="269748" y="179831"/>
                </a:lnTo>
                <a:lnTo>
                  <a:pt x="269748" y="0"/>
                </a:lnTo>
                <a:close/>
              </a:path>
            </a:pathLst>
          </a:custGeom>
          <a:solidFill>
            <a:srgbClr val="000000"/>
          </a:solidFill>
        </p:spPr>
        <p:txBody>
          <a:bodyPr wrap="square" lIns="0" tIns="0" rIns="0" bIns="0" rtlCol="0"/>
          <a:lstStyle/>
          <a:p>
            <a:endParaRPr/>
          </a:p>
        </p:txBody>
      </p:sp>
      <p:sp>
        <p:nvSpPr>
          <p:cNvPr id="12" name="object 12"/>
          <p:cNvSpPr/>
          <p:nvPr/>
        </p:nvSpPr>
        <p:spPr>
          <a:xfrm>
            <a:off x="5653278" y="3070098"/>
            <a:ext cx="360045" cy="360045"/>
          </a:xfrm>
          <a:custGeom>
            <a:avLst/>
            <a:gdLst/>
            <a:ahLst/>
            <a:cxnLst/>
            <a:rect l="l" t="t" r="r" b="b"/>
            <a:pathLst>
              <a:path w="360045" h="360045">
                <a:moveTo>
                  <a:pt x="0" y="179831"/>
                </a:moveTo>
                <a:lnTo>
                  <a:pt x="89916" y="179831"/>
                </a:lnTo>
                <a:lnTo>
                  <a:pt x="89916" y="0"/>
                </a:lnTo>
                <a:lnTo>
                  <a:pt x="269748" y="0"/>
                </a:lnTo>
                <a:lnTo>
                  <a:pt x="269748" y="179831"/>
                </a:lnTo>
                <a:lnTo>
                  <a:pt x="359663" y="179831"/>
                </a:lnTo>
                <a:lnTo>
                  <a:pt x="179832" y="359663"/>
                </a:lnTo>
                <a:lnTo>
                  <a:pt x="0" y="179831"/>
                </a:lnTo>
                <a:close/>
              </a:path>
            </a:pathLst>
          </a:custGeom>
          <a:ln w="25908">
            <a:solidFill>
              <a:srgbClr val="000000"/>
            </a:solidFill>
          </a:ln>
        </p:spPr>
        <p:txBody>
          <a:bodyPr wrap="square" lIns="0" tIns="0" rIns="0" bIns="0" rtlCol="0"/>
          <a:lstStyle/>
          <a:p>
            <a:endParaRPr/>
          </a:p>
        </p:txBody>
      </p:sp>
      <p:sp>
        <p:nvSpPr>
          <p:cNvPr id="13" name="object 13"/>
          <p:cNvSpPr/>
          <p:nvPr/>
        </p:nvSpPr>
        <p:spPr>
          <a:xfrm>
            <a:off x="5653278" y="5446014"/>
            <a:ext cx="360045" cy="360045"/>
          </a:xfrm>
          <a:custGeom>
            <a:avLst/>
            <a:gdLst/>
            <a:ahLst/>
            <a:cxnLst/>
            <a:rect l="l" t="t" r="r" b="b"/>
            <a:pathLst>
              <a:path w="360045" h="360045">
                <a:moveTo>
                  <a:pt x="359663" y="179832"/>
                </a:moveTo>
                <a:lnTo>
                  <a:pt x="0" y="179832"/>
                </a:lnTo>
                <a:lnTo>
                  <a:pt x="179832" y="359664"/>
                </a:lnTo>
                <a:lnTo>
                  <a:pt x="359663" y="179832"/>
                </a:lnTo>
                <a:close/>
              </a:path>
              <a:path w="360045" h="360045">
                <a:moveTo>
                  <a:pt x="269748" y="0"/>
                </a:moveTo>
                <a:lnTo>
                  <a:pt x="89916" y="0"/>
                </a:lnTo>
                <a:lnTo>
                  <a:pt x="89916" y="179832"/>
                </a:lnTo>
                <a:lnTo>
                  <a:pt x="269748" y="179832"/>
                </a:lnTo>
                <a:lnTo>
                  <a:pt x="269748" y="0"/>
                </a:lnTo>
                <a:close/>
              </a:path>
            </a:pathLst>
          </a:custGeom>
          <a:solidFill>
            <a:srgbClr val="000000"/>
          </a:solidFill>
        </p:spPr>
        <p:txBody>
          <a:bodyPr wrap="square" lIns="0" tIns="0" rIns="0" bIns="0" rtlCol="0"/>
          <a:lstStyle/>
          <a:p>
            <a:endParaRPr/>
          </a:p>
        </p:txBody>
      </p:sp>
      <p:sp>
        <p:nvSpPr>
          <p:cNvPr id="14" name="object 14"/>
          <p:cNvSpPr/>
          <p:nvPr/>
        </p:nvSpPr>
        <p:spPr>
          <a:xfrm>
            <a:off x="5653278" y="5446014"/>
            <a:ext cx="360045" cy="360045"/>
          </a:xfrm>
          <a:custGeom>
            <a:avLst/>
            <a:gdLst/>
            <a:ahLst/>
            <a:cxnLst/>
            <a:rect l="l" t="t" r="r" b="b"/>
            <a:pathLst>
              <a:path w="360045" h="360045">
                <a:moveTo>
                  <a:pt x="0" y="179832"/>
                </a:moveTo>
                <a:lnTo>
                  <a:pt x="89916" y="179832"/>
                </a:lnTo>
                <a:lnTo>
                  <a:pt x="89916" y="0"/>
                </a:lnTo>
                <a:lnTo>
                  <a:pt x="269748" y="0"/>
                </a:lnTo>
                <a:lnTo>
                  <a:pt x="269748" y="179832"/>
                </a:lnTo>
                <a:lnTo>
                  <a:pt x="359663" y="179832"/>
                </a:lnTo>
                <a:lnTo>
                  <a:pt x="179832" y="359664"/>
                </a:lnTo>
                <a:lnTo>
                  <a:pt x="0" y="179832"/>
                </a:lnTo>
                <a:close/>
              </a:path>
            </a:pathLst>
          </a:custGeom>
          <a:ln w="25908">
            <a:solidFill>
              <a:srgbClr val="000000"/>
            </a:solidFill>
          </a:ln>
        </p:spPr>
        <p:txBody>
          <a:bodyPr wrap="square" lIns="0" tIns="0" rIns="0" bIns="0" rtlCol="0"/>
          <a:lstStyle/>
          <a:p>
            <a:endParaRPr/>
          </a:p>
        </p:txBody>
      </p:sp>
      <p:sp>
        <p:nvSpPr>
          <p:cNvPr id="15" name="object 15"/>
          <p:cNvSpPr/>
          <p:nvPr/>
        </p:nvSpPr>
        <p:spPr>
          <a:xfrm>
            <a:off x="685037" y="4653534"/>
            <a:ext cx="3731895" cy="1556385"/>
          </a:xfrm>
          <a:custGeom>
            <a:avLst/>
            <a:gdLst/>
            <a:ahLst/>
            <a:cxnLst/>
            <a:rect l="l" t="t" r="r" b="b"/>
            <a:pathLst>
              <a:path w="3731895" h="1556385">
                <a:moveTo>
                  <a:pt x="0" y="0"/>
                </a:moveTo>
                <a:lnTo>
                  <a:pt x="1973580" y="0"/>
                </a:lnTo>
                <a:lnTo>
                  <a:pt x="2819400" y="0"/>
                </a:lnTo>
                <a:lnTo>
                  <a:pt x="3383279" y="0"/>
                </a:lnTo>
                <a:lnTo>
                  <a:pt x="3383279" y="259334"/>
                </a:lnTo>
                <a:lnTo>
                  <a:pt x="3731641" y="218821"/>
                </a:lnTo>
                <a:lnTo>
                  <a:pt x="3383279" y="648335"/>
                </a:lnTo>
                <a:lnTo>
                  <a:pt x="3383279" y="1556004"/>
                </a:lnTo>
                <a:lnTo>
                  <a:pt x="2819400" y="1556004"/>
                </a:lnTo>
                <a:lnTo>
                  <a:pt x="1973580" y="1556004"/>
                </a:lnTo>
                <a:lnTo>
                  <a:pt x="0" y="1556004"/>
                </a:lnTo>
                <a:lnTo>
                  <a:pt x="0" y="648335"/>
                </a:lnTo>
                <a:lnTo>
                  <a:pt x="0" y="259334"/>
                </a:lnTo>
                <a:lnTo>
                  <a:pt x="0" y="0"/>
                </a:lnTo>
                <a:close/>
              </a:path>
            </a:pathLst>
          </a:custGeom>
          <a:ln w="25908">
            <a:solidFill>
              <a:srgbClr val="000000"/>
            </a:solidFill>
          </a:ln>
        </p:spPr>
        <p:txBody>
          <a:bodyPr wrap="square" lIns="0" tIns="0" rIns="0" bIns="0" rtlCol="0"/>
          <a:lstStyle/>
          <a:p>
            <a:endParaRPr/>
          </a:p>
        </p:txBody>
      </p:sp>
      <p:sp>
        <p:nvSpPr>
          <p:cNvPr id="16" name="object 16"/>
          <p:cNvSpPr txBox="1"/>
          <p:nvPr/>
        </p:nvSpPr>
        <p:spPr>
          <a:xfrm>
            <a:off x="762406" y="5002148"/>
            <a:ext cx="3055620" cy="566822"/>
          </a:xfrm>
          <a:prstGeom prst="rect">
            <a:avLst/>
          </a:prstGeom>
        </p:spPr>
        <p:txBody>
          <a:bodyPr vert="horz" wrap="square" lIns="0" tIns="12700" rIns="0" bIns="0" rtlCol="0">
            <a:spAutoFit/>
          </a:bodyPr>
          <a:lstStyle/>
          <a:p>
            <a:pPr marL="12700" marR="5080" algn="just">
              <a:lnSpc>
                <a:spcPct val="100000"/>
              </a:lnSpc>
              <a:spcBef>
                <a:spcPts val="100"/>
              </a:spcBef>
            </a:pPr>
            <a:r>
              <a:rPr lang="en-US" altLang="zh-CN" spc="60" dirty="0">
                <a:latin typeface="Noto Sans CJK JP Regular"/>
                <a:cs typeface="Noto Sans CJK JP Regular"/>
              </a:rPr>
              <a:t>Model</a:t>
            </a:r>
            <a:r>
              <a:rPr lang="zh-CN" altLang="en-US" spc="60" dirty="0">
                <a:latin typeface="Noto Sans CJK JP Regular"/>
                <a:cs typeface="Noto Sans CJK JP Regular"/>
              </a:rPr>
              <a:t>已经经过训练，所以告诉我们</a:t>
            </a:r>
            <a:r>
              <a:rPr lang="en-US" altLang="zh-CN" spc="60" dirty="0" err="1">
                <a:latin typeface="Noto Sans CJK JP Regular"/>
                <a:cs typeface="Noto Sans CJK JP Regular"/>
              </a:rPr>
              <a:t>ConditionY</a:t>
            </a:r>
            <a:r>
              <a:rPr lang="zh-CN" altLang="en-US" spc="60" dirty="0">
                <a:latin typeface="Noto Sans CJK JP Regular"/>
                <a:cs typeface="Noto Sans CJK JP Regular"/>
              </a:rPr>
              <a:t>是有问题的</a:t>
            </a:r>
            <a:endParaRPr sz="1800" dirty="0">
              <a:latin typeface="Noto Sans CJK JP Regular"/>
              <a:cs typeface="Noto Sans CJK JP Regular"/>
            </a:endParaRPr>
          </a:p>
        </p:txBody>
      </p:sp>
      <p:sp>
        <p:nvSpPr>
          <p:cNvPr id="17" name="object 17"/>
          <p:cNvSpPr/>
          <p:nvPr/>
        </p:nvSpPr>
        <p:spPr>
          <a:xfrm>
            <a:off x="685037" y="1701545"/>
            <a:ext cx="3743960" cy="1080770"/>
          </a:xfrm>
          <a:custGeom>
            <a:avLst/>
            <a:gdLst/>
            <a:ahLst/>
            <a:cxnLst/>
            <a:rect l="l" t="t" r="r" b="b"/>
            <a:pathLst>
              <a:path w="3743960" h="1080770">
                <a:moveTo>
                  <a:pt x="0" y="0"/>
                </a:moveTo>
                <a:lnTo>
                  <a:pt x="1973580" y="0"/>
                </a:lnTo>
                <a:lnTo>
                  <a:pt x="2819400" y="0"/>
                </a:lnTo>
                <a:lnTo>
                  <a:pt x="3383279" y="0"/>
                </a:lnTo>
                <a:lnTo>
                  <a:pt x="3383279" y="630301"/>
                </a:lnTo>
                <a:lnTo>
                  <a:pt x="3743960" y="964564"/>
                </a:lnTo>
                <a:lnTo>
                  <a:pt x="3383279" y="900429"/>
                </a:lnTo>
                <a:lnTo>
                  <a:pt x="3383279" y="1080515"/>
                </a:lnTo>
                <a:lnTo>
                  <a:pt x="2819400" y="1080515"/>
                </a:lnTo>
                <a:lnTo>
                  <a:pt x="1973580" y="1080515"/>
                </a:lnTo>
                <a:lnTo>
                  <a:pt x="0" y="1080515"/>
                </a:lnTo>
                <a:lnTo>
                  <a:pt x="0" y="900429"/>
                </a:lnTo>
                <a:lnTo>
                  <a:pt x="0" y="630301"/>
                </a:lnTo>
                <a:lnTo>
                  <a:pt x="0" y="0"/>
                </a:lnTo>
                <a:close/>
              </a:path>
            </a:pathLst>
          </a:custGeom>
          <a:ln w="25908">
            <a:solidFill>
              <a:srgbClr val="000000"/>
            </a:solidFill>
          </a:ln>
        </p:spPr>
        <p:txBody>
          <a:bodyPr wrap="square" lIns="0" tIns="0" rIns="0" bIns="0" rtlCol="0"/>
          <a:lstStyle/>
          <a:p>
            <a:endParaRPr/>
          </a:p>
        </p:txBody>
      </p:sp>
      <p:sp>
        <p:nvSpPr>
          <p:cNvPr id="18" name="object 18"/>
          <p:cNvSpPr txBox="1"/>
          <p:nvPr/>
        </p:nvSpPr>
        <p:spPr>
          <a:xfrm>
            <a:off x="762406" y="1948053"/>
            <a:ext cx="3055620" cy="574675"/>
          </a:xfrm>
          <a:prstGeom prst="rect">
            <a:avLst/>
          </a:prstGeom>
        </p:spPr>
        <p:txBody>
          <a:bodyPr vert="horz" wrap="square" lIns="0" tIns="12700" rIns="0" bIns="0" rtlCol="0">
            <a:spAutoFit/>
          </a:bodyPr>
          <a:lstStyle/>
          <a:p>
            <a:pPr marL="12700" marR="5080">
              <a:lnSpc>
                <a:spcPct val="100000"/>
              </a:lnSpc>
              <a:spcBef>
                <a:spcPts val="100"/>
              </a:spcBef>
            </a:pPr>
            <a:r>
              <a:rPr lang="zh-CN" altLang="en-US" dirty="0">
                <a:latin typeface="Noto Sans CJK JP Regular"/>
                <a:cs typeface="Noto Sans CJK JP Regular"/>
              </a:rPr>
              <a:t>我们不知道</a:t>
            </a:r>
            <a:r>
              <a:rPr lang="en-US" dirty="0" err="1">
                <a:latin typeface="Noto Sans CJK JP Regular"/>
                <a:cs typeface="Noto Sans CJK JP Regular"/>
              </a:rPr>
              <a:t>ConditionY</a:t>
            </a:r>
            <a:r>
              <a:rPr lang="zh-CN" altLang="en-US" dirty="0">
                <a:latin typeface="Noto Sans CJK JP Regular"/>
                <a:cs typeface="Noto Sans CJK JP Regular"/>
              </a:rPr>
              <a:t>有没有 问题，所以可以问</a:t>
            </a:r>
            <a:r>
              <a:rPr lang="en-US" dirty="0">
                <a:latin typeface="Noto Sans CJK JP Regular"/>
                <a:cs typeface="Noto Sans CJK JP Regular"/>
              </a:rPr>
              <a:t>Model</a:t>
            </a:r>
          </a:p>
        </p:txBody>
      </p:sp>
      <p:sp>
        <p:nvSpPr>
          <p:cNvPr id="22" name="Rectangle 2">
            <a:extLst>
              <a:ext uri="{FF2B5EF4-FFF2-40B4-BE49-F238E27FC236}">
                <a16:creationId xmlns:a16="http://schemas.microsoft.com/office/drawing/2014/main" xmlns="" id="{EADB4B8E-0EEC-458E-8ABE-3A6DF0630274}"/>
              </a:ext>
            </a:extLst>
          </p:cNvPr>
          <p:cNvSpPr txBox="1">
            <a:spLocks noChangeArrowheads="1"/>
          </p:cNvSpPr>
          <p:nvPr/>
        </p:nvSpPr>
        <p:spPr>
          <a:xfrm>
            <a:off x="89015" y="228600"/>
            <a:ext cx="9054985"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The </a:t>
            </a:r>
            <a:r>
              <a:rPr lang="en-US" altLang="zh-CN" b="1" dirty="0">
                <a:solidFill>
                  <a:srgbClr val="0000FF"/>
                </a:solidFill>
                <a:latin typeface="Arial" charset="0"/>
                <a:ea typeface="Arial" charset="0"/>
                <a:cs typeface="Arial" charset="0"/>
              </a:rPr>
              <a:t>employment of Model</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endParaRPr lang="x-none" altLang="x-none"/>
          </a:p>
        </p:txBody>
      </p:sp>
      <p:sp>
        <p:nvSpPr>
          <p:cNvPr id="19459" name="Content Placeholder 2"/>
          <p:cNvSpPr>
            <a:spLocks noGrp="1"/>
          </p:cNvSpPr>
          <p:nvPr>
            <p:ph idx="1"/>
          </p:nvPr>
        </p:nvSpPr>
        <p:spPr/>
        <p:txBody>
          <a:bodyPr/>
          <a:lstStyle/>
          <a:p>
            <a:pPr eaLnBrk="1" hangingPunct="1"/>
            <a:endParaRPr lang="x-none" altLang="x-none"/>
          </a:p>
        </p:txBody>
      </p:sp>
      <p:pic>
        <p:nvPicPr>
          <p:cNvPr id="19460" name="Picture 2" descr="C:\Users\hays\Desktop\143 Computer Vision\slides\07\machine_learning_spectr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7" y="326136"/>
            <a:ext cx="9212423" cy="653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811765" y="1155700"/>
            <a:ext cx="8294135" cy="1323439"/>
          </a:xfrm>
          <a:prstGeom prst="rect">
            <a:avLst/>
          </a:prstGeom>
        </p:spPr>
        <p:txBody>
          <a:bodyPr wrap="square">
            <a:spAutoFit/>
          </a:bodyPr>
          <a:lstStyle/>
          <a:p>
            <a:r>
              <a:rPr lang="en-US" sz="2000" b="1" dirty="0">
                <a:solidFill>
                  <a:srgbClr val="222222"/>
                </a:solidFill>
                <a:latin typeface="arial" charset="0"/>
              </a:rPr>
              <a:t>Machine learning</a:t>
            </a:r>
            <a:r>
              <a:rPr lang="en-US" sz="2000" dirty="0">
                <a:solidFill>
                  <a:srgbClr val="222222"/>
                </a:solidFill>
                <a:latin typeface="arial" charset="0"/>
              </a:rPr>
              <a:t> is the subfield of computer science that gives computers the ability to learn without being explicitly programmed.</a:t>
            </a:r>
          </a:p>
          <a:p>
            <a:r>
              <a:rPr lang="en-US" sz="2000" dirty="0">
                <a:solidFill>
                  <a:srgbClr val="222222"/>
                </a:solidFill>
                <a:latin typeface="arial" charset="0"/>
              </a:rPr>
              <a:t/>
            </a:r>
            <a:br>
              <a:rPr lang="en-US" sz="2000" dirty="0">
                <a:solidFill>
                  <a:srgbClr val="222222"/>
                </a:solidFill>
                <a:latin typeface="arial" charset="0"/>
              </a:rPr>
            </a:br>
            <a:endParaRPr lang="en-US" sz="2000" b="0" i="0" dirty="0">
              <a:solidFill>
                <a:srgbClr val="222222"/>
              </a:solidFill>
              <a:effectLst/>
              <a:latin typeface="arial" charset="0"/>
            </a:endParaRPr>
          </a:p>
        </p:txBody>
      </p:sp>
    </p:spTree>
    <p:extLst>
      <p:ext uri="{BB962C8B-B14F-4D97-AF65-F5344CB8AC3E}">
        <p14:creationId xmlns:p14="http://schemas.microsoft.com/office/powerpoint/2010/main" val="415661015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625854"/>
            <a:ext cx="7986395" cy="3767442"/>
          </a:xfrm>
          <a:prstGeom prst="rect">
            <a:avLst/>
          </a:prstGeom>
        </p:spPr>
        <p:txBody>
          <a:bodyPr vert="horz" wrap="square" lIns="0" tIns="13335" rIns="0" bIns="0" rtlCol="0">
            <a:spAutoFit/>
          </a:bodyPr>
          <a:lstStyle/>
          <a:p>
            <a:pPr marL="355600" indent="-342900">
              <a:lnSpc>
                <a:spcPct val="130000"/>
              </a:lnSpc>
              <a:spcBef>
                <a:spcPts val="105"/>
              </a:spcBef>
              <a:buFont typeface="Arial"/>
              <a:buChar char="•"/>
              <a:tabLst>
                <a:tab pos="354965" algn="l"/>
                <a:tab pos="355600" algn="l"/>
              </a:tabLst>
            </a:pPr>
            <a:r>
              <a:rPr lang="en-US" altLang="zh-CN" sz="2400" dirty="0">
                <a:latin typeface="黑体" panose="02010609060101010101" pitchFamily="49" charset="-122"/>
                <a:ea typeface="黑体" panose="02010609060101010101" pitchFamily="49" charset="-122"/>
                <a:cs typeface="Noto Sans CJK JP Regular"/>
              </a:rPr>
              <a:t>Machine Learning</a:t>
            </a:r>
            <a:r>
              <a:rPr lang="zh-CN" altLang="en-US" sz="2400" dirty="0">
                <a:latin typeface="黑体" panose="02010609060101010101" pitchFamily="49" charset="-122"/>
                <a:ea typeface="黑体" panose="02010609060101010101" pitchFamily="49" charset="-122"/>
                <a:cs typeface="Noto Sans CJK JP Regular"/>
              </a:rPr>
              <a:t>就是给定</a:t>
            </a:r>
            <a:r>
              <a:rPr lang="en-US" altLang="zh-CN" sz="2400" dirty="0">
                <a:latin typeface="黑体" panose="02010609060101010101" pitchFamily="49" charset="-122"/>
                <a:ea typeface="黑体" panose="02010609060101010101" pitchFamily="49" charset="-122"/>
                <a:cs typeface="Noto Sans CJK JP Regular"/>
              </a:rPr>
              <a:t>Input X</a:t>
            </a:r>
            <a:r>
              <a:rPr lang="zh-CN" altLang="en-US" sz="2400" dirty="0">
                <a:latin typeface="黑体" panose="02010609060101010101" pitchFamily="49" charset="-122"/>
                <a:ea typeface="黑体" panose="02010609060101010101" pitchFamily="49" charset="-122"/>
                <a:cs typeface="Noto Sans CJK JP Regular"/>
              </a:rPr>
              <a:t>，通过去学一个函数</a:t>
            </a:r>
            <a:r>
              <a:rPr lang="en-US" altLang="zh-CN" sz="2400" dirty="0">
                <a:latin typeface="黑体" panose="02010609060101010101" pitchFamily="49" charset="-122"/>
                <a:ea typeface="黑体" panose="02010609060101010101" pitchFamily="49" charset="-122"/>
                <a:cs typeface="Noto Sans CJK JP Regular"/>
              </a:rPr>
              <a:t>f(X)</a:t>
            </a:r>
            <a:r>
              <a:rPr lang="zh-CN" altLang="en-US" sz="2400" dirty="0">
                <a:latin typeface="黑体" panose="02010609060101010101" pitchFamily="49" charset="-122"/>
                <a:ea typeface="黑体" panose="02010609060101010101" pitchFamily="49" charset="-122"/>
                <a:cs typeface="Noto Sans CJK JP Regular"/>
              </a:rPr>
              <a:t>能产生我们要的结果</a:t>
            </a:r>
            <a:r>
              <a:rPr lang="en-US" altLang="zh-CN" sz="2400" dirty="0">
                <a:latin typeface="黑体" panose="02010609060101010101" pitchFamily="49" charset="-122"/>
                <a:ea typeface="黑体" panose="02010609060101010101" pitchFamily="49" charset="-122"/>
                <a:cs typeface="Noto Sans CJK JP Regular"/>
              </a:rPr>
              <a:t>Output Y</a:t>
            </a:r>
          </a:p>
          <a:p>
            <a:pPr marL="12700">
              <a:lnSpc>
                <a:spcPct val="130000"/>
              </a:lnSpc>
              <a:spcBef>
                <a:spcPts val="105"/>
              </a:spcBef>
              <a:tabLst>
                <a:tab pos="354965" algn="l"/>
                <a:tab pos="355600" algn="l"/>
              </a:tabLst>
            </a:pPr>
            <a:endParaRPr sz="2000" dirty="0">
              <a:latin typeface="Noto Sans CJK JP Regular"/>
              <a:cs typeface="Noto Sans CJK JP Regular"/>
            </a:endParaRPr>
          </a:p>
          <a:p>
            <a:pPr>
              <a:lnSpc>
                <a:spcPct val="130000"/>
              </a:lnSpc>
              <a:spcBef>
                <a:spcPts val="25"/>
              </a:spcBef>
            </a:pPr>
            <a:endParaRPr sz="2900" dirty="0">
              <a:latin typeface="Times New Roman"/>
              <a:cs typeface="Times New Roman"/>
            </a:endParaRPr>
          </a:p>
          <a:p>
            <a:pPr marL="355600" indent="-342900">
              <a:lnSpc>
                <a:spcPct val="130000"/>
              </a:lnSpc>
              <a:buFont typeface="Arial"/>
              <a:buChar char="•"/>
              <a:tabLst>
                <a:tab pos="354965" algn="l"/>
                <a:tab pos="355600" algn="l"/>
              </a:tabLst>
            </a:pPr>
            <a:r>
              <a:rPr sz="2400" dirty="0">
                <a:latin typeface="Noto Sans CJK JP Regular"/>
                <a:cs typeface="Noto Sans CJK JP Regular"/>
              </a:rPr>
              <a:t>例如</a:t>
            </a:r>
          </a:p>
          <a:p>
            <a:pPr marL="756285" lvl="1" indent="-286385">
              <a:lnSpc>
                <a:spcPct val="130000"/>
              </a:lnSpc>
              <a:spcBef>
                <a:spcPts val="440"/>
              </a:spcBef>
              <a:buFont typeface="Arial"/>
              <a:buChar char="–"/>
              <a:tabLst>
                <a:tab pos="756285" algn="l"/>
                <a:tab pos="756920" algn="l"/>
              </a:tabLst>
            </a:pPr>
            <a:r>
              <a:rPr sz="2000" spc="35" dirty="0">
                <a:solidFill>
                  <a:srgbClr val="FF0000"/>
                </a:solidFill>
                <a:latin typeface="Noto Sans CJK JP Regular"/>
                <a:cs typeface="Noto Sans CJK JP Regular"/>
              </a:rPr>
              <a:t>X(</a:t>
            </a:r>
            <a:r>
              <a:rPr sz="2000" dirty="0">
                <a:solidFill>
                  <a:srgbClr val="FF0000"/>
                </a:solidFill>
                <a:latin typeface="Noto Sans CJK JP Regular"/>
                <a:cs typeface="Noto Sans CJK JP Regular"/>
              </a:rPr>
              <a:t>生活照</a:t>
            </a:r>
            <a:r>
              <a:rPr sz="2000" spc="-35" dirty="0">
                <a:solidFill>
                  <a:srgbClr val="FF0000"/>
                </a:solidFill>
                <a:latin typeface="Noto Sans CJK JP Regular"/>
                <a:cs typeface="Noto Sans CJK JP Regular"/>
              </a:rPr>
              <a:t>)</a:t>
            </a:r>
            <a:r>
              <a:rPr sz="2000" spc="30" dirty="0">
                <a:solidFill>
                  <a:srgbClr val="FF0000"/>
                </a:solidFill>
                <a:latin typeface="Noto Sans CJK JP Regular"/>
                <a:cs typeface="Noto Sans CJK JP Regular"/>
              </a:rPr>
              <a:t> </a:t>
            </a:r>
            <a:r>
              <a:rPr sz="2000" spc="100" dirty="0">
                <a:latin typeface="Noto Sans CJK JP Regular"/>
                <a:cs typeface="Noto Sans CJK JP Regular"/>
              </a:rPr>
              <a:t>-&gt;</a:t>
            </a:r>
            <a:r>
              <a:rPr sz="2000" spc="100" dirty="0">
                <a:solidFill>
                  <a:srgbClr val="00AF50"/>
                </a:solidFill>
                <a:latin typeface="Noto Sans CJK JP Regular"/>
                <a:cs typeface="Noto Sans CJK JP Regular"/>
              </a:rPr>
              <a:t>F(X)</a:t>
            </a:r>
            <a:r>
              <a:rPr sz="2000" spc="100" dirty="0">
                <a:latin typeface="Noto Sans CJK JP Regular"/>
                <a:cs typeface="Noto Sans CJK JP Regular"/>
              </a:rPr>
              <a:t>-&gt;</a:t>
            </a:r>
            <a:r>
              <a:rPr sz="2000" spc="100" dirty="0">
                <a:solidFill>
                  <a:srgbClr val="006FC0"/>
                </a:solidFill>
                <a:latin typeface="Noto Sans CJK JP Regular"/>
                <a:cs typeface="Noto Sans CJK JP Regular"/>
              </a:rPr>
              <a:t>Y(</a:t>
            </a:r>
            <a:r>
              <a:rPr sz="2000" dirty="0">
                <a:solidFill>
                  <a:srgbClr val="006FC0"/>
                </a:solidFill>
                <a:latin typeface="Noto Sans CJK JP Regular"/>
                <a:cs typeface="Noto Sans CJK JP Regular"/>
              </a:rPr>
              <a:t>將相似照片分到同一群</a:t>
            </a:r>
            <a:r>
              <a:rPr sz="2000" spc="-35" dirty="0">
                <a:solidFill>
                  <a:srgbClr val="006FC0"/>
                </a:solidFill>
                <a:latin typeface="Noto Sans CJK JP Regular"/>
                <a:cs typeface="Noto Sans CJK JP Regular"/>
              </a:rPr>
              <a:t>)</a:t>
            </a:r>
            <a:r>
              <a:rPr sz="2000" spc="15" dirty="0">
                <a:solidFill>
                  <a:srgbClr val="006FC0"/>
                </a:solidFill>
                <a:latin typeface="Noto Sans CJK JP Regular"/>
                <a:cs typeface="Noto Sans CJK JP Regular"/>
              </a:rPr>
              <a:t> </a:t>
            </a:r>
            <a:r>
              <a:rPr sz="2000" spc="-15" dirty="0">
                <a:latin typeface="Noto Sans CJK JP Regular"/>
                <a:cs typeface="Noto Sans CJK JP Regular"/>
              </a:rPr>
              <a:t>,clustering</a:t>
            </a:r>
            <a:endParaRPr sz="2000" dirty="0">
              <a:latin typeface="Noto Sans CJK JP Regular"/>
              <a:cs typeface="Noto Sans CJK JP Regular"/>
            </a:endParaRPr>
          </a:p>
          <a:p>
            <a:pPr marL="756285" lvl="1" indent="-286385">
              <a:lnSpc>
                <a:spcPct val="130000"/>
              </a:lnSpc>
              <a:spcBef>
                <a:spcPts val="434"/>
              </a:spcBef>
              <a:buFont typeface="Arial"/>
              <a:buChar char="–"/>
              <a:tabLst>
                <a:tab pos="756285" algn="l"/>
                <a:tab pos="756920" algn="l"/>
              </a:tabLst>
            </a:pPr>
            <a:r>
              <a:rPr sz="2000" spc="35" dirty="0">
                <a:solidFill>
                  <a:srgbClr val="FF0000"/>
                </a:solidFill>
                <a:latin typeface="Noto Sans CJK JP Regular"/>
                <a:cs typeface="Noto Sans CJK JP Regular"/>
              </a:rPr>
              <a:t>X(</a:t>
            </a:r>
            <a:r>
              <a:rPr sz="2000" spc="40" dirty="0">
                <a:solidFill>
                  <a:srgbClr val="FF0000"/>
                </a:solidFill>
                <a:latin typeface="Noto Sans CJK JP Regular"/>
                <a:cs typeface="Noto Sans CJK JP Regular"/>
              </a:rPr>
              <a:t> </a:t>
            </a:r>
            <a:r>
              <a:rPr sz="2000" spc="105" dirty="0">
                <a:solidFill>
                  <a:srgbClr val="FF0000"/>
                </a:solidFill>
                <a:latin typeface="Noto Sans CJK JP Regular"/>
                <a:cs typeface="Noto Sans CJK JP Regular"/>
              </a:rPr>
              <a:t>X</a:t>
            </a:r>
            <a:r>
              <a:rPr sz="2000" dirty="0">
                <a:solidFill>
                  <a:srgbClr val="FF0000"/>
                </a:solidFill>
                <a:latin typeface="Noto Sans CJK JP Regular"/>
                <a:cs typeface="Noto Sans CJK JP Regular"/>
              </a:rPr>
              <a:t>光照片</a:t>
            </a:r>
            <a:r>
              <a:rPr sz="2000" spc="-35" dirty="0">
                <a:solidFill>
                  <a:srgbClr val="FF0000"/>
                </a:solidFill>
                <a:latin typeface="Noto Sans CJK JP Regular"/>
                <a:cs typeface="Noto Sans CJK JP Regular"/>
              </a:rPr>
              <a:t>)</a:t>
            </a:r>
            <a:r>
              <a:rPr sz="2000" spc="35" dirty="0">
                <a:solidFill>
                  <a:srgbClr val="FF0000"/>
                </a:solidFill>
                <a:latin typeface="Noto Sans CJK JP Regular"/>
                <a:cs typeface="Noto Sans CJK JP Regular"/>
              </a:rPr>
              <a:t> </a:t>
            </a:r>
            <a:r>
              <a:rPr sz="2000" spc="100" dirty="0">
                <a:latin typeface="Noto Sans CJK JP Regular"/>
                <a:cs typeface="Noto Sans CJK JP Regular"/>
              </a:rPr>
              <a:t>-&gt;</a:t>
            </a:r>
            <a:r>
              <a:rPr sz="2000" spc="100" dirty="0">
                <a:solidFill>
                  <a:srgbClr val="00AF50"/>
                </a:solidFill>
                <a:latin typeface="Noto Sans CJK JP Regular"/>
                <a:cs typeface="Noto Sans CJK JP Regular"/>
              </a:rPr>
              <a:t>F(X)</a:t>
            </a:r>
            <a:r>
              <a:rPr sz="2000" spc="100" dirty="0">
                <a:latin typeface="Noto Sans CJK JP Regular"/>
                <a:cs typeface="Noto Sans CJK JP Regular"/>
              </a:rPr>
              <a:t>-&gt;</a:t>
            </a:r>
            <a:r>
              <a:rPr sz="2000" spc="100" dirty="0">
                <a:solidFill>
                  <a:srgbClr val="006FC0"/>
                </a:solidFill>
                <a:latin typeface="Noto Sans CJK JP Regular"/>
                <a:cs typeface="Noto Sans CJK JP Regular"/>
              </a:rPr>
              <a:t>Y(</a:t>
            </a:r>
            <a:r>
              <a:rPr sz="2000" dirty="0">
                <a:solidFill>
                  <a:srgbClr val="006FC0"/>
                </a:solidFill>
                <a:latin typeface="Noto Sans CJK JP Regular"/>
                <a:cs typeface="Noto Sans CJK JP Regular"/>
              </a:rPr>
              <a:t>是否得癌症</a:t>
            </a:r>
            <a:r>
              <a:rPr sz="2000" spc="-35" dirty="0">
                <a:solidFill>
                  <a:srgbClr val="006FC0"/>
                </a:solidFill>
                <a:latin typeface="Noto Sans CJK JP Regular"/>
                <a:cs typeface="Noto Sans CJK JP Regular"/>
              </a:rPr>
              <a:t>)</a:t>
            </a:r>
            <a:r>
              <a:rPr sz="2000" spc="15" dirty="0">
                <a:solidFill>
                  <a:srgbClr val="006FC0"/>
                </a:solidFill>
                <a:latin typeface="Noto Sans CJK JP Regular"/>
                <a:cs typeface="Noto Sans CJK JP Regular"/>
              </a:rPr>
              <a:t> </a:t>
            </a:r>
            <a:r>
              <a:rPr sz="2000" spc="-30" dirty="0">
                <a:latin typeface="Noto Sans CJK JP Regular"/>
                <a:cs typeface="Noto Sans CJK JP Regular"/>
              </a:rPr>
              <a:t>,classification</a:t>
            </a:r>
            <a:endParaRPr sz="2000" dirty="0">
              <a:latin typeface="Noto Sans CJK JP Regular"/>
              <a:cs typeface="Noto Sans CJK JP Regular"/>
            </a:endParaRPr>
          </a:p>
          <a:p>
            <a:pPr marL="756285" lvl="1" indent="-286385">
              <a:lnSpc>
                <a:spcPct val="130000"/>
              </a:lnSpc>
              <a:spcBef>
                <a:spcPts val="430"/>
              </a:spcBef>
              <a:buFont typeface="Arial"/>
              <a:buChar char="–"/>
              <a:tabLst>
                <a:tab pos="756285" algn="l"/>
                <a:tab pos="756920" algn="l"/>
              </a:tabLst>
            </a:pPr>
            <a:r>
              <a:rPr sz="2000" spc="35" dirty="0">
                <a:solidFill>
                  <a:srgbClr val="FF0000"/>
                </a:solidFill>
                <a:latin typeface="Noto Sans CJK JP Regular"/>
                <a:cs typeface="Noto Sans CJK JP Regular"/>
              </a:rPr>
              <a:t>X(</a:t>
            </a:r>
            <a:r>
              <a:rPr sz="2000" dirty="0">
                <a:solidFill>
                  <a:srgbClr val="FF0000"/>
                </a:solidFill>
                <a:latin typeface="Noto Sans CJK JP Regular"/>
                <a:cs typeface="Noto Sans CJK JP Regular"/>
              </a:rPr>
              <a:t>財經新聞</a:t>
            </a:r>
            <a:r>
              <a:rPr sz="2000" spc="-35" dirty="0">
                <a:solidFill>
                  <a:srgbClr val="FF0000"/>
                </a:solidFill>
                <a:latin typeface="Noto Sans CJK JP Regular"/>
                <a:cs typeface="Noto Sans CJK JP Regular"/>
              </a:rPr>
              <a:t>)</a:t>
            </a:r>
            <a:r>
              <a:rPr sz="2000" spc="30" dirty="0">
                <a:solidFill>
                  <a:srgbClr val="FF0000"/>
                </a:solidFill>
                <a:latin typeface="Noto Sans CJK JP Regular"/>
                <a:cs typeface="Noto Sans CJK JP Regular"/>
              </a:rPr>
              <a:t> </a:t>
            </a:r>
            <a:r>
              <a:rPr sz="2000" spc="100" dirty="0">
                <a:latin typeface="Noto Sans CJK JP Regular"/>
                <a:cs typeface="Noto Sans CJK JP Regular"/>
              </a:rPr>
              <a:t>-&gt;</a:t>
            </a:r>
            <a:r>
              <a:rPr sz="2000" spc="100" dirty="0">
                <a:solidFill>
                  <a:srgbClr val="00AF50"/>
                </a:solidFill>
                <a:latin typeface="Noto Sans CJK JP Regular"/>
                <a:cs typeface="Noto Sans CJK JP Regular"/>
              </a:rPr>
              <a:t>F(X)</a:t>
            </a:r>
            <a:r>
              <a:rPr sz="2000" spc="100" dirty="0">
                <a:latin typeface="Noto Sans CJK JP Regular"/>
                <a:cs typeface="Noto Sans CJK JP Regular"/>
              </a:rPr>
              <a:t>-&gt;</a:t>
            </a:r>
            <a:r>
              <a:rPr sz="2000" spc="100" dirty="0">
                <a:solidFill>
                  <a:srgbClr val="006FC0"/>
                </a:solidFill>
                <a:latin typeface="Noto Sans CJK JP Regular"/>
                <a:cs typeface="Noto Sans CJK JP Regular"/>
              </a:rPr>
              <a:t>Y(</a:t>
            </a:r>
            <a:r>
              <a:rPr sz="2000" dirty="0">
                <a:solidFill>
                  <a:srgbClr val="006FC0"/>
                </a:solidFill>
                <a:latin typeface="Noto Sans CJK JP Regular"/>
                <a:cs typeface="Noto Sans CJK JP Regular"/>
              </a:rPr>
              <a:t>股票指數</a:t>
            </a:r>
            <a:r>
              <a:rPr sz="2000" spc="-35" dirty="0">
                <a:solidFill>
                  <a:srgbClr val="006FC0"/>
                </a:solidFill>
                <a:latin typeface="Noto Sans CJK JP Regular"/>
                <a:cs typeface="Noto Sans CJK JP Regular"/>
              </a:rPr>
              <a:t>)</a:t>
            </a:r>
            <a:r>
              <a:rPr sz="2000" spc="15" dirty="0">
                <a:solidFill>
                  <a:srgbClr val="006FC0"/>
                </a:solidFill>
                <a:latin typeface="Noto Sans CJK JP Regular"/>
                <a:cs typeface="Noto Sans CJK JP Regular"/>
              </a:rPr>
              <a:t> </a:t>
            </a:r>
            <a:r>
              <a:rPr sz="2000" spc="-10" dirty="0">
                <a:latin typeface="Noto Sans CJK JP Regular"/>
                <a:cs typeface="Noto Sans CJK JP Regular"/>
              </a:rPr>
              <a:t>,regression</a:t>
            </a:r>
            <a:endParaRPr sz="2000" dirty="0">
              <a:latin typeface="Noto Sans CJK JP Regular"/>
              <a:cs typeface="Noto Sans CJK JP Regular"/>
            </a:endParaRPr>
          </a:p>
        </p:txBody>
      </p:sp>
      <p:sp>
        <p:nvSpPr>
          <p:cNvPr id="6" name="Rectangle 2">
            <a:extLst>
              <a:ext uri="{FF2B5EF4-FFF2-40B4-BE49-F238E27FC236}">
                <a16:creationId xmlns:a16="http://schemas.microsoft.com/office/drawing/2014/main" xmlns="" id="{86767DBC-A5AB-4B0D-A3AB-22BDBF6CBAEF}"/>
              </a:ext>
            </a:extLst>
          </p:cNvPr>
          <p:cNvSpPr txBox="1">
            <a:spLocks noChangeArrowheads="1"/>
          </p:cNvSpPr>
          <p:nvPr/>
        </p:nvSpPr>
        <p:spPr>
          <a:xfrm>
            <a:off x="89015" y="228600"/>
            <a:ext cx="9054985"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zh-CN" altLang="en-US" b="1" dirty="0">
                <a:solidFill>
                  <a:srgbClr val="0000FF"/>
                </a:solidFill>
                <a:latin typeface="Arial" charset="0"/>
                <a:ea typeface="Arial" charset="0"/>
                <a:cs typeface="Arial" charset="0"/>
              </a:rPr>
              <a:t>以数学的概念说明</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234" y="515499"/>
            <a:ext cx="7325995" cy="629018"/>
          </a:xfrm>
          <a:prstGeom prst="rect">
            <a:avLst/>
          </a:prstGeom>
        </p:spPr>
        <p:txBody>
          <a:bodyPr vert="horz" wrap="square" lIns="0" tIns="13335" rIns="0" bIns="0" rtlCol="0">
            <a:spAutoFit/>
          </a:bodyPr>
          <a:lstStyle/>
          <a:p>
            <a:pPr marL="12700">
              <a:lnSpc>
                <a:spcPct val="100000"/>
              </a:lnSpc>
              <a:spcBef>
                <a:spcPts val="105"/>
              </a:spcBef>
            </a:pPr>
            <a:r>
              <a:rPr dirty="0" err="1">
                <a:solidFill>
                  <a:srgbClr val="0000FF"/>
                </a:solidFill>
                <a:latin typeface="黑体" panose="02010609060101010101" pitchFamily="49" charset="-122"/>
                <a:ea typeface="黑体" panose="02010609060101010101" pitchFamily="49" charset="-122"/>
              </a:rPr>
              <a:t>如何知道</a:t>
            </a:r>
            <a:r>
              <a:rPr spc="150" dirty="0" err="1">
                <a:solidFill>
                  <a:srgbClr val="0000FF"/>
                </a:solidFill>
                <a:latin typeface="黑体" panose="02010609060101010101" pitchFamily="49" charset="-122"/>
                <a:ea typeface="黑体" panose="02010609060101010101" pitchFamily="49" charset="-122"/>
              </a:rPr>
              <a:t>Model</a:t>
            </a:r>
            <a:r>
              <a:rPr lang="zh-CN" altLang="en-US" spc="150" dirty="0">
                <a:solidFill>
                  <a:srgbClr val="0000FF"/>
                </a:solidFill>
                <a:latin typeface="黑体" panose="02010609060101010101" pitchFamily="49" charset="-122"/>
                <a:ea typeface="黑体" panose="02010609060101010101" pitchFamily="49" charset="-122"/>
              </a:rPr>
              <a:t>训练后</a:t>
            </a:r>
            <a:r>
              <a:rPr dirty="0">
                <a:solidFill>
                  <a:srgbClr val="0000FF"/>
                </a:solidFill>
                <a:latin typeface="黑体" panose="02010609060101010101" pitchFamily="49" charset="-122"/>
                <a:ea typeface="黑体" panose="02010609060101010101" pitchFamily="49" charset="-122"/>
              </a:rPr>
              <a:t>的</a:t>
            </a:r>
            <a:r>
              <a:rPr lang="zh-CN" altLang="en-US" dirty="0">
                <a:solidFill>
                  <a:srgbClr val="0000FF"/>
                </a:solidFill>
                <a:latin typeface="黑体" panose="02010609060101010101" pitchFamily="49" charset="-122"/>
                <a:ea typeface="黑体" panose="02010609060101010101" pitchFamily="49" charset="-122"/>
              </a:rPr>
              <a:t>效果</a:t>
            </a:r>
            <a:endParaRPr dirty="0">
              <a:solidFill>
                <a:srgbClr val="0000FF"/>
              </a:solidFill>
              <a:latin typeface="黑体" panose="02010609060101010101" pitchFamily="49" charset="-122"/>
              <a:ea typeface="黑体" panose="02010609060101010101" pitchFamily="49" charset="-122"/>
            </a:endParaRPr>
          </a:p>
        </p:txBody>
      </p:sp>
      <p:sp>
        <p:nvSpPr>
          <p:cNvPr id="3" name="object 3"/>
          <p:cNvSpPr txBox="1"/>
          <p:nvPr/>
        </p:nvSpPr>
        <p:spPr>
          <a:xfrm>
            <a:off x="1044702" y="3112770"/>
            <a:ext cx="2016760" cy="901065"/>
          </a:xfrm>
          <a:prstGeom prst="rect">
            <a:avLst/>
          </a:prstGeom>
          <a:solidFill>
            <a:srgbClr val="7E7E7E"/>
          </a:solidFill>
          <a:ln w="25908">
            <a:solidFill>
              <a:srgbClr val="000000"/>
            </a:solidFill>
          </a:ln>
        </p:spPr>
        <p:txBody>
          <a:bodyPr vert="horz" wrap="square" lIns="0" tIns="5080" rIns="0" bIns="0" rtlCol="0">
            <a:spAutoFit/>
          </a:bodyPr>
          <a:lstStyle/>
          <a:p>
            <a:pPr>
              <a:lnSpc>
                <a:spcPct val="100000"/>
              </a:lnSpc>
              <a:spcBef>
                <a:spcPts val="40"/>
              </a:spcBef>
            </a:pPr>
            <a:endParaRPr sz="2000">
              <a:latin typeface="Times New Roman"/>
              <a:cs typeface="Times New Roman"/>
            </a:endParaRPr>
          </a:p>
          <a:p>
            <a:pPr marL="397510">
              <a:lnSpc>
                <a:spcPct val="100000"/>
              </a:lnSpc>
              <a:spcBef>
                <a:spcPts val="5"/>
              </a:spcBef>
            </a:pPr>
            <a:r>
              <a:rPr sz="1800" spc="-95" dirty="0">
                <a:solidFill>
                  <a:srgbClr val="FFFFFF"/>
                </a:solidFill>
                <a:latin typeface="Arial"/>
                <a:cs typeface="Arial"/>
              </a:rPr>
              <a:t>Training</a:t>
            </a:r>
            <a:r>
              <a:rPr sz="1800" spc="-90" dirty="0">
                <a:solidFill>
                  <a:srgbClr val="FFFFFF"/>
                </a:solidFill>
                <a:latin typeface="Arial"/>
                <a:cs typeface="Arial"/>
              </a:rPr>
              <a:t> </a:t>
            </a:r>
            <a:r>
              <a:rPr sz="1800" spc="-105" dirty="0">
                <a:solidFill>
                  <a:srgbClr val="FFFFFF"/>
                </a:solidFill>
                <a:latin typeface="Arial"/>
                <a:cs typeface="Arial"/>
              </a:rPr>
              <a:t>Data</a:t>
            </a:r>
            <a:endParaRPr sz="1800">
              <a:latin typeface="Arial"/>
              <a:cs typeface="Arial"/>
            </a:endParaRPr>
          </a:p>
        </p:txBody>
      </p:sp>
      <p:sp>
        <p:nvSpPr>
          <p:cNvPr id="4" name="object 4"/>
          <p:cNvSpPr/>
          <p:nvPr/>
        </p:nvSpPr>
        <p:spPr>
          <a:xfrm>
            <a:off x="3708653" y="3112770"/>
            <a:ext cx="1945005" cy="1800225"/>
          </a:xfrm>
          <a:custGeom>
            <a:avLst/>
            <a:gdLst/>
            <a:ahLst/>
            <a:cxnLst/>
            <a:rect l="l" t="t" r="r" b="b"/>
            <a:pathLst>
              <a:path w="1945004" h="1800225">
                <a:moveTo>
                  <a:pt x="1514475" y="0"/>
                </a:moveTo>
                <a:lnTo>
                  <a:pt x="0" y="0"/>
                </a:lnTo>
                <a:lnTo>
                  <a:pt x="0" y="1799843"/>
                </a:lnTo>
                <a:lnTo>
                  <a:pt x="1514475" y="1799843"/>
                </a:lnTo>
                <a:lnTo>
                  <a:pt x="1944624" y="899921"/>
                </a:lnTo>
                <a:lnTo>
                  <a:pt x="1514475" y="0"/>
                </a:lnTo>
                <a:close/>
              </a:path>
            </a:pathLst>
          </a:custGeom>
          <a:solidFill>
            <a:srgbClr val="000000"/>
          </a:solidFill>
        </p:spPr>
        <p:txBody>
          <a:bodyPr wrap="square" lIns="0" tIns="0" rIns="0" bIns="0" rtlCol="0"/>
          <a:lstStyle/>
          <a:p>
            <a:endParaRPr/>
          </a:p>
        </p:txBody>
      </p:sp>
      <p:sp>
        <p:nvSpPr>
          <p:cNvPr id="5" name="object 5"/>
          <p:cNvSpPr/>
          <p:nvPr/>
        </p:nvSpPr>
        <p:spPr>
          <a:xfrm>
            <a:off x="3708653" y="3112770"/>
            <a:ext cx="1945005" cy="1800225"/>
          </a:xfrm>
          <a:custGeom>
            <a:avLst/>
            <a:gdLst/>
            <a:ahLst/>
            <a:cxnLst/>
            <a:rect l="l" t="t" r="r" b="b"/>
            <a:pathLst>
              <a:path w="1945004" h="1800225">
                <a:moveTo>
                  <a:pt x="0" y="0"/>
                </a:moveTo>
                <a:lnTo>
                  <a:pt x="1514475" y="0"/>
                </a:lnTo>
                <a:lnTo>
                  <a:pt x="1944624" y="899921"/>
                </a:lnTo>
                <a:lnTo>
                  <a:pt x="1514475" y="1799843"/>
                </a:lnTo>
                <a:lnTo>
                  <a:pt x="0" y="1799843"/>
                </a:lnTo>
                <a:lnTo>
                  <a:pt x="0" y="0"/>
                </a:lnTo>
                <a:close/>
              </a:path>
            </a:pathLst>
          </a:custGeom>
          <a:ln w="25908">
            <a:solidFill>
              <a:srgbClr val="000000"/>
            </a:solidFill>
          </a:ln>
        </p:spPr>
        <p:txBody>
          <a:bodyPr wrap="square" lIns="0" tIns="0" rIns="0" bIns="0" rtlCol="0"/>
          <a:lstStyle/>
          <a:p>
            <a:endParaRPr/>
          </a:p>
        </p:txBody>
      </p:sp>
      <p:sp>
        <p:nvSpPr>
          <p:cNvPr id="6" name="object 6"/>
          <p:cNvSpPr txBox="1"/>
          <p:nvPr/>
        </p:nvSpPr>
        <p:spPr>
          <a:xfrm>
            <a:off x="4099686" y="3847845"/>
            <a:ext cx="4001135" cy="299720"/>
          </a:xfrm>
          <a:prstGeom prst="rect">
            <a:avLst/>
          </a:prstGeom>
        </p:spPr>
        <p:txBody>
          <a:bodyPr vert="horz" wrap="square" lIns="0" tIns="12700" rIns="0" bIns="0" rtlCol="0">
            <a:spAutoFit/>
          </a:bodyPr>
          <a:lstStyle/>
          <a:p>
            <a:pPr marL="12700">
              <a:lnSpc>
                <a:spcPct val="100000"/>
              </a:lnSpc>
              <a:spcBef>
                <a:spcPts val="100"/>
              </a:spcBef>
              <a:tabLst>
                <a:tab pos="2691765" algn="l"/>
              </a:tabLst>
            </a:pPr>
            <a:r>
              <a:rPr sz="1800" spc="-45" dirty="0">
                <a:solidFill>
                  <a:srgbClr val="FFFFFF"/>
                </a:solidFill>
                <a:latin typeface="Arial"/>
                <a:cs typeface="Arial"/>
              </a:rPr>
              <a:t>Algorithm	</a:t>
            </a:r>
            <a:r>
              <a:rPr sz="1800" spc="-35" dirty="0">
                <a:solidFill>
                  <a:srgbClr val="FF0000"/>
                </a:solidFill>
                <a:latin typeface="Arial"/>
                <a:cs typeface="Arial"/>
              </a:rPr>
              <a:t>Model</a:t>
            </a:r>
            <a:endParaRPr sz="1800" dirty="0">
              <a:solidFill>
                <a:srgbClr val="FF0000"/>
              </a:solidFill>
              <a:latin typeface="Arial"/>
              <a:cs typeface="Arial"/>
            </a:endParaRPr>
          </a:p>
        </p:txBody>
      </p:sp>
      <p:sp>
        <p:nvSpPr>
          <p:cNvPr id="7" name="object 7"/>
          <p:cNvSpPr txBox="1"/>
          <p:nvPr/>
        </p:nvSpPr>
        <p:spPr>
          <a:xfrm>
            <a:off x="6090665" y="1529333"/>
            <a:ext cx="2016760" cy="899160"/>
          </a:xfrm>
          <a:prstGeom prst="rect">
            <a:avLst/>
          </a:prstGeom>
          <a:solidFill>
            <a:srgbClr val="7E7E7E"/>
          </a:solidFill>
          <a:ln w="25907">
            <a:solidFill>
              <a:srgbClr val="000000"/>
            </a:solidFill>
          </a:ln>
        </p:spPr>
        <p:txBody>
          <a:bodyPr vert="horz" wrap="square" lIns="0" tIns="4445" rIns="0" bIns="0" rtlCol="0">
            <a:spAutoFit/>
          </a:bodyPr>
          <a:lstStyle/>
          <a:p>
            <a:pPr>
              <a:lnSpc>
                <a:spcPct val="100000"/>
              </a:lnSpc>
              <a:spcBef>
                <a:spcPts val="35"/>
              </a:spcBef>
            </a:pPr>
            <a:endParaRPr sz="2000" dirty="0">
              <a:latin typeface="Times New Roman"/>
              <a:cs typeface="Times New Roman"/>
            </a:endParaRPr>
          </a:p>
          <a:p>
            <a:pPr marL="441325">
              <a:lnSpc>
                <a:spcPct val="100000"/>
              </a:lnSpc>
            </a:pPr>
            <a:r>
              <a:rPr sz="1800" spc="-120" dirty="0">
                <a:solidFill>
                  <a:srgbClr val="FFFFFF"/>
                </a:solidFill>
                <a:latin typeface="Arial"/>
                <a:cs typeface="Arial"/>
              </a:rPr>
              <a:t>Testing</a:t>
            </a:r>
            <a:r>
              <a:rPr sz="1800" spc="-100" dirty="0">
                <a:solidFill>
                  <a:srgbClr val="FFFFFF"/>
                </a:solidFill>
                <a:latin typeface="Arial"/>
                <a:cs typeface="Arial"/>
              </a:rPr>
              <a:t> </a:t>
            </a:r>
            <a:r>
              <a:rPr sz="1800" spc="-105" dirty="0">
                <a:solidFill>
                  <a:srgbClr val="FFFFFF"/>
                </a:solidFill>
                <a:latin typeface="Arial"/>
                <a:cs typeface="Arial"/>
              </a:rPr>
              <a:t>Data</a:t>
            </a:r>
            <a:endParaRPr sz="1800" dirty="0">
              <a:latin typeface="Arial"/>
              <a:cs typeface="Arial"/>
            </a:endParaRPr>
          </a:p>
        </p:txBody>
      </p:sp>
      <p:sp>
        <p:nvSpPr>
          <p:cNvPr id="8" name="object 8"/>
          <p:cNvSpPr/>
          <p:nvPr/>
        </p:nvSpPr>
        <p:spPr>
          <a:xfrm>
            <a:off x="6954773" y="2536698"/>
            <a:ext cx="288290" cy="288290"/>
          </a:xfrm>
          <a:custGeom>
            <a:avLst/>
            <a:gdLst/>
            <a:ahLst/>
            <a:cxnLst/>
            <a:rect l="l" t="t" r="r" b="b"/>
            <a:pathLst>
              <a:path w="288290" h="288289">
                <a:moveTo>
                  <a:pt x="288035" y="144017"/>
                </a:moveTo>
                <a:lnTo>
                  <a:pt x="0" y="144017"/>
                </a:lnTo>
                <a:lnTo>
                  <a:pt x="144018" y="288036"/>
                </a:lnTo>
                <a:lnTo>
                  <a:pt x="288035" y="144017"/>
                </a:lnTo>
                <a:close/>
              </a:path>
              <a:path w="288290" h="288289">
                <a:moveTo>
                  <a:pt x="216026" y="0"/>
                </a:moveTo>
                <a:lnTo>
                  <a:pt x="72008" y="0"/>
                </a:lnTo>
                <a:lnTo>
                  <a:pt x="72008" y="144017"/>
                </a:lnTo>
                <a:lnTo>
                  <a:pt x="216026" y="144017"/>
                </a:lnTo>
                <a:lnTo>
                  <a:pt x="216026" y="0"/>
                </a:lnTo>
                <a:close/>
              </a:path>
            </a:pathLst>
          </a:custGeom>
          <a:solidFill>
            <a:srgbClr val="000000"/>
          </a:solidFill>
        </p:spPr>
        <p:txBody>
          <a:bodyPr wrap="square" lIns="0" tIns="0" rIns="0" bIns="0" rtlCol="0"/>
          <a:lstStyle/>
          <a:p>
            <a:endParaRPr/>
          </a:p>
        </p:txBody>
      </p:sp>
      <p:sp>
        <p:nvSpPr>
          <p:cNvPr id="9" name="object 9"/>
          <p:cNvSpPr/>
          <p:nvPr/>
        </p:nvSpPr>
        <p:spPr>
          <a:xfrm>
            <a:off x="6954773" y="2536698"/>
            <a:ext cx="288290" cy="288290"/>
          </a:xfrm>
          <a:custGeom>
            <a:avLst/>
            <a:gdLst/>
            <a:ahLst/>
            <a:cxnLst/>
            <a:rect l="l" t="t" r="r" b="b"/>
            <a:pathLst>
              <a:path w="288290" h="288289">
                <a:moveTo>
                  <a:pt x="0" y="144017"/>
                </a:moveTo>
                <a:lnTo>
                  <a:pt x="72008" y="144017"/>
                </a:lnTo>
                <a:lnTo>
                  <a:pt x="72008" y="0"/>
                </a:lnTo>
                <a:lnTo>
                  <a:pt x="216026" y="0"/>
                </a:lnTo>
                <a:lnTo>
                  <a:pt x="216026" y="144017"/>
                </a:lnTo>
                <a:lnTo>
                  <a:pt x="288035" y="144017"/>
                </a:lnTo>
                <a:lnTo>
                  <a:pt x="144018" y="288036"/>
                </a:lnTo>
                <a:lnTo>
                  <a:pt x="0" y="144017"/>
                </a:lnTo>
                <a:close/>
              </a:path>
            </a:pathLst>
          </a:custGeom>
          <a:ln w="25907">
            <a:solidFill>
              <a:srgbClr val="000000"/>
            </a:solidFill>
          </a:ln>
        </p:spPr>
        <p:txBody>
          <a:bodyPr wrap="square" lIns="0" tIns="0" rIns="0" bIns="0" rtlCol="0"/>
          <a:lstStyle/>
          <a:p>
            <a:endParaRPr/>
          </a:p>
        </p:txBody>
      </p:sp>
      <p:sp>
        <p:nvSpPr>
          <p:cNvPr id="10" name="object 10"/>
          <p:cNvSpPr/>
          <p:nvPr/>
        </p:nvSpPr>
        <p:spPr>
          <a:xfrm>
            <a:off x="755904" y="2895600"/>
            <a:ext cx="7777480" cy="2232660"/>
          </a:xfrm>
          <a:custGeom>
            <a:avLst/>
            <a:gdLst/>
            <a:ahLst/>
            <a:cxnLst/>
            <a:rect l="l" t="t" r="r" b="b"/>
            <a:pathLst>
              <a:path w="7777480" h="2232660">
                <a:moveTo>
                  <a:pt x="0" y="2232660"/>
                </a:moveTo>
                <a:lnTo>
                  <a:pt x="7776972" y="2232660"/>
                </a:lnTo>
                <a:lnTo>
                  <a:pt x="7776972" y="0"/>
                </a:lnTo>
                <a:lnTo>
                  <a:pt x="0" y="0"/>
                </a:lnTo>
                <a:lnTo>
                  <a:pt x="0" y="2232660"/>
                </a:lnTo>
                <a:close/>
              </a:path>
            </a:pathLst>
          </a:custGeom>
          <a:ln w="64008">
            <a:solidFill>
              <a:srgbClr val="00AF50"/>
            </a:solidFill>
            <a:prstDash val="dash"/>
          </a:ln>
        </p:spPr>
        <p:txBody>
          <a:bodyPr wrap="square" lIns="0" tIns="0" rIns="0" bIns="0" rtlCol="0"/>
          <a:lstStyle/>
          <a:p>
            <a:endParaRPr/>
          </a:p>
        </p:txBody>
      </p:sp>
      <p:sp>
        <p:nvSpPr>
          <p:cNvPr id="11" name="object 11"/>
          <p:cNvSpPr/>
          <p:nvPr/>
        </p:nvSpPr>
        <p:spPr>
          <a:xfrm>
            <a:off x="5940552" y="1383791"/>
            <a:ext cx="2376170" cy="4206240"/>
          </a:xfrm>
          <a:custGeom>
            <a:avLst/>
            <a:gdLst/>
            <a:ahLst/>
            <a:cxnLst/>
            <a:rect l="l" t="t" r="r" b="b"/>
            <a:pathLst>
              <a:path w="2376170" h="4206240">
                <a:moveTo>
                  <a:pt x="0" y="4206239"/>
                </a:moveTo>
                <a:lnTo>
                  <a:pt x="2375916" y="4206239"/>
                </a:lnTo>
                <a:lnTo>
                  <a:pt x="2375916" y="0"/>
                </a:lnTo>
                <a:lnTo>
                  <a:pt x="0" y="0"/>
                </a:lnTo>
                <a:lnTo>
                  <a:pt x="0" y="4206239"/>
                </a:lnTo>
                <a:close/>
              </a:path>
            </a:pathLst>
          </a:custGeom>
          <a:ln w="64008">
            <a:solidFill>
              <a:srgbClr val="006FC0"/>
            </a:solidFill>
            <a:prstDash val="dash"/>
          </a:ln>
        </p:spPr>
        <p:txBody>
          <a:bodyPr wrap="square" lIns="0" tIns="0" rIns="0" bIns="0" rtlCol="0"/>
          <a:lstStyle/>
          <a:p>
            <a:endParaRPr/>
          </a:p>
        </p:txBody>
      </p:sp>
      <p:sp>
        <p:nvSpPr>
          <p:cNvPr id="12" name="object 12"/>
          <p:cNvSpPr txBox="1"/>
          <p:nvPr/>
        </p:nvSpPr>
        <p:spPr>
          <a:xfrm>
            <a:off x="1339722" y="2120849"/>
            <a:ext cx="4382770" cy="300355"/>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585858"/>
                </a:solidFill>
                <a:latin typeface="Noto Sans CJK JP Regular"/>
                <a:cs typeface="Noto Sans CJK JP Regular"/>
              </a:rPr>
              <a:t>1</a:t>
            </a:r>
            <a:r>
              <a:rPr sz="1800" spc="20" dirty="0">
                <a:solidFill>
                  <a:srgbClr val="585858"/>
                </a:solidFill>
                <a:latin typeface="Noto Sans CJK JP Regular"/>
                <a:cs typeface="Noto Sans CJK JP Regular"/>
              </a:rPr>
              <a:t> </a:t>
            </a:r>
            <a:r>
              <a:rPr sz="1800" spc="5" dirty="0">
                <a:solidFill>
                  <a:srgbClr val="585858"/>
                </a:solidFill>
                <a:latin typeface="黑体" panose="02010609060101010101" pitchFamily="49" charset="-122"/>
                <a:ea typeface="黑体" panose="02010609060101010101" pitchFamily="49" charset="-122"/>
                <a:cs typeface="Noto Sans CJK JP Regular"/>
              </a:rPr>
              <a:t>Data</a:t>
            </a:r>
            <a:r>
              <a:rPr lang="zh-CN" altLang="en-US" sz="1800" spc="5" dirty="0">
                <a:solidFill>
                  <a:srgbClr val="585858"/>
                </a:solidFill>
                <a:latin typeface="黑体" panose="02010609060101010101" pitchFamily="49" charset="-122"/>
                <a:ea typeface="黑体" panose="02010609060101010101" pitchFamily="49" charset="-122"/>
                <a:cs typeface="Noto Sans CJK JP Regular"/>
              </a:rPr>
              <a:t>会</a:t>
            </a:r>
            <a:r>
              <a:rPr sz="1800" spc="-5" dirty="0" err="1">
                <a:solidFill>
                  <a:srgbClr val="585858"/>
                </a:solidFill>
                <a:latin typeface="黑体" panose="02010609060101010101" pitchFamily="49" charset="-122"/>
                <a:ea typeface="黑体" panose="02010609060101010101" pitchFamily="49" charset="-122"/>
                <a:cs typeface="Noto Sans CJK JP Regular"/>
              </a:rPr>
              <a:t>切成</a:t>
            </a:r>
            <a:r>
              <a:rPr sz="1800" spc="-35" dirty="0" err="1">
                <a:solidFill>
                  <a:srgbClr val="585858"/>
                </a:solidFill>
                <a:latin typeface="黑体" panose="02010609060101010101" pitchFamily="49" charset="-122"/>
                <a:ea typeface="黑体" panose="02010609060101010101" pitchFamily="49" charset="-122"/>
                <a:cs typeface="Noto Sans CJK JP Regular"/>
              </a:rPr>
              <a:t>Training</a:t>
            </a:r>
            <a:r>
              <a:rPr sz="1800" spc="55" dirty="0">
                <a:solidFill>
                  <a:srgbClr val="585858"/>
                </a:solidFill>
                <a:latin typeface="黑体" panose="02010609060101010101" pitchFamily="49" charset="-122"/>
                <a:ea typeface="黑体" panose="02010609060101010101" pitchFamily="49" charset="-122"/>
                <a:cs typeface="Noto Sans CJK JP Regular"/>
              </a:rPr>
              <a:t> </a:t>
            </a:r>
            <a:r>
              <a:rPr sz="1800" spc="5" dirty="0">
                <a:solidFill>
                  <a:srgbClr val="585858"/>
                </a:solidFill>
                <a:latin typeface="黑体" panose="02010609060101010101" pitchFamily="49" charset="-122"/>
                <a:ea typeface="黑体" panose="02010609060101010101" pitchFamily="49" charset="-122"/>
                <a:cs typeface="Noto Sans CJK JP Regular"/>
              </a:rPr>
              <a:t>Data</a:t>
            </a:r>
            <a:r>
              <a:rPr sz="1800" spc="-5" dirty="0">
                <a:solidFill>
                  <a:srgbClr val="585858"/>
                </a:solidFill>
                <a:latin typeface="黑体" panose="02010609060101010101" pitchFamily="49" charset="-122"/>
                <a:ea typeface="黑体" panose="02010609060101010101" pitchFamily="49" charset="-122"/>
                <a:cs typeface="Noto Sans CJK JP Regular"/>
              </a:rPr>
              <a:t>和</a:t>
            </a:r>
            <a:r>
              <a:rPr sz="1800" spc="-35" dirty="0">
                <a:solidFill>
                  <a:srgbClr val="585858"/>
                </a:solidFill>
                <a:latin typeface="黑体" panose="02010609060101010101" pitchFamily="49" charset="-122"/>
                <a:ea typeface="黑体" panose="02010609060101010101" pitchFamily="49" charset="-122"/>
                <a:cs typeface="Noto Sans CJK JP Regular"/>
              </a:rPr>
              <a:t>Testing</a:t>
            </a:r>
            <a:r>
              <a:rPr sz="1800" spc="50" dirty="0">
                <a:solidFill>
                  <a:srgbClr val="585858"/>
                </a:solidFill>
                <a:latin typeface="黑体" panose="02010609060101010101" pitchFamily="49" charset="-122"/>
                <a:ea typeface="黑体" panose="02010609060101010101" pitchFamily="49" charset="-122"/>
                <a:cs typeface="Noto Sans CJK JP Regular"/>
              </a:rPr>
              <a:t> </a:t>
            </a:r>
            <a:r>
              <a:rPr sz="1800" spc="5" dirty="0">
                <a:solidFill>
                  <a:srgbClr val="585858"/>
                </a:solidFill>
                <a:latin typeface="黑体" panose="02010609060101010101" pitchFamily="49" charset="-122"/>
                <a:ea typeface="黑体" panose="02010609060101010101" pitchFamily="49" charset="-122"/>
                <a:cs typeface="Noto Sans CJK JP Regular"/>
              </a:rPr>
              <a:t>Data</a:t>
            </a:r>
            <a:endParaRPr sz="1800" dirty="0">
              <a:latin typeface="黑体" panose="02010609060101010101" pitchFamily="49" charset="-122"/>
              <a:ea typeface="黑体" panose="02010609060101010101" pitchFamily="49" charset="-122"/>
              <a:cs typeface="Noto Sans CJK JP Regular"/>
            </a:endParaRPr>
          </a:p>
        </p:txBody>
      </p:sp>
      <p:sp>
        <p:nvSpPr>
          <p:cNvPr id="13" name="object 13"/>
          <p:cNvSpPr txBox="1"/>
          <p:nvPr/>
        </p:nvSpPr>
        <p:spPr>
          <a:xfrm>
            <a:off x="1366519" y="5156453"/>
            <a:ext cx="5401310" cy="1469390"/>
          </a:xfrm>
          <a:prstGeom prst="rect">
            <a:avLst/>
          </a:prstGeom>
        </p:spPr>
        <p:txBody>
          <a:bodyPr vert="horz" wrap="square" lIns="0" tIns="12700" rIns="0" bIns="0" rtlCol="0">
            <a:spAutoFit/>
          </a:bodyPr>
          <a:lstStyle/>
          <a:p>
            <a:pPr marL="201295" indent="-188595">
              <a:lnSpc>
                <a:spcPct val="100000"/>
              </a:lnSpc>
              <a:spcBef>
                <a:spcPts val="100"/>
              </a:spcBef>
              <a:buAutoNum type="arabicPlain" startAt="2"/>
              <a:tabLst>
                <a:tab pos="201930" algn="l"/>
              </a:tabLst>
            </a:pPr>
            <a:r>
              <a:rPr lang="zh-CN" altLang="en-US" dirty="0">
                <a:solidFill>
                  <a:srgbClr val="00AF50"/>
                </a:solidFill>
                <a:latin typeface="Noto Sans CJK JP Regular"/>
                <a:cs typeface="Noto Sans CJK JP Regular"/>
              </a:rPr>
              <a:t>用</a:t>
            </a:r>
            <a:r>
              <a:rPr lang="en-US" dirty="0">
                <a:solidFill>
                  <a:srgbClr val="00AF50"/>
                </a:solidFill>
                <a:latin typeface="Noto Sans CJK JP Regular"/>
                <a:cs typeface="Noto Sans CJK JP Regular"/>
              </a:rPr>
              <a:t>Training data</a:t>
            </a:r>
            <a:r>
              <a:rPr lang="zh-CN" altLang="en-US" dirty="0">
                <a:solidFill>
                  <a:srgbClr val="00AF50"/>
                </a:solidFill>
                <a:latin typeface="Noto Sans CJK JP Regular"/>
                <a:cs typeface="Noto Sans CJK JP Regular"/>
              </a:rPr>
              <a:t>训练</a:t>
            </a:r>
            <a:r>
              <a:rPr lang="en-US" dirty="0">
                <a:solidFill>
                  <a:srgbClr val="00AF50"/>
                </a:solidFill>
                <a:latin typeface="Noto Sans CJK JP Regular"/>
                <a:cs typeface="Noto Sans CJK JP Regular"/>
              </a:rPr>
              <a:t>model</a:t>
            </a:r>
          </a:p>
          <a:p>
            <a:pPr marL="201295" indent="-188595">
              <a:lnSpc>
                <a:spcPct val="100000"/>
              </a:lnSpc>
              <a:spcBef>
                <a:spcPts val="100"/>
              </a:spcBef>
              <a:buAutoNum type="arabicPlain" startAt="2"/>
              <a:tabLst>
                <a:tab pos="201930" algn="l"/>
              </a:tabLst>
            </a:pPr>
            <a:endParaRPr lang="en-US" dirty="0">
              <a:solidFill>
                <a:srgbClr val="00AF50"/>
              </a:solidFill>
              <a:latin typeface="Noto Sans CJK JP Regular"/>
              <a:cs typeface="Noto Sans CJK JP Regular"/>
            </a:endParaRPr>
          </a:p>
          <a:p>
            <a:pPr marL="201295" indent="-188595">
              <a:lnSpc>
                <a:spcPct val="100000"/>
              </a:lnSpc>
              <a:spcBef>
                <a:spcPts val="100"/>
              </a:spcBef>
              <a:buAutoNum type="arabicPlain" startAt="2"/>
              <a:tabLst>
                <a:tab pos="201930" algn="l"/>
              </a:tabLst>
            </a:pPr>
            <a:r>
              <a:rPr lang="zh-CN" altLang="en-US" dirty="0">
                <a:solidFill>
                  <a:srgbClr val="0000FF"/>
                </a:solidFill>
                <a:latin typeface="Noto Sans CJK JP Regular"/>
                <a:cs typeface="Noto Sans CJK JP Regular"/>
              </a:rPr>
              <a:t>用</a:t>
            </a:r>
            <a:r>
              <a:rPr lang="en-US" dirty="0">
                <a:solidFill>
                  <a:srgbClr val="0000FF"/>
                </a:solidFill>
                <a:latin typeface="Noto Sans CJK JP Regular"/>
                <a:cs typeface="Noto Sans CJK JP Regular"/>
              </a:rPr>
              <a:t>Testing data</a:t>
            </a:r>
            <a:r>
              <a:rPr lang="zh-CN" altLang="en-US" dirty="0">
                <a:solidFill>
                  <a:srgbClr val="0000FF"/>
                </a:solidFill>
                <a:latin typeface="Noto Sans CJK JP Regular"/>
                <a:cs typeface="Noto Sans CJK JP Regular"/>
              </a:rPr>
              <a:t>验证</a:t>
            </a:r>
            <a:r>
              <a:rPr lang="en-US" dirty="0">
                <a:solidFill>
                  <a:srgbClr val="0000FF"/>
                </a:solidFill>
                <a:latin typeface="Noto Sans CJK JP Regular"/>
                <a:cs typeface="Noto Sans CJK JP Regular"/>
              </a:rPr>
              <a:t>model，</a:t>
            </a:r>
            <a:r>
              <a:rPr lang="zh-CN" altLang="en-US" dirty="0">
                <a:solidFill>
                  <a:srgbClr val="0000FF"/>
                </a:solidFill>
                <a:latin typeface="Noto Sans CJK JP Regular"/>
                <a:cs typeface="Noto Sans CJK JP Regular"/>
              </a:rPr>
              <a:t>判断结果是否符合预期</a:t>
            </a:r>
          </a:p>
          <a:p>
            <a:pPr marL="201295" indent="-188595">
              <a:lnSpc>
                <a:spcPct val="100000"/>
              </a:lnSpc>
              <a:spcBef>
                <a:spcPts val="100"/>
              </a:spcBef>
              <a:buAutoNum type="arabicPlain" startAt="2"/>
              <a:tabLst>
                <a:tab pos="201930" algn="l"/>
              </a:tabLst>
            </a:pPr>
            <a:endParaRPr lang="zh-CN" altLang="en-US" dirty="0">
              <a:solidFill>
                <a:srgbClr val="00AF50"/>
              </a:solidFill>
              <a:latin typeface="Noto Sans CJK JP Regular"/>
              <a:cs typeface="Noto Sans CJK JP Regular"/>
            </a:endParaRPr>
          </a:p>
          <a:p>
            <a:pPr marL="201295" indent="-188595">
              <a:lnSpc>
                <a:spcPct val="100000"/>
              </a:lnSpc>
              <a:spcBef>
                <a:spcPts val="100"/>
              </a:spcBef>
              <a:buAutoNum type="arabicPlain" startAt="2"/>
              <a:tabLst>
                <a:tab pos="201930" algn="l"/>
              </a:tabLst>
            </a:pPr>
            <a:r>
              <a:rPr lang="zh-CN" altLang="en-US" dirty="0">
                <a:latin typeface="Noto Sans CJK JP Regular"/>
                <a:cs typeface="Noto Sans CJK JP Regular"/>
              </a:rPr>
              <a:t>若结果不好，就要改良训练</a:t>
            </a:r>
            <a:r>
              <a:rPr lang="en-US" dirty="0">
                <a:latin typeface="Noto Sans CJK JP Regular"/>
                <a:cs typeface="Noto Sans CJK JP Regular"/>
              </a:rPr>
              <a:t>Model</a:t>
            </a:r>
            <a:r>
              <a:rPr lang="zh-CN" altLang="en-US" dirty="0">
                <a:latin typeface="Noto Sans CJK JP Regular"/>
                <a:cs typeface="Noto Sans CJK JP Regular"/>
              </a:rPr>
              <a:t>的方式</a:t>
            </a:r>
            <a:endParaRPr sz="1800" dirty="0">
              <a:latin typeface="Noto Sans CJK JP Regular"/>
              <a:cs typeface="Noto Sans CJK JP Regul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555748" y="1417320"/>
            <a:ext cx="4104640" cy="2376170"/>
          </a:xfrm>
          <a:custGeom>
            <a:avLst/>
            <a:gdLst/>
            <a:ahLst/>
            <a:cxnLst/>
            <a:rect l="l" t="t" r="r" b="b"/>
            <a:pathLst>
              <a:path w="4104640" h="2376170">
                <a:moveTo>
                  <a:pt x="0" y="2375916"/>
                </a:moveTo>
                <a:lnTo>
                  <a:pt x="4104132" y="2375916"/>
                </a:lnTo>
                <a:lnTo>
                  <a:pt x="4104132" y="0"/>
                </a:lnTo>
                <a:lnTo>
                  <a:pt x="0" y="0"/>
                </a:lnTo>
                <a:lnTo>
                  <a:pt x="0" y="2375916"/>
                </a:lnTo>
                <a:close/>
              </a:path>
            </a:pathLst>
          </a:custGeom>
          <a:solidFill>
            <a:srgbClr val="F1F1F1"/>
          </a:solidFill>
        </p:spPr>
        <p:txBody>
          <a:bodyPr wrap="square" lIns="0" tIns="0" rIns="0" bIns="0" rtlCol="0"/>
          <a:lstStyle/>
          <a:p>
            <a:endParaRPr/>
          </a:p>
        </p:txBody>
      </p:sp>
      <p:sp>
        <p:nvSpPr>
          <p:cNvPr id="4" name="object 4"/>
          <p:cNvSpPr txBox="1"/>
          <p:nvPr/>
        </p:nvSpPr>
        <p:spPr>
          <a:xfrm>
            <a:off x="213106" y="2643379"/>
            <a:ext cx="1583690" cy="1063753"/>
          </a:xfrm>
          <a:prstGeom prst="rect">
            <a:avLst/>
          </a:prstGeom>
          <a:solidFill>
            <a:srgbClr val="000000"/>
          </a:solidFill>
        </p:spPr>
        <p:txBody>
          <a:bodyPr vert="horz" wrap="square" lIns="0" tIns="1905" rIns="0" bIns="0" rtlCol="0">
            <a:spAutoFit/>
          </a:bodyPr>
          <a:lstStyle/>
          <a:p>
            <a:pPr>
              <a:lnSpc>
                <a:spcPct val="100000"/>
              </a:lnSpc>
              <a:spcBef>
                <a:spcPts val="15"/>
              </a:spcBef>
            </a:pPr>
            <a:r>
              <a:rPr lang="en-US" sz="2300" dirty="0">
                <a:solidFill>
                  <a:schemeClr val="bg1"/>
                </a:solidFill>
                <a:latin typeface="Times New Roman"/>
                <a:cs typeface="Times New Roman"/>
              </a:rPr>
              <a:t> </a:t>
            </a:r>
          </a:p>
          <a:p>
            <a:pPr>
              <a:lnSpc>
                <a:spcPct val="100000"/>
              </a:lnSpc>
              <a:spcBef>
                <a:spcPts val="15"/>
              </a:spcBef>
            </a:pPr>
            <a:r>
              <a:rPr lang="en-US" sz="2300" dirty="0">
                <a:solidFill>
                  <a:schemeClr val="bg1"/>
                </a:solidFill>
                <a:latin typeface="Times New Roman"/>
                <a:cs typeface="Times New Roman"/>
              </a:rPr>
              <a:t>  Initial D</a:t>
            </a:r>
            <a:r>
              <a:rPr lang="en-US" altLang="zh-CN" sz="2300" dirty="0">
                <a:solidFill>
                  <a:schemeClr val="bg1"/>
                </a:solidFill>
                <a:latin typeface="Times New Roman"/>
                <a:cs typeface="Times New Roman"/>
              </a:rPr>
              <a:t>ata</a:t>
            </a:r>
          </a:p>
          <a:p>
            <a:pPr>
              <a:lnSpc>
                <a:spcPct val="100000"/>
              </a:lnSpc>
              <a:spcBef>
                <a:spcPts val="15"/>
              </a:spcBef>
            </a:pPr>
            <a:r>
              <a:rPr lang="en-US" sz="2300" dirty="0">
                <a:solidFill>
                  <a:schemeClr val="bg1"/>
                </a:solidFill>
                <a:latin typeface="Times New Roman"/>
                <a:cs typeface="Times New Roman"/>
              </a:rPr>
              <a:t> </a:t>
            </a:r>
            <a:endParaRPr sz="1800" dirty="0">
              <a:solidFill>
                <a:schemeClr val="bg1"/>
              </a:solidFill>
              <a:latin typeface="Noto Sans CJK JP Regular"/>
              <a:cs typeface="Noto Sans CJK JP Regular"/>
            </a:endParaRPr>
          </a:p>
        </p:txBody>
      </p:sp>
      <p:sp>
        <p:nvSpPr>
          <p:cNvPr id="5" name="object 5"/>
          <p:cNvSpPr txBox="1"/>
          <p:nvPr/>
        </p:nvSpPr>
        <p:spPr>
          <a:xfrm>
            <a:off x="7298332" y="2658380"/>
            <a:ext cx="1842897" cy="832920"/>
          </a:xfrm>
          <a:prstGeom prst="rect">
            <a:avLst/>
          </a:prstGeom>
          <a:solidFill>
            <a:srgbClr val="000000"/>
          </a:solidFill>
        </p:spPr>
        <p:txBody>
          <a:bodyPr vert="horz" wrap="square" lIns="0" tIns="1905" rIns="0" bIns="0" rtlCol="0">
            <a:spAutoFit/>
          </a:bodyPr>
          <a:lstStyle/>
          <a:p>
            <a:pPr marL="334645">
              <a:lnSpc>
                <a:spcPct val="100000"/>
              </a:lnSpc>
            </a:pPr>
            <a:endParaRPr lang="en-US" sz="1800" dirty="0">
              <a:solidFill>
                <a:srgbClr val="FFFFFF"/>
              </a:solidFill>
              <a:latin typeface="Noto Sans CJK JP Regular"/>
              <a:cs typeface="Noto Sans CJK JP Regular"/>
            </a:endParaRPr>
          </a:p>
          <a:p>
            <a:pPr marL="334645">
              <a:lnSpc>
                <a:spcPct val="100000"/>
              </a:lnSpc>
            </a:pPr>
            <a:r>
              <a:rPr lang="en-US" sz="1800" dirty="0">
                <a:solidFill>
                  <a:srgbClr val="FFFFFF"/>
                </a:solidFill>
                <a:latin typeface="Noto Sans CJK JP Regular"/>
                <a:cs typeface="Noto Sans CJK JP Regular"/>
              </a:rPr>
              <a:t>Correct result</a:t>
            </a:r>
          </a:p>
          <a:p>
            <a:pPr marL="334645">
              <a:lnSpc>
                <a:spcPct val="100000"/>
              </a:lnSpc>
            </a:pPr>
            <a:endParaRPr sz="1800" dirty="0">
              <a:latin typeface="Noto Sans CJK JP Regular"/>
              <a:cs typeface="Noto Sans CJK JP Regular"/>
            </a:endParaRPr>
          </a:p>
        </p:txBody>
      </p:sp>
      <p:sp>
        <p:nvSpPr>
          <p:cNvPr id="6" name="object 6"/>
          <p:cNvSpPr/>
          <p:nvPr/>
        </p:nvSpPr>
        <p:spPr>
          <a:xfrm>
            <a:off x="1837182" y="2931414"/>
            <a:ext cx="288290" cy="287020"/>
          </a:xfrm>
          <a:custGeom>
            <a:avLst/>
            <a:gdLst/>
            <a:ahLst/>
            <a:cxnLst/>
            <a:rect l="l" t="t" r="r" b="b"/>
            <a:pathLst>
              <a:path w="288289" h="287020">
                <a:moveTo>
                  <a:pt x="144780" y="0"/>
                </a:moveTo>
                <a:lnTo>
                  <a:pt x="144780" y="71628"/>
                </a:lnTo>
                <a:lnTo>
                  <a:pt x="0" y="71628"/>
                </a:lnTo>
                <a:lnTo>
                  <a:pt x="0" y="214884"/>
                </a:lnTo>
                <a:lnTo>
                  <a:pt x="144780" y="214884"/>
                </a:lnTo>
                <a:lnTo>
                  <a:pt x="144780" y="286512"/>
                </a:lnTo>
                <a:lnTo>
                  <a:pt x="288036" y="143256"/>
                </a:lnTo>
                <a:lnTo>
                  <a:pt x="144780" y="0"/>
                </a:lnTo>
                <a:close/>
              </a:path>
            </a:pathLst>
          </a:custGeom>
          <a:solidFill>
            <a:srgbClr val="000000"/>
          </a:solidFill>
        </p:spPr>
        <p:txBody>
          <a:bodyPr wrap="square" lIns="0" tIns="0" rIns="0" bIns="0" rtlCol="0"/>
          <a:lstStyle/>
          <a:p>
            <a:endParaRPr/>
          </a:p>
        </p:txBody>
      </p:sp>
      <p:sp>
        <p:nvSpPr>
          <p:cNvPr id="7" name="object 7"/>
          <p:cNvSpPr/>
          <p:nvPr/>
        </p:nvSpPr>
        <p:spPr>
          <a:xfrm>
            <a:off x="1837182" y="2931414"/>
            <a:ext cx="288290" cy="287020"/>
          </a:xfrm>
          <a:custGeom>
            <a:avLst/>
            <a:gdLst/>
            <a:ahLst/>
            <a:cxnLst/>
            <a:rect l="l" t="t" r="r" b="b"/>
            <a:pathLst>
              <a:path w="288289" h="287020">
                <a:moveTo>
                  <a:pt x="0" y="71628"/>
                </a:moveTo>
                <a:lnTo>
                  <a:pt x="144780" y="71628"/>
                </a:lnTo>
                <a:lnTo>
                  <a:pt x="144780" y="0"/>
                </a:lnTo>
                <a:lnTo>
                  <a:pt x="288036" y="143256"/>
                </a:lnTo>
                <a:lnTo>
                  <a:pt x="144780" y="286512"/>
                </a:lnTo>
                <a:lnTo>
                  <a:pt x="144780" y="214884"/>
                </a:lnTo>
                <a:lnTo>
                  <a:pt x="0" y="214884"/>
                </a:lnTo>
                <a:lnTo>
                  <a:pt x="0" y="71628"/>
                </a:lnTo>
                <a:close/>
              </a:path>
            </a:pathLst>
          </a:custGeom>
          <a:ln w="25908">
            <a:solidFill>
              <a:srgbClr val="000000"/>
            </a:solidFill>
          </a:ln>
        </p:spPr>
        <p:txBody>
          <a:bodyPr wrap="square" lIns="0" tIns="0" rIns="0" bIns="0" rtlCol="0"/>
          <a:lstStyle/>
          <a:p>
            <a:endParaRPr/>
          </a:p>
        </p:txBody>
      </p:sp>
      <p:sp>
        <p:nvSpPr>
          <p:cNvPr id="8" name="object 8"/>
          <p:cNvSpPr/>
          <p:nvPr/>
        </p:nvSpPr>
        <p:spPr>
          <a:xfrm>
            <a:off x="6948678" y="2931414"/>
            <a:ext cx="288290" cy="287020"/>
          </a:xfrm>
          <a:custGeom>
            <a:avLst/>
            <a:gdLst/>
            <a:ahLst/>
            <a:cxnLst/>
            <a:rect l="l" t="t" r="r" b="b"/>
            <a:pathLst>
              <a:path w="288290" h="287020">
                <a:moveTo>
                  <a:pt x="144779" y="0"/>
                </a:moveTo>
                <a:lnTo>
                  <a:pt x="144779" y="71628"/>
                </a:lnTo>
                <a:lnTo>
                  <a:pt x="0" y="71628"/>
                </a:lnTo>
                <a:lnTo>
                  <a:pt x="0" y="214884"/>
                </a:lnTo>
                <a:lnTo>
                  <a:pt x="144779" y="214884"/>
                </a:lnTo>
                <a:lnTo>
                  <a:pt x="144779" y="286512"/>
                </a:lnTo>
                <a:lnTo>
                  <a:pt x="288036" y="143256"/>
                </a:lnTo>
                <a:lnTo>
                  <a:pt x="144779" y="0"/>
                </a:lnTo>
                <a:close/>
              </a:path>
            </a:pathLst>
          </a:custGeom>
          <a:solidFill>
            <a:srgbClr val="000000"/>
          </a:solidFill>
        </p:spPr>
        <p:txBody>
          <a:bodyPr wrap="square" lIns="0" tIns="0" rIns="0" bIns="0" rtlCol="0"/>
          <a:lstStyle/>
          <a:p>
            <a:endParaRPr/>
          </a:p>
        </p:txBody>
      </p:sp>
      <p:sp>
        <p:nvSpPr>
          <p:cNvPr id="9" name="object 9"/>
          <p:cNvSpPr/>
          <p:nvPr/>
        </p:nvSpPr>
        <p:spPr>
          <a:xfrm>
            <a:off x="6948678" y="2931414"/>
            <a:ext cx="288290" cy="287020"/>
          </a:xfrm>
          <a:custGeom>
            <a:avLst/>
            <a:gdLst/>
            <a:ahLst/>
            <a:cxnLst/>
            <a:rect l="l" t="t" r="r" b="b"/>
            <a:pathLst>
              <a:path w="288290" h="287020">
                <a:moveTo>
                  <a:pt x="0" y="71628"/>
                </a:moveTo>
                <a:lnTo>
                  <a:pt x="144779" y="71628"/>
                </a:lnTo>
                <a:lnTo>
                  <a:pt x="144779" y="0"/>
                </a:lnTo>
                <a:lnTo>
                  <a:pt x="288036" y="143256"/>
                </a:lnTo>
                <a:lnTo>
                  <a:pt x="144779" y="286512"/>
                </a:lnTo>
                <a:lnTo>
                  <a:pt x="144779" y="214884"/>
                </a:lnTo>
                <a:lnTo>
                  <a:pt x="0" y="214884"/>
                </a:lnTo>
                <a:lnTo>
                  <a:pt x="0" y="71628"/>
                </a:lnTo>
                <a:close/>
              </a:path>
            </a:pathLst>
          </a:custGeom>
          <a:ln w="25908">
            <a:solidFill>
              <a:srgbClr val="000000"/>
            </a:solidFill>
          </a:ln>
        </p:spPr>
        <p:txBody>
          <a:bodyPr wrap="square" lIns="0" tIns="0" rIns="0" bIns="0" rtlCol="0"/>
          <a:lstStyle/>
          <a:p>
            <a:endParaRPr/>
          </a:p>
        </p:txBody>
      </p:sp>
      <p:sp>
        <p:nvSpPr>
          <p:cNvPr id="10" name="object 10"/>
          <p:cNvSpPr/>
          <p:nvPr/>
        </p:nvSpPr>
        <p:spPr>
          <a:xfrm>
            <a:off x="3060954" y="3909823"/>
            <a:ext cx="3023870" cy="821690"/>
          </a:xfrm>
          <a:custGeom>
            <a:avLst/>
            <a:gdLst/>
            <a:ahLst/>
            <a:cxnLst/>
            <a:rect l="l" t="t" r="r" b="b"/>
            <a:pathLst>
              <a:path w="3023870" h="821689">
                <a:moveTo>
                  <a:pt x="308101" y="220091"/>
                </a:moveTo>
                <a:lnTo>
                  <a:pt x="102615" y="220091"/>
                </a:lnTo>
                <a:lnTo>
                  <a:pt x="102615" y="462025"/>
                </a:lnTo>
                <a:lnTo>
                  <a:pt x="105896" y="510796"/>
                </a:lnTo>
                <a:lnTo>
                  <a:pt x="115454" y="557572"/>
                </a:lnTo>
                <a:lnTo>
                  <a:pt x="130859" y="601926"/>
                </a:lnTo>
                <a:lnTo>
                  <a:pt x="151685" y="643429"/>
                </a:lnTo>
                <a:lnTo>
                  <a:pt x="177502" y="681652"/>
                </a:lnTo>
                <a:lnTo>
                  <a:pt x="207883" y="716168"/>
                </a:lnTo>
                <a:lnTo>
                  <a:pt x="242399" y="746549"/>
                </a:lnTo>
                <a:lnTo>
                  <a:pt x="280622" y="772366"/>
                </a:lnTo>
                <a:lnTo>
                  <a:pt x="322125" y="793192"/>
                </a:lnTo>
                <a:lnTo>
                  <a:pt x="366479" y="808597"/>
                </a:lnTo>
                <a:lnTo>
                  <a:pt x="413255" y="818155"/>
                </a:lnTo>
                <a:lnTo>
                  <a:pt x="462025" y="821436"/>
                </a:lnTo>
                <a:lnTo>
                  <a:pt x="2664206" y="821436"/>
                </a:lnTo>
                <a:lnTo>
                  <a:pt x="2712976" y="818155"/>
                </a:lnTo>
                <a:lnTo>
                  <a:pt x="2759752" y="808597"/>
                </a:lnTo>
                <a:lnTo>
                  <a:pt x="2804106" y="793192"/>
                </a:lnTo>
                <a:lnTo>
                  <a:pt x="2845609" y="772366"/>
                </a:lnTo>
                <a:lnTo>
                  <a:pt x="2883832" y="746549"/>
                </a:lnTo>
                <a:lnTo>
                  <a:pt x="2918348" y="716168"/>
                </a:lnTo>
                <a:lnTo>
                  <a:pt x="2948729" y="681652"/>
                </a:lnTo>
                <a:lnTo>
                  <a:pt x="2974546" y="643429"/>
                </a:lnTo>
                <a:lnTo>
                  <a:pt x="2988271" y="616077"/>
                </a:lnTo>
                <a:lnTo>
                  <a:pt x="462025" y="616077"/>
                </a:lnTo>
                <a:lnTo>
                  <a:pt x="413343" y="608224"/>
                </a:lnTo>
                <a:lnTo>
                  <a:pt x="371085" y="586356"/>
                </a:lnTo>
                <a:lnTo>
                  <a:pt x="337777" y="553010"/>
                </a:lnTo>
                <a:lnTo>
                  <a:pt x="315941" y="510721"/>
                </a:lnTo>
                <a:lnTo>
                  <a:pt x="308101" y="462025"/>
                </a:lnTo>
                <a:lnTo>
                  <a:pt x="308101" y="220091"/>
                </a:lnTo>
                <a:close/>
              </a:path>
              <a:path w="3023870" h="821689">
                <a:moveTo>
                  <a:pt x="3023616" y="0"/>
                </a:moveTo>
                <a:lnTo>
                  <a:pt x="2818257" y="0"/>
                </a:lnTo>
                <a:lnTo>
                  <a:pt x="2818257" y="462025"/>
                </a:lnTo>
                <a:lnTo>
                  <a:pt x="2810404" y="510721"/>
                </a:lnTo>
                <a:lnTo>
                  <a:pt x="2788536" y="553010"/>
                </a:lnTo>
                <a:lnTo>
                  <a:pt x="2755190" y="586356"/>
                </a:lnTo>
                <a:lnTo>
                  <a:pt x="2712901" y="608224"/>
                </a:lnTo>
                <a:lnTo>
                  <a:pt x="2664206" y="616077"/>
                </a:lnTo>
                <a:lnTo>
                  <a:pt x="2988271" y="616077"/>
                </a:lnTo>
                <a:lnTo>
                  <a:pt x="2995372" y="601926"/>
                </a:lnTo>
                <a:lnTo>
                  <a:pt x="3010777" y="557572"/>
                </a:lnTo>
                <a:lnTo>
                  <a:pt x="3020340" y="510721"/>
                </a:lnTo>
                <a:lnTo>
                  <a:pt x="3023616" y="462025"/>
                </a:lnTo>
                <a:lnTo>
                  <a:pt x="3023616" y="0"/>
                </a:lnTo>
                <a:close/>
              </a:path>
              <a:path w="3023870" h="821689">
                <a:moveTo>
                  <a:pt x="205358" y="14731"/>
                </a:moveTo>
                <a:lnTo>
                  <a:pt x="0" y="220091"/>
                </a:lnTo>
                <a:lnTo>
                  <a:pt x="410718" y="220091"/>
                </a:lnTo>
                <a:lnTo>
                  <a:pt x="205358" y="14731"/>
                </a:lnTo>
                <a:close/>
              </a:path>
            </a:pathLst>
          </a:custGeom>
          <a:solidFill>
            <a:srgbClr val="000000"/>
          </a:solidFill>
        </p:spPr>
        <p:txBody>
          <a:bodyPr wrap="square" lIns="0" tIns="0" rIns="0" bIns="0" rtlCol="0"/>
          <a:lstStyle/>
          <a:p>
            <a:endParaRPr/>
          </a:p>
        </p:txBody>
      </p:sp>
      <p:sp>
        <p:nvSpPr>
          <p:cNvPr id="11" name="object 11"/>
          <p:cNvSpPr/>
          <p:nvPr/>
        </p:nvSpPr>
        <p:spPr>
          <a:xfrm>
            <a:off x="3060954" y="3909823"/>
            <a:ext cx="3023870" cy="821690"/>
          </a:xfrm>
          <a:custGeom>
            <a:avLst/>
            <a:gdLst/>
            <a:ahLst/>
            <a:cxnLst/>
            <a:rect l="l" t="t" r="r" b="b"/>
            <a:pathLst>
              <a:path w="3023870" h="821689">
                <a:moveTo>
                  <a:pt x="3023616" y="0"/>
                </a:moveTo>
                <a:lnTo>
                  <a:pt x="3023616" y="462025"/>
                </a:lnTo>
                <a:lnTo>
                  <a:pt x="3020335" y="510796"/>
                </a:lnTo>
                <a:lnTo>
                  <a:pt x="3010777" y="557572"/>
                </a:lnTo>
                <a:lnTo>
                  <a:pt x="2995372" y="601926"/>
                </a:lnTo>
                <a:lnTo>
                  <a:pt x="2974546" y="643429"/>
                </a:lnTo>
                <a:lnTo>
                  <a:pt x="2948729" y="681652"/>
                </a:lnTo>
                <a:lnTo>
                  <a:pt x="2918348" y="716168"/>
                </a:lnTo>
                <a:lnTo>
                  <a:pt x="2883832" y="746549"/>
                </a:lnTo>
                <a:lnTo>
                  <a:pt x="2845609" y="772366"/>
                </a:lnTo>
                <a:lnTo>
                  <a:pt x="2804106" y="793192"/>
                </a:lnTo>
                <a:lnTo>
                  <a:pt x="2759752" y="808597"/>
                </a:lnTo>
                <a:lnTo>
                  <a:pt x="2712976" y="818155"/>
                </a:lnTo>
                <a:lnTo>
                  <a:pt x="2664206" y="821436"/>
                </a:lnTo>
                <a:lnTo>
                  <a:pt x="462025" y="821436"/>
                </a:lnTo>
                <a:lnTo>
                  <a:pt x="413255" y="818155"/>
                </a:lnTo>
                <a:lnTo>
                  <a:pt x="366479" y="808597"/>
                </a:lnTo>
                <a:lnTo>
                  <a:pt x="322125" y="793192"/>
                </a:lnTo>
                <a:lnTo>
                  <a:pt x="280622" y="772366"/>
                </a:lnTo>
                <a:lnTo>
                  <a:pt x="242399" y="746549"/>
                </a:lnTo>
                <a:lnTo>
                  <a:pt x="207883" y="716168"/>
                </a:lnTo>
                <a:lnTo>
                  <a:pt x="177502" y="681652"/>
                </a:lnTo>
                <a:lnTo>
                  <a:pt x="151685" y="643429"/>
                </a:lnTo>
                <a:lnTo>
                  <a:pt x="130859" y="601926"/>
                </a:lnTo>
                <a:lnTo>
                  <a:pt x="115454" y="557572"/>
                </a:lnTo>
                <a:lnTo>
                  <a:pt x="105896" y="510796"/>
                </a:lnTo>
                <a:lnTo>
                  <a:pt x="102615" y="462025"/>
                </a:lnTo>
                <a:lnTo>
                  <a:pt x="102615" y="220091"/>
                </a:lnTo>
                <a:lnTo>
                  <a:pt x="0" y="220091"/>
                </a:lnTo>
                <a:lnTo>
                  <a:pt x="205358" y="14731"/>
                </a:lnTo>
                <a:lnTo>
                  <a:pt x="410718" y="220091"/>
                </a:lnTo>
                <a:lnTo>
                  <a:pt x="308101" y="220091"/>
                </a:lnTo>
                <a:lnTo>
                  <a:pt x="308101" y="462025"/>
                </a:lnTo>
                <a:lnTo>
                  <a:pt x="315941" y="510721"/>
                </a:lnTo>
                <a:lnTo>
                  <a:pt x="337777" y="553010"/>
                </a:lnTo>
                <a:lnTo>
                  <a:pt x="371085" y="586356"/>
                </a:lnTo>
                <a:lnTo>
                  <a:pt x="413343" y="608224"/>
                </a:lnTo>
                <a:lnTo>
                  <a:pt x="462025" y="616077"/>
                </a:lnTo>
                <a:lnTo>
                  <a:pt x="2664206" y="616077"/>
                </a:lnTo>
                <a:lnTo>
                  <a:pt x="2712901" y="608224"/>
                </a:lnTo>
                <a:lnTo>
                  <a:pt x="2755190" y="586356"/>
                </a:lnTo>
                <a:lnTo>
                  <a:pt x="2788536" y="553010"/>
                </a:lnTo>
                <a:lnTo>
                  <a:pt x="2810404" y="510721"/>
                </a:lnTo>
                <a:lnTo>
                  <a:pt x="2818257" y="462025"/>
                </a:lnTo>
                <a:lnTo>
                  <a:pt x="2818257" y="0"/>
                </a:lnTo>
                <a:lnTo>
                  <a:pt x="3023616" y="0"/>
                </a:lnTo>
                <a:close/>
              </a:path>
            </a:pathLst>
          </a:custGeom>
          <a:ln w="25907">
            <a:solidFill>
              <a:srgbClr val="000000"/>
            </a:solidFill>
          </a:ln>
        </p:spPr>
        <p:txBody>
          <a:bodyPr wrap="square" lIns="0" tIns="0" rIns="0" bIns="0" rtlCol="0"/>
          <a:lstStyle/>
          <a:p>
            <a:endParaRPr/>
          </a:p>
        </p:txBody>
      </p:sp>
      <p:sp>
        <p:nvSpPr>
          <p:cNvPr id="12" name="object 12"/>
          <p:cNvSpPr txBox="1"/>
          <p:nvPr/>
        </p:nvSpPr>
        <p:spPr>
          <a:xfrm>
            <a:off x="2339339" y="914400"/>
            <a:ext cx="4465320" cy="4910318"/>
          </a:xfrm>
          <a:prstGeom prst="rect">
            <a:avLst/>
          </a:prstGeom>
          <a:ln w="64007">
            <a:solidFill>
              <a:srgbClr val="7E7E7E"/>
            </a:solidFill>
          </a:ln>
        </p:spPr>
        <p:txBody>
          <a:bodyPr vert="horz" wrap="square" lIns="0" tIns="39369" rIns="0" bIns="0" rtlCol="0">
            <a:spAutoFit/>
          </a:bodyPr>
          <a:lstStyle/>
          <a:p>
            <a:pPr marL="635" algn="ctr">
              <a:lnSpc>
                <a:spcPct val="100000"/>
              </a:lnSpc>
              <a:spcBef>
                <a:spcPts val="309"/>
              </a:spcBef>
            </a:pPr>
            <a:r>
              <a:rPr sz="1800" spc="65" dirty="0">
                <a:solidFill>
                  <a:srgbClr val="585858"/>
                </a:solidFill>
                <a:latin typeface="Noto Sans CJK JP Regular"/>
                <a:cs typeface="Noto Sans CJK JP Regular"/>
              </a:rPr>
              <a:t>AI</a:t>
            </a:r>
            <a:r>
              <a:rPr lang="zh-CN" altLang="en-US" sz="1800" spc="65" dirty="0">
                <a:solidFill>
                  <a:srgbClr val="585858"/>
                </a:solidFill>
                <a:latin typeface="Noto Sans CJK JP Regular"/>
                <a:cs typeface="Noto Sans CJK JP Regular"/>
              </a:rPr>
              <a:t>开发</a:t>
            </a: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650" dirty="0">
              <a:latin typeface="Times New Roman"/>
              <a:cs typeface="Times New Roman"/>
            </a:endParaRPr>
          </a:p>
          <a:p>
            <a:pPr marL="812165" marR="846455" algn="ctr">
              <a:lnSpc>
                <a:spcPct val="100000"/>
              </a:lnSpc>
            </a:pPr>
            <a:endParaRPr lang="en-US" altLang="zh-CN" sz="2000" dirty="0">
              <a:solidFill>
                <a:srgbClr val="585858"/>
              </a:solidFill>
              <a:latin typeface="Noto Sans CJK JP Regular"/>
              <a:cs typeface="Noto Sans CJK JP Regular"/>
            </a:endParaRPr>
          </a:p>
          <a:p>
            <a:pPr marL="812165" marR="846455" algn="ctr">
              <a:lnSpc>
                <a:spcPct val="100000"/>
              </a:lnSpc>
            </a:pPr>
            <a:r>
              <a:rPr sz="2000" dirty="0">
                <a:solidFill>
                  <a:srgbClr val="585858"/>
                </a:solidFill>
                <a:latin typeface="黑体" panose="02010609060101010101" pitchFamily="49" charset="-122"/>
                <a:ea typeface="黑体" panose="02010609060101010101" pitchFamily="49" charset="-122"/>
                <a:cs typeface="Noto Sans CJK JP Regular"/>
              </a:rPr>
              <a:t>不</a:t>
            </a:r>
            <a:r>
              <a:rPr lang="zh-CN" altLang="en-US" sz="2000" dirty="0">
                <a:solidFill>
                  <a:srgbClr val="585858"/>
                </a:solidFill>
                <a:latin typeface="黑体" panose="02010609060101010101" pitchFamily="49" charset="-122"/>
                <a:ea typeface="黑体" panose="02010609060101010101" pitchFamily="49" charset="-122"/>
                <a:cs typeface="Noto Sans CJK JP Regular"/>
              </a:rPr>
              <a:t>断测试</a:t>
            </a:r>
            <a:r>
              <a:rPr sz="2000" dirty="0" err="1">
                <a:solidFill>
                  <a:srgbClr val="585858"/>
                </a:solidFill>
                <a:latin typeface="黑体" panose="02010609060101010101" pitchFamily="49" charset="-122"/>
                <a:ea typeface="黑体" panose="02010609060101010101" pitchFamily="49" charset="-122"/>
                <a:cs typeface="Noto Sans CJK JP Regular"/>
              </a:rPr>
              <a:t>和改良，找出最</a:t>
            </a:r>
            <a:r>
              <a:rPr sz="2000" dirty="0">
                <a:solidFill>
                  <a:srgbClr val="585858"/>
                </a:solidFill>
                <a:latin typeface="黑体" panose="02010609060101010101" pitchFamily="49" charset="-122"/>
                <a:ea typeface="黑体" panose="02010609060101010101" pitchFamily="49" charset="-122"/>
                <a:cs typeface="Noto Sans CJK JP Regular"/>
              </a:rPr>
              <a:t> </a:t>
            </a:r>
            <a:r>
              <a:rPr sz="2000" dirty="0" err="1">
                <a:solidFill>
                  <a:srgbClr val="585858"/>
                </a:solidFill>
                <a:latin typeface="黑体" panose="02010609060101010101" pitchFamily="49" charset="-122"/>
                <a:ea typeface="黑体" panose="02010609060101010101" pitchFamily="49" charset="-122"/>
                <a:cs typeface="Noto Sans CJK JP Regular"/>
              </a:rPr>
              <a:t>好的</a:t>
            </a:r>
            <a:r>
              <a:rPr lang="zh-CN" altLang="en-US" sz="2000" dirty="0">
                <a:solidFill>
                  <a:srgbClr val="585858"/>
                </a:solidFill>
                <a:latin typeface="黑体" panose="02010609060101010101" pitchFamily="49" charset="-122"/>
                <a:ea typeface="黑体" panose="02010609060101010101" pitchFamily="49" charset="-122"/>
                <a:cs typeface="Noto Sans CJK JP Regular"/>
              </a:rPr>
              <a:t>特征</a:t>
            </a:r>
            <a:r>
              <a:rPr sz="2000" dirty="0" err="1">
                <a:solidFill>
                  <a:srgbClr val="585858"/>
                </a:solidFill>
                <a:latin typeface="黑体" panose="02010609060101010101" pitchFamily="49" charset="-122"/>
                <a:ea typeface="黑体" panose="02010609060101010101" pitchFamily="49" charset="-122"/>
                <a:cs typeface="Noto Sans CJK JP Regular"/>
              </a:rPr>
              <a:t>和</a:t>
            </a:r>
            <a:r>
              <a:rPr sz="2000" spc="110" dirty="0" err="1">
                <a:solidFill>
                  <a:srgbClr val="585858"/>
                </a:solidFill>
                <a:latin typeface="黑体" panose="02010609060101010101" pitchFamily="49" charset="-122"/>
                <a:ea typeface="黑体" panose="02010609060101010101" pitchFamily="49" charset="-122"/>
                <a:cs typeface="Noto Sans CJK JP Regular"/>
              </a:rPr>
              <a:t>ML</a:t>
            </a:r>
            <a:r>
              <a:rPr lang="zh-CN" altLang="en-US" sz="2000" spc="110" dirty="0">
                <a:solidFill>
                  <a:srgbClr val="585858"/>
                </a:solidFill>
                <a:latin typeface="黑体" panose="02010609060101010101" pitchFamily="49" charset="-122"/>
                <a:ea typeface="黑体" panose="02010609060101010101" pitchFamily="49" charset="-122"/>
                <a:cs typeface="Noto Sans CJK JP Regular"/>
              </a:rPr>
              <a:t>设计</a:t>
            </a:r>
            <a:r>
              <a:rPr sz="2000" dirty="0" err="1">
                <a:solidFill>
                  <a:srgbClr val="585858"/>
                </a:solidFill>
                <a:latin typeface="黑体" panose="02010609060101010101" pitchFamily="49" charset="-122"/>
                <a:ea typeface="黑体" panose="02010609060101010101" pitchFamily="49" charset="-122"/>
                <a:cs typeface="Noto Sans CJK JP Regular"/>
              </a:rPr>
              <a:t>方式</a:t>
            </a:r>
            <a:endParaRPr lang="en-US" altLang="zh-CN" sz="2000" dirty="0">
              <a:solidFill>
                <a:srgbClr val="585858"/>
              </a:solidFill>
              <a:latin typeface="黑体" panose="02010609060101010101" pitchFamily="49" charset="-122"/>
              <a:ea typeface="黑体" panose="02010609060101010101" pitchFamily="49" charset="-122"/>
              <a:cs typeface="Noto Sans CJK JP Regular"/>
            </a:endParaRPr>
          </a:p>
          <a:p>
            <a:pPr marL="812165" marR="846455" algn="ctr">
              <a:lnSpc>
                <a:spcPct val="100000"/>
              </a:lnSpc>
            </a:pPr>
            <a:endParaRPr sz="2000" dirty="0">
              <a:latin typeface="Noto Sans CJK JP Regular"/>
              <a:cs typeface="Noto Sans CJK JP Regular"/>
            </a:endParaRPr>
          </a:p>
        </p:txBody>
      </p:sp>
      <p:sp>
        <p:nvSpPr>
          <p:cNvPr id="14" name="object 14"/>
          <p:cNvSpPr txBox="1"/>
          <p:nvPr/>
        </p:nvSpPr>
        <p:spPr>
          <a:xfrm>
            <a:off x="2768345" y="2670810"/>
            <a:ext cx="1007744" cy="612775"/>
          </a:xfrm>
          <a:prstGeom prst="rect">
            <a:avLst/>
          </a:prstGeom>
          <a:solidFill>
            <a:srgbClr val="7E7E7E"/>
          </a:solidFill>
          <a:ln w="25907">
            <a:solidFill>
              <a:srgbClr val="000000"/>
            </a:solidFill>
          </a:ln>
        </p:spPr>
        <p:txBody>
          <a:bodyPr vert="horz" wrap="square" lIns="0" tIns="49530" rIns="0" bIns="0" rtlCol="0">
            <a:spAutoFit/>
          </a:bodyPr>
          <a:lstStyle/>
          <a:p>
            <a:pPr marL="310515" marR="170180" indent="-134620">
              <a:lnSpc>
                <a:spcPct val="100000"/>
              </a:lnSpc>
              <a:spcBef>
                <a:spcPts val="390"/>
              </a:spcBef>
            </a:pPr>
            <a:r>
              <a:rPr sz="1600" spc="-295" dirty="0">
                <a:solidFill>
                  <a:srgbClr val="FFFFFF"/>
                </a:solidFill>
                <a:latin typeface="Arial"/>
                <a:cs typeface="Arial"/>
              </a:rPr>
              <a:t>T</a:t>
            </a:r>
            <a:r>
              <a:rPr sz="1600" spc="-25" dirty="0">
                <a:solidFill>
                  <a:srgbClr val="FFFFFF"/>
                </a:solidFill>
                <a:latin typeface="Arial"/>
                <a:cs typeface="Arial"/>
              </a:rPr>
              <a:t>r</a:t>
            </a:r>
            <a:r>
              <a:rPr sz="1600" spc="-85" dirty="0">
                <a:solidFill>
                  <a:srgbClr val="FFFFFF"/>
                </a:solidFill>
                <a:latin typeface="Arial"/>
                <a:cs typeface="Arial"/>
              </a:rPr>
              <a:t>a</a:t>
            </a:r>
            <a:r>
              <a:rPr sz="1600" spc="-30" dirty="0">
                <a:solidFill>
                  <a:srgbClr val="FFFFFF"/>
                </a:solidFill>
                <a:latin typeface="Arial"/>
                <a:cs typeface="Arial"/>
              </a:rPr>
              <a:t>i</a:t>
            </a:r>
            <a:r>
              <a:rPr sz="1600" spc="-35" dirty="0">
                <a:solidFill>
                  <a:srgbClr val="FFFFFF"/>
                </a:solidFill>
                <a:latin typeface="Arial"/>
                <a:cs typeface="Arial"/>
              </a:rPr>
              <a:t>n</a:t>
            </a:r>
            <a:r>
              <a:rPr sz="1600" spc="-15" dirty="0">
                <a:solidFill>
                  <a:srgbClr val="FFFFFF"/>
                </a:solidFill>
                <a:latin typeface="Arial"/>
                <a:cs typeface="Arial"/>
              </a:rPr>
              <a:t>i</a:t>
            </a:r>
            <a:r>
              <a:rPr sz="1600" spc="-80" dirty="0">
                <a:solidFill>
                  <a:srgbClr val="FFFFFF"/>
                </a:solidFill>
                <a:latin typeface="Arial"/>
                <a:cs typeface="Arial"/>
              </a:rPr>
              <a:t>ng  </a:t>
            </a:r>
            <a:r>
              <a:rPr sz="1600" spc="-95" dirty="0">
                <a:solidFill>
                  <a:srgbClr val="FFFFFF"/>
                </a:solidFill>
                <a:latin typeface="Arial"/>
                <a:cs typeface="Arial"/>
              </a:rPr>
              <a:t>Data</a:t>
            </a:r>
            <a:endParaRPr sz="1600">
              <a:latin typeface="Arial"/>
              <a:cs typeface="Arial"/>
            </a:endParaRPr>
          </a:p>
        </p:txBody>
      </p:sp>
      <p:sp>
        <p:nvSpPr>
          <p:cNvPr id="15" name="object 15"/>
          <p:cNvSpPr/>
          <p:nvPr/>
        </p:nvSpPr>
        <p:spPr>
          <a:xfrm>
            <a:off x="3848861" y="2643379"/>
            <a:ext cx="1152525" cy="899160"/>
          </a:xfrm>
          <a:custGeom>
            <a:avLst/>
            <a:gdLst/>
            <a:ahLst/>
            <a:cxnLst/>
            <a:rect l="l" t="t" r="r" b="b"/>
            <a:pathLst>
              <a:path w="1152525" h="899160">
                <a:moveTo>
                  <a:pt x="937260" y="0"/>
                </a:moveTo>
                <a:lnTo>
                  <a:pt x="0" y="0"/>
                </a:lnTo>
                <a:lnTo>
                  <a:pt x="0" y="899159"/>
                </a:lnTo>
                <a:lnTo>
                  <a:pt x="937260" y="899159"/>
                </a:lnTo>
                <a:lnTo>
                  <a:pt x="1152143" y="449579"/>
                </a:lnTo>
                <a:lnTo>
                  <a:pt x="937260" y="0"/>
                </a:lnTo>
                <a:close/>
              </a:path>
            </a:pathLst>
          </a:custGeom>
          <a:solidFill>
            <a:srgbClr val="000000"/>
          </a:solidFill>
        </p:spPr>
        <p:txBody>
          <a:bodyPr wrap="square" lIns="0" tIns="0" rIns="0" bIns="0" rtlCol="0"/>
          <a:lstStyle/>
          <a:p>
            <a:endParaRPr/>
          </a:p>
        </p:txBody>
      </p:sp>
      <p:sp>
        <p:nvSpPr>
          <p:cNvPr id="16" name="object 16"/>
          <p:cNvSpPr/>
          <p:nvPr/>
        </p:nvSpPr>
        <p:spPr>
          <a:xfrm>
            <a:off x="3848861" y="2643379"/>
            <a:ext cx="1152525" cy="899160"/>
          </a:xfrm>
          <a:custGeom>
            <a:avLst/>
            <a:gdLst/>
            <a:ahLst/>
            <a:cxnLst/>
            <a:rect l="l" t="t" r="r" b="b"/>
            <a:pathLst>
              <a:path w="1152525" h="899160">
                <a:moveTo>
                  <a:pt x="0" y="0"/>
                </a:moveTo>
                <a:lnTo>
                  <a:pt x="937260" y="0"/>
                </a:lnTo>
                <a:lnTo>
                  <a:pt x="1152143" y="449579"/>
                </a:lnTo>
                <a:lnTo>
                  <a:pt x="937260" y="899159"/>
                </a:lnTo>
                <a:lnTo>
                  <a:pt x="0" y="899159"/>
                </a:lnTo>
                <a:lnTo>
                  <a:pt x="0" y="0"/>
                </a:lnTo>
                <a:close/>
              </a:path>
            </a:pathLst>
          </a:custGeom>
          <a:ln w="25908">
            <a:solidFill>
              <a:srgbClr val="000000"/>
            </a:solidFill>
          </a:ln>
        </p:spPr>
        <p:txBody>
          <a:bodyPr wrap="square" lIns="0" tIns="0" rIns="0" bIns="0" rtlCol="0"/>
          <a:lstStyle/>
          <a:p>
            <a:endParaRPr/>
          </a:p>
        </p:txBody>
      </p:sp>
      <p:sp>
        <p:nvSpPr>
          <p:cNvPr id="17" name="object 17"/>
          <p:cNvSpPr txBox="1"/>
          <p:nvPr/>
        </p:nvSpPr>
        <p:spPr>
          <a:xfrm>
            <a:off x="2555748" y="2945638"/>
            <a:ext cx="4104640" cy="258404"/>
          </a:xfrm>
          <a:prstGeom prst="rect">
            <a:avLst/>
          </a:prstGeom>
        </p:spPr>
        <p:txBody>
          <a:bodyPr vert="horz" wrap="square" lIns="0" tIns="12065" rIns="0" bIns="0" rtlCol="0">
            <a:spAutoFit/>
          </a:bodyPr>
          <a:lstStyle/>
          <a:p>
            <a:pPr marL="1403985">
              <a:lnSpc>
                <a:spcPct val="100000"/>
              </a:lnSpc>
              <a:spcBef>
                <a:spcPts val="95"/>
              </a:spcBef>
              <a:tabLst>
                <a:tab pos="2894965" algn="l"/>
              </a:tabLst>
            </a:pPr>
            <a:r>
              <a:rPr sz="1600" spc="-40" dirty="0">
                <a:solidFill>
                  <a:srgbClr val="FFFFFF"/>
                </a:solidFill>
                <a:latin typeface="Arial"/>
                <a:cs typeface="Arial"/>
              </a:rPr>
              <a:t>Algorithm	</a:t>
            </a:r>
            <a:r>
              <a:rPr sz="1600" spc="-35" dirty="0">
                <a:solidFill>
                  <a:srgbClr val="FF0000"/>
                </a:solidFill>
                <a:latin typeface="Arial"/>
                <a:cs typeface="Arial"/>
              </a:rPr>
              <a:t>Model</a:t>
            </a:r>
            <a:endParaRPr sz="1600" dirty="0">
              <a:solidFill>
                <a:srgbClr val="FF0000"/>
              </a:solidFill>
              <a:latin typeface="Arial"/>
              <a:cs typeface="Arial"/>
            </a:endParaRPr>
          </a:p>
        </p:txBody>
      </p:sp>
      <p:sp>
        <p:nvSpPr>
          <p:cNvPr id="18" name="object 18"/>
          <p:cNvSpPr txBox="1"/>
          <p:nvPr/>
        </p:nvSpPr>
        <p:spPr>
          <a:xfrm>
            <a:off x="5215890" y="1626870"/>
            <a:ext cx="1009015" cy="576580"/>
          </a:xfrm>
          <a:prstGeom prst="rect">
            <a:avLst/>
          </a:prstGeom>
          <a:solidFill>
            <a:srgbClr val="7E7E7E"/>
          </a:solidFill>
          <a:ln w="25907">
            <a:solidFill>
              <a:srgbClr val="000000"/>
            </a:solidFill>
          </a:ln>
        </p:spPr>
        <p:txBody>
          <a:bodyPr vert="horz" wrap="square" lIns="0" tIns="31115" rIns="0" bIns="0" rtlCol="0">
            <a:spAutoFit/>
          </a:bodyPr>
          <a:lstStyle/>
          <a:p>
            <a:pPr marL="311785" marR="208915" indent="-96520">
              <a:lnSpc>
                <a:spcPct val="100000"/>
              </a:lnSpc>
              <a:spcBef>
                <a:spcPts val="245"/>
              </a:spcBef>
            </a:pPr>
            <a:r>
              <a:rPr sz="1600" spc="-345" dirty="0">
                <a:solidFill>
                  <a:srgbClr val="FFFFFF"/>
                </a:solidFill>
                <a:latin typeface="Arial"/>
                <a:cs typeface="Arial"/>
              </a:rPr>
              <a:t>T</a:t>
            </a:r>
            <a:r>
              <a:rPr sz="1600" spc="-145" dirty="0">
                <a:solidFill>
                  <a:srgbClr val="FFFFFF"/>
                </a:solidFill>
                <a:latin typeface="Arial"/>
                <a:cs typeface="Arial"/>
              </a:rPr>
              <a:t>es</a:t>
            </a:r>
            <a:r>
              <a:rPr sz="1600" spc="90" dirty="0">
                <a:solidFill>
                  <a:srgbClr val="FFFFFF"/>
                </a:solidFill>
                <a:latin typeface="Arial"/>
                <a:cs typeface="Arial"/>
              </a:rPr>
              <a:t>t</a:t>
            </a:r>
            <a:r>
              <a:rPr sz="1600" spc="10" dirty="0">
                <a:solidFill>
                  <a:srgbClr val="FFFFFF"/>
                </a:solidFill>
                <a:latin typeface="Arial"/>
                <a:cs typeface="Arial"/>
              </a:rPr>
              <a:t>i</a:t>
            </a:r>
            <a:r>
              <a:rPr sz="1600" spc="-80" dirty="0">
                <a:solidFill>
                  <a:srgbClr val="FFFFFF"/>
                </a:solidFill>
                <a:latin typeface="Arial"/>
                <a:cs typeface="Arial"/>
              </a:rPr>
              <a:t>ng  </a:t>
            </a:r>
            <a:r>
              <a:rPr sz="1600" spc="-95" dirty="0">
                <a:solidFill>
                  <a:srgbClr val="FFFFFF"/>
                </a:solidFill>
                <a:latin typeface="Arial"/>
                <a:cs typeface="Arial"/>
              </a:rPr>
              <a:t>Data</a:t>
            </a:r>
            <a:endParaRPr sz="1600">
              <a:latin typeface="Arial"/>
              <a:cs typeface="Arial"/>
            </a:endParaRPr>
          </a:p>
        </p:txBody>
      </p:sp>
      <p:sp>
        <p:nvSpPr>
          <p:cNvPr id="19" name="object 19"/>
          <p:cNvSpPr/>
          <p:nvPr/>
        </p:nvSpPr>
        <p:spPr>
          <a:xfrm>
            <a:off x="5574029" y="2274570"/>
            <a:ext cx="288290" cy="288290"/>
          </a:xfrm>
          <a:custGeom>
            <a:avLst/>
            <a:gdLst/>
            <a:ahLst/>
            <a:cxnLst/>
            <a:rect l="l" t="t" r="r" b="b"/>
            <a:pathLst>
              <a:path w="288289" h="288289">
                <a:moveTo>
                  <a:pt x="288036" y="144017"/>
                </a:moveTo>
                <a:lnTo>
                  <a:pt x="0" y="144017"/>
                </a:lnTo>
                <a:lnTo>
                  <a:pt x="144018" y="288036"/>
                </a:lnTo>
                <a:lnTo>
                  <a:pt x="288036" y="144017"/>
                </a:lnTo>
                <a:close/>
              </a:path>
              <a:path w="288289" h="288289">
                <a:moveTo>
                  <a:pt x="216027" y="0"/>
                </a:moveTo>
                <a:lnTo>
                  <a:pt x="72009" y="0"/>
                </a:lnTo>
                <a:lnTo>
                  <a:pt x="72009" y="144017"/>
                </a:lnTo>
                <a:lnTo>
                  <a:pt x="216027" y="144017"/>
                </a:lnTo>
                <a:lnTo>
                  <a:pt x="216027" y="0"/>
                </a:lnTo>
                <a:close/>
              </a:path>
            </a:pathLst>
          </a:custGeom>
          <a:solidFill>
            <a:srgbClr val="000000"/>
          </a:solidFill>
        </p:spPr>
        <p:txBody>
          <a:bodyPr wrap="square" lIns="0" tIns="0" rIns="0" bIns="0" rtlCol="0"/>
          <a:lstStyle/>
          <a:p>
            <a:endParaRPr/>
          </a:p>
        </p:txBody>
      </p:sp>
      <p:sp>
        <p:nvSpPr>
          <p:cNvPr id="20" name="object 20"/>
          <p:cNvSpPr/>
          <p:nvPr/>
        </p:nvSpPr>
        <p:spPr>
          <a:xfrm>
            <a:off x="5574029" y="2274570"/>
            <a:ext cx="288290" cy="288290"/>
          </a:xfrm>
          <a:custGeom>
            <a:avLst/>
            <a:gdLst/>
            <a:ahLst/>
            <a:cxnLst/>
            <a:rect l="l" t="t" r="r" b="b"/>
            <a:pathLst>
              <a:path w="288289" h="288289">
                <a:moveTo>
                  <a:pt x="0" y="144017"/>
                </a:moveTo>
                <a:lnTo>
                  <a:pt x="72009" y="144017"/>
                </a:lnTo>
                <a:lnTo>
                  <a:pt x="72009" y="0"/>
                </a:lnTo>
                <a:lnTo>
                  <a:pt x="216027" y="0"/>
                </a:lnTo>
                <a:lnTo>
                  <a:pt x="216027" y="144017"/>
                </a:lnTo>
                <a:lnTo>
                  <a:pt x="288036" y="144017"/>
                </a:lnTo>
                <a:lnTo>
                  <a:pt x="144018" y="288036"/>
                </a:lnTo>
                <a:lnTo>
                  <a:pt x="0" y="144017"/>
                </a:lnTo>
                <a:close/>
              </a:path>
            </a:pathLst>
          </a:custGeom>
          <a:ln w="25908">
            <a:solidFill>
              <a:srgbClr val="000000"/>
            </a:solidFill>
          </a:ln>
        </p:spPr>
        <p:txBody>
          <a:bodyPr wrap="square" lIns="0" tIns="0" rIns="0" bIns="0" rtlCol="0"/>
          <a:lstStyle/>
          <a:p>
            <a:endParaRPr/>
          </a:p>
        </p:txBody>
      </p:sp>
      <p:sp>
        <p:nvSpPr>
          <p:cNvPr id="21" name="object 21"/>
          <p:cNvSpPr/>
          <p:nvPr/>
        </p:nvSpPr>
        <p:spPr>
          <a:xfrm>
            <a:off x="2696717" y="2538223"/>
            <a:ext cx="3816350" cy="1083945"/>
          </a:xfrm>
          <a:custGeom>
            <a:avLst/>
            <a:gdLst/>
            <a:ahLst/>
            <a:cxnLst/>
            <a:rect l="l" t="t" r="r" b="b"/>
            <a:pathLst>
              <a:path w="3816350" h="1083945">
                <a:moveTo>
                  <a:pt x="0" y="1083564"/>
                </a:moveTo>
                <a:lnTo>
                  <a:pt x="3816096" y="1083564"/>
                </a:lnTo>
                <a:lnTo>
                  <a:pt x="3816096" y="0"/>
                </a:lnTo>
                <a:lnTo>
                  <a:pt x="0" y="0"/>
                </a:lnTo>
                <a:lnTo>
                  <a:pt x="0" y="1083564"/>
                </a:lnTo>
                <a:close/>
              </a:path>
            </a:pathLst>
          </a:custGeom>
          <a:ln w="38100">
            <a:solidFill>
              <a:srgbClr val="00AF50"/>
            </a:solidFill>
            <a:prstDash val="dash"/>
          </a:ln>
        </p:spPr>
        <p:txBody>
          <a:bodyPr wrap="square" lIns="0" tIns="0" rIns="0" bIns="0" rtlCol="0"/>
          <a:lstStyle/>
          <a:p>
            <a:endParaRPr/>
          </a:p>
        </p:txBody>
      </p:sp>
      <p:sp>
        <p:nvSpPr>
          <p:cNvPr id="22" name="object 22"/>
          <p:cNvSpPr/>
          <p:nvPr/>
        </p:nvSpPr>
        <p:spPr>
          <a:xfrm>
            <a:off x="5072634" y="1555242"/>
            <a:ext cx="1295400" cy="2159635"/>
          </a:xfrm>
          <a:custGeom>
            <a:avLst/>
            <a:gdLst/>
            <a:ahLst/>
            <a:cxnLst/>
            <a:rect l="l" t="t" r="r" b="b"/>
            <a:pathLst>
              <a:path w="1295400" h="2159635">
                <a:moveTo>
                  <a:pt x="0" y="2159508"/>
                </a:moveTo>
                <a:lnTo>
                  <a:pt x="1295400" y="2159508"/>
                </a:lnTo>
                <a:lnTo>
                  <a:pt x="1295400" y="0"/>
                </a:lnTo>
                <a:lnTo>
                  <a:pt x="0" y="0"/>
                </a:lnTo>
                <a:lnTo>
                  <a:pt x="0" y="2159508"/>
                </a:lnTo>
                <a:close/>
              </a:path>
            </a:pathLst>
          </a:custGeom>
          <a:ln w="38100">
            <a:solidFill>
              <a:srgbClr val="006FC0"/>
            </a:solidFill>
            <a:prstDash val="dash"/>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A2D86B6-A8E1-4CBD-B4AE-34FAD737D8F0}"/>
              </a:ext>
            </a:extLst>
          </p:cNvPr>
          <p:cNvSpPr>
            <a:spLocks noGrp="1"/>
          </p:cNvSpPr>
          <p:nvPr>
            <p:ph type="title"/>
          </p:nvPr>
        </p:nvSpPr>
        <p:spPr>
          <a:xfrm>
            <a:off x="722313" y="1295400"/>
            <a:ext cx="7772400" cy="1362075"/>
          </a:xfrm>
        </p:spPr>
        <p:txBody>
          <a:bodyPr/>
          <a:lstStyle/>
          <a:p>
            <a:pPr algn="ctr"/>
            <a:r>
              <a:rPr lang="en-US" altLang="zh-CN" dirty="0"/>
              <a:t>Part1 </a:t>
            </a:r>
            <a:endParaRPr lang="zh-CN" altLang="en-US" dirty="0"/>
          </a:p>
        </p:txBody>
      </p:sp>
      <p:sp>
        <p:nvSpPr>
          <p:cNvPr id="3" name="文本占位符 2">
            <a:extLst>
              <a:ext uri="{FF2B5EF4-FFF2-40B4-BE49-F238E27FC236}">
                <a16:creationId xmlns:a16="http://schemas.microsoft.com/office/drawing/2014/main" xmlns="" id="{AE1C8C19-4E5E-4CCC-B8A7-640E1BE3EA1E}"/>
              </a:ext>
            </a:extLst>
          </p:cNvPr>
          <p:cNvSpPr>
            <a:spLocks noGrp="1"/>
          </p:cNvSpPr>
          <p:nvPr>
            <p:ph type="body" idx="1"/>
          </p:nvPr>
        </p:nvSpPr>
        <p:spPr>
          <a:xfrm>
            <a:off x="722313" y="2681288"/>
            <a:ext cx="7772400" cy="1509712"/>
          </a:xfrm>
        </p:spPr>
        <p:txBody>
          <a:bodyPr>
            <a:noAutofit/>
          </a:bodyPr>
          <a:lstStyle/>
          <a:p>
            <a:pPr algn="ctr"/>
            <a:r>
              <a:rPr lang="en-US" altLang="zh-CN" sz="4800" b="1" dirty="0"/>
              <a:t>Introduction to Machine Learning</a:t>
            </a:r>
            <a:endParaRPr lang="zh-CN" altLang="en-US" sz="4800" dirty="0"/>
          </a:p>
        </p:txBody>
      </p:sp>
    </p:spTree>
    <p:extLst>
      <p:ext uri="{BB962C8B-B14F-4D97-AF65-F5344CB8AC3E}">
        <p14:creationId xmlns:p14="http://schemas.microsoft.com/office/powerpoint/2010/main" val="3835558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a:xfrm>
            <a:off x="162339" y="381000"/>
            <a:ext cx="6172200" cy="1143000"/>
          </a:xfrm>
        </p:spPr>
        <p:txBody>
          <a:bodyPr/>
          <a:lstStyle/>
          <a:p>
            <a:r>
              <a:rPr lang="en-US" altLang="x-none" b="1" dirty="0">
                <a:solidFill>
                  <a:srgbClr val="0000FF"/>
                </a:solidFill>
                <a:latin typeface="Arial" charset="0"/>
                <a:ea typeface="Arial" charset="0"/>
                <a:cs typeface="Arial" charset="0"/>
              </a:rPr>
              <a:t>Topics</a:t>
            </a:r>
          </a:p>
        </p:txBody>
      </p:sp>
      <p:sp>
        <p:nvSpPr>
          <p:cNvPr id="6146" name="Rectangle 3"/>
          <p:cNvSpPr>
            <a:spLocks noGrp="1" noChangeArrowheads="1"/>
          </p:cNvSpPr>
          <p:nvPr>
            <p:ph type="body" idx="1"/>
          </p:nvPr>
        </p:nvSpPr>
        <p:spPr>
          <a:xfrm>
            <a:off x="152400" y="1295400"/>
            <a:ext cx="8686800" cy="5562600"/>
          </a:xfrm>
        </p:spPr>
        <p:txBody>
          <a:bodyPr>
            <a:normAutofit/>
          </a:bodyPr>
          <a:lstStyle/>
          <a:p>
            <a:pPr marL="109728" lvl="0" indent="0">
              <a:buNone/>
            </a:pPr>
            <a:r>
              <a:rPr lang="en-US" altLang="zh-CN" b="1" dirty="0"/>
              <a:t>1</a:t>
            </a:r>
            <a:r>
              <a:rPr lang="zh-CN" altLang="en-US" b="1" dirty="0"/>
              <a:t>、</a:t>
            </a:r>
            <a:r>
              <a:rPr lang="en-US" altLang="zh-CN" b="1" dirty="0"/>
              <a:t> Introduction to Machine Learning</a:t>
            </a:r>
          </a:p>
          <a:p>
            <a:pPr marL="109728" lvl="0" indent="0">
              <a:buNone/>
            </a:pPr>
            <a:r>
              <a:rPr lang="en-US" altLang="zh-CN" dirty="0"/>
              <a:t>	1.1 Introduction to Artificial Intelligence</a:t>
            </a:r>
          </a:p>
          <a:p>
            <a:pPr marL="109728" indent="0">
              <a:buNone/>
            </a:pPr>
            <a:r>
              <a:rPr lang="en-US" dirty="0"/>
              <a:t>	1.2 </a:t>
            </a:r>
            <a:r>
              <a:rPr lang="en-US" altLang="x-none" dirty="0"/>
              <a:t>The stages of Machine Learning</a:t>
            </a:r>
            <a:endParaRPr lang="en-US" dirty="0"/>
          </a:p>
          <a:p>
            <a:pPr marL="109728" indent="0">
              <a:buNone/>
            </a:pPr>
            <a:r>
              <a:rPr lang="en-US" dirty="0"/>
              <a:t>	</a:t>
            </a:r>
            <a:r>
              <a:rPr lang="en-US" dirty="0">
                <a:solidFill>
                  <a:srgbClr val="FF0000"/>
                </a:solidFill>
              </a:rPr>
              <a:t>1.3 The details of </a:t>
            </a:r>
            <a:r>
              <a:rPr lang="en-US" altLang="x-none" dirty="0">
                <a:solidFill>
                  <a:srgbClr val="FF0000"/>
                </a:solidFill>
              </a:rPr>
              <a:t>Machine Learning</a:t>
            </a:r>
            <a:endParaRPr lang="en-US" altLang="zh-CN" dirty="0">
              <a:solidFill>
                <a:srgbClr val="FF0000"/>
              </a:solidFill>
            </a:endParaRPr>
          </a:p>
          <a:p>
            <a:pPr marL="109728" lvl="0" indent="0">
              <a:buNone/>
            </a:pPr>
            <a:endParaRPr lang="en-US" dirty="0"/>
          </a:p>
          <a:p>
            <a:pPr marL="109728" lvl="0" indent="0">
              <a:buNone/>
            </a:pPr>
            <a:r>
              <a:rPr lang="en-US" altLang="zh-CN" b="1" dirty="0"/>
              <a:t>2</a:t>
            </a:r>
            <a:r>
              <a:rPr lang="zh-CN" altLang="en-US" b="1" dirty="0"/>
              <a:t>、</a:t>
            </a:r>
            <a:r>
              <a:rPr lang="en-US" altLang="zh-CN" b="1" dirty="0"/>
              <a:t> Introduction to </a:t>
            </a:r>
            <a:r>
              <a:rPr lang="en-US" altLang="zh-CN" b="1" dirty="0" err="1"/>
              <a:t>Nerual</a:t>
            </a:r>
            <a:r>
              <a:rPr lang="en-US" altLang="zh-CN" b="1" dirty="0"/>
              <a:t> Network</a:t>
            </a:r>
          </a:p>
          <a:p>
            <a:pPr marL="109728" lvl="0" indent="0">
              <a:buNone/>
            </a:pPr>
            <a:r>
              <a:rPr lang="en-US" altLang="zh-CN" dirty="0"/>
              <a:t>	2.1 concept of artificial neural network</a:t>
            </a:r>
          </a:p>
          <a:p>
            <a:pPr marL="109728" lvl="0" indent="0">
              <a:buNone/>
            </a:pPr>
            <a:r>
              <a:rPr lang="en-US" altLang="zh-CN" dirty="0"/>
              <a:t>	2.2 neural network training process</a:t>
            </a:r>
          </a:p>
          <a:p>
            <a:pPr marL="109728" lvl="0" indent="0">
              <a:buNone/>
            </a:pPr>
            <a:r>
              <a:rPr lang="en-US" altLang="zh-CN" dirty="0">
                <a:ea typeface="宋体" charset="-122"/>
              </a:rPr>
              <a:t>	2.3 concept of </a:t>
            </a:r>
            <a:r>
              <a:rPr lang="en-US" altLang="zh-CN" dirty="0"/>
              <a:t>Deep Neural Networks </a:t>
            </a:r>
            <a:endParaRPr lang="en-US" altLang="zh-CN" dirty="0">
              <a:ea typeface="宋体" charset="-122"/>
            </a:endParaRPr>
          </a:p>
        </p:txBody>
      </p:sp>
    </p:spTree>
    <p:extLst>
      <p:ext uri="{BB962C8B-B14F-4D97-AF65-F5344CB8AC3E}">
        <p14:creationId xmlns:p14="http://schemas.microsoft.com/office/powerpoint/2010/main" val="392155460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556510" y="2710433"/>
            <a:ext cx="1207135" cy="1985159"/>
          </a:xfrm>
          <a:prstGeom prst="rect">
            <a:avLst/>
          </a:prstGeom>
          <a:solidFill>
            <a:srgbClr val="000000"/>
          </a:solidFill>
          <a:ln w="38100">
            <a:solidFill>
              <a:srgbClr val="FF0000"/>
            </a:solidFill>
          </a:ln>
        </p:spPr>
        <p:txBody>
          <a:bodyPr vert="horz" wrap="square" lIns="0" tIns="0" rIns="0" bIns="0" rtlCol="0">
            <a:spAutoFit/>
          </a:bodyPr>
          <a:lstStyle/>
          <a:p>
            <a:pPr>
              <a:lnSpc>
                <a:spcPct val="100000"/>
              </a:lnSpc>
            </a:pPr>
            <a:endParaRPr sz="2400" dirty="0">
              <a:latin typeface="Times New Roman"/>
              <a:cs typeface="Times New Roman"/>
            </a:endParaRPr>
          </a:p>
          <a:p>
            <a:pPr>
              <a:lnSpc>
                <a:spcPct val="100000"/>
              </a:lnSpc>
              <a:spcBef>
                <a:spcPts val="20"/>
              </a:spcBef>
            </a:pPr>
            <a:endParaRPr sz="3300" dirty="0">
              <a:latin typeface="Times New Roman"/>
              <a:cs typeface="Times New Roman"/>
            </a:endParaRPr>
          </a:p>
          <a:p>
            <a:pPr marL="374650" marR="367030">
              <a:lnSpc>
                <a:spcPct val="100000"/>
              </a:lnSpc>
            </a:pPr>
            <a:r>
              <a:rPr lang="zh-CN" altLang="en-US" sz="1800" dirty="0">
                <a:solidFill>
                  <a:srgbClr val="FFFFFF"/>
                </a:solidFill>
                <a:latin typeface="Noto Sans CJK JP Regular"/>
                <a:cs typeface="Noto Sans CJK JP Regular"/>
              </a:rPr>
              <a:t>特征</a:t>
            </a:r>
            <a:r>
              <a:rPr sz="1800" dirty="0">
                <a:solidFill>
                  <a:srgbClr val="FFFFFF"/>
                </a:solidFill>
                <a:latin typeface="Noto Sans CJK JP Regular"/>
                <a:cs typeface="Noto Sans CJK JP Regular"/>
              </a:rPr>
              <a:t> </a:t>
            </a:r>
            <a:r>
              <a:rPr sz="1800" dirty="0" err="1">
                <a:solidFill>
                  <a:srgbClr val="FFFFFF"/>
                </a:solidFill>
                <a:latin typeface="Noto Sans CJK JP Regular"/>
                <a:cs typeface="Noto Sans CJK JP Regular"/>
              </a:rPr>
              <a:t>工程</a:t>
            </a:r>
            <a:endParaRPr lang="en-US" altLang="zh-CN" sz="1800" dirty="0">
              <a:solidFill>
                <a:srgbClr val="FFFFFF"/>
              </a:solidFill>
              <a:latin typeface="Noto Sans CJK JP Regular"/>
              <a:cs typeface="Noto Sans CJK JP Regular"/>
            </a:endParaRPr>
          </a:p>
          <a:p>
            <a:pPr marL="374650" marR="367030">
              <a:lnSpc>
                <a:spcPct val="100000"/>
              </a:lnSpc>
            </a:pPr>
            <a:endParaRPr lang="en-US" altLang="zh-CN" dirty="0">
              <a:solidFill>
                <a:srgbClr val="FFFFFF"/>
              </a:solidFill>
              <a:latin typeface="Noto Sans CJK JP Regular"/>
              <a:cs typeface="Noto Sans CJK JP Regular"/>
            </a:endParaRPr>
          </a:p>
          <a:p>
            <a:pPr marL="374650" marR="367030">
              <a:lnSpc>
                <a:spcPct val="100000"/>
              </a:lnSpc>
            </a:pPr>
            <a:endParaRPr sz="1800" dirty="0">
              <a:latin typeface="Noto Sans CJK JP Regular"/>
              <a:cs typeface="Noto Sans CJK JP Regular"/>
            </a:endParaRPr>
          </a:p>
        </p:txBody>
      </p:sp>
      <p:sp>
        <p:nvSpPr>
          <p:cNvPr id="4" name="object 4"/>
          <p:cNvSpPr txBox="1"/>
          <p:nvPr/>
        </p:nvSpPr>
        <p:spPr>
          <a:xfrm>
            <a:off x="4068317" y="2710433"/>
            <a:ext cx="1152525" cy="1985159"/>
          </a:xfrm>
          <a:prstGeom prst="rect">
            <a:avLst/>
          </a:prstGeom>
          <a:solidFill>
            <a:srgbClr val="000000"/>
          </a:solidFill>
          <a:ln w="38100">
            <a:solidFill>
              <a:srgbClr val="FF0000"/>
            </a:solidFill>
          </a:ln>
        </p:spPr>
        <p:txBody>
          <a:bodyPr vert="horz" wrap="square" lIns="0" tIns="0" rIns="0" bIns="0" rtlCol="0">
            <a:spAutoFit/>
          </a:bodyPr>
          <a:lstStyle/>
          <a:p>
            <a:pPr>
              <a:lnSpc>
                <a:spcPct val="100000"/>
              </a:lnSpc>
            </a:pPr>
            <a:endParaRPr sz="2400" dirty="0">
              <a:latin typeface="Times New Roman"/>
              <a:cs typeface="Times New Roman"/>
            </a:endParaRPr>
          </a:p>
          <a:p>
            <a:pPr>
              <a:lnSpc>
                <a:spcPct val="100000"/>
              </a:lnSpc>
              <a:spcBef>
                <a:spcPts val="20"/>
              </a:spcBef>
            </a:pPr>
            <a:endParaRPr sz="3300" dirty="0">
              <a:latin typeface="Times New Roman"/>
              <a:cs typeface="Times New Roman"/>
            </a:endParaRPr>
          </a:p>
          <a:p>
            <a:pPr algn="ctr">
              <a:lnSpc>
                <a:spcPct val="100000"/>
              </a:lnSpc>
            </a:pPr>
            <a:r>
              <a:rPr sz="1800" spc="-35" dirty="0">
                <a:solidFill>
                  <a:schemeClr val="bg1"/>
                </a:solidFill>
                <a:latin typeface="Noto Sans CJK JP Regular"/>
                <a:cs typeface="Noto Sans CJK JP Regular"/>
              </a:rPr>
              <a:t>ＭL</a:t>
            </a:r>
            <a:endParaRPr sz="1800" dirty="0">
              <a:solidFill>
                <a:schemeClr val="bg1"/>
              </a:solidFill>
              <a:latin typeface="Noto Sans CJK JP Regular"/>
              <a:cs typeface="Noto Sans CJK JP Regular"/>
            </a:endParaRPr>
          </a:p>
          <a:p>
            <a:pPr algn="ctr">
              <a:lnSpc>
                <a:spcPct val="100000"/>
              </a:lnSpc>
            </a:pPr>
            <a:r>
              <a:rPr lang="zh-CN" altLang="en-US" sz="1800" dirty="0">
                <a:solidFill>
                  <a:schemeClr val="bg1"/>
                </a:solidFill>
                <a:latin typeface="Noto Sans CJK JP Regular"/>
                <a:cs typeface="Noto Sans CJK JP Regular"/>
              </a:rPr>
              <a:t>设计</a:t>
            </a:r>
            <a:endParaRPr lang="en-US" altLang="zh-CN" sz="1800" dirty="0">
              <a:solidFill>
                <a:schemeClr val="bg1"/>
              </a:solidFill>
              <a:latin typeface="Noto Sans CJK JP Regular"/>
              <a:cs typeface="Noto Sans CJK JP Regular"/>
            </a:endParaRPr>
          </a:p>
          <a:p>
            <a:pPr algn="ctr">
              <a:lnSpc>
                <a:spcPct val="100000"/>
              </a:lnSpc>
            </a:pPr>
            <a:endParaRPr lang="en-US" altLang="zh-CN" dirty="0">
              <a:solidFill>
                <a:schemeClr val="bg1"/>
              </a:solidFill>
              <a:latin typeface="Noto Sans CJK JP Regular"/>
              <a:cs typeface="Noto Sans CJK JP Regular"/>
            </a:endParaRPr>
          </a:p>
          <a:p>
            <a:pPr algn="ctr">
              <a:lnSpc>
                <a:spcPct val="100000"/>
              </a:lnSpc>
            </a:pPr>
            <a:endParaRPr sz="1800" dirty="0">
              <a:solidFill>
                <a:schemeClr val="bg1"/>
              </a:solidFill>
              <a:latin typeface="Noto Sans CJK JP Regular"/>
              <a:cs typeface="Noto Sans CJK JP Regular"/>
            </a:endParaRPr>
          </a:p>
        </p:txBody>
      </p:sp>
      <p:sp>
        <p:nvSpPr>
          <p:cNvPr id="5" name="object 5"/>
          <p:cNvSpPr/>
          <p:nvPr/>
        </p:nvSpPr>
        <p:spPr>
          <a:xfrm>
            <a:off x="108965" y="3717797"/>
            <a:ext cx="1583690" cy="935990"/>
          </a:xfrm>
          <a:custGeom>
            <a:avLst/>
            <a:gdLst/>
            <a:ahLst/>
            <a:cxnLst/>
            <a:rect l="l" t="t" r="r" b="b"/>
            <a:pathLst>
              <a:path w="1583689" h="935989">
                <a:moveTo>
                  <a:pt x="0" y="935735"/>
                </a:moveTo>
                <a:lnTo>
                  <a:pt x="1583436" y="935735"/>
                </a:lnTo>
                <a:lnTo>
                  <a:pt x="1583436" y="0"/>
                </a:lnTo>
                <a:lnTo>
                  <a:pt x="0" y="0"/>
                </a:lnTo>
                <a:lnTo>
                  <a:pt x="0" y="935735"/>
                </a:lnTo>
                <a:close/>
              </a:path>
            </a:pathLst>
          </a:custGeom>
          <a:solidFill>
            <a:srgbClr val="000000"/>
          </a:solidFill>
        </p:spPr>
        <p:txBody>
          <a:bodyPr wrap="square" lIns="0" tIns="0" rIns="0" bIns="0" rtlCol="0"/>
          <a:lstStyle/>
          <a:p>
            <a:endParaRPr/>
          </a:p>
        </p:txBody>
      </p:sp>
      <p:sp>
        <p:nvSpPr>
          <p:cNvPr id="6" name="object 6"/>
          <p:cNvSpPr/>
          <p:nvPr/>
        </p:nvSpPr>
        <p:spPr>
          <a:xfrm>
            <a:off x="108965" y="3717797"/>
            <a:ext cx="1583690" cy="935990"/>
          </a:xfrm>
          <a:custGeom>
            <a:avLst/>
            <a:gdLst/>
            <a:ahLst/>
            <a:cxnLst/>
            <a:rect l="l" t="t" r="r" b="b"/>
            <a:pathLst>
              <a:path w="1583689" h="935989">
                <a:moveTo>
                  <a:pt x="0" y="935735"/>
                </a:moveTo>
                <a:lnTo>
                  <a:pt x="1583436" y="935735"/>
                </a:lnTo>
                <a:lnTo>
                  <a:pt x="1583436" y="0"/>
                </a:lnTo>
                <a:lnTo>
                  <a:pt x="0" y="0"/>
                </a:lnTo>
                <a:lnTo>
                  <a:pt x="0" y="935735"/>
                </a:lnTo>
                <a:close/>
              </a:path>
            </a:pathLst>
          </a:custGeom>
          <a:ln w="25908">
            <a:solidFill>
              <a:srgbClr val="000000"/>
            </a:solidFill>
          </a:ln>
        </p:spPr>
        <p:txBody>
          <a:bodyPr wrap="square" lIns="0" tIns="0" rIns="0" bIns="0" rtlCol="0"/>
          <a:lstStyle/>
          <a:p>
            <a:endParaRPr/>
          </a:p>
        </p:txBody>
      </p:sp>
      <p:sp>
        <p:nvSpPr>
          <p:cNvPr id="7" name="object 7"/>
          <p:cNvSpPr txBox="1"/>
          <p:nvPr/>
        </p:nvSpPr>
        <p:spPr>
          <a:xfrm>
            <a:off x="429259" y="4029836"/>
            <a:ext cx="9398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dirty="0">
                <a:solidFill>
                  <a:srgbClr val="FFFFFF"/>
                </a:solidFill>
                <a:latin typeface="Noto Sans CJK JP Regular"/>
                <a:cs typeface="Noto Sans CJK JP Regular"/>
              </a:rPr>
              <a:t>原始资料</a:t>
            </a:r>
            <a:endParaRPr sz="1800" dirty="0">
              <a:latin typeface="Noto Sans CJK JP Regular"/>
              <a:cs typeface="Noto Sans CJK JP Regular"/>
            </a:endParaRPr>
          </a:p>
        </p:txBody>
      </p:sp>
      <p:sp>
        <p:nvSpPr>
          <p:cNvPr id="8" name="object 8"/>
          <p:cNvSpPr/>
          <p:nvPr/>
        </p:nvSpPr>
        <p:spPr>
          <a:xfrm>
            <a:off x="7453121" y="3717797"/>
            <a:ext cx="1583690" cy="935990"/>
          </a:xfrm>
          <a:custGeom>
            <a:avLst/>
            <a:gdLst/>
            <a:ahLst/>
            <a:cxnLst/>
            <a:rect l="l" t="t" r="r" b="b"/>
            <a:pathLst>
              <a:path w="1583690" h="935989">
                <a:moveTo>
                  <a:pt x="0" y="935735"/>
                </a:moveTo>
                <a:lnTo>
                  <a:pt x="1583435" y="935735"/>
                </a:lnTo>
                <a:lnTo>
                  <a:pt x="1583435" y="0"/>
                </a:lnTo>
                <a:lnTo>
                  <a:pt x="0" y="0"/>
                </a:lnTo>
                <a:lnTo>
                  <a:pt x="0" y="935735"/>
                </a:lnTo>
                <a:close/>
              </a:path>
            </a:pathLst>
          </a:custGeom>
          <a:solidFill>
            <a:srgbClr val="000000"/>
          </a:solidFill>
        </p:spPr>
        <p:txBody>
          <a:bodyPr wrap="square" lIns="0" tIns="0" rIns="0" bIns="0" rtlCol="0"/>
          <a:lstStyle/>
          <a:p>
            <a:endParaRPr/>
          </a:p>
        </p:txBody>
      </p:sp>
      <p:sp>
        <p:nvSpPr>
          <p:cNvPr id="9" name="object 9"/>
          <p:cNvSpPr/>
          <p:nvPr/>
        </p:nvSpPr>
        <p:spPr>
          <a:xfrm>
            <a:off x="7453121" y="3717797"/>
            <a:ext cx="1583690" cy="935990"/>
          </a:xfrm>
          <a:custGeom>
            <a:avLst/>
            <a:gdLst/>
            <a:ahLst/>
            <a:cxnLst/>
            <a:rect l="l" t="t" r="r" b="b"/>
            <a:pathLst>
              <a:path w="1583690" h="935989">
                <a:moveTo>
                  <a:pt x="0" y="935735"/>
                </a:moveTo>
                <a:lnTo>
                  <a:pt x="1583435" y="935735"/>
                </a:lnTo>
                <a:lnTo>
                  <a:pt x="1583435" y="0"/>
                </a:lnTo>
                <a:lnTo>
                  <a:pt x="0" y="0"/>
                </a:lnTo>
                <a:lnTo>
                  <a:pt x="0" y="935735"/>
                </a:lnTo>
                <a:close/>
              </a:path>
            </a:pathLst>
          </a:custGeom>
          <a:ln w="25908">
            <a:solidFill>
              <a:srgbClr val="000000"/>
            </a:solidFill>
          </a:ln>
        </p:spPr>
        <p:txBody>
          <a:bodyPr wrap="square" lIns="0" tIns="0" rIns="0" bIns="0" rtlCol="0"/>
          <a:lstStyle/>
          <a:p>
            <a:endParaRPr/>
          </a:p>
        </p:txBody>
      </p:sp>
      <p:sp>
        <p:nvSpPr>
          <p:cNvPr id="10" name="object 10"/>
          <p:cNvSpPr txBox="1"/>
          <p:nvPr/>
        </p:nvSpPr>
        <p:spPr>
          <a:xfrm>
            <a:off x="7775193" y="4029836"/>
            <a:ext cx="9398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dirty="0">
                <a:solidFill>
                  <a:schemeClr val="bg1"/>
                </a:solidFill>
                <a:latin typeface="Noto Sans CJK JP Regular"/>
                <a:cs typeface="Noto Sans CJK JP Regular"/>
              </a:rPr>
              <a:t>正确结果</a:t>
            </a:r>
            <a:endParaRPr sz="1800" dirty="0">
              <a:solidFill>
                <a:schemeClr val="bg1"/>
              </a:solidFill>
              <a:latin typeface="Noto Sans CJK JP Regular"/>
              <a:cs typeface="Noto Sans CJK JP Regular"/>
            </a:endParaRPr>
          </a:p>
        </p:txBody>
      </p:sp>
      <p:sp>
        <p:nvSpPr>
          <p:cNvPr id="11" name="object 11"/>
          <p:cNvSpPr/>
          <p:nvPr/>
        </p:nvSpPr>
        <p:spPr>
          <a:xfrm>
            <a:off x="1837182" y="4077461"/>
            <a:ext cx="288290" cy="288290"/>
          </a:xfrm>
          <a:custGeom>
            <a:avLst/>
            <a:gdLst/>
            <a:ahLst/>
            <a:cxnLst/>
            <a:rect l="l" t="t" r="r" b="b"/>
            <a:pathLst>
              <a:path w="288289" h="288289">
                <a:moveTo>
                  <a:pt x="144018" y="0"/>
                </a:moveTo>
                <a:lnTo>
                  <a:pt x="144018" y="72008"/>
                </a:lnTo>
                <a:lnTo>
                  <a:pt x="0" y="72008"/>
                </a:lnTo>
                <a:lnTo>
                  <a:pt x="0" y="216026"/>
                </a:lnTo>
                <a:lnTo>
                  <a:pt x="144018" y="216026"/>
                </a:lnTo>
                <a:lnTo>
                  <a:pt x="144018" y="288036"/>
                </a:lnTo>
                <a:lnTo>
                  <a:pt x="288036" y="144018"/>
                </a:lnTo>
                <a:lnTo>
                  <a:pt x="144018" y="0"/>
                </a:lnTo>
                <a:close/>
              </a:path>
            </a:pathLst>
          </a:custGeom>
          <a:solidFill>
            <a:srgbClr val="000000"/>
          </a:solidFill>
        </p:spPr>
        <p:txBody>
          <a:bodyPr wrap="square" lIns="0" tIns="0" rIns="0" bIns="0" rtlCol="0"/>
          <a:lstStyle/>
          <a:p>
            <a:endParaRPr/>
          </a:p>
        </p:txBody>
      </p:sp>
      <p:sp>
        <p:nvSpPr>
          <p:cNvPr id="12" name="object 12"/>
          <p:cNvSpPr/>
          <p:nvPr/>
        </p:nvSpPr>
        <p:spPr>
          <a:xfrm>
            <a:off x="1837182" y="4077461"/>
            <a:ext cx="288290" cy="288290"/>
          </a:xfrm>
          <a:custGeom>
            <a:avLst/>
            <a:gdLst/>
            <a:ahLst/>
            <a:cxnLst/>
            <a:rect l="l" t="t" r="r" b="b"/>
            <a:pathLst>
              <a:path w="288289" h="288289">
                <a:moveTo>
                  <a:pt x="0" y="72008"/>
                </a:moveTo>
                <a:lnTo>
                  <a:pt x="144018" y="72008"/>
                </a:lnTo>
                <a:lnTo>
                  <a:pt x="144018" y="0"/>
                </a:lnTo>
                <a:lnTo>
                  <a:pt x="288036" y="144018"/>
                </a:lnTo>
                <a:lnTo>
                  <a:pt x="144018" y="288036"/>
                </a:lnTo>
                <a:lnTo>
                  <a:pt x="144018" y="216026"/>
                </a:lnTo>
                <a:lnTo>
                  <a:pt x="0" y="216026"/>
                </a:lnTo>
                <a:lnTo>
                  <a:pt x="0" y="72008"/>
                </a:lnTo>
                <a:close/>
              </a:path>
            </a:pathLst>
          </a:custGeom>
          <a:ln w="25908">
            <a:solidFill>
              <a:srgbClr val="000000"/>
            </a:solidFill>
          </a:ln>
        </p:spPr>
        <p:txBody>
          <a:bodyPr wrap="square" lIns="0" tIns="0" rIns="0" bIns="0" rtlCol="0"/>
          <a:lstStyle/>
          <a:p>
            <a:endParaRPr/>
          </a:p>
        </p:txBody>
      </p:sp>
      <p:sp>
        <p:nvSpPr>
          <p:cNvPr id="13" name="object 13"/>
          <p:cNvSpPr/>
          <p:nvPr/>
        </p:nvSpPr>
        <p:spPr>
          <a:xfrm>
            <a:off x="6948678" y="4077461"/>
            <a:ext cx="288290" cy="288290"/>
          </a:xfrm>
          <a:custGeom>
            <a:avLst/>
            <a:gdLst/>
            <a:ahLst/>
            <a:cxnLst/>
            <a:rect l="l" t="t" r="r" b="b"/>
            <a:pathLst>
              <a:path w="288290" h="288289">
                <a:moveTo>
                  <a:pt x="144018" y="0"/>
                </a:moveTo>
                <a:lnTo>
                  <a:pt x="144018" y="72008"/>
                </a:lnTo>
                <a:lnTo>
                  <a:pt x="0" y="72008"/>
                </a:lnTo>
                <a:lnTo>
                  <a:pt x="0" y="216026"/>
                </a:lnTo>
                <a:lnTo>
                  <a:pt x="144018" y="216026"/>
                </a:lnTo>
                <a:lnTo>
                  <a:pt x="144018" y="288036"/>
                </a:lnTo>
                <a:lnTo>
                  <a:pt x="288036" y="144018"/>
                </a:lnTo>
                <a:lnTo>
                  <a:pt x="144018" y="0"/>
                </a:lnTo>
                <a:close/>
              </a:path>
            </a:pathLst>
          </a:custGeom>
          <a:solidFill>
            <a:srgbClr val="000000"/>
          </a:solidFill>
        </p:spPr>
        <p:txBody>
          <a:bodyPr wrap="square" lIns="0" tIns="0" rIns="0" bIns="0" rtlCol="0"/>
          <a:lstStyle/>
          <a:p>
            <a:endParaRPr/>
          </a:p>
        </p:txBody>
      </p:sp>
      <p:sp>
        <p:nvSpPr>
          <p:cNvPr id="14" name="object 14"/>
          <p:cNvSpPr/>
          <p:nvPr/>
        </p:nvSpPr>
        <p:spPr>
          <a:xfrm>
            <a:off x="6948678" y="4077461"/>
            <a:ext cx="288290" cy="288290"/>
          </a:xfrm>
          <a:custGeom>
            <a:avLst/>
            <a:gdLst/>
            <a:ahLst/>
            <a:cxnLst/>
            <a:rect l="l" t="t" r="r" b="b"/>
            <a:pathLst>
              <a:path w="288290" h="288289">
                <a:moveTo>
                  <a:pt x="0" y="72008"/>
                </a:moveTo>
                <a:lnTo>
                  <a:pt x="144018" y="72008"/>
                </a:lnTo>
                <a:lnTo>
                  <a:pt x="144018" y="0"/>
                </a:lnTo>
                <a:lnTo>
                  <a:pt x="288036" y="144018"/>
                </a:lnTo>
                <a:lnTo>
                  <a:pt x="144018" y="288036"/>
                </a:lnTo>
                <a:lnTo>
                  <a:pt x="144018" y="216026"/>
                </a:lnTo>
                <a:lnTo>
                  <a:pt x="0" y="216026"/>
                </a:lnTo>
                <a:lnTo>
                  <a:pt x="0" y="72008"/>
                </a:lnTo>
                <a:close/>
              </a:path>
            </a:pathLst>
          </a:custGeom>
          <a:ln w="25908">
            <a:solidFill>
              <a:srgbClr val="000000"/>
            </a:solidFill>
          </a:ln>
        </p:spPr>
        <p:txBody>
          <a:bodyPr wrap="square" lIns="0" tIns="0" rIns="0" bIns="0" rtlCol="0"/>
          <a:lstStyle/>
          <a:p>
            <a:endParaRPr/>
          </a:p>
        </p:txBody>
      </p:sp>
      <p:sp>
        <p:nvSpPr>
          <p:cNvPr id="15" name="object 15"/>
          <p:cNvSpPr txBox="1"/>
          <p:nvPr/>
        </p:nvSpPr>
        <p:spPr>
          <a:xfrm>
            <a:off x="5508497" y="2710433"/>
            <a:ext cx="1152525" cy="1985159"/>
          </a:xfrm>
          <a:prstGeom prst="rect">
            <a:avLst/>
          </a:prstGeom>
          <a:solidFill>
            <a:srgbClr val="000000"/>
          </a:solidFill>
          <a:ln w="38100">
            <a:solidFill>
              <a:srgbClr val="FF0000"/>
            </a:solidFill>
          </a:ln>
        </p:spPr>
        <p:txBody>
          <a:bodyPr vert="horz" wrap="square" lIns="0" tIns="0" rIns="0" bIns="0" rtlCol="0">
            <a:spAutoFit/>
          </a:bodyPr>
          <a:lstStyle/>
          <a:p>
            <a:pPr>
              <a:lnSpc>
                <a:spcPct val="100000"/>
              </a:lnSpc>
            </a:pPr>
            <a:endParaRPr sz="2400" dirty="0">
              <a:latin typeface="Times New Roman"/>
              <a:cs typeface="Times New Roman"/>
            </a:endParaRPr>
          </a:p>
          <a:p>
            <a:pPr>
              <a:lnSpc>
                <a:spcPct val="100000"/>
              </a:lnSpc>
              <a:spcBef>
                <a:spcPts val="20"/>
              </a:spcBef>
            </a:pPr>
            <a:endParaRPr sz="3300" dirty="0">
              <a:latin typeface="Times New Roman"/>
              <a:cs typeface="Times New Roman"/>
            </a:endParaRPr>
          </a:p>
          <a:p>
            <a:pPr marL="346710" marR="340995">
              <a:lnSpc>
                <a:spcPct val="100000"/>
              </a:lnSpc>
            </a:pPr>
            <a:r>
              <a:rPr sz="1800" dirty="0" err="1">
                <a:solidFill>
                  <a:srgbClr val="FFFFFF"/>
                </a:solidFill>
                <a:latin typeface="Noto Sans CJK JP Regular"/>
                <a:cs typeface="Noto Sans CJK JP Regular"/>
              </a:rPr>
              <a:t>模型</a:t>
            </a:r>
            <a:r>
              <a:rPr sz="1800" dirty="0">
                <a:solidFill>
                  <a:srgbClr val="FFFFFF"/>
                </a:solidFill>
                <a:latin typeface="Noto Sans CJK JP Regular"/>
                <a:cs typeface="Noto Sans CJK JP Regular"/>
              </a:rPr>
              <a:t> </a:t>
            </a:r>
            <a:r>
              <a:rPr lang="zh-CN" altLang="en-US" sz="1800" dirty="0">
                <a:solidFill>
                  <a:srgbClr val="FFFFFF"/>
                </a:solidFill>
                <a:latin typeface="Noto Sans CJK JP Regular"/>
                <a:cs typeface="Noto Sans CJK JP Regular"/>
              </a:rPr>
              <a:t>评估</a:t>
            </a:r>
            <a:endParaRPr lang="en-US" altLang="zh-CN" sz="1800" dirty="0">
              <a:solidFill>
                <a:srgbClr val="FFFFFF"/>
              </a:solidFill>
              <a:latin typeface="Noto Sans CJK JP Regular"/>
              <a:cs typeface="Noto Sans CJK JP Regular"/>
            </a:endParaRPr>
          </a:p>
          <a:p>
            <a:pPr marL="346710" marR="340995">
              <a:lnSpc>
                <a:spcPct val="100000"/>
              </a:lnSpc>
            </a:pPr>
            <a:endParaRPr lang="en-US" altLang="zh-CN" dirty="0">
              <a:solidFill>
                <a:srgbClr val="FFFFFF"/>
              </a:solidFill>
              <a:latin typeface="Noto Sans CJK JP Regular"/>
              <a:cs typeface="Noto Sans CJK JP Regular"/>
            </a:endParaRPr>
          </a:p>
          <a:p>
            <a:pPr marL="346710" marR="340995">
              <a:lnSpc>
                <a:spcPct val="100000"/>
              </a:lnSpc>
            </a:pPr>
            <a:endParaRPr sz="1800" dirty="0">
              <a:latin typeface="Noto Sans CJK JP Regular"/>
              <a:cs typeface="Noto Sans CJK JP Regular"/>
            </a:endParaRPr>
          </a:p>
        </p:txBody>
      </p:sp>
      <p:sp>
        <p:nvSpPr>
          <p:cNvPr id="16" name="object 16"/>
          <p:cNvSpPr/>
          <p:nvPr/>
        </p:nvSpPr>
        <p:spPr>
          <a:xfrm>
            <a:off x="3851909" y="3993641"/>
            <a:ext cx="106680" cy="360045"/>
          </a:xfrm>
          <a:custGeom>
            <a:avLst/>
            <a:gdLst/>
            <a:ahLst/>
            <a:cxnLst/>
            <a:rect l="l" t="t" r="r" b="b"/>
            <a:pathLst>
              <a:path w="106679" h="360045">
                <a:moveTo>
                  <a:pt x="0" y="0"/>
                </a:moveTo>
                <a:lnTo>
                  <a:pt x="0" y="359663"/>
                </a:lnTo>
                <a:lnTo>
                  <a:pt x="106679" y="179831"/>
                </a:lnTo>
                <a:lnTo>
                  <a:pt x="0" y="0"/>
                </a:lnTo>
                <a:close/>
              </a:path>
            </a:pathLst>
          </a:custGeom>
          <a:solidFill>
            <a:srgbClr val="000000"/>
          </a:solidFill>
        </p:spPr>
        <p:txBody>
          <a:bodyPr wrap="square" lIns="0" tIns="0" rIns="0" bIns="0" rtlCol="0"/>
          <a:lstStyle/>
          <a:p>
            <a:endParaRPr/>
          </a:p>
        </p:txBody>
      </p:sp>
      <p:sp>
        <p:nvSpPr>
          <p:cNvPr id="17" name="object 17"/>
          <p:cNvSpPr/>
          <p:nvPr/>
        </p:nvSpPr>
        <p:spPr>
          <a:xfrm>
            <a:off x="3851909" y="3993641"/>
            <a:ext cx="106680" cy="360045"/>
          </a:xfrm>
          <a:custGeom>
            <a:avLst/>
            <a:gdLst/>
            <a:ahLst/>
            <a:cxnLst/>
            <a:rect l="l" t="t" r="r" b="b"/>
            <a:pathLst>
              <a:path w="106679" h="360045">
                <a:moveTo>
                  <a:pt x="0" y="0"/>
                </a:moveTo>
                <a:lnTo>
                  <a:pt x="106679" y="179831"/>
                </a:lnTo>
                <a:lnTo>
                  <a:pt x="0" y="359663"/>
                </a:lnTo>
                <a:lnTo>
                  <a:pt x="0" y="0"/>
                </a:lnTo>
                <a:close/>
              </a:path>
            </a:pathLst>
          </a:custGeom>
          <a:ln w="25908">
            <a:solidFill>
              <a:srgbClr val="000000"/>
            </a:solidFill>
          </a:ln>
        </p:spPr>
        <p:txBody>
          <a:bodyPr wrap="square" lIns="0" tIns="0" rIns="0" bIns="0" rtlCol="0"/>
          <a:lstStyle/>
          <a:p>
            <a:endParaRPr/>
          </a:p>
        </p:txBody>
      </p:sp>
      <p:sp>
        <p:nvSpPr>
          <p:cNvPr id="18" name="object 18"/>
          <p:cNvSpPr/>
          <p:nvPr/>
        </p:nvSpPr>
        <p:spPr>
          <a:xfrm>
            <a:off x="5292090" y="3993641"/>
            <a:ext cx="108585" cy="360045"/>
          </a:xfrm>
          <a:custGeom>
            <a:avLst/>
            <a:gdLst/>
            <a:ahLst/>
            <a:cxnLst/>
            <a:rect l="l" t="t" r="r" b="b"/>
            <a:pathLst>
              <a:path w="108585" h="360045">
                <a:moveTo>
                  <a:pt x="0" y="0"/>
                </a:moveTo>
                <a:lnTo>
                  <a:pt x="0" y="359663"/>
                </a:lnTo>
                <a:lnTo>
                  <a:pt x="108204" y="179831"/>
                </a:lnTo>
                <a:lnTo>
                  <a:pt x="0" y="0"/>
                </a:lnTo>
                <a:close/>
              </a:path>
            </a:pathLst>
          </a:custGeom>
          <a:solidFill>
            <a:srgbClr val="000000"/>
          </a:solidFill>
        </p:spPr>
        <p:txBody>
          <a:bodyPr wrap="square" lIns="0" tIns="0" rIns="0" bIns="0" rtlCol="0"/>
          <a:lstStyle/>
          <a:p>
            <a:endParaRPr/>
          </a:p>
        </p:txBody>
      </p:sp>
      <p:sp>
        <p:nvSpPr>
          <p:cNvPr id="19" name="object 19"/>
          <p:cNvSpPr/>
          <p:nvPr/>
        </p:nvSpPr>
        <p:spPr>
          <a:xfrm>
            <a:off x="5292090" y="3993641"/>
            <a:ext cx="108585" cy="360045"/>
          </a:xfrm>
          <a:custGeom>
            <a:avLst/>
            <a:gdLst/>
            <a:ahLst/>
            <a:cxnLst/>
            <a:rect l="l" t="t" r="r" b="b"/>
            <a:pathLst>
              <a:path w="108585" h="360045">
                <a:moveTo>
                  <a:pt x="0" y="0"/>
                </a:moveTo>
                <a:lnTo>
                  <a:pt x="108204" y="179831"/>
                </a:lnTo>
                <a:lnTo>
                  <a:pt x="0" y="359663"/>
                </a:lnTo>
                <a:lnTo>
                  <a:pt x="0" y="0"/>
                </a:lnTo>
                <a:close/>
              </a:path>
            </a:pathLst>
          </a:custGeom>
          <a:ln w="25908">
            <a:solidFill>
              <a:srgbClr val="000000"/>
            </a:solidFill>
          </a:ln>
        </p:spPr>
        <p:txBody>
          <a:bodyPr wrap="square" lIns="0" tIns="0" rIns="0" bIns="0" rtlCol="0"/>
          <a:lstStyle/>
          <a:p>
            <a:endParaRPr/>
          </a:p>
        </p:txBody>
      </p:sp>
      <p:sp>
        <p:nvSpPr>
          <p:cNvPr id="20" name="object 20"/>
          <p:cNvSpPr/>
          <p:nvPr/>
        </p:nvSpPr>
        <p:spPr>
          <a:xfrm>
            <a:off x="3060954" y="5057394"/>
            <a:ext cx="3023870" cy="820419"/>
          </a:xfrm>
          <a:custGeom>
            <a:avLst/>
            <a:gdLst/>
            <a:ahLst/>
            <a:cxnLst/>
            <a:rect l="l" t="t" r="r" b="b"/>
            <a:pathLst>
              <a:path w="3023870" h="820420">
                <a:moveTo>
                  <a:pt x="307467" y="219582"/>
                </a:moveTo>
                <a:lnTo>
                  <a:pt x="102488" y="219582"/>
                </a:lnTo>
                <a:lnTo>
                  <a:pt x="102488" y="461263"/>
                </a:lnTo>
                <a:lnTo>
                  <a:pt x="105764" y="509923"/>
                </a:lnTo>
                <a:lnTo>
                  <a:pt x="115306" y="556595"/>
                </a:lnTo>
                <a:lnTo>
                  <a:pt x="130684" y="600852"/>
                </a:lnTo>
                <a:lnTo>
                  <a:pt x="151473" y="642266"/>
                </a:lnTo>
                <a:lnTo>
                  <a:pt x="177242" y="680409"/>
                </a:lnTo>
                <a:lnTo>
                  <a:pt x="207565" y="714854"/>
                </a:lnTo>
                <a:lnTo>
                  <a:pt x="242013" y="745173"/>
                </a:lnTo>
                <a:lnTo>
                  <a:pt x="280157" y="770938"/>
                </a:lnTo>
                <a:lnTo>
                  <a:pt x="321569" y="791723"/>
                </a:lnTo>
                <a:lnTo>
                  <a:pt x="365822" y="807098"/>
                </a:lnTo>
                <a:lnTo>
                  <a:pt x="412487" y="816637"/>
                </a:lnTo>
                <a:lnTo>
                  <a:pt x="461136" y="819911"/>
                </a:lnTo>
                <a:lnTo>
                  <a:pt x="2664968" y="819911"/>
                </a:lnTo>
                <a:lnTo>
                  <a:pt x="2713617" y="816637"/>
                </a:lnTo>
                <a:lnTo>
                  <a:pt x="2760282" y="807098"/>
                </a:lnTo>
                <a:lnTo>
                  <a:pt x="2804535" y="791723"/>
                </a:lnTo>
                <a:lnTo>
                  <a:pt x="2845947" y="770938"/>
                </a:lnTo>
                <a:lnTo>
                  <a:pt x="2884091" y="745173"/>
                </a:lnTo>
                <a:lnTo>
                  <a:pt x="2918539" y="714854"/>
                </a:lnTo>
                <a:lnTo>
                  <a:pt x="2948862" y="680409"/>
                </a:lnTo>
                <a:lnTo>
                  <a:pt x="2974631" y="642266"/>
                </a:lnTo>
                <a:lnTo>
                  <a:pt x="2988351" y="614933"/>
                </a:lnTo>
                <a:lnTo>
                  <a:pt x="461136" y="614933"/>
                </a:lnTo>
                <a:lnTo>
                  <a:pt x="412578" y="607096"/>
                </a:lnTo>
                <a:lnTo>
                  <a:pt x="370396" y="585274"/>
                </a:lnTo>
                <a:lnTo>
                  <a:pt x="337126" y="552004"/>
                </a:lnTo>
                <a:lnTo>
                  <a:pt x="315304" y="509822"/>
                </a:lnTo>
                <a:lnTo>
                  <a:pt x="307467" y="461263"/>
                </a:lnTo>
                <a:lnTo>
                  <a:pt x="307467" y="219582"/>
                </a:lnTo>
                <a:close/>
              </a:path>
              <a:path w="3023870" h="820420">
                <a:moveTo>
                  <a:pt x="3023616" y="0"/>
                </a:moveTo>
                <a:lnTo>
                  <a:pt x="2818637" y="0"/>
                </a:lnTo>
                <a:lnTo>
                  <a:pt x="2818637" y="461263"/>
                </a:lnTo>
                <a:lnTo>
                  <a:pt x="2810800" y="509822"/>
                </a:lnTo>
                <a:lnTo>
                  <a:pt x="2788978" y="552004"/>
                </a:lnTo>
                <a:lnTo>
                  <a:pt x="2755708" y="585274"/>
                </a:lnTo>
                <a:lnTo>
                  <a:pt x="2713526" y="607096"/>
                </a:lnTo>
                <a:lnTo>
                  <a:pt x="2664968" y="614933"/>
                </a:lnTo>
                <a:lnTo>
                  <a:pt x="2988351" y="614933"/>
                </a:lnTo>
                <a:lnTo>
                  <a:pt x="2995420" y="600852"/>
                </a:lnTo>
                <a:lnTo>
                  <a:pt x="3010798" y="556595"/>
                </a:lnTo>
                <a:lnTo>
                  <a:pt x="3020340" y="509923"/>
                </a:lnTo>
                <a:lnTo>
                  <a:pt x="3023616" y="461263"/>
                </a:lnTo>
                <a:lnTo>
                  <a:pt x="3023616" y="0"/>
                </a:lnTo>
                <a:close/>
              </a:path>
              <a:path w="3023870" h="820420">
                <a:moveTo>
                  <a:pt x="204978" y="14604"/>
                </a:moveTo>
                <a:lnTo>
                  <a:pt x="0" y="219582"/>
                </a:lnTo>
                <a:lnTo>
                  <a:pt x="409956" y="219582"/>
                </a:lnTo>
                <a:lnTo>
                  <a:pt x="204978" y="14604"/>
                </a:lnTo>
                <a:close/>
              </a:path>
            </a:pathLst>
          </a:custGeom>
          <a:solidFill>
            <a:srgbClr val="000000"/>
          </a:solidFill>
        </p:spPr>
        <p:txBody>
          <a:bodyPr wrap="square" lIns="0" tIns="0" rIns="0" bIns="0" rtlCol="0"/>
          <a:lstStyle/>
          <a:p>
            <a:endParaRPr/>
          </a:p>
        </p:txBody>
      </p:sp>
      <p:sp>
        <p:nvSpPr>
          <p:cNvPr id="21" name="object 21"/>
          <p:cNvSpPr/>
          <p:nvPr/>
        </p:nvSpPr>
        <p:spPr>
          <a:xfrm>
            <a:off x="3060954" y="5057394"/>
            <a:ext cx="3023870" cy="820419"/>
          </a:xfrm>
          <a:custGeom>
            <a:avLst/>
            <a:gdLst/>
            <a:ahLst/>
            <a:cxnLst/>
            <a:rect l="l" t="t" r="r" b="b"/>
            <a:pathLst>
              <a:path w="3023870" h="820420">
                <a:moveTo>
                  <a:pt x="3023616" y="0"/>
                </a:moveTo>
                <a:lnTo>
                  <a:pt x="3023616" y="461263"/>
                </a:lnTo>
                <a:lnTo>
                  <a:pt x="3020340" y="509923"/>
                </a:lnTo>
                <a:lnTo>
                  <a:pt x="3010798" y="556595"/>
                </a:lnTo>
                <a:lnTo>
                  <a:pt x="2995420" y="600852"/>
                </a:lnTo>
                <a:lnTo>
                  <a:pt x="2974631" y="642266"/>
                </a:lnTo>
                <a:lnTo>
                  <a:pt x="2948862" y="680409"/>
                </a:lnTo>
                <a:lnTo>
                  <a:pt x="2918539" y="714854"/>
                </a:lnTo>
                <a:lnTo>
                  <a:pt x="2884091" y="745173"/>
                </a:lnTo>
                <a:lnTo>
                  <a:pt x="2845947" y="770938"/>
                </a:lnTo>
                <a:lnTo>
                  <a:pt x="2804535" y="791723"/>
                </a:lnTo>
                <a:lnTo>
                  <a:pt x="2760282" y="807098"/>
                </a:lnTo>
                <a:lnTo>
                  <a:pt x="2713617" y="816637"/>
                </a:lnTo>
                <a:lnTo>
                  <a:pt x="2664968" y="819911"/>
                </a:lnTo>
                <a:lnTo>
                  <a:pt x="461136" y="819911"/>
                </a:lnTo>
                <a:lnTo>
                  <a:pt x="412487" y="816637"/>
                </a:lnTo>
                <a:lnTo>
                  <a:pt x="365822" y="807098"/>
                </a:lnTo>
                <a:lnTo>
                  <a:pt x="321569" y="791723"/>
                </a:lnTo>
                <a:lnTo>
                  <a:pt x="280157" y="770938"/>
                </a:lnTo>
                <a:lnTo>
                  <a:pt x="242013" y="745173"/>
                </a:lnTo>
                <a:lnTo>
                  <a:pt x="207565" y="714854"/>
                </a:lnTo>
                <a:lnTo>
                  <a:pt x="177242" y="680409"/>
                </a:lnTo>
                <a:lnTo>
                  <a:pt x="151473" y="642266"/>
                </a:lnTo>
                <a:lnTo>
                  <a:pt x="130684" y="600852"/>
                </a:lnTo>
                <a:lnTo>
                  <a:pt x="115306" y="556595"/>
                </a:lnTo>
                <a:lnTo>
                  <a:pt x="105764" y="509923"/>
                </a:lnTo>
                <a:lnTo>
                  <a:pt x="102488" y="461263"/>
                </a:lnTo>
                <a:lnTo>
                  <a:pt x="102488" y="219582"/>
                </a:lnTo>
                <a:lnTo>
                  <a:pt x="0" y="219582"/>
                </a:lnTo>
                <a:lnTo>
                  <a:pt x="204978" y="14604"/>
                </a:lnTo>
                <a:lnTo>
                  <a:pt x="409956" y="219582"/>
                </a:lnTo>
                <a:lnTo>
                  <a:pt x="307467" y="219582"/>
                </a:lnTo>
                <a:lnTo>
                  <a:pt x="307467" y="461263"/>
                </a:lnTo>
                <a:lnTo>
                  <a:pt x="315304" y="509822"/>
                </a:lnTo>
                <a:lnTo>
                  <a:pt x="337126" y="552004"/>
                </a:lnTo>
                <a:lnTo>
                  <a:pt x="370396" y="585274"/>
                </a:lnTo>
                <a:lnTo>
                  <a:pt x="412578" y="607096"/>
                </a:lnTo>
                <a:lnTo>
                  <a:pt x="461136" y="614933"/>
                </a:lnTo>
                <a:lnTo>
                  <a:pt x="2664968" y="614933"/>
                </a:lnTo>
                <a:lnTo>
                  <a:pt x="2713526" y="607096"/>
                </a:lnTo>
                <a:lnTo>
                  <a:pt x="2755708" y="585274"/>
                </a:lnTo>
                <a:lnTo>
                  <a:pt x="2788978" y="552004"/>
                </a:lnTo>
                <a:lnTo>
                  <a:pt x="2810800" y="509822"/>
                </a:lnTo>
                <a:lnTo>
                  <a:pt x="2818637" y="461263"/>
                </a:lnTo>
                <a:lnTo>
                  <a:pt x="2818637" y="0"/>
                </a:lnTo>
                <a:lnTo>
                  <a:pt x="3023616" y="0"/>
                </a:lnTo>
                <a:close/>
              </a:path>
            </a:pathLst>
          </a:custGeom>
          <a:ln w="25908">
            <a:solidFill>
              <a:srgbClr val="000000"/>
            </a:solidFill>
          </a:ln>
        </p:spPr>
        <p:txBody>
          <a:bodyPr wrap="square" lIns="0" tIns="0" rIns="0" bIns="0" rtlCol="0"/>
          <a:lstStyle/>
          <a:p>
            <a:endParaRPr/>
          </a:p>
        </p:txBody>
      </p:sp>
      <p:sp>
        <p:nvSpPr>
          <p:cNvPr id="22" name="object 22"/>
          <p:cNvSpPr txBox="1"/>
          <p:nvPr/>
        </p:nvSpPr>
        <p:spPr>
          <a:xfrm>
            <a:off x="2411919" y="2121661"/>
            <a:ext cx="4465320" cy="4464050"/>
          </a:xfrm>
          <a:prstGeom prst="rect">
            <a:avLst/>
          </a:prstGeom>
          <a:ln w="64007">
            <a:solidFill>
              <a:srgbClr val="7E7E7E"/>
            </a:solidFill>
          </a:ln>
        </p:spPr>
        <p:txBody>
          <a:bodyPr vert="horz" wrap="square" lIns="0" tIns="39370" rIns="0" bIns="0" rtlCol="0">
            <a:spAutoFit/>
          </a:bodyPr>
          <a:lstStyle/>
          <a:p>
            <a:pPr marL="635" algn="ctr">
              <a:lnSpc>
                <a:spcPct val="100000"/>
              </a:lnSpc>
              <a:spcBef>
                <a:spcPts val="310"/>
              </a:spcBef>
            </a:pPr>
            <a:r>
              <a:rPr sz="1800" spc="65" dirty="0">
                <a:solidFill>
                  <a:srgbClr val="585858"/>
                </a:solidFill>
                <a:latin typeface="黑体" panose="02010609060101010101" pitchFamily="49" charset="-122"/>
                <a:ea typeface="黑体" panose="02010609060101010101" pitchFamily="49" charset="-122"/>
                <a:cs typeface="Noto Sans CJK JP Regular"/>
              </a:rPr>
              <a:t>AI</a:t>
            </a:r>
            <a:r>
              <a:rPr lang="zh-CN" altLang="en-US" sz="1800" spc="65" dirty="0">
                <a:solidFill>
                  <a:srgbClr val="585858"/>
                </a:solidFill>
                <a:latin typeface="黑体" panose="02010609060101010101" pitchFamily="49" charset="-122"/>
                <a:ea typeface="黑体" panose="02010609060101010101" pitchFamily="49" charset="-122"/>
                <a:cs typeface="Noto Sans CJK JP Regular"/>
              </a:rPr>
              <a:t>开发</a:t>
            </a:r>
            <a:endParaRPr sz="1800" dirty="0">
              <a:latin typeface="黑体" panose="02010609060101010101" pitchFamily="49" charset="-122"/>
              <a:ea typeface="黑体" panose="02010609060101010101" pitchFamily="49" charset="-122"/>
              <a:cs typeface="Noto Sans CJK JP Regular"/>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marR="33020" algn="ctr">
              <a:lnSpc>
                <a:spcPct val="100000"/>
              </a:lnSpc>
              <a:spcBef>
                <a:spcPts val="1914"/>
              </a:spcBef>
            </a:pPr>
            <a:r>
              <a:rPr sz="2000" dirty="0">
                <a:solidFill>
                  <a:srgbClr val="585858"/>
                </a:solidFill>
                <a:latin typeface="黑体" panose="02010609060101010101" pitchFamily="49" charset="-122"/>
                <a:ea typeface="黑体" panose="02010609060101010101" pitchFamily="49" charset="-122"/>
                <a:cs typeface="Noto Sans CJK JP Regular"/>
              </a:rPr>
              <a:t>不</a:t>
            </a:r>
            <a:r>
              <a:rPr lang="zh-CN" altLang="en-US" sz="2000" dirty="0">
                <a:solidFill>
                  <a:srgbClr val="585858"/>
                </a:solidFill>
                <a:latin typeface="黑体" panose="02010609060101010101" pitchFamily="49" charset="-122"/>
                <a:ea typeface="黑体" panose="02010609060101010101" pitchFamily="49" charset="-122"/>
                <a:cs typeface="Noto Sans CJK JP Regular"/>
              </a:rPr>
              <a:t>断测试</a:t>
            </a:r>
            <a:r>
              <a:rPr sz="2000" dirty="0" err="1">
                <a:solidFill>
                  <a:srgbClr val="585858"/>
                </a:solidFill>
                <a:latin typeface="黑体" panose="02010609060101010101" pitchFamily="49" charset="-122"/>
                <a:ea typeface="黑体" panose="02010609060101010101" pitchFamily="49" charset="-122"/>
                <a:cs typeface="Noto Sans CJK JP Regular"/>
              </a:rPr>
              <a:t>和改良，找出最</a:t>
            </a:r>
            <a:endParaRPr sz="2000" dirty="0">
              <a:latin typeface="黑体" panose="02010609060101010101" pitchFamily="49" charset="-122"/>
              <a:ea typeface="黑体" panose="02010609060101010101" pitchFamily="49" charset="-122"/>
              <a:cs typeface="Noto Sans CJK JP Regular"/>
            </a:endParaRPr>
          </a:p>
          <a:p>
            <a:pPr marL="812165">
              <a:lnSpc>
                <a:spcPct val="100000"/>
              </a:lnSpc>
              <a:spcBef>
                <a:spcPts val="5"/>
              </a:spcBef>
            </a:pPr>
            <a:r>
              <a:rPr sz="2000" dirty="0" err="1">
                <a:solidFill>
                  <a:srgbClr val="585858"/>
                </a:solidFill>
                <a:latin typeface="黑体" panose="02010609060101010101" pitchFamily="49" charset="-122"/>
                <a:ea typeface="黑体" panose="02010609060101010101" pitchFamily="49" charset="-122"/>
                <a:cs typeface="Noto Sans CJK JP Regular"/>
              </a:rPr>
              <a:t>好的</a:t>
            </a:r>
            <a:r>
              <a:rPr lang="zh-CN" altLang="en-US" sz="2000" dirty="0">
                <a:solidFill>
                  <a:srgbClr val="585858"/>
                </a:solidFill>
                <a:latin typeface="黑体" panose="02010609060101010101" pitchFamily="49" charset="-122"/>
                <a:ea typeface="黑体" panose="02010609060101010101" pitchFamily="49" charset="-122"/>
                <a:cs typeface="Noto Sans CJK JP Regular"/>
              </a:rPr>
              <a:t>特征</a:t>
            </a:r>
            <a:r>
              <a:rPr sz="2000" dirty="0" err="1">
                <a:solidFill>
                  <a:srgbClr val="585858"/>
                </a:solidFill>
                <a:latin typeface="黑体" panose="02010609060101010101" pitchFamily="49" charset="-122"/>
                <a:ea typeface="黑体" panose="02010609060101010101" pitchFamily="49" charset="-122"/>
                <a:cs typeface="Noto Sans CJK JP Regular"/>
              </a:rPr>
              <a:t>和</a:t>
            </a:r>
            <a:r>
              <a:rPr sz="2000" spc="110" dirty="0" err="1">
                <a:solidFill>
                  <a:srgbClr val="585858"/>
                </a:solidFill>
                <a:latin typeface="黑体" panose="02010609060101010101" pitchFamily="49" charset="-122"/>
                <a:ea typeface="黑体" panose="02010609060101010101" pitchFamily="49" charset="-122"/>
                <a:cs typeface="Noto Sans CJK JP Regular"/>
              </a:rPr>
              <a:t>ML</a:t>
            </a:r>
            <a:r>
              <a:rPr lang="zh-CN" altLang="en-US" sz="2000" spc="110" dirty="0">
                <a:solidFill>
                  <a:srgbClr val="585858"/>
                </a:solidFill>
                <a:latin typeface="黑体" panose="02010609060101010101" pitchFamily="49" charset="-122"/>
                <a:ea typeface="黑体" panose="02010609060101010101" pitchFamily="49" charset="-122"/>
                <a:cs typeface="Noto Sans CJK JP Regular"/>
              </a:rPr>
              <a:t>设计</a:t>
            </a:r>
            <a:r>
              <a:rPr sz="2000" dirty="0" err="1">
                <a:solidFill>
                  <a:srgbClr val="585858"/>
                </a:solidFill>
                <a:latin typeface="黑体" panose="02010609060101010101" pitchFamily="49" charset="-122"/>
                <a:ea typeface="黑体" panose="02010609060101010101" pitchFamily="49" charset="-122"/>
                <a:cs typeface="Noto Sans CJK JP Regular"/>
              </a:rPr>
              <a:t>方式</a:t>
            </a:r>
            <a:endParaRPr sz="2000" dirty="0">
              <a:latin typeface="黑体" panose="02010609060101010101" pitchFamily="49" charset="-122"/>
              <a:ea typeface="黑体" panose="02010609060101010101" pitchFamily="49" charset="-122"/>
              <a:cs typeface="Noto Sans CJK JP Regular"/>
            </a:endParaRPr>
          </a:p>
        </p:txBody>
      </p:sp>
      <p:sp>
        <p:nvSpPr>
          <p:cNvPr id="23" name="object 23"/>
          <p:cNvSpPr txBox="1"/>
          <p:nvPr/>
        </p:nvSpPr>
        <p:spPr>
          <a:xfrm>
            <a:off x="813308" y="1497330"/>
            <a:ext cx="7752715" cy="513715"/>
          </a:xfrm>
          <a:prstGeom prst="rect">
            <a:avLst/>
          </a:prstGeom>
        </p:spPr>
        <p:txBody>
          <a:bodyPr vert="horz" wrap="square" lIns="0" tIns="13335" rIns="0" bIns="0" rtlCol="0">
            <a:spAutoFit/>
          </a:bodyPr>
          <a:lstStyle/>
          <a:p>
            <a:pPr marL="12700">
              <a:lnSpc>
                <a:spcPct val="100000"/>
              </a:lnSpc>
              <a:spcBef>
                <a:spcPts val="105"/>
              </a:spcBef>
            </a:pPr>
            <a:r>
              <a:rPr lang="zh-CN" altLang="en-US" sz="3200" dirty="0">
                <a:latin typeface="黑体" panose="02010609060101010101" pitchFamily="49" charset="-122"/>
                <a:ea typeface="黑体" panose="02010609060101010101" pitchFamily="49" charset="-122"/>
                <a:cs typeface="Noto Sans CJK JP Regular"/>
              </a:rPr>
              <a:t>后面会针对</a:t>
            </a:r>
            <a:r>
              <a:rPr sz="3200" spc="-15" dirty="0" err="1">
                <a:latin typeface="黑体" panose="02010609060101010101" pitchFamily="49" charset="-122"/>
                <a:ea typeface="黑体" panose="02010609060101010101" pitchFamily="49" charset="-122"/>
                <a:cs typeface="Noto Sans CJK JP Regular"/>
              </a:rPr>
              <a:t>以</a:t>
            </a:r>
            <a:r>
              <a:rPr sz="3200" dirty="0" err="1">
                <a:latin typeface="黑体" panose="02010609060101010101" pitchFamily="49" charset="-122"/>
                <a:ea typeface="黑体" panose="02010609060101010101" pitchFamily="49" charset="-122"/>
                <a:cs typeface="Noto Sans CJK JP Regular"/>
              </a:rPr>
              <a:t>下三</a:t>
            </a:r>
            <a:r>
              <a:rPr sz="3200" spc="-15" dirty="0" err="1">
                <a:latin typeface="黑体" panose="02010609060101010101" pitchFamily="49" charset="-122"/>
                <a:ea typeface="黑体" panose="02010609060101010101" pitchFamily="49" charset="-122"/>
                <a:cs typeface="Noto Sans CJK JP Regular"/>
              </a:rPr>
              <a:t>個</a:t>
            </a:r>
            <a:r>
              <a:rPr sz="3200" dirty="0" err="1">
                <a:latin typeface="黑体" panose="02010609060101010101" pitchFamily="49" charset="-122"/>
                <a:ea typeface="黑体" panose="02010609060101010101" pitchFamily="49" charset="-122"/>
                <a:cs typeface="Noto Sans CJK JP Regular"/>
              </a:rPr>
              <a:t>部份</a:t>
            </a:r>
            <a:r>
              <a:rPr sz="3200" spc="-15" dirty="0" err="1">
                <a:latin typeface="黑体" panose="02010609060101010101" pitchFamily="49" charset="-122"/>
                <a:ea typeface="黑体" panose="02010609060101010101" pitchFamily="49" charset="-122"/>
                <a:cs typeface="Noto Sans CJK JP Regular"/>
              </a:rPr>
              <a:t>做</a:t>
            </a:r>
            <a:r>
              <a:rPr lang="zh-CN" altLang="en-US" sz="3200" spc="-15" dirty="0">
                <a:latin typeface="黑体" panose="02010609060101010101" pitchFamily="49" charset="-122"/>
                <a:ea typeface="黑体" panose="02010609060101010101" pitchFamily="49" charset="-122"/>
                <a:cs typeface="Noto Sans CJK JP Regular"/>
              </a:rPr>
              <a:t>说明</a:t>
            </a:r>
            <a:endParaRPr sz="3200" dirty="0">
              <a:latin typeface="黑体" panose="02010609060101010101" pitchFamily="49" charset="-122"/>
              <a:ea typeface="黑体" panose="02010609060101010101" pitchFamily="49" charset="-122"/>
              <a:cs typeface="Noto Sans CJK JP Regular"/>
            </a:endParaRPr>
          </a:p>
        </p:txBody>
      </p:sp>
      <p:sp>
        <p:nvSpPr>
          <p:cNvPr id="26" name="Rectangle 2">
            <a:extLst>
              <a:ext uri="{FF2B5EF4-FFF2-40B4-BE49-F238E27FC236}">
                <a16:creationId xmlns:a16="http://schemas.microsoft.com/office/drawing/2014/main" xmlns="" id="{39DAFD88-F224-438F-A1B7-4A133B1BA5B5}"/>
              </a:ext>
            </a:extLst>
          </p:cNvPr>
          <p:cNvSpPr txBox="1">
            <a:spLocks noChangeArrowheads="1"/>
          </p:cNvSpPr>
          <p:nvPr/>
        </p:nvSpPr>
        <p:spPr>
          <a:xfrm>
            <a:off x="89015" y="228600"/>
            <a:ext cx="9054985"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1</a:t>
            </a:r>
            <a:r>
              <a:rPr lang="en-US" altLang="zh-CN" b="1" dirty="0">
                <a:solidFill>
                  <a:srgbClr val="0000FF"/>
                </a:solidFill>
                <a:latin typeface="Arial" charset="0"/>
                <a:ea typeface="Arial" charset="0"/>
                <a:cs typeface="Arial" charset="0"/>
              </a:rPr>
              <a:t>.3 </a:t>
            </a:r>
            <a:r>
              <a:rPr lang="en-US" altLang="x-none" b="1" dirty="0">
                <a:solidFill>
                  <a:srgbClr val="0000FF"/>
                </a:solidFill>
                <a:latin typeface="Arial" charset="0"/>
                <a:ea typeface="Arial" charset="0"/>
                <a:cs typeface="Arial" charset="0"/>
              </a:rPr>
              <a:t>Th</a:t>
            </a:r>
            <a:r>
              <a:rPr lang="en-US" altLang="zh-CN" b="1" dirty="0">
                <a:solidFill>
                  <a:srgbClr val="0000FF"/>
                </a:solidFill>
                <a:latin typeface="Arial" charset="0"/>
                <a:ea typeface="Arial" charset="0"/>
                <a:cs typeface="Arial" charset="0"/>
              </a:rPr>
              <a:t>e details of Machine Learning</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828808"/>
            <a:ext cx="2263140" cy="629018"/>
          </a:xfrm>
          <a:prstGeom prst="rect">
            <a:avLst/>
          </a:prstGeom>
        </p:spPr>
        <p:txBody>
          <a:bodyPr vert="horz" wrap="square" lIns="0" tIns="13335" rIns="0" bIns="0" rtlCol="0">
            <a:spAutoFit/>
          </a:bodyPr>
          <a:lstStyle/>
          <a:p>
            <a:pPr marL="12700">
              <a:lnSpc>
                <a:spcPct val="100000"/>
              </a:lnSpc>
              <a:spcBef>
                <a:spcPts val="105"/>
              </a:spcBef>
            </a:pPr>
            <a:r>
              <a:rPr lang="zh-CN" altLang="en-US" dirty="0">
                <a:solidFill>
                  <a:srgbClr val="0000FF"/>
                </a:solidFill>
                <a:latin typeface="黑体" panose="02010609060101010101" pitchFamily="49" charset="-122"/>
                <a:ea typeface="黑体" panose="02010609060101010101" pitchFamily="49" charset="-122"/>
              </a:rPr>
              <a:t>特征</a:t>
            </a:r>
            <a:r>
              <a:rPr dirty="0" err="1">
                <a:solidFill>
                  <a:srgbClr val="0000FF"/>
                </a:solidFill>
                <a:latin typeface="黑体" panose="02010609060101010101" pitchFamily="49" charset="-122"/>
                <a:ea typeface="黑体" panose="02010609060101010101" pitchFamily="49" charset="-122"/>
              </a:rPr>
              <a:t>工程</a:t>
            </a:r>
            <a:endParaRPr dirty="0">
              <a:solidFill>
                <a:srgbClr val="0000FF"/>
              </a:solidFill>
              <a:latin typeface="黑体" panose="02010609060101010101" pitchFamily="49" charset="-122"/>
              <a:ea typeface="黑体" panose="02010609060101010101" pitchFamily="49" charset="-122"/>
            </a:endParaRPr>
          </a:p>
        </p:txBody>
      </p:sp>
      <p:sp>
        <p:nvSpPr>
          <p:cNvPr id="3" name="object 3"/>
          <p:cNvSpPr txBox="1"/>
          <p:nvPr/>
        </p:nvSpPr>
        <p:spPr>
          <a:xfrm>
            <a:off x="2772155" y="2872739"/>
            <a:ext cx="4543425" cy="2167260"/>
          </a:xfrm>
          <a:prstGeom prst="rect">
            <a:avLst/>
          </a:prstGeom>
          <a:ln w="64007">
            <a:solidFill>
              <a:srgbClr val="7E7E7E"/>
            </a:solidFill>
          </a:ln>
        </p:spPr>
        <p:txBody>
          <a:bodyPr vert="horz" wrap="square" lIns="0" tIns="0" rIns="0" bIns="0" rtlCol="0">
            <a:spAutoFit/>
          </a:bodyPr>
          <a:lstStyle/>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spcBef>
                <a:spcPts val="50"/>
              </a:spcBef>
            </a:pPr>
            <a:endParaRPr sz="2000" dirty="0">
              <a:latin typeface="Times New Roman"/>
              <a:cs typeface="Times New Roman"/>
            </a:endParaRPr>
          </a:p>
          <a:p>
            <a:pPr algn="ctr">
              <a:lnSpc>
                <a:spcPct val="100000"/>
              </a:lnSpc>
            </a:pPr>
            <a:r>
              <a:rPr lang="zh-CN" altLang="en-US" sz="1800" dirty="0">
                <a:latin typeface="Noto Sans CJK JP Regular"/>
                <a:cs typeface="Noto Sans CJK JP Regular"/>
              </a:rPr>
              <a:t>特征工程</a:t>
            </a:r>
            <a:endParaRPr lang="en-US" altLang="zh-CN" sz="1800" dirty="0">
              <a:latin typeface="Noto Sans CJK JP Regular"/>
              <a:cs typeface="Noto Sans CJK JP Regular"/>
            </a:endParaRPr>
          </a:p>
          <a:p>
            <a:pPr algn="ctr">
              <a:lnSpc>
                <a:spcPct val="100000"/>
              </a:lnSpc>
            </a:pPr>
            <a:endParaRPr lang="en-US" altLang="zh-CN" dirty="0">
              <a:latin typeface="Noto Sans CJK JP Regular"/>
              <a:cs typeface="Noto Sans CJK JP Regular"/>
            </a:endParaRPr>
          </a:p>
          <a:p>
            <a:pPr algn="ctr">
              <a:lnSpc>
                <a:spcPct val="100000"/>
              </a:lnSpc>
            </a:pPr>
            <a:endParaRPr lang="en-US" altLang="zh-CN" sz="1800" dirty="0">
              <a:latin typeface="Noto Sans CJK JP Regular"/>
              <a:cs typeface="Noto Sans CJK JP Regular"/>
            </a:endParaRPr>
          </a:p>
          <a:p>
            <a:pPr algn="ctr">
              <a:lnSpc>
                <a:spcPct val="100000"/>
              </a:lnSpc>
            </a:pPr>
            <a:endParaRPr sz="1800" dirty="0">
              <a:latin typeface="Noto Sans CJK JP Regular"/>
              <a:cs typeface="Noto Sans CJK JP Regular"/>
            </a:endParaRPr>
          </a:p>
        </p:txBody>
      </p:sp>
      <p:sp>
        <p:nvSpPr>
          <p:cNvPr id="4" name="object 4"/>
          <p:cNvSpPr/>
          <p:nvPr/>
        </p:nvSpPr>
        <p:spPr>
          <a:xfrm>
            <a:off x="102107" y="2872739"/>
            <a:ext cx="2094230" cy="2284730"/>
          </a:xfrm>
          <a:custGeom>
            <a:avLst/>
            <a:gdLst/>
            <a:ahLst/>
            <a:cxnLst/>
            <a:rect l="l" t="t" r="r" b="b"/>
            <a:pathLst>
              <a:path w="2094230" h="2284729">
                <a:moveTo>
                  <a:pt x="0" y="2284475"/>
                </a:moveTo>
                <a:lnTo>
                  <a:pt x="2093976" y="2284475"/>
                </a:lnTo>
                <a:lnTo>
                  <a:pt x="2093976" y="0"/>
                </a:lnTo>
                <a:lnTo>
                  <a:pt x="0" y="0"/>
                </a:lnTo>
                <a:lnTo>
                  <a:pt x="0" y="2284475"/>
                </a:lnTo>
                <a:close/>
              </a:path>
            </a:pathLst>
          </a:custGeom>
          <a:solidFill>
            <a:srgbClr val="BEBEBE"/>
          </a:solidFill>
        </p:spPr>
        <p:txBody>
          <a:bodyPr wrap="square" lIns="0" tIns="0" rIns="0" bIns="0" rtlCol="0"/>
          <a:lstStyle/>
          <a:p>
            <a:endParaRPr/>
          </a:p>
        </p:txBody>
      </p:sp>
      <p:sp>
        <p:nvSpPr>
          <p:cNvPr id="5" name="object 5"/>
          <p:cNvSpPr txBox="1"/>
          <p:nvPr/>
        </p:nvSpPr>
        <p:spPr>
          <a:xfrm>
            <a:off x="630732" y="3859783"/>
            <a:ext cx="1036319" cy="299720"/>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0D0D0D"/>
                </a:solidFill>
                <a:latin typeface="Noto Sans CJK JP Regular"/>
                <a:cs typeface="Noto Sans CJK JP Regular"/>
              </a:rPr>
              <a:t>Raw</a:t>
            </a:r>
            <a:r>
              <a:rPr sz="1800" spc="-25" dirty="0">
                <a:solidFill>
                  <a:srgbClr val="0D0D0D"/>
                </a:solidFill>
                <a:latin typeface="Noto Sans CJK JP Regular"/>
                <a:cs typeface="Noto Sans CJK JP Regular"/>
              </a:rPr>
              <a:t> </a:t>
            </a:r>
            <a:r>
              <a:rPr sz="1800" spc="5" dirty="0">
                <a:solidFill>
                  <a:srgbClr val="0D0D0D"/>
                </a:solidFill>
                <a:latin typeface="Noto Sans CJK JP Regular"/>
                <a:cs typeface="Noto Sans CJK JP Regular"/>
              </a:rPr>
              <a:t>Data</a:t>
            </a:r>
            <a:endParaRPr sz="1800">
              <a:latin typeface="Noto Sans CJK JP Regular"/>
              <a:cs typeface="Noto Sans CJK JP Regular"/>
            </a:endParaRPr>
          </a:p>
        </p:txBody>
      </p:sp>
      <p:sp>
        <p:nvSpPr>
          <p:cNvPr id="6" name="object 6"/>
          <p:cNvSpPr/>
          <p:nvPr/>
        </p:nvSpPr>
        <p:spPr>
          <a:xfrm>
            <a:off x="8784843" y="4916932"/>
            <a:ext cx="180340" cy="180340"/>
          </a:xfrm>
          <a:custGeom>
            <a:avLst/>
            <a:gdLst/>
            <a:ahLst/>
            <a:cxnLst/>
            <a:rect l="l" t="t" r="r" b="b"/>
            <a:pathLst>
              <a:path w="180340" h="180339">
                <a:moveTo>
                  <a:pt x="180085" y="0"/>
                </a:moveTo>
                <a:lnTo>
                  <a:pt x="36067" y="36068"/>
                </a:lnTo>
                <a:lnTo>
                  <a:pt x="0" y="180086"/>
                </a:lnTo>
                <a:lnTo>
                  <a:pt x="180085" y="0"/>
                </a:lnTo>
                <a:close/>
              </a:path>
            </a:pathLst>
          </a:custGeom>
          <a:solidFill>
            <a:srgbClr val="CDCDCD"/>
          </a:solidFill>
        </p:spPr>
        <p:txBody>
          <a:bodyPr wrap="square" lIns="0" tIns="0" rIns="0" bIns="0" rtlCol="0"/>
          <a:lstStyle/>
          <a:p>
            <a:endParaRPr/>
          </a:p>
        </p:txBody>
      </p:sp>
      <p:sp>
        <p:nvSpPr>
          <p:cNvPr id="7" name="object 7"/>
          <p:cNvSpPr/>
          <p:nvPr/>
        </p:nvSpPr>
        <p:spPr>
          <a:xfrm>
            <a:off x="7884414" y="2853689"/>
            <a:ext cx="1080770" cy="2243455"/>
          </a:xfrm>
          <a:custGeom>
            <a:avLst/>
            <a:gdLst/>
            <a:ahLst/>
            <a:cxnLst/>
            <a:rect l="l" t="t" r="r" b="b"/>
            <a:pathLst>
              <a:path w="1080770" h="2243454">
                <a:moveTo>
                  <a:pt x="900429" y="2243328"/>
                </a:moveTo>
                <a:lnTo>
                  <a:pt x="936497" y="2099310"/>
                </a:lnTo>
                <a:lnTo>
                  <a:pt x="1080515" y="2063242"/>
                </a:lnTo>
                <a:lnTo>
                  <a:pt x="900429" y="2243328"/>
                </a:lnTo>
                <a:lnTo>
                  <a:pt x="0" y="2243328"/>
                </a:lnTo>
                <a:lnTo>
                  <a:pt x="0" y="0"/>
                </a:lnTo>
                <a:lnTo>
                  <a:pt x="1080515" y="0"/>
                </a:lnTo>
                <a:lnTo>
                  <a:pt x="1080515" y="2063242"/>
                </a:lnTo>
              </a:path>
            </a:pathLst>
          </a:custGeom>
          <a:ln w="25907">
            <a:solidFill>
              <a:srgbClr val="000000"/>
            </a:solidFill>
          </a:ln>
        </p:spPr>
        <p:txBody>
          <a:bodyPr wrap="square" lIns="0" tIns="0" rIns="0" bIns="0" rtlCol="0"/>
          <a:lstStyle/>
          <a:p>
            <a:endParaRPr/>
          </a:p>
        </p:txBody>
      </p:sp>
      <p:sp>
        <p:nvSpPr>
          <p:cNvPr id="8" name="object 8"/>
          <p:cNvSpPr txBox="1"/>
          <p:nvPr/>
        </p:nvSpPr>
        <p:spPr>
          <a:xfrm>
            <a:off x="8020939" y="3515995"/>
            <a:ext cx="808990" cy="727075"/>
          </a:xfrm>
          <a:prstGeom prst="rect">
            <a:avLst/>
          </a:prstGeom>
        </p:spPr>
        <p:txBody>
          <a:bodyPr vert="horz" wrap="square" lIns="0" tIns="12700" rIns="0" bIns="0" rtlCol="0">
            <a:spAutoFit/>
          </a:bodyPr>
          <a:lstStyle/>
          <a:p>
            <a:pPr marL="152400">
              <a:lnSpc>
                <a:spcPct val="100000"/>
              </a:lnSpc>
              <a:spcBef>
                <a:spcPts val="100"/>
              </a:spcBef>
            </a:pPr>
            <a:r>
              <a:rPr sz="1800" spc="5" dirty="0">
                <a:latin typeface="Noto Sans CJK JP Regular"/>
                <a:cs typeface="Noto Sans CJK JP Regular"/>
              </a:rPr>
              <a:t>Data</a:t>
            </a:r>
            <a:endParaRPr sz="1800" dirty="0">
              <a:latin typeface="Noto Sans CJK JP Regular"/>
              <a:cs typeface="Noto Sans CJK JP Regular"/>
            </a:endParaRPr>
          </a:p>
          <a:p>
            <a:pPr marL="12700" marR="5080" algn="ctr">
              <a:lnSpc>
                <a:spcPct val="100000"/>
              </a:lnSpc>
            </a:pPr>
            <a:r>
              <a:rPr sz="1400" spc="-25" dirty="0">
                <a:latin typeface="Noto Sans CJK JP Regular"/>
                <a:cs typeface="Noto Sans CJK JP Regular"/>
              </a:rPr>
              <a:t>(</a:t>
            </a:r>
            <a:r>
              <a:rPr sz="1400" dirty="0">
                <a:latin typeface="Noto Sans CJK JP Regular"/>
                <a:cs typeface="Noto Sans CJK JP Regular"/>
              </a:rPr>
              <a:t>con</a:t>
            </a:r>
            <a:r>
              <a:rPr sz="1400" spc="-5" dirty="0">
                <a:latin typeface="Noto Sans CJK JP Regular"/>
                <a:cs typeface="Noto Sans CJK JP Regular"/>
              </a:rPr>
              <a:t>c</a:t>
            </a:r>
            <a:r>
              <a:rPr sz="1400" spc="-45" dirty="0">
                <a:latin typeface="Noto Sans CJK JP Regular"/>
                <a:cs typeface="Noto Sans CJK JP Regular"/>
              </a:rPr>
              <a:t>r</a:t>
            </a:r>
            <a:r>
              <a:rPr sz="1400" spc="-10" dirty="0">
                <a:latin typeface="Noto Sans CJK JP Regular"/>
                <a:cs typeface="Noto Sans CJK JP Regular"/>
              </a:rPr>
              <a:t>e</a:t>
            </a:r>
            <a:r>
              <a:rPr sz="1400" spc="-25" dirty="0">
                <a:latin typeface="Noto Sans CJK JP Regular"/>
                <a:cs typeface="Noto Sans CJK JP Regular"/>
              </a:rPr>
              <a:t>t</a:t>
            </a:r>
            <a:r>
              <a:rPr sz="1400" spc="5" dirty="0">
                <a:latin typeface="Noto Sans CJK JP Regular"/>
                <a:cs typeface="Noto Sans CJK JP Regular"/>
              </a:rPr>
              <a:t>e  </a:t>
            </a:r>
            <a:r>
              <a:rPr sz="1400" spc="-10" dirty="0">
                <a:latin typeface="Noto Sans CJK JP Regular"/>
                <a:cs typeface="Noto Sans CJK JP Regular"/>
              </a:rPr>
              <a:t>feature)</a:t>
            </a:r>
            <a:endParaRPr sz="1400" dirty="0">
              <a:latin typeface="Noto Sans CJK JP Regular"/>
              <a:cs typeface="Noto Sans CJK JP Regular"/>
            </a:endParaRPr>
          </a:p>
        </p:txBody>
      </p:sp>
      <p:sp>
        <p:nvSpPr>
          <p:cNvPr id="9" name="object 9"/>
          <p:cNvSpPr/>
          <p:nvPr/>
        </p:nvSpPr>
        <p:spPr>
          <a:xfrm>
            <a:off x="2268473" y="3815334"/>
            <a:ext cx="360045" cy="334010"/>
          </a:xfrm>
          <a:custGeom>
            <a:avLst/>
            <a:gdLst/>
            <a:ahLst/>
            <a:cxnLst/>
            <a:rect l="l" t="t" r="r" b="b"/>
            <a:pathLst>
              <a:path w="360044" h="334010">
                <a:moveTo>
                  <a:pt x="192786" y="0"/>
                </a:moveTo>
                <a:lnTo>
                  <a:pt x="192786" y="83439"/>
                </a:lnTo>
                <a:lnTo>
                  <a:pt x="0" y="83439"/>
                </a:lnTo>
                <a:lnTo>
                  <a:pt x="0" y="250317"/>
                </a:lnTo>
                <a:lnTo>
                  <a:pt x="192786" y="250317"/>
                </a:lnTo>
                <a:lnTo>
                  <a:pt x="192786" y="333756"/>
                </a:lnTo>
                <a:lnTo>
                  <a:pt x="359663" y="166878"/>
                </a:lnTo>
                <a:lnTo>
                  <a:pt x="192786" y="0"/>
                </a:lnTo>
                <a:close/>
              </a:path>
            </a:pathLst>
          </a:custGeom>
          <a:solidFill>
            <a:srgbClr val="000000"/>
          </a:solidFill>
        </p:spPr>
        <p:txBody>
          <a:bodyPr wrap="square" lIns="0" tIns="0" rIns="0" bIns="0" rtlCol="0"/>
          <a:lstStyle/>
          <a:p>
            <a:endParaRPr/>
          </a:p>
        </p:txBody>
      </p:sp>
      <p:sp>
        <p:nvSpPr>
          <p:cNvPr id="10" name="object 10"/>
          <p:cNvSpPr/>
          <p:nvPr/>
        </p:nvSpPr>
        <p:spPr>
          <a:xfrm>
            <a:off x="2268473" y="3815334"/>
            <a:ext cx="360045" cy="334010"/>
          </a:xfrm>
          <a:custGeom>
            <a:avLst/>
            <a:gdLst/>
            <a:ahLst/>
            <a:cxnLst/>
            <a:rect l="l" t="t" r="r" b="b"/>
            <a:pathLst>
              <a:path w="360044" h="334010">
                <a:moveTo>
                  <a:pt x="0" y="83439"/>
                </a:moveTo>
                <a:lnTo>
                  <a:pt x="192786" y="83439"/>
                </a:lnTo>
                <a:lnTo>
                  <a:pt x="192786" y="0"/>
                </a:lnTo>
                <a:lnTo>
                  <a:pt x="359663" y="166878"/>
                </a:lnTo>
                <a:lnTo>
                  <a:pt x="192786" y="333756"/>
                </a:lnTo>
                <a:lnTo>
                  <a:pt x="192786" y="250317"/>
                </a:lnTo>
                <a:lnTo>
                  <a:pt x="0" y="250317"/>
                </a:lnTo>
                <a:lnTo>
                  <a:pt x="0" y="83439"/>
                </a:lnTo>
                <a:close/>
              </a:path>
            </a:pathLst>
          </a:custGeom>
          <a:ln w="25908">
            <a:solidFill>
              <a:srgbClr val="000000"/>
            </a:solidFill>
          </a:ln>
        </p:spPr>
        <p:txBody>
          <a:bodyPr wrap="square" lIns="0" tIns="0" rIns="0" bIns="0" rtlCol="0"/>
          <a:lstStyle/>
          <a:p>
            <a:endParaRPr/>
          </a:p>
        </p:txBody>
      </p:sp>
      <p:sp>
        <p:nvSpPr>
          <p:cNvPr id="11" name="object 11"/>
          <p:cNvSpPr/>
          <p:nvPr/>
        </p:nvSpPr>
        <p:spPr>
          <a:xfrm>
            <a:off x="7453121" y="3815334"/>
            <a:ext cx="360045" cy="334010"/>
          </a:xfrm>
          <a:custGeom>
            <a:avLst/>
            <a:gdLst/>
            <a:ahLst/>
            <a:cxnLst/>
            <a:rect l="l" t="t" r="r" b="b"/>
            <a:pathLst>
              <a:path w="360045" h="334010">
                <a:moveTo>
                  <a:pt x="192785" y="0"/>
                </a:moveTo>
                <a:lnTo>
                  <a:pt x="192785" y="83439"/>
                </a:lnTo>
                <a:lnTo>
                  <a:pt x="0" y="83439"/>
                </a:lnTo>
                <a:lnTo>
                  <a:pt x="0" y="250317"/>
                </a:lnTo>
                <a:lnTo>
                  <a:pt x="192785" y="250317"/>
                </a:lnTo>
                <a:lnTo>
                  <a:pt x="192785" y="333756"/>
                </a:lnTo>
                <a:lnTo>
                  <a:pt x="359663" y="166878"/>
                </a:lnTo>
                <a:lnTo>
                  <a:pt x="192785" y="0"/>
                </a:lnTo>
                <a:close/>
              </a:path>
            </a:pathLst>
          </a:custGeom>
          <a:solidFill>
            <a:srgbClr val="000000"/>
          </a:solidFill>
        </p:spPr>
        <p:txBody>
          <a:bodyPr wrap="square" lIns="0" tIns="0" rIns="0" bIns="0" rtlCol="0"/>
          <a:lstStyle/>
          <a:p>
            <a:endParaRPr/>
          </a:p>
        </p:txBody>
      </p:sp>
      <p:sp>
        <p:nvSpPr>
          <p:cNvPr id="12" name="object 12"/>
          <p:cNvSpPr/>
          <p:nvPr/>
        </p:nvSpPr>
        <p:spPr>
          <a:xfrm>
            <a:off x="7453121" y="3815334"/>
            <a:ext cx="360045" cy="334010"/>
          </a:xfrm>
          <a:custGeom>
            <a:avLst/>
            <a:gdLst/>
            <a:ahLst/>
            <a:cxnLst/>
            <a:rect l="l" t="t" r="r" b="b"/>
            <a:pathLst>
              <a:path w="360045" h="334010">
                <a:moveTo>
                  <a:pt x="0" y="83439"/>
                </a:moveTo>
                <a:lnTo>
                  <a:pt x="192785" y="83439"/>
                </a:lnTo>
                <a:lnTo>
                  <a:pt x="192785" y="0"/>
                </a:lnTo>
                <a:lnTo>
                  <a:pt x="359663" y="166878"/>
                </a:lnTo>
                <a:lnTo>
                  <a:pt x="192785" y="333756"/>
                </a:lnTo>
                <a:lnTo>
                  <a:pt x="192785" y="250317"/>
                </a:lnTo>
                <a:lnTo>
                  <a:pt x="0" y="250317"/>
                </a:lnTo>
                <a:lnTo>
                  <a:pt x="0" y="83439"/>
                </a:lnTo>
                <a:close/>
              </a:path>
            </a:pathLst>
          </a:custGeom>
          <a:ln w="25908">
            <a:solidFill>
              <a:srgbClr val="000000"/>
            </a:solidFill>
          </a:ln>
        </p:spPr>
        <p:txBody>
          <a:bodyPr wrap="square" lIns="0" tIns="0" rIns="0" bIns="0" rtlCol="0"/>
          <a:lstStyle/>
          <a:p>
            <a:endParaRPr/>
          </a:p>
        </p:txBody>
      </p:sp>
      <p:sp>
        <p:nvSpPr>
          <p:cNvPr id="13" name="object 13"/>
          <p:cNvSpPr txBox="1"/>
          <p:nvPr/>
        </p:nvSpPr>
        <p:spPr>
          <a:xfrm>
            <a:off x="2130679" y="2160270"/>
            <a:ext cx="5283835"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dirty="0">
                <a:latin typeface="黑体" panose="02010609060101010101" pitchFamily="49" charset="-122"/>
                <a:ea typeface="黑体" panose="02010609060101010101" pitchFamily="49" charset="-122"/>
                <a:cs typeface="Noto Sans CJK JP Regular"/>
              </a:rPr>
              <a:t>将</a:t>
            </a:r>
            <a:r>
              <a:rPr sz="1800" dirty="0" err="1">
                <a:latin typeface="黑体" panose="02010609060101010101" pitchFamily="49" charset="-122"/>
                <a:ea typeface="黑体" panose="02010609060101010101" pitchFamily="49" charset="-122"/>
                <a:cs typeface="Noto Sans CJK JP Regular"/>
              </a:rPr>
              <a:t>原始</a:t>
            </a:r>
            <a:r>
              <a:rPr lang="zh-CN" altLang="en-US" sz="1800" dirty="0">
                <a:latin typeface="黑体" panose="02010609060101010101" pitchFamily="49" charset="-122"/>
                <a:ea typeface="黑体" panose="02010609060101010101" pitchFamily="49" charset="-122"/>
                <a:cs typeface="Noto Sans CJK JP Regular"/>
              </a:rPr>
              <a:t>资料变成</a:t>
            </a:r>
            <a:r>
              <a:rPr sz="1800" dirty="0">
                <a:latin typeface="黑体" panose="02010609060101010101" pitchFamily="49" charset="-122"/>
                <a:ea typeface="黑体" panose="02010609060101010101" pitchFamily="49" charset="-122"/>
                <a:cs typeface="Noto Sans CJK JP Regular"/>
              </a:rPr>
              <a:t>有</a:t>
            </a:r>
            <a:r>
              <a:rPr lang="zh-CN" altLang="en-US" sz="1800" dirty="0">
                <a:latin typeface="黑体" panose="02010609060101010101" pitchFamily="49" charset="-122"/>
                <a:ea typeface="黑体" panose="02010609060101010101" pitchFamily="49" charset="-122"/>
                <a:cs typeface="Noto Sans CJK JP Regular"/>
              </a:rPr>
              <a:t>具体特征资料</a:t>
            </a:r>
            <a:r>
              <a:rPr sz="1800" spc="-30" dirty="0">
                <a:latin typeface="黑体" panose="02010609060101010101" pitchFamily="49" charset="-122"/>
                <a:ea typeface="黑体" panose="02010609060101010101" pitchFamily="49" charset="-122"/>
                <a:cs typeface="Noto Sans CJK JP Regular"/>
              </a:rPr>
              <a:t>的</a:t>
            </a:r>
            <a:r>
              <a:rPr lang="zh-CN" altLang="en-US" sz="1800" spc="-30" dirty="0">
                <a:latin typeface="黑体" panose="02010609060101010101" pitchFamily="49" charset="-122"/>
                <a:ea typeface="黑体" panose="02010609060101010101" pitchFamily="49" charset="-122"/>
                <a:cs typeface="Noto Sans CJK JP Regular"/>
              </a:rPr>
              <a:t>过程</a:t>
            </a:r>
            <a:r>
              <a:rPr sz="1800" dirty="0" err="1">
                <a:latin typeface="黑体" panose="02010609060101010101" pitchFamily="49" charset="-122"/>
                <a:ea typeface="黑体" panose="02010609060101010101" pitchFamily="49" charset="-122"/>
                <a:cs typeface="Noto Sans CJK JP Regular"/>
              </a:rPr>
              <a:t>就是</a:t>
            </a:r>
            <a:r>
              <a:rPr lang="zh-CN" altLang="en-US" sz="1800" dirty="0">
                <a:latin typeface="黑体" panose="02010609060101010101" pitchFamily="49" charset="-122"/>
                <a:ea typeface="黑体" panose="02010609060101010101" pitchFamily="49" charset="-122"/>
                <a:cs typeface="Noto Sans CJK JP Regular"/>
              </a:rPr>
              <a:t>特征工程</a:t>
            </a:r>
            <a:endParaRPr sz="1800" dirty="0">
              <a:latin typeface="黑体" panose="02010609060101010101" pitchFamily="49" charset="-122"/>
              <a:ea typeface="黑体" panose="02010609060101010101" pitchFamily="49" charset="-122"/>
              <a:cs typeface="Noto Sans CJK JP Regul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530493"/>
            <a:ext cx="2263140" cy="629018"/>
          </a:xfrm>
          <a:prstGeom prst="rect">
            <a:avLst/>
          </a:prstGeom>
        </p:spPr>
        <p:txBody>
          <a:bodyPr vert="horz" wrap="square" lIns="0" tIns="13335" rIns="0" bIns="0" rtlCol="0">
            <a:spAutoFit/>
          </a:bodyPr>
          <a:lstStyle/>
          <a:p>
            <a:pPr marL="12700">
              <a:lnSpc>
                <a:spcPct val="100000"/>
              </a:lnSpc>
              <a:spcBef>
                <a:spcPts val="105"/>
              </a:spcBef>
            </a:pPr>
            <a:r>
              <a:rPr lang="zh-CN" altLang="en-US" dirty="0">
                <a:solidFill>
                  <a:srgbClr val="0000FF"/>
                </a:solidFill>
                <a:latin typeface="黑体" panose="02010609060101010101" pitchFamily="49" charset="-122"/>
                <a:ea typeface="黑体" panose="02010609060101010101" pitchFamily="49" charset="-122"/>
              </a:rPr>
              <a:t>特征</a:t>
            </a:r>
            <a:r>
              <a:rPr dirty="0" err="1">
                <a:solidFill>
                  <a:srgbClr val="0000FF"/>
                </a:solidFill>
                <a:latin typeface="黑体" panose="02010609060101010101" pitchFamily="49" charset="-122"/>
                <a:ea typeface="黑体" panose="02010609060101010101" pitchFamily="49" charset="-122"/>
              </a:rPr>
              <a:t>工程</a:t>
            </a:r>
            <a:endParaRPr dirty="0">
              <a:solidFill>
                <a:srgbClr val="0000FF"/>
              </a:solidFill>
              <a:latin typeface="黑体" panose="02010609060101010101" pitchFamily="49" charset="-122"/>
              <a:ea typeface="黑体" panose="02010609060101010101" pitchFamily="49" charset="-122"/>
            </a:endParaRPr>
          </a:p>
        </p:txBody>
      </p:sp>
      <p:sp>
        <p:nvSpPr>
          <p:cNvPr id="5" name="object 5"/>
          <p:cNvSpPr/>
          <p:nvPr/>
        </p:nvSpPr>
        <p:spPr>
          <a:xfrm>
            <a:off x="102107" y="1920239"/>
            <a:ext cx="2094230" cy="3778250"/>
          </a:xfrm>
          <a:custGeom>
            <a:avLst/>
            <a:gdLst/>
            <a:ahLst/>
            <a:cxnLst/>
            <a:rect l="l" t="t" r="r" b="b"/>
            <a:pathLst>
              <a:path w="2094230" h="3778250">
                <a:moveTo>
                  <a:pt x="0" y="3777996"/>
                </a:moveTo>
                <a:lnTo>
                  <a:pt x="2093976" y="3777996"/>
                </a:lnTo>
                <a:lnTo>
                  <a:pt x="2093976" y="0"/>
                </a:lnTo>
                <a:lnTo>
                  <a:pt x="0" y="0"/>
                </a:lnTo>
                <a:lnTo>
                  <a:pt x="0" y="3777996"/>
                </a:lnTo>
                <a:close/>
              </a:path>
            </a:pathLst>
          </a:custGeom>
          <a:ln w="64008">
            <a:solidFill>
              <a:srgbClr val="7E7E7E"/>
            </a:solidFill>
            <a:prstDash val="dash"/>
          </a:ln>
        </p:spPr>
        <p:txBody>
          <a:bodyPr wrap="square" lIns="0" tIns="0" rIns="0" bIns="0" rtlCol="0"/>
          <a:lstStyle/>
          <a:p>
            <a:endParaRPr/>
          </a:p>
        </p:txBody>
      </p:sp>
      <p:sp>
        <p:nvSpPr>
          <p:cNvPr id="6" name="object 6"/>
          <p:cNvSpPr txBox="1"/>
          <p:nvPr/>
        </p:nvSpPr>
        <p:spPr>
          <a:xfrm>
            <a:off x="696848" y="1287939"/>
            <a:ext cx="6684645" cy="566822"/>
          </a:xfrm>
          <a:prstGeom prst="rect">
            <a:avLst/>
          </a:prstGeom>
        </p:spPr>
        <p:txBody>
          <a:bodyPr vert="horz" wrap="square" lIns="0" tIns="12700" rIns="0" bIns="0" rtlCol="0">
            <a:spAutoFit/>
          </a:bodyPr>
          <a:lstStyle/>
          <a:p>
            <a:pPr marL="935990">
              <a:lnSpc>
                <a:spcPct val="100000"/>
              </a:lnSpc>
              <a:spcBef>
                <a:spcPts val="100"/>
              </a:spcBef>
            </a:pPr>
            <a:r>
              <a:rPr lang="zh-CN" altLang="en-US" dirty="0">
                <a:latin typeface="黑体" panose="02010609060101010101" pitchFamily="49" charset="-122"/>
                <a:ea typeface="黑体" panose="02010609060101010101" pitchFamily="49" charset="-122"/>
                <a:cs typeface="Noto Sans CJK JP Regular"/>
              </a:rPr>
              <a:t>特征工程任务：将原始资料转换成演算法要的</a:t>
            </a:r>
            <a:r>
              <a:rPr lang="en-US" altLang="zh-CN" dirty="0">
                <a:latin typeface="黑体" panose="02010609060101010101" pitchFamily="49" charset="-122"/>
                <a:ea typeface="黑体" panose="02010609060101010101" pitchFamily="49" charset="-122"/>
                <a:cs typeface="Noto Sans CJK JP Regular"/>
              </a:rPr>
              <a:t>Data</a:t>
            </a:r>
            <a:r>
              <a:rPr lang="zh-CN" altLang="en-US" dirty="0">
                <a:latin typeface="黑体" panose="02010609060101010101" pitchFamily="49" charset="-122"/>
                <a:ea typeface="黑体" panose="02010609060101010101" pitchFamily="49" charset="-122"/>
                <a:cs typeface="Noto Sans CJK JP Regular"/>
              </a:rPr>
              <a:t>格式</a:t>
            </a:r>
            <a:endParaRPr sz="2050" dirty="0">
              <a:latin typeface="黑体" panose="02010609060101010101" pitchFamily="49" charset="-122"/>
              <a:ea typeface="黑体" panose="02010609060101010101" pitchFamily="49" charset="-122"/>
              <a:cs typeface="Times New Roman"/>
            </a:endParaRPr>
          </a:p>
          <a:p>
            <a:pPr marL="12700">
              <a:lnSpc>
                <a:spcPct val="100000"/>
              </a:lnSpc>
              <a:tabLst>
                <a:tab pos="3955415" algn="l"/>
              </a:tabLst>
            </a:pPr>
            <a:r>
              <a:rPr sz="1800" spc="-30" dirty="0">
                <a:solidFill>
                  <a:srgbClr val="0D0D0D"/>
                </a:solidFill>
                <a:latin typeface="黑体" panose="02010609060101010101" pitchFamily="49" charset="-122"/>
                <a:ea typeface="黑体" panose="02010609060101010101" pitchFamily="49" charset="-122"/>
                <a:cs typeface="Noto Sans CJK JP Regular"/>
              </a:rPr>
              <a:t>Raw</a:t>
            </a:r>
            <a:r>
              <a:rPr sz="1800" spc="40" dirty="0">
                <a:solidFill>
                  <a:srgbClr val="0D0D0D"/>
                </a:solidFill>
                <a:latin typeface="黑体" panose="02010609060101010101" pitchFamily="49" charset="-122"/>
                <a:ea typeface="黑体" panose="02010609060101010101" pitchFamily="49" charset="-122"/>
                <a:cs typeface="Noto Sans CJK JP Regular"/>
              </a:rPr>
              <a:t> </a:t>
            </a:r>
            <a:r>
              <a:rPr sz="1800" spc="5" dirty="0">
                <a:solidFill>
                  <a:srgbClr val="0D0D0D"/>
                </a:solidFill>
                <a:latin typeface="黑体" panose="02010609060101010101" pitchFamily="49" charset="-122"/>
                <a:ea typeface="黑体" panose="02010609060101010101" pitchFamily="49" charset="-122"/>
                <a:cs typeface="Noto Sans CJK JP Regular"/>
              </a:rPr>
              <a:t>Data	</a:t>
            </a:r>
            <a:r>
              <a:rPr lang="zh-CN" altLang="en-US" sz="1800" spc="5" dirty="0">
                <a:solidFill>
                  <a:srgbClr val="0D0D0D"/>
                </a:solidFill>
                <a:latin typeface="黑体" panose="02010609060101010101" pitchFamily="49" charset="-122"/>
                <a:ea typeface="黑体" panose="02010609060101010101" pitchFamily="49" charset="-122"/>
                <a:cs typeface="Noto Sans CJK JP Regular"/>
              </a:rPr>
              <a:t>特征</a:t>
            </a:r>
            <a:r>
              <a:rPr sz="1800" dirty="0" err="1">
                <a:solidFill>
                  <a:srgbClr val="0D0D0D"/>
                </a:solidFill>
                <a:latin typeface="黑体" panose="02010609060101010101" pitchFamily="49" charset="-122"/>
                <a:ea typeface="黑体" panose="02010609060101010101" pitchFamily="49" charset="-122"/>
                <a:cs typeface="Noto Sans CJK JP Regular"/>
              </a:rPr>
              <a:t>工程</a:t>
            </a:r>
            <a:endParaRPr sz="1800" dirty="0">
              <a:latin typeface="黑体" panose="02010609060101010101" pitchFamily="49" charset="-122"/>
              <a:ea typeface="黑体" panose="02010609060101010101" pitchFamily="49" charset="-122"/>
              <a:cs typeface="Noto Sans CJK JP Regular"/>
            </a:endParaRPr>
          </a:p>
        </p:txBody>
      </p:sp>
      <p:graphicFrame>
        <p:nvGraphicFramePr>
          <p:cNvPr id="7" name="object 7"/>
          <p:cNvGraphicFramePr>
            <a:graphicFrameLocks noGrp="1"/>
          </p:cNvGraphicFramePr>
          <p:nvPr>
            <p:extLst>
              <p:ext uri="{D42A27DB-BD31-4B8C-83A1-F6EECF244321}">
                <p14:modId xmlns:p14="http://schemas.microsoft.com/office/powerpoint/2010/main" val="3048713502"/>
              </p:ext>
            </p:extLst>
          </p:nvPr>
        </p:nvGraphicFramePr>
        <p:xfrm>
          <a:off x="236220" y="2383535"/>
          <a:ext cx="1790700" cy="3217545"/>
        </p:xfrm>
        <a:graphic>
          <a:graphicData uri="http://schemas.openxmlformats.org/drawingml/2006/table">
            <a:tbl>
              <a:tblPr firstRow="1" bandRow="1">
                <a:tableStyleId>{2D5ABB26-0587-4C30-8999-92F81FD0307C}</a:tableStyleId>
              </a:tblPr>
              <a:tblGrid>
                <a:gridCol w="1790700">
                  <a:extLst>
                    <a:ext uri="{9D8B030D-6E8A-4147-A177-3AD203B41FA5}">
                      <a16:colId xmlns:a16="http://schemas.microsoft.com/office/drawing/2014/main" xmlns="" val="20000"/>
                    </a:ext>
                  </a:extLst>
                </a:gridCol>
              </a:tblGrid>
              <a:tr h="637540">
                <a:tc>
                  <a:txBody>
                    <a:bodyPr/>
                    <a:lstStyle/>
                    <a:p>
                      <a:pPr marL="3175" algn="ctr">
                        <a:lnSpc>
                          <a:spcPct val="100000"/>
                        </a:lnSpc>
                        <a:spcBef>
                          <a:spcPts val="1235"/>
                        </a:spcBef>
                      </a:pPr>
                      <a:r>
                        <a:rPr sz="1800" spc="15" dirty="0">
                          <a:solidFill>
                            <a:srgbClr val="FFFFFF"/>
                          </a:solidFill>
                          <a:latin typeface="Noto Sans CJK JP Regular"/>
                          <a:cs typeface="Noto Sans CJK JP Regular"/>
                        </a:rPr>
                        <a:t>PCAP</a:t>
                      </a:r>
                      <a:endParaRPr sz="1800" dirty="0">
                        <a:latin typeface="Noto Sans CJK JP Regular"/>
                        <a:cs typeface="Noto Sans CJK JP Regular"/>
                      </a:endParaRPr>
                    </a:p>
                  </a:txBody>
                  <a:tcPr marL="0" marR="0" marT="156845" marB="0">
                    <a:lnB w="76200">
                      <a:solidFill>
                        <a:srgbClr val="FFFFFF"/>
                      </a:solidFill>
                      <a:prstDash val="solid"/>
                    </a:lnB>
                    <a:solidFill>
                      <a:srgbClr val="000000"/>
                    </a:solidFill>
                  </a:tcPr>
                </a:tc>
                <a:extLst>
                  <a:ext uri="{0D108BD9-81ED-4DB2-BD59-A6C34878D82A}">
                    <a16:rowId xmlns:a16="http://schemas.microsoft.com/office/drawing/2014/main" xmlns="" val="10000"/>
                  </a:ext>
                </a:extLst>
              </a:tr>
              <a:tr h="660400">
                <a:tc>
                  <a:txBody>
                    <a:bodyPr/>
                    <a:lstStyle/>
                    <a:p>
                      <a:pPr algn="ctr">
                        <a:lnSpc>
                          <a:spcPct val="100000"/>
                        </a:lnSpc>
                        <a:spcBef>
                          <a:spcPts val="1520"/>
                        </a:spcBef>
                      </a:pPr>
                      <a:r>
                        <a:rPr lang="zh-CN" altLang="en-US" sz="1800" dirty="0">
                          <a:solidFill>
                            <a:schemeClr val="bg1"/>
                          </a:solidFill>
                          <a:latin typeface="Noto Sans CJK JP Regular"/>
                          <a:cs typeface="Noto Sans CJK JP Regular"/>
                        </a:rPr>
                        <a:t>图片</a:t>
                      </a:r>
                      <a:endParaRPr sz="1800" dirty="0">
                        <a:solidFill>
                          <a:schemeClr val="bg1"/>
                        </a:solidFill>
                        <a:latin typeface="Noto Sans CJK JP Regular"/>
                        <a:cs typeface="Noto Sans CJK JP Regular"/>
                      </a:endParaRPr>
                    </a:p>
                  </a:txBody>
                  <a:tcPr marL="0" marR="0" marT="193040" marB="0">
                    <a:lnT w="76200">
                      <a:solidFill>
                        <a:srgbClr val="FFFFFF"/>
                      </a:solidFill>
                      <a:prstDash val="solid"/>
                    </a:lnT>
                    <a:lnB w="53975">
                      <a:solidFill>
                        <a:srgbClr val="FFFFFF"/>
                      </a:solidFill>
                      <a:prstDash val="solid"/>
                    </a:lnB>
                    <a:solidFill>
                      <a:srgbClr val="000000"/>
                    </a:solidFill>
                  </a:tcPr>
                </a:tc>
                <a:extLst>
                  <a:ext uri="{0D108BD9-81ED-4DB2-BD59-A6C34878D82A}">
                    <a16:rowId xmlns:a16="http://schemas.microsoft.com/office/drawing/2014/main" xmlns="" val="10001"/>
                  </a:ext>
                </a:extLst>
              </a:tr>
              <a:tr h="645795">
                <a:tc>
                  <a:txBody>
                    <a:bodyPr/>
                    <a:lstStyle/>
                    <a:p>
                      <a:pPr algn="ctr">
                        <a:lnSpc>
                          <a:spcPct val="100000"/>
                        </a:lnSpc>
                        <a:spcBef>
                          <a:spcPts val="1420"/>
                        </a:spcBef>
                      </a:pPr>
                      <a:r>
                        <a:rPr sz="1800" dirty="0">
                          <a:solidFill>
                            <a:srgbClr val="FFFFFF"/>
                          </a:solidFill>
                          <a:latin typeface="Noto Sans CJK JP Regular"/>
                          <a:cs typeface="Noto Sans CJK JP Regular"/>
                        </a:rPr>
                        <a:t>文章</a:t>
                      </a:r>
                      <a:endParaRPr sz="1800">
                        <a:latin typeface="Noto Sans CJK JP Regular"/>
                        <a:cs typeface="Noto Sans CJK JP Regular"/>
                      </a:endParaRPr>
                    </a:p>
                  </a:txBody>
                  <a:tcPr marL="0" marR="0" marT="180340" marB="0">
                    <a:lnT w="53975">
                      <a:solidFill>
                        <a:srgbClr val="FFFFFF"/>
                      </a:solidFill>
                      <a:prstDash val="solid"/>
                    </a:lnT>
                    <a:lnB w="53975">
                      <a:solidFill>
                        <a:srgbClr val="FFFFFF"/>
                      </a:solidFill>
                      <a:prstDash val="solid"/>
                    </a:lnB>
                    <a:solidFill>
                      <a:srgbClr val="000000"/>
                    </a:solidFill>
                  </a:tcPr>
                </a:tc>
                <a:extLst>
                  <a:ext uri="{0D108BD9-81ED-4DB2-BD59-A6C34878D82A}">
                    <a16:rowId xmlns:a16="http://schemas.microsoft.com/office/drawing/2014/main" xmlns="" val="10002"/>
                  </a:ext>
                </a:extLst>
              </a:tr>
              <a:tr h="647700">
                <a:tc>
                  <a:txBody>
                    <a:bodyPr/>
                    <a:lstStyle/>
                    <a:p>
                      <a:pPr algn="ctr">
                        <a:lnSpc>
                          <a:spcPct val="100000"/>
                        </a:lnSpc>
                        <a:spcBef>
                          <a:spcPts val="1410"/>
                        </a:spcBef>
                      </a:pPr>
                      <a:r>
                        <a:rPr lang="zh-CN" altLang="en-US" sz="1800" dirty="0">
                          <a:solidFill>
                            <a:schemeClr val="bg1"/>
                          </a:solidFill>
                          <a:latin typeface="Noto Sans CJK JP Regular"/>
                          <a:cs typeface="Noto Sans CJK JP Regular"/>
                        </a:rPr>
                        <a:t>日志</a:t>
                      </a:r>
                      <a:endParaRPr sz="1800" dirty="0">
                        <a:solidFill>
                          <a:schemeClr val="bg1"/>
                        </a:solidFill>
                        <a:latin typeface="Noto Sans CJK JP Regular"/>
                        <a:cs typeface="Noto Sans CJK JP Regular"/>
                      </a:endParaRPr>
                    </a:p>
                  </a:txBody>
                  <a:tcPr marL="0" marR="0" marT="179070" marB="0">
                    <a:lnT w="53975">
                      <a:solidFill>
                        <a:srgbClr val="FFFFFF"/>
                      </a:solidFill>
                      <a:prstDash val="solid"/>
                    </a:lnT>
                    <a:lnB w="53975">
                      <a:solidFill>
                        <a:srgbClr val="FFFFFF"/>
                      </a:solidFill>
                      <a:prstDash val="solid"/>
                    </a:lnB>
                    <a:solidFill>
                      <a:srgbClr val="000000"/>
                    </a:solidFill>
                  </a:tcPr>
                </a:tc>
                <a:extLst>
                  <a:ext uri="{0D108BD9-81ED-4DB2-BD59-A6C34878D82A}">
                    <a16:rowId xmlns:a16="http://schemas.microsoft.com/office/drawing/2014/main" xmlns="" val="10003"/>
                  </a:ext>
                </a:extLst>
              </a:tr>
              <a:tr h="626110">
                <a:tc>
                  <a:txBody>
                    <a:bodyPr/>
                    <a:lstStyle/>
                    <a:p>
                      <a:pPr algn="ctr">
                        <a:lnSpc>
                          <a:spcPct val="100000"/>
                        </a:lnSpc>
                        <a:spcBef>
                          <a:spcPts val="1440"/>
                        </a:spcBef>
                      </a:pPr>
                      <a:r>
                        <a:rPr lang="zh-CN" altLang="en-US" sz="1800" dirty="0">
                          <a:solidFill>
                            <a:schemeClr val="bg1"/>
                          </a:solidFill>
                          <a:latin typeface="Noto Sans CJK JP Regular"/>
                          <a:cs typeface="Noto Sans CJK JP Regular"/>
                        </a:rPr>
                        <a:t>语音</a:t>
                      </a:r>
                      <a:endParaRPr sz="1800" dirty="0">
                        <a:solidFill>
                          <a:schemeClr val="bg1"/>
                        </a:solidFill>
                        <a:latin typeface="Noto Sans CJK JP Regular"/>
                        <a:cs typeface="Noto Sans CJK JP Regular"/>
                      </a:endParaRPr>
                    </a:p>
                  </a:txBody>
                  <a:tcPr marL="0" marR="0" marT="182880" marB="0">
                    <a:lnT w="53975">
                      <a:solidFill>
                        <a:srgbClr val="FFFFFF"/>
                      </a:solidFill>
                      <a:prstDash val="solid"/>
                    </a:lnT>
                    <a:solidFill>
                      <a:srgbClr val="000000"/>
                    </a:solidFill>
                  </a:tcPr>
                </a:tc>
                <a:extLst>
                  <a:ext uri="{0D108BD9-81ED-4DB2-BD59-A6C34878D82A}">
                    <a16:rowId xmlns:a16="http://schemas.microsoft.com/office/drawing/2014/main" xmlns="" val="10004"/>
                  </a:ext>
                </a:extLst>
              </a:tr>
            </a:tbl>
          </a:graphicData>
        </a:graphic>
      </p:graphicFrame>
      <p:sp>
        <p:nvSpPr>
          <p:cNvPr id="8" name="object 8"/>
          <p:cNvSpPr/>
          <p:nvPr/>
        </p:nvSpPr>
        <p:spPr>
          <a:xfrm>
            <a:off x="2340101" y="3646170"/>
            <a:ext cx="361315" cy="334010"/>
          </a:xfrm>
          <a:custGeom>
            <a:avLst/>
            <a:gdLst/>
            <a:ahLst/>
            <a:cxnLst/>
            <a:rect l="l" t="t" r="r" b="b"/>
            <a:pathLst>
              <a:path w="361314" h="334010">
                <a:moveTo>
                  <a:pt x="194310" y="0"/>
                </a:moveTo>
                <a:lnTo>
                  <a:pt x="194310" y="83438"/>
                </a:lnTo>
                <a:lnTo>
                  <a:pt x="0" y="83438"/>
                </a:lnTo>
                <a:lnTo>
                  <a:pt x="0" y="250316"/>
                </a:lnTo>
                <a:lnTo>
                  <a:pt x="194310" y="250316"/>
                </a:lnTo>
                <a:lnTo>
                  <a:pt x="194310" y="333755"/>
                </a:lnTo>
                <a:lnTo>
                  <a:pt x="361188" y="166877"/>
                </a:lnTo>
                <a:lnTo>
                  <a:pt x="194310" y="0"/>
                </a:lnTo>
                <a:close/>
              </a:path>
            </a:pathLst>
          </a:custGeom>
          <a:solidFill>
            <a:srgbClr val="000000"/>
          </a:solidFill>
        </p:spPr>
        <p:txBody>
          <a:bodyPr wrap="square" lIns="0" tIns="0" rIns="0" bIns="0" rtlCol="0"/>
          <a:lstStyle/>
          <a:p>
            <a:endParaRPr/>
          </a:p>
        </p:txBody>
      </p:sp>
      <p:sp>
        <p:nvSpPr>
          <p:cNvPr id="9" name="object 9"/>
          <p:cNvSpPr/>
          <p:nvPr/>
        </p:nvSpPr>
        <p:spPr>
          <a:xfrm>
            <a:off x="2340101" y="3646170"/>
            <a:ext cx="361315" cy="334010"/>
          </a:xfrm>
          <a:custGeom>
            <a:avLst/>
            <a:gdLst/>
            <a:ahLst/>
            <a:cxnLst/>
            <a:rect l="l" t="t" r="r" b="b"/>
            <a:pathLst>
              <a:path w="361314" h="334010">
                <a:moveTo>
                  <a:pt x="0" y="83438"/>
                </a:moveTo>
                <a:lnTo>
                  <a:pt x="194310" y="83438"/>
                </a:lnTo>
                <a:lnTo>
                  <a:pt x="194310" y="0"/>
                </a:lnTo>
                <a:lnTo>
                  <a:pt x="361188" y="166877"/>
                </a:lnTo>
                <a:lnTo>
                  <a:pt x="194310" y="333755"/>
                </a:lnTo>
                <a:lnTo>
                  <a:pt x="194310" y="250316"/>
                </a:lnTo>
                <a:lnTo>
                  <a:pt x="0" y="250316"/>
                </a:lnTo>
                <a:lnTo>
                  <a:pt x="0" y="83438"/>
                </a:lnTo>
                <a:close/>
              </a:path>
            </a:pathLst>
          </a:custGeom>
          <a:ln w="25908">
            <a:solidFill>
              <a:srgbClr val="000000"/>
            </a:solidFill>
          </a:ln>
        </p:spPr>
        <p:txBody>
          <a:bodyPr wrap="square" lIns="0" tIns="0" rIns="0" bIns="0" rtlCol="0"/>
          <a:lstStyle/>
          <a:p>
            <a:endParaRPr/>
          </a:p>
        </p:txBody>
      </p:sp>
      <p:sp>
        <p:nvSpPr>
          <p:cNvPr id="10" name="object 10"/>
          <p:cNvSpPr/>
          <p:nvPr/>
        </p:nvSpPr>
        <p:spPr>
          <a:xfrm>
            <a:off x="7381493" y="3646170"/>
            <a:ext cx="360045" cy="334010"/>
          </a:xfrm>
          <a:custGeom>
            <a:avLst/>
            <a:gdLst/>
            <a:ahLst/>
            <a:cxnLst/>
            <a:rect l="l" t="t" r="r" b="b"/>
            <a:pathLst>
              <a:path w="360045" h="334010">
                <a:moveTo>
                  <a:pt x="192785" y="0"/>
                </a:moveTo>
                <a:lnTo>
                  <a:pt x="192785" y="83438"/>
                </a:lnTo>
                <a:lnTo>
                  <a:pt x="0" y="83438"/>
                </a:lnTo>
                <a:lnTo>
                  <a:pt x="0" y="250316"/>
                </a:lnTo>
                <a:lnTo>
                  <a:pt x="192785" y="250316"/>
                </a:lnTo>
                <a:lnTo>
                  <a:pt x="192785" y="333755"/>
                </a:lnTo>
                <a:lnTo>
                  <a:pt x="359663" y="166877"/>
                </a:lnTo>
                <a:lnTo>
                  <a:pt x="192785" y="0"/>
                </a:lnTo>
                <a:close/>
              </a:path>
            </a:pathLst>
          </a:custGeom>
          <a:solidFill>
            <a:srgbClr val="000000"/>
          </a:solidFill>
        </p:spPr>
        <p:txBody>
          <a:bodyPr wrap="square" lIns="0" tIns="0" rIns="0" bIns="0" rtlCol="0"/>
          <a:lstStyle/>
          <a:p>
            <a:endParaRPr/>
          </a:p>
        </p:txBody>
      </p:sp>
      <p:sp>
        <p:nvSpPr>
          <p:cNvPr id="11" name="object 11"/>
          <p:cNvSpPr/>
          <p:nvPr/>
        </p:nvSpPr>
        <p:spPr>
          <a:xfrm>
            <a:off x="7381493" y="3646170"/>
            <a:ext cx="360045" cy="334010"/>
          </a:xfrm>
          <a:custGeom>
            <a:avLst/>
            <a:gdLst/>
            <a:ahLst/>
            <a:cxnLst/>
            <a:rect l="l" t="t" r="r" b="b"/>
            <a:pathLst>
              <a:path w="360045" h="334010">
                <a:moveTo>
                  <a:pt x="0" y="83438"/>
                </a:moveTo>
                <a:lnTo>
                  <a:pt x="192785" y="83438"/>
                </a:lnTo>
                <a:lnTo>
                  <a:pt x="192785" y="0"/>
                </a:lnTo>
                <a:lnTo>
                  <a:pt x="359663" y="166877"/>
                </a:lnTo>
                <a:lnTo>
                  <a:pt x="192785" y="333755"/>
                </a:lnTo>
                <a:lnTo>
                  <a:pt x="192785" y="250316"/>
                </a:lnTo>
                <a:lnTo>
                  <a:pt x="0" y="250316"/>
                </a:lnTo>
                <a:lnTo>
                  <a:pt x="0" y="83438"/>
                </a:lnTo>
                <a:close/>
              </a:path>
            </a:pathLst>
          </a:custGeom>
          <a:ln w="25908">
            <a:solidFill>
              <a:srgbClr val="000000"/>
            </a:solidFill>
          </a:ln>
        </p:spPr>
        <p:txBody>
          <a:bodyPr wrap="square" lIns="0" tIns="0" rIns="0" bIns="0" rtlCol="0"/>
          <a:lstStyle/>
          <a:p>
            <a:endParaRPr/>
          </a:p>
        </p:txBody>
      </p:sp>
      <p:sp>
        <p:nvSpPr>
          <p:cNvPr id="13" name="object 13"/>
          <p:cNvSpPr txBox="1"/>
          <p:nvPr/>
        </p:nvSpPr>
        <p:spPr>
          <a:xfrm>
            <a:off x="2233929" y="6049467"/>
            <a:ext cx="4826000" cy="289823"/>
          </a:xfrm>
          <a:prstGeom prst="rect">
            <a:avLst/>
          </a:prstGeom>
        </p:spPr>
        <p:txBody>
          <a:bodyPr vert="horz" wrap="square" lIns="0" tIns="12700" rIns="0" bIns="0" rtlCol="0">
            <a:spAutoFit/>
          </a:bodyPr>
          <a:lstStyle/>
          <a:p>
            <a:pPr marL="12700">
              <a:lnSpc>
                <a:spcPct val="100000"/>
              </a:lnSpc>
              <a:spcBef>
                <a:spcPts val="100"/>
              </a:spcBef>
            </a:pPr>
            <a:r>
              <a:rPr lang="zh-CN" altLang="en-US" dirty="0">
                <a:latin typeface="黑体" panose="02010609060101010101" pitchFamily="49" charset="-122"/>
                <a:ea typeface="黑体" panose="02010609060101010101" pitchFamily="49" charset="-122"/>
                <a:cs typeface="Noto Sans CJK JP Regular"/>
              </a:rPr>
              <a:t>可以描述的特征越多，对训练的效果越好</a:t>
            </a:r>
            <a:endParaRPr sz="1800" dirty="0">
              <a:latin typeface="黑体" panose="02010609060101010101" pitchFamily="49" charset="-122"/>
              <a:ea typeface="黑体" panose="02010609060101010101" pitchFamily="49" charset="-122"/>
              <a:cs typeface="Noto Sans CJK JP Regular"/>
            </a:endParaRPr>
          </a:p>
        </p:txBody>
      </p:sp>
      <p:sp>
        <p:nvSpPr>
          <p:cNvPr id="14" name="object 14"/>
          <p:cNvSpPr/>
          <p:nvPr/>
        </p:nvSpPr>
        <p:spPr>
          <a:xfrm>
            <a:off x="8784843" y="5447284"/>
            <a:ext cx="180340" cy="180340"/>
          </a:xfrm>
          <a:custGeom>
            <a:avLst/>
            <a:gdLst/>
            <a:ahLst/>
            <a:cxnLst/>
            <a:rect l="l" t="t" r="r" b="b"/>
            <a:pathLst>
              <a:path w="180340" h="180339">
                <a:moveTo>
                  <a:pt x="180085" y="0"/>
                </a:moveTo>
                <a:lnTo>
                  <a:pt x="36067" y="36067"/>
                </a:lnTo>
                <a:lnTo>
                  <a:pt x="0" y="180085"/>
                </a:lnTo>
                <a:lnTo>
                  <a:pt x="180085" y="0"/>
                </a:lnTo>
                <a:close/>
              </a:path>
            </a:pathLst>
          </a:custGeom>
          <a:solidFill>
            <a:srgbClr val="CDCDCD"/>
          </a:solidFill>
        </p:spPr>
        <p:txBody>
          <a:bodyPr wrap="square" lIns="0" tIns="0" rIns="0" bIns="0" rtlCol="0"/>
          <a:lstStyle/>
          <a:p>
            <a:endParaRPr/>
          </a:p>
        </p:txBody>
      </p:sp>
      <p:sp>
        <p:nvSpPr>
          <p:cNvPr id="15" name="object 15"/>
          <p:cNvSpPr/>
          <p:nvPr/>
        </p:nvSpPr>
        <p:spPr>
          <a:xfrm>
            <a:off x="7884414" y="1917954"/>
            <a:ext cx="1080770" cy="3709670"/>
          </a:xfrm>
          <a:custGeom>
            <a:avLst/>
            <a:gdLst/>
            <a:ahLst/>
            <a:cxnLst/>
            <a:rect l="l" t="t" r="r" b="b"/>
            <a:pathLst>
              <a:path w="1080770" h="3709670">
                <a:moveTo>
                  <a:pt x="900429" y="3709416"/>
                </a:moveTo>
                <a:lnTo>
                  <a:pt x="936497" y="3565398"/>
                </a:lnTo>
                <a:lnTo>
                  <a:pt x="1080515" y="3529330"/>
                </a:lnTo>
                <a:lnTo>
                  <a:pt x="900429" y="3709416"/>
                </a:lnTo>
                <a:lnTo>
                  <a:pt x="0" y="3709416"/>
                </a:lnTo>
                <a:lnTo>
                  <a:pt x="0" y="0"/>
                </a:lnTo>
                <a:lnTo>
                  <a:pt x="1080515" y="0"/>
                </a:lnTo>
                <a:lnTo>
                  <a:pt x="1080515" y="3529330"/>
                </a:lnTo>
              </a:path>
            </a:pathLst>
          </a:custGeom>
          <a:ln w="25908">
            <a:solidFill>
              <a:srgbClr val="000000"/>
            </a:solidFill>
          </a:ln>
        </p:spPr>
        <p:txBody>
          <a:bodyPr wrap="square" lIns="0" tIns="0" rIns="0" bIns="0" rtlCol="0"/>
          <a:lstStyle/>
          <a:p>
            <a:endParaRPr/>
          </a:p>
        </p:txBody>
      </p:sp>
      <p:sp>
        <p:nvSpPr>
          <p:cNvPr id="16" name="object 16"/>
          <p:cNvSpPr txBox="1"/>
          <p:nvPr/>
        </p:nvSpPr>
        <p:spPr>
          <a:xfrm>
            <a:off x="8020939" y="3313303"/>
            <a:ext cx="808990" cy="727075"/>
          </a:xfrm>
          <a:prstGeom prst="rect">
            <a:avLst/>
          </a:prstGeom>
        </p:spPr>
        <p:txBody>
          <a:bodyPr vert="horz" wrap="square" lIns="0" tIns="12700" rIns="0" bIns="0" rtlCol="0">
            <a:spAutoFit/>
          </a:bodyPr>
          <a:lstStyle/>
          <a:p>
            <a:pPr marL="152400">
              <a:lnSpc>
                <a:spcPct val="100000"/>
              </a:lnSpc>
              <a:spcBef>
                <a:spcPts val="100"/>
              </a:spcBef>
            </a:pPr>
            <a:r>
              <a:rPr sz="1800" spc="5" dirty="0">
                <a:latin typeface="Noto Sans CJK JP Regular"/>
                <a:cs typeface="Noto Sans CJK JP Regular"/>
              </a:rPr>
              <a:t>Data</a:t>
            </a:r>
            <a:endParaRPr sz="1800">
              <a:latin typeface="Noto Sans CJK JP Regular"/>
              <a:cs typeface="Noto Sans CJK JP Regular"/>
            </a:endParaRPr>
          </a:p>
          <a:p>
            <a:pPr marL="12700" marR="5080" algn="ctr">
              <a:lnSpc>
                <a:spcPct val="100000"/>
              </a:lnSpc>
            </a:pPr>
            <a:r>
              <a:rPr sz="1400" spc="-25" dirty="0">
                <a:latin typeface="Noto Sans CJK JP Regular"/>
                <a:cs typeface="Noto Sans CJK JP Regular"/>
              </a:rPr>
              <a:t>(</a:t>
            </a:r>
            <a:r>
              <a:rPr sz="1400" dirty="0">
                <a:latin typeface="Noto Sans CJK JP Regular"/>
                <a:cs typeface="Noto Sans CJK JP Regular"/>
              </a:rPr>
              <a:t>con</a:t>
            </a:r>
            <a:r>
              <a:rPr sz="1400" spc="-5" dirty="0">
                <a:latin typeface="Noto Sans CJK JP Regular"/>
                <a:cs typeface="Noto Sans CJK JP Regular"/>
              </a:rPr>
              <a:t>c</a:t>
            </a:r>
            <a:r>
              <a:rPr sz="1400" spc="-45" dirty="0">
                <a:latin typeface="Noto Sans CJK JP Regular"/>
                <a:cs typeface="Noto Sans CJK JP Regular"/>
              </a:rPr>
              <a:t>r</a:t>
            </a:r>
            <a:r>
              <a:rPr sz="1400" spc="-10" dirty="0">
                <a:latin typeface="Noto Sans CJK JP Regular"/>
                <a:cs typeface="Noto Sans CJK JP Regular"/>
              </a:rPr>
              <a:t>e</a:t>
            </a:r>
            <a:r>
              <a:rPr sz="1400" spc="-25" dirty="0">
                <a:latin typeface="Noto Sans CJK JP Regular"/>
                <a:cs typeface="Noto Sans CJK JP Regular"/>
              </a:rPr>
              <a:t>t</a:t>
            </a:r>
            <a:r>
              <a:rPr sz="1400" spc="5" dirty="0">
                <a:latin typeface="Noto Sans CJK JP Regular"/>
                <a:cs typeface="Noto Sans CJK JP Regular"/>
              </a:rPr>
              <a:t>e  </a:t>
            </a:r>
            <a:r>
              <a:rPr sz="1400" spc="-10" dirty="0">
                <a:latin typeface="Noto Sans CJK JP Regular"/>
                <a:cs typeface="Noto Sans CJK JP Regular"/>
              </a:rPr>
              <a:t>feature)</a:t>
            </a:r>
            <a:endParaRPr sz="1400">
              <a:latin typeface="Noto Sans CJK JP Regular"/>
              <a:cs typeface="Noto Sans CJK JP Regular"/>
            </a:endParaRPr>
          </a:p>
        </p:txBody>
      </p:sp>
      <p:sp>
        <p:nvSpPr>
          <p:cNvPr id="17" name="object 3">
            <a:extLst>
              <a:ext uri="{FF2B5EF4-FFF2-40B4-BE49-F238E27FC236}">
                <a16:creationId xmlns:a16="http://schemas.microsoft.com/office/drawing/2014/main" xmlns="" id="{F5635170-0F0E-4A0A-B11B-99C3DBCE1284}"/>
              </a:ext>
            </a:extLst>
          </p:cNvPr>
          <p:cNvSpPr txBox="1"/>
          <p:nvPr/>
        </p:nvSpPr>
        <p:spPr>
          <a:xfrm>
            <a:off x="2903220" y="2369820"/>
            <a:ext cx="1899285" cy="3323987"/>
          </a:xfrm>
          <a:prstGeom prst="rect">
            <a:avLst/>
          </a:prstGeom>
          <a:solidFill>
            <a:srgbClr val="000000"/>
          </a:solidFill>
        </p:spPr>
        <p:txBody>
          <a:bodyPr vert="horz" wrap="square" lIns="0" tIns="0" rIns="0" bIns="0" rtlCol="0">
            <a:spAutoFit/>
          </a:bodyPr>
          <a:lstStyle/>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spcBef>
                <a:spcPts val="30"/>
              </a:spcBef>
            </a:pPr>
            <a:endParaRPr sz="2400" dirty="0">
              <a:solidFill>
                <a:schemeClr val="bg1"/>
              </a:solidFill>
              <a:latin typeface="Times New Roman"/>
              <a:cs typeface="Times New Roman"/>
            </a:endParaRPr>
          </a:p>
          <a:p>
            <a:pPr marL="834390" marR="827405" algn="just">
              <a:lnSpc>
                <a:spcPct val="100000"/>
              </a:lnSpc>
            </a:pPr>
            <a:r>
              <a:rPr lang="zh-CN" altLang="en-US" sz="1800" dirty="0">
                <a:solidFill>
                  <a:schemeClr val="bg1"/>
                </a:solidFill>
                <a:latin typeface="Noto Sans CJK JP Regular"/>
                <a:cs typeface="Noto Sans CJK JP Regular"/>
              </a:rPr>
              <a:t>特征提取</a:t>
            </a:r>
            <a:endParaRPr lang="en-US" altLang="zh-CN" sz="1800" dirty="0">
              <a:solidFill>
                <a:schemeClr val="bg1"/>
              </a:solidFill>
              <a:latin typeface="Noto Sans CJK JP Regular"/>
              <a:cs typeface="Noto Sans CJK JP Regular"/>
            </a:endParaRPr>
          </a:p>
          <a:p>
            <a:pPr marL="834390" marR="827405" algn="just">
              <a:lnSpc>
                <a:spcPct val="100000"/>
              </a:lnSpc>
            </a:pPr>
            <a:endParaRPr lang="en-US" altLang="zh-CN" dirty="0">
              <a:solidFill>
                <a:schemeClr val="bg1"/>
              </a:solidFill>
              <a:latin typeface="Noto Sans CJK JP Regular"/>
              <a:cs typeface="Noto Sans CJK JP Regular"/>
            </a:endParaRPr>
          </a:p>
          <a:p>
            <a:pPr marL="834390" marR="827405" algn="just">
              <a:lnSpc>
                <a:spcPct val="100000"/>
              </a:lnSpc>
            </a:pPr>
            <a:endParaRPr lang="en-US" altLang="zh-CN" sz="1800" dirty="0">
              <a:solidFill>
                <a:schemeClr val="bg1"/>
              </a:solidFill>
              <a:latin typeface="Noto Sans CJK JP Regular"/>
              <a:cs typeface="Noto Sans CJK JP Regular"/>
            </a:endParaRPr>
          </a:p>
          <a:p>
            <a:pPr marL="834390" marR="827405" algn="just">
              <a:lnSpc>
                <a:spcPct val="100000"/>
              </a:lnSpc>
            </a:pPr>
            <a:endParaRPr lang="en-US" altLang="zh-CN" dirty="0">
              <a:solidFill>
                <a:schemeClr val="bg1"/>
              </a:solidFill>
              <a:latin typeface="Noto Sans CJK JP Regular"/>
              <a:cs typeface="Noto Sans CJK JP Regular"/>
            </a:endParaRPr>
          </a:p>
          <a:p>
            <a:pPr marL="834390" marR="827405" algn="just">
              <a:lnSpc>
                <a:spcPct val="100000"/>
              </a:lnSpc>
            </a:pPr>
            <a:endParaRPr sz="1800" dirty="0">
              <a:solidFill>
                <a:schemeClr val="bg1"/>
              </a:solidFill>
              <a:latin typeface="Noto Sans CJK JP Regular"/>
              <a:cs typeface="Noto Sans CJK JP Regular"/>
            </a:endParaRPr>
          </a:p>
        </p:txBody>
      </p:sp>
      <p:sp>
        <p:nvSpPr>
          <p:cNvPr id="18" name="object 4">
            <a:extLst>
              <a:ext uri="{FF2B5EF4-FFF2-40B4-BE49-F238E27FC236}">
                <a16:creationId xmlns:a16="http://schemas.microsoft.com/office/drawing/2014/main" xmlns="" id="{3E8D7475-C29C-461B-830F-B7F1CB4E86F3}"/>
              </a:ext>
            </a:extLst>
          </p:cNvPr>
          <p:cNvSpPr txBox="1"/>
          <p:nvPr/>
        </p:nvSpPr>
        <p:spPr>
          <a:xfrm>
            <a:off x="4919471" y="2383535"/>
            <a:ext cx="1035050" cy="3385542"/>
          </a:xfrm>
          <a:prstGeom prst="rect">
            <a:avLst/>
          </a:prstGeom>
          <a:solidFill>
            <a:srgbClr val="000000"/>
          </a:solidFill>
        </p:spPr>
        <p:txBody>
          <a:bodyPr vert="horz" wrap="square" lIns="0" tIns="0" rIns="0" bIns="0" rtlCol="0">
            <a:spAutoFit/>
          </a:bodyPr>
          <a:lstStyle/>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marL="401955" marR="395605" algn="just">
              <a:lnSpc>
                <a:spcPct val="100000"/>
              </a:lnSpc>
              <a:spcBef>
                <a:spcPts val="1825"/>
              </a:spcBef>
            </a:pPr>
            <a:r>
              <a:rPr lang="zh-CN" altLang="en-US" sz="1600" spc="-30" dirty="0">
                <a:solidFill>
                  <a:srgbClr val="FFFFFF"/>
                </a:solidFill>
                <a:latin typeface="Noto Sans CJK JP Regular"/>
                <a:cs typeface="Noto Sans CJK JP Regular"/>
              </a:rPr>
              <a:t>特征选择</a:t>
            </a:r>
            <a:endParaRPr lang="en-US" altLang="zh-CN" sz="1600" spc="-30" dirty="0">
              <a:solidFill>
                <a:srgbClr val="FFFFFF"/>
              </a:solidFill>
              <a:latin typeface="Noto Sans CJK JP Regular"/>
              <a:cs typeface="Noto Sans CJK JP Regular"/>
            </a:endParaRPr>
          </a:p>
          <a:p>
            <a:pPr marL="401955" marR="395605" algn="just">
              <a:lnSpc>
                <a:spcPct val="100000"/>
              </a:lnSpc>
              <a:spcBef>
                <a:spcPts val="1825"/>
              </a:spcBef>
            </a:pPr>
            <a:endParaRPr lang="en-US" altLang="zh-CN" sz="1600" spc="-30" dirty="0">
              <a:solidFill>
                <a:srgbClr val="FFFFFF"/>
              </a:solidFill>
              <a:latin typeface="Noto Sans CJK JP Regular"/>
              <a:cs typeface="Noto Sans CJK JP Regular"/>
            </a:endParaRPr>
          </a:p>
          <a:p>
            <a:pPr marL="401955" marR="395605" algn="just">
              <a:lnSpc>
                <a:spcPct val="100000"/>
              </a:lnSpc>
              <a:spcBef>
                <a:spcPts val="1825"/>
              </a:spcBef>
            </a:pPr>
            <a:endParaRPr lang="en-US" altLang="zh-CN" sz="1600" spc="-30" dirty="0">
              <a:solidFill>
                <a:srgbClr val="FFFFFF"/>
              </a:solidFill>
              <a:latin typeface="Noto Sans CJK JP Regular"/>
              <a:cs typeface="Noto Sans CJK JP Regular"/>
            </a:endParaRPr>
          </a:p>
          <a:p>
            <a:pPr marL="401955" marR="395605" algn="just">
              <a:lnSpc>
                <a:spcPct val="100000"/>
              </a:lnSpc>
              <a:spcBef>
                <a:spcPts val="1825"/>
              </a:spcBef>
            </a:pPr>
            <a:endParaRPr sz="1600" dirty="0">
              <a:latin typeface="Noto Sans CJK JP Regular"/>
              <a:cs typeface="Noto Sans CJK JP Regular"/>
            </a:endParaRPr>
          </a:p>
        </p:txBody>
      </p:sp>
      <p:sp>
        <p:nvSpPr>
          <p:cNvPr id="19" name="object 12">
            <a:extLst>
              <a:ext uri="{FF2B5EF4-FFF2-40B4-BE49-F238E27FC236}">
                <a16:creationId xmlns:a16="http://schemas.microsoft.com/office/drawing/2014/main" xmlns="" id="{23669E13-C521-4804-85D6-34994DD67029}"/>
              </a:ext>
            </a:extLst>
          </p:cNvPr>
          <p:cNvSpPr txBox="1"/>
          <p:nvPr/>
        </p:nvSpPr>
        <p:spPr>
          <a:xfrm>
            <a:off x="6071615" y="2383535"/>
            <a:ext cx="1178560" cy="3339376"/>
          </a:xfrm>
          <a:prstGeom prst="rect">
            <a:avLst/>
          </a:prstGeom>
          <a:solidFill>
            <a:srgbClr val="000000"/>
          </a:solidFill>
        </p:spPr>
        <p:txBody>
          <a:bodyPr vert="horz" wrap="square" lIns="0" tIns="0" rIns="0" bIns="0" rtlCol="0">
            <a:spAutoFit/>
          </a:bodyPr>
          <a:lstStyle/>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spcBef>
                <a:spcPts val="30"/>
              </a:spcBef>
            </a:pPr>
            <a:endParaRPr sz="2500" dirty="0">
              <a:solidFill>
                <a:schemeClr val="bg1"/>
              </a:solidFill>
              <a:latin typeface="Times New Roman"/>
              <a:cs typeface="Times New Roman"/>
            </a:endParaRPr>
          </a:p>
          <a:p>
            <a:pPr marL="473709" marR="467359" algn="just">
              <a:lnSpc>
                <a:spcPct val="100000"/>
              </a:lnSpc>
            </a:pPr>
            <a:r>
              <a:rPr lang="zh-CN" altLang="en-US" sz="1600" dirty="0">
                <a:solidFill>
                  <a:schemeClr val="bg1"/>
                </a:solidFill>
                <a:latin typeface="Noto Sans CJK JP Regular"/>
                <a:cs typeface="Noto Sans CJK JP Regular"/>
              </a:rPr>
              <a:t>标准化</a:t>
            </a:r>
            <a:endParaRPr lang="en-US" altLang="zh-CN" sz="1600" dirty="0">
              <a:solidFill>
                <a:schemeClr val="bg1"/>
              </a:solidFill>
              <a:latin typeface="Noto Sans CJK JP Regular"/>
              <a:cs typeface="Noto Sans CJK JP Regular"/>
            </a:endParaRPr>
          </a:p>
          <a:p>
            <a:pPr marL="473709" marR="467359" algn="just">
              <a:lnSpc>
                <a:spcPct val="100000"/>
              </a:lnSpc>
            </a:pPr>
            <a:endParaRPr lang="en-US" altLang="zh-CN" sz="1600" dirty="0">
              <a:solidFill>
                <a:schemeClr val="bg1"/>
              </a:solidFill>
              <a:latin typeface="Noto Sans CJK JP Regular"/>
              <a:cs typeface="Noto Sans CJK JP Regular"/>
            </a:endParaRPr>
          </a:p>
          <a:p>
            <a:pPr marL="473709" marR="467359" algn="just">
              <a:lnSpc>
                <a:spcPct val="100000"/>
              </a:lnSpc>
            </a:pPr>
            <a:endParaRPr lang="en-US" altLang="zh-CN" sz="1600" dirty="0">
              <a:solidFill>
                <a:schemeClr val="bg1"/>
              </a:solidFill>
              <a:latin typeface="Noto Sans CJK JP Regular"/>
              <a:cs typeface="Noto Sans CJK JP Regular"/>
            </a:endParaRPr>
          </a:p>
          <a:p>
            <a:pPr marL="473709" marR="467359" algn="just">
              <a:lnSpc>
                <a:spcPct val="100000"/>
              </a:lnSpc>
            </a:pPr>
            <a:endParaRPr lang="en-US" altLang="zh-CN" sz="1600" dirty="0">
              <a:solidFill>
                <a:schemeClr val="bg1"/>
              </a:solidFill>
              <a:latin typeface="Noto Sans CJK JP Regular"/>
              <a:cs typeface="Noto Sans CJK JP Regular"/>
            </a:endParaRPr>
          </a:p>
          <a:p>
            <a:pPr marL="473709" marR="467359" algn="just">
              <a:lnSpc>
                <a:spcPct val="100000"/>
              </a:lnSpc>
            </a:pPr>
            <a:endParaRPr lang="en-US" altLang="zh-CN" sz="1600" dirty="0">
              <a:solidFill>
                <a:schemeClr val="bg1"/>
              </a:solidFill>
              <a:latin typeface="Noto Sans CJK JP Regular"/>
              <a:cs typeface="Noto Sans CJK JP Regular"/>
            </a:endParaRPr>
          </a:p>
          <a:p>
            <a:pPr marL="473709" marR="467359" algn="just">
              <a:lnSpc>
                <a:spcPct val="100000"/>
              </a:lnSpc>
            </a:pPr>
            <a:endParaRPr lang="en-US" altLang="zh-CN" sz="1600" dirty="0">
              <a:solidFill>
                <a:schemeClr val="bg1"/>
              </a:solidFill>
              <a:latin typeface="Noto Sans CJK JP Regular"/>
              <a:cs typeface="Noto Sans CJK JP Regular"/>
            </a:endParaRPr>
          </a:p>
          <a:p>
            <a:pPr marL="473709" marR="467359" algn="just">
              <a:lnSpc>
                <a:spcPct val="100000"/>
              </a:lnSpc>
            </a:pPr>
            <a:endParaRPr sz="1600" dirty="0">
              <a:solidFill>
                <a:schemeClr val="bg1"/>
              </a:solidFill>
              <a:latin typeface="Noto Sans CJK JP Regular"/>
              <a:cs typeface="Noto Sans CJK JP Regul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1558" y="515499"/>
            <a:ext cx="2501900" cy="629018"/>
          </a:xfrm>
          <a:prstGeom prst="rect">
            <a:avLst/>
          </a:prstGeom>
        </p:spPr>
        <p:txBody>
          <a:bodyPr vert="horz" wrap="square" lIns="0" tIns="13335" rIns="0" bIns="0" rtlCol="0">
            <a:spAutoFit/>
          </a:bodyPr>
          <a:lstStyle/>
          <a:p>
            <a:pPr marL="12700">
              <a:lnSpc>
                <a:spcPct val="100000"/>
              </a:lnSpc>
              <a:spcBef>
                <a:spcPts val="105"/>
              </a:spcBef>
            </a:pPr>
            <a:r>
              <a:rPr spc="-55" dirty="0">
                <a:solidFill>
                  <a:srgbClr val="0000FF"/>
                </a:solidFill>
              </a:rPr>
              <a:t>Raw</a:t>
            </a:r>
            <a:r>
              <a:rPr spc="35" dirty="0">
                <a:solidFill>
                  <a:srgbClr val="0000FF"/>
                </a:solidFill>
              </a:rPr>
              <a:t> </a:t>
            </a:r>
            <a:r>
              <a:rPr spc="20" dirty="0">
                <a:solidFill>
                  <a:srgbClr val="0000FF"/>
                </a:solidFill>
              </a:rPr>
              <a:t>Data</a:t>
            </a:r>
          </a:p>
        </p:txBody>
      </p:sp>
      <p:sp>
        <p:nvSpPr>
          <p:cNvPr id="3" name="object 3"/>
          <p:cNvSpPr/>
          <p:nvPr/>
        </p:nvSpPr>
        <p:spPr>
          <a:xfrm>
            <a:off x="0" y="1053083"/>
            <a:ext cx="9144000" cy="58049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9536" y="515499"/>
            <a:ext cx="5884545" cy="629018"/>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FF"/>
                </a:solidFill>
              </a:rPr>
              <a:t>Concrete </a:t>
            </a:r>
            <a:r>
              <a:rPr spc="-40" dirty="0">
                <a:solidFill>
                  <a:srgbClr val="0000FF"/>
                </a:solidFill>
              </a:rPr>
              <a:t>Feature</a:t>
            </a:r>
            <a:r>
              <a:rPr spc="90" dirty="0">
                <a:solidFill>
                  <a:srgbClr val="0000FF"/>
                </a:solidFill>
              </a:rPr>
              <a:t> </a:t>
            </a:r>
            <a:r>
              <a:rPr spc="20" dirty="0">
                <a:solidFill>
                  <a:srgbClr val="0000FF"/>
                </a:solidFill>
              </a:rPr>
              <a:t>Data</a:t>
            </a:r>
          </a:p>
        </p:txBody>
      </p:sp>
      <p:graphicFrame>
        <p:nvGraphicFramePr>
          <p:cNvPr id="3" name="object 3"/>
          <p:cNvGraphicFramePr>
            <a:graphicFrameLocks noGrp="1"/>
          </p:cNvGraphicFramePr>
          <p:nvPr/>
        </p:nvGraphicFramePr>
        <p:xfrm>
          <a:off x="1731264" y="2321051"/>
          <a:ext cx="5253352" cy="3451860"/>
        </p:xfrm>
        <a:graphic>
          <a:graphicData uri="http://schemas.openxmlformats.org/drawingml/2006/table">
            <a:tbl>
              <a:tblPr firstRow="1" bandRow="1">
                <a:tableStyleId>{2D5ABB26-0587-4C30-8999-92F81FD0307C}</a:tableStyleId>
              </a:tblPr>
              <a:tblGrid>
                <a:gridCol w="288290">
                  <a:extLst>
                    <a:ext uri="{9D8B030D-6E8A-4147-A177-3AD203B41FA5}">
                      <a16:colId xmlns:a16="http://schemas.microsoft.com/office/drawing/2014/main" xmlns="" val="20000"/>
                    </a:ext>
                  </a:extLst>
                </a:gridCol>
                <a:gridCol w="1008380">
                  <a:extLst>
                    <a:ext uri="{9D8B030D-6E8A-4147-A177-3AD203B41FA5}">
                      <a16:colId xmlns:a16="http://schemas.microsoft.com/office/drawing/2014/main" xmlns="" val="20001"/>
                    </a:ext>
                  </a:extLst>
                </a:gridCol>
                <a:gridCol w="193675">
                  <a:extLst>
                    <a:ext uri="{9D8B030D-6E8A-4147-A177-3AD203B41FA5}">
                      <a16:colId xmlns:a16="http://schemas.microsoft.com/office/drawing/2014/main" xmlns="" val="20002"/>
                    </a:ext>
                  </a:extLst>
                </a:gridCol>
                <a:gridCol w="93980">
                  <a:extLst>
                    <a:ext uri="{9D8B030D-6E8A-4147-A177-3AD203B41FA5}">
                      <a16:colId xmlns:a16="http://schemas.microsoft.com/office/drawing/2014/main" xmlns="" val="20003"/>
                    </a:ext>
                  </a:extLst>
                </a:gridCol>
                <a:gridCol w="1066799">
                  <a:extLst>
                    <a:ext uri="{9D8B030D-6E8A-4147-A177-3AD203B41FA5}">
                      <a16:colId xmlns:a16="http://schemas.microsoft.com/office/drawing/2014/main" xmlns="" val="20004"/>
                    </a:ext>
                  </a:extLst>
                </a:gridCol>
                <a:gridCol w="1236979">
                  <a:extLst>
                    <a:ext uri="{9D8B030D-6E8A-4147-A177-3AD203B41FA5}">
                      <a16:colId xmlns:a16="http://schemas.microsoft.com/office/drawing/2014/main" xmlns="" val="20005"/>
                    </a:ext>
                  </a:extLst>
                </a:gridCol>
                <a:gridCol w="153670">
                  <a:extLst>
                    <a:ext uri="{9D8B030D-6E8A-4147-A177-3AD203B41FA5}">
                      <a16:colId xmlns:a16="http://schemas.microsoft.com/office/drawing/2014/main" xmlns="" val="20006"/>
                    </a:ext>
                  </a:extLst>
                </a:gridCol>
                <a:gridCol w="133350">
                  <a:extLst>
                    <a:ext uri="{9D8B030D-6E8A-4147-A177-3AD203B41FA5}">
                      <a16:colId xmlns:a16="http://schemas.microsoft.com/office/drawing/2014/main" xmlns="" val="20007"/>
                    </a:ext>
                  </a:extLst>
                </a:gridCol>
                <a:gridCol w="878204">
                  <a:extLst>
                    <a:ext uri="{9D8B030D-6E8A-4147-A177-3AD203B41FA5}">
                      <a16:colId xmlns:a16="http://schemas.microsoft.com/office/drawing/2014/main" xmlns="" val="20008"/>
                    </a:ext>
                  </a:extLst>
                </a:gridCol>
                <a:gridCol w="200025">
                  <a:extLst>
                    <a:ext uri="{9D8B030D-6E8A-4147-A177-3AD203B41FA5}">
                      <a16:colId xmlns:a16="http://schemas.microsoft.com/office/drawing/2014/main" xmlns="" val="20009"/>
                    </a:ext>
                  </a:extLst>
                </a:gridCol>
              </a:tblGrid>
              <a:tr h="215265">
                <a:tc gridSpan="2">
                  <a:txBody>
                    <a:bodyPr/>
                    <a:lstStyle/>
                    <a:p>
                      <a:pPr>
                        <a:lnSpc>
                          <a:spcPct val="100000"/>
                        </a:lnSpc>
                      </a:pPr>
                      <a:endParaRPr sz="1300">
                        <a:latin typeface="Times New Roman"/>
                        <a:cs typeface="Times New Roman"/>
                      </a:endParaRPr>
                    </a:p>
                  </a:txBody>
                  <a:tcPr marL="0" marR="0" marT="0" marB="0">
                    <a:lnL w="76200">
                      <a:solidFill>
                        <a:srgbClr val="C00000"/>
                      </a:solidFill>
                      <a:prstDash val="solid"/>
                    </a:lnL>
                    <a:lnR w="76200">
                      <a:solidFill>
                        <a:srgbClr val="C00000"/>
                      </a:solidFill>
                      <a:prstDash val="solid"/>
                    </a:lnR>
                    <a:lnT w="76200">
                      <a:solidFill>
                        <a:srgbClr val="C00000"/>
                      </a:solidFill>
                      <a:prstDash val="solid"/>
                    </a:lnT>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lnL w="76200">
                      <a:solidFill>
                        <a:srgbClr val="C00000"/>
                      </a:solidFill>
                      <a:prstDash val="solid"/>
                    </a:lnL>
                    <a:lnR w="76200">
                      <a:solidFill>
                        <a:srgbClr val="996633"/>
                      </a:solidFill>
                      <a:prstDash val="solid"/>
                    </a:lnR>
                    <a:lnT w="76200">
                      <a:solidFill>
                        <a:srgbClr val="C00000"/>
                      </a:solidFill>
                      <a:prstDash val="solid"/>
                    </a:lnT>
                    <a:lnB w="12700">
                      <a:solidFill>
                        <a:srgbClr val="FFFFFF"/>
                      </a:solidFill>
                      <a:prstDash val="solid"/>
                    </a:lnB>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lnL w="76200">
                      <a:solidFill>
                        <a:srgbClr val="996633"/>
                      </a:solidFill>
                      <a:prstDash val="solid"/>
                    </a:lnL>
                    <a:lnR w="76200">
                      <a:solidFill>
                        <a:srgbClr val="996633"/>
                      </a:solidFill>
                      <a:prstDash val="solid"/>
                    </a:lnR>
                    <a:lnT w="76200">
                      <a:solidFill>
                        <a:srgbClr val="996633"/>
                      </a:solidFill>
                      <a:prstDash val="solid"/>
                    </a:lnT>
                    <a:lnB w="12700">
                      <a:solidFill>
                        <a:srgbClr val="FFFFFF"/>
                      </a:solidFill>
                      <a:prstDash val="solid"/>
                    </a:lnB>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lnL w="76200">
                      <a:solidFill>
                        <a:srgbClr val="996633"/>
                      </a:solidFill>
                      <a:prstDash val="solid"/>
                    </a:lnL>
                    <a:lnR w="76200">
                      <a:solidFill>
                        <a:srgbClr val="6F2F9F"/>
                      </a:solidFill>
                      <a:prstDash val="solid"/>
                    </a:lnR>
                    <a:lnT w="76200">
                      <a:solidFill>
                        <a:srgbClr val="6F2F9F"/>
                      </a:solidFill>
                      <a:prstDash val="solid"/>
                    </a:lnT>
                    <a:lnB w="12700">
                      <a:solidFill>
                        <a:srgbClr val="FFFFFF"/>
                      </a:solidFill>
                      <a:prstDash val="solid"/>
                    </a:lnB>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lnL w="76200">
                      <a:solidFill>
                        <a:srgbClr val="6F2F9F"/>
                      </a:solidFill>
                      <a:prstDash val="solid"/>
                    </a:lnL>
                    <a:lnR w="76200">
                      <a:solidFill>
                        <a:srgbClr val="6F2F9F"/>
                      </a:solidFill>
                      <a:prstDash val="solid"/>
                    </a:lnR>
                    <a:lnT w="76200">
                      <a:solidFill>
                        <a:srgbClr val="6F2F9F"/>
                      </a:solidFill>
                      <a:prstDash val="solid"/>
                    </a:lnT>
                  </a:tcPr>
                </a:tc>
                <a:tc hMerge="1">
                  <a:txBody>
                    <a:bodyPr/>
                    <a:lstStyle/>
                    <a:p>
                      <a:endParaRPr/>
                    </a:p>
                  </a:txBody>
                  <a:tcPr marL="0" marR="0" marT="0" marB="0"/>
                </a:tc>
                <a:extLst>
                  <a:ext uri="{0D108BD9-81ED-4DB2-BD59-A6C34878D82A}">
                    <a16:rowId xmlns:a16="http://schemas.microsoft.com/office/drawing/2014/main" xmlns="" val="10000"/>
                  </a:ext>
                </a:extLst>
              </a:tr>
              <a:tr h="273685">
                <a:tc rowSpan="11">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C00000"/>
                      </a:solidFill>
                      <a:prstDash val="solid"/>
                    </a:lnR>
                    <a:lnT w="12700">
                      <a:solidFill>
                        <a:srgbClr val="FFFFFF"/>
                      </a:solidFill>
                      <a:prstDash val="solid"/>
                    </a:lnT>
                    <a:lnB w="38100">
                      <a:solidFill>
                        <a:srgbClr val="FFFFFF"/>
                      </a:solidFill>
                      <a:prstDash val="solid"/>
                    </a:lnB>
                    <a:solidFill>
                      <a:srgbClr val="000000"/>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R="20320" algn="ctr">
                        <a:lnSpc>
                          <a:spcPct val="100000"/>
                        </a:lnSpc>
                        <a:spcBef>
                          <a:spcPts val="290"/>
                        </a:spcBef>
                      </a:pPr>
                      <a:r>
                        <a:rPr sz="1200" b="1" spc="-50" dirty="0">
                          <a:solidFill>
                            <a:srgbClr val="FFFFFF"/>
                          </a:solidFill>
                          <a:latin typeface="Trebuchet MS"/>
                          <a:cs typeface="Trebuchet MS"/>
                        </a:rPr>
                        <a:t>Upload(GB)</a:t>
                      </a:r>
                      <a:endParaRPr sz="1200">
                        <a:latin typeface="Trebuchet MS"/>
                        <a:cs typeface="Trebuchet MS"/>
                      </a:endParaRPr>
                    </a:p>
                  </a:txBody>
                  <a:tcPr marL="0" marR="0" marT="36830" marB="0">
                    <a:lnL w="76200">
                      <a:solidFill>
                        <a:srgbClr val="996633"/>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219710" algn="ctr">
                        <a:lnSpc>
                          <a:spcPct val="100000"/>
                        </a:lnSpc>
                        <a:spcBef>
                          <a:spcPts val="290"/>
                        </a:spcBef>
                      </a:pPr>
                      <a:r>
                        <a:rPr sz="1200" b="1" spc="-50" dirty="0">
                          <a:solidFill>
                            <a:srgbClr val="FFFFFF"/>
                          </a:solidFill>
                          <a:latin typeface="Trebuchet MS"/>
                          <a:cs typeface="Trebuchet MS"/>
                        </a:rPr>
                        <a:t>Download(GB)</a:t>
                      </a:r>
                      <a:endParaRPr sz="1200">
                        <a:latin typeface="Trebuchet MS"/>
                        <a:cs typeface="Trebuchet MS"/>
                      </a:endParaRPr>
                    </a:p>
                  </a:txBody>
                  <a:tcPr marL="0" marR="0" marT="36830" marB="0">
                    <a:lnL w="12700">
                      <a:solidFill>
                        <a:srgbClr val="FFFFFF"/>
                      </a:solidFill>
                      <a:prstDash val="solid"/>
                    </a:lnL>
                    <a:lnR w="76200">
                      <a:solidFill>
                        <a:srgbClr val="996633"/>
                      </a:solidFill>
                      <a:prstDash val="solid"/>
                    </a:lnR>
                    <a:lnT w="12700">
                      <a:solidFill>
                        <a:srgbClr val="FFFFFF"/>
                      </a:solidFill>
                      <a:prstDash val="solid"/>
                    </a:lnT>
                    <a:lnB w="38100">
                      <a:solidFill>
                        <a:srgbClr val="FFFFFF"/>
                      </a:solidFill>
                      <a:prstDash val="solid"/>
                    </a:lnB>
                    <a:solidFill>
                      <a:srgbClr val="000000"/>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R="55880" algn="ctr">
                        <a:lnSpc>
                          <a:spcPct val="100000"/>
                        </a:lnSpc>
                        <a:spcBef>
                          <a:spcPts val="290"/>
                        </a:spcBef>
                      </a:pPr>
                      <a:r>
                        <a:rPr sz="1200" b="1" spc="-85" dirty="0">
                          <a:solidFill>
                            <a:srgbClr val="FFFFFF"/>
                          </a:solidFill>
                          <a:latin typeface="Trebuchet MS"/>
                          <a:cs typeface="Trebuchet MS"/>
                        </a:rPr>
                        <a:t>Label</a:t>
                      </a:r>
                      <a:endParaRPr sz="1200">
                        <a:latin typeface="Trebuchet MS"/>
                        <a:cs typeface="Trebuchet MS"/>
                      </a:endParaRPr>
                    </a:p>
                  </a:txBody>
                  <a:tcPr marL="0" marR="0" marT="36830" marB="0">
                    <a:lnL w="76200">
                      <a:solidFill>
                        <a:srgbClr val="6F2F9F"/>
                      </a:solidFill>
                      <a:prstDash val="solid"/>
                    </a:lnL>
                    <a:lnR w="12700">
                      <a:solidFill>
                        <a:srgbClr val="FFFFFF"/>
                      </a:solidFill>
                      <a:prstDash val="solid"/>
                    </a:lnR>
                    <a:lnB w="38100">
                      <a:solidFill>
                        <a:srgbClr val="FFFFFF"/>
                      </a:solidFill>
                      <a:prstDash val="solid"/>
                    </a:lnB>
                    <a:solidFill>
                      <a:srgbClr val="000000"/>
                    </a:solidFill>
                  </a:tcPr>
                </a:tc>
                <a:tc rowSpan="11">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xmlns="" val="10001"/>
                  </a:ext>
                </a:extLst>
              </a:tr>
              <a:tr h="274320">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0"/>
                        </a:spcBef>
                      </a:pPr>
                      <a:r>
                        <a:rPr sz="1200" spc="-55" dirty="0">
                          <a:latin typeface="Arial"/>
                          <a:cs typeface="Arial"/>
                        </a:rPr>
                        <a:t>172.16.10.1</a:t>
                      </a:r>
                      <a:endParaRPr sz="1200">
                        <a:latin typeface="Arial"/>
                        <a:cs typeface="Arial"/>
                      </a:endParaRPr>
                    </a:p>
                  </a:txBody>
                  <a:tcPr marL="0" marR="0" marT="36830" marB="0">
                    <a:lnL w="12700">
                      <a:solidFill>
                        <a:srgbClr val="FFFFFF"/>
                      </a:solidFill>
                      <a:prstDash val="solid"/>
                    </a:lnL>
                    <a:lnR w="76200">
                      <a:solidFill>
                        <a:srgbClr val="C00000"/>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R="20320" algn="ctr">
                        <a:lnSpc>
                          <a:spcPct val="100000"/>
                        </a:lnSpc>
                        <a:spcBef>
                          <a:spcPts val="290"/>
                        </a:spcBef>
                      </a:pPr>
                      <a:r>
                        <a:rPr sz="1200" dirty="0">
                          <a:latin typeface="Arial"/>
                          <a:cs typeface="Arial"/>
                        </a:rPr>
                        <a:t>0</a:t>
                      </a:r>
                    </a:p>
                  </a:txBody>
                  <a:tcPr marL="0" marR="0" marT="36830" marB="0">
                    <a:lnL w="76200">
                      <a:solidFill>
                        <a:srgbClr val="996633"/>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221615" algn="ctr">
                        <a:lnSpc>
                          <a:spcPct val="100000"/>
                        </a:lnSpc>
                        <a:spcBef>
                          <a:spcPts val="290"/>
                        </a:spcBef>
                      </a:pPr>
                      <a:r>
                        <a:rPr sz="1200" dirty="0">
                          <a:latin typeface="Arial"/>
                          <a:cs typeface="Arial"/>
                        </a:rPr>
                        <a:t>1</a:t>
                      </a:r>
                    </a:p>
                  </a:txBody>
                  <a:tcPr marL="0" marR="0" marT="36830" marB="0">
                    <a:lnL w="12700">
                      <a:solidFill>
                        <a:srgbClr val="FFFFFF"/>
                      </a:solidFill>
                      <a:prstDash val="solid"/>
                    </a:lnL>
                    <a:lnR w="76200">
                      <a:solidFill>
                        <a:srgbClr val="996633"/>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R="57150" algn="ctr">
                        <a:lnSpc>
                          <a:spcPct val="100000"/>
                        </a:lnSpc>
                        <a:spcBef>
                          <a:spcPts val="290"/>
                        </a:spcBef>
                      </a:pPr>
                      <a:r>
                        <a:rPr sz="1200" dirty="0">
                          <a:latin typeface="Arial"/>
                          <a:cs typeface="Arial"/>
                        </a:rPr>
                        <a:t>0</a:t>
                      </a:r>
                    </a:p>
                  </a:txBody>
                  <a:tcPr marL="0" marR="0" marT="36830" marB="0">
                    <a:lnL w="76200">
                      <a:solidFill>
                        <a:srgbClr val="6F2F9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xmlns="" val="10002"/>
                  </a:ext>
                </a:extLst>
              </a:tr>
              <a:tr h="274320">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5"/>
                        </a:spcBef>
                      </a:pPr>
                      <a:r>
                        <a:rPr sz="1200" spc="-55" dirty="0">
                          <a:latin typeface="Arial"/>
                          <a:cs typeface="Arial"/>
                        </a:rPr>
                        <a:t>172.16.10.2</a:t>
                      </a:r>
                      <a:endParaRPr sz="1200">
                        <a:latin typeface="Arial"/>
                        <a:cs typeface="Arial"/>
                      </a:endParaRPr>
                    </a:p>
                  </a:txBody>
                  <a:tcPr marL="0" marR="0" marT="37465" marB="0">
                    <a:lnL w="12700">
                      <a:solidFill>
                        <a:srgbClr val="FFFFFF"/>
                      </a:solidFill>
                      <a:prstDash val="solid"/>
                    </a:lnL>
                    <a:lnR w="76200">
                      <a:solidFill>
                        <a:srgbClr val="C00000"/>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20955" algn="ctr">
                        <a:lnSpc>
                          <a:spcPct val="100000"/>
                        </a:lnSpc>
                        <a:spcBef>
                          <a:spcPts val="295"/>
                        </a:spcBef>
                      </a:pPr>
                      <a:r>
                        <a:rPr sz="1200" dirty="0">
                          <a:latin typeface="Arial"/>
                          <a:cs typeface="Arial"/>
                        </a:rPr>
                        <a:t>1</a:t>
                      </a:r>
                      <a:endParaRPr sz="1200">
                        <a:latin typeface="Arial"/>
                        <a:cs typeface="Arial"/>
                      </a:endParaRPr>
                    </a:p>
                  </a:txBody>
                  <a:tcPr marL="0" marR="0" marT="37465"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221615" algn="ctr">
                        <a:lnSpc>
                          <a:spcPct val="100000"/>
                        </a:lnSpc>
                        <a:spcBef>
                          <a:spcPts val="295"/>
                        </a:spcBef>
                      </a:pPr>
                      <a:r>
                        <a:rPr sz="1200" dirty="0">
                          <a:latin typeface="Arial"/>
                          <a:cs typeface="Arial"/>
                        </a:rPr>
                        <a:t>0</a:t>
                      </a:r>
                      <a:endParaRPr sz="1200">
                        <a:latin typeface="Arial"/>
                        <a:cs typeface="Arial"/>
                      </a:endParaRPr>
                    </a:p>
                  </a:txBody>
                  <a:tcPr marL="0" marR="0" marT="37465"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57150" algn="ctr">
                        <a:lnSpc>
                          <a:spcPct val="100000"/>
                        </a:lnSpc>
                        <a:spcBef>
                          <a:spcPts val="295"/>
                        </a:spcBef>
                      </a:pPr>
                      <a:r>
                        <a:rPr sz="1200" dirty="0">
                          <a:latin typeface="Arial"/>
                          <a:cs typeface="Arial"/>
                        </a:rPr>
                        <a:t>0</a:t>
                      </a:r>
                      <a:endParaRPr sz="1200">
                        <a:latin typeface="Arial"/>
                        <a:cs typeface="Arial"/>
                      </a:endParaRPr>
                    </a:p>
                  </a:txBody>
                  <a:tcPr marL="0" marR="0" marT="37465" marB="0">
                    <a:lnL w="76200">
                      <a:solidFill>
                        <a:srgbClr val="6F2F9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xmlns="" val="10003"/>
                  </a:ext>
                </a:extLst>
              </a:tr>
              <a:tr h="273685">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5"/>
                        </a:spcBef>
                      </a:pPr>
                      <a:r>
                        <a:rPr sz="1200" spc="-55" dirty="0">
                          <a:latin typeface="Arial"/>
                          <a:cs typeface="Arial"/>
                        </a:rPr>
                        <a:t>172.16.10.3</a:t>
                      </a:r>
                      <a:endParaRPr sz="1200">
                        <a:latin typeface="Arial"/>
                        <a:cs typeface="Arial"/>
                      </a:endParaRPr>
                    </a:p>
                  </a:txBody>
                  <a:tcPr marL="0" marR="0" marT="37465" marB="0">
                    <a:lnL w="12700">
                      <a:solidFill>
                        <a:srgbClr val="FFFFFF"/>
                      </a:solidFill>
                      <a:prstDash val="solid"/>
                    </a:lnL>
                    <a:lnR w="76200">
                      <a:solidFill>
                        <a:srgbClr val="C00000"/>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20955" algn="ctr">
                        <a:lnSpc>
                          <a:spcPct val="100000"/>
                        </a:lnSpc>
                        <a:spcBef>
                          <a:spcPts val="295"/>
                        </a:spcBef>
                      </a:pPr>
                      <a:r>
                        <a:rPr sz="1200" dirty="0">
                          <a:latin typeface="Arial"/>
                          <a:cs typeface="Arial"/>
                        </a:rPr>
                        <a:t>1</a:t>
                      </a:r>
                      <a:endParaRPr sz="1200">
                        <a:latin typeface="Arial"/>
                        <a:cs typeface="Arial"/>
                      </a:endParaRPr>
                    </a:p>
                  </a:txBody>
                  <a:tcPr marL="0" marR="0" marT="37465"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221615" algn="ctr">
                        <a:lnSpc>
                          <a:spcPct val="100000"/>
                        </a:lnSpc>
                        <a:spcBef>
                          <a:spcPts val="295"/>
                        </a:spcBef>
                      </a:pPr>
                      <a:r>
                        <a:rPr sz="1200" dirty="0">
                          <a:latin typeface="Arial"/>
                          <a:cs typeface="Arial"/>
                        </a:rPr>
                        <a:t>1</a:t>
                      </a:r>
                      <a:endParaRPr sz="1200">
                        <a:latin typeface="Arial"/>
                        <a:cs typeface="Arial"/>
                      </a:endParaRPr>
                    </a:p>
                  </a:txBody>
                  <a:tcPr marL="0" marR="0" marT="37465"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57150" algn="ctr">
                        <a:lnSpc>
                          <a:spcPct val="100000"/>
                        </a:lnSpc>
                        <a:spcBef>
                          <a:spcPts val="295"/>
                        </a:spcBef>
                      </a:pPr>
                      <a:r>
                        <a:rPr sz="1200" dirty="0">
                          <a:latin typeface="Arial"/>
                          <a:cs typeface="Arial"/>
                        </a:rPr>
                        <a:t>0</a:t>
                      </a:r>
                      <a:endParaRPr sz="1200">
                        <a:latin typeface="Arial"/>
                        <a:cs typeface="Arial"/>
                      </a:endParaRPr>
                    </a:p>
                  </a:txBody>
                  <a:tcPr marL="0" marR="0" marT="37465" marB="0">
                    <a:lnL w="76200">
                      <a:solidFill>
                        <a:srgbClr val="6F2F9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xmlns="" val="10004"/>
                  </a:ext>
                </a:extLst>
              </a:tr>
              <a:tr h="274320">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5"/>
                        </a:spcBef>
                      </a:pPr>
                      <a:r>
                        <a:rPr sz="1200" spc="-55" dirty="0">
                          <a:latin typeface="Arial"/>
                          <a:cs typeface="Arial"/>
                        </a:rPr>
                        <a:t>172.16.10.4</a:t>
                      </a:r>
                      <a:endParaRPr sz="1200">
                        <a:latin typeface="Arial"/>
                        <a:cs typeface="Arial"/>
                      </a:endParaRPr>
                    </a:p>
                  </a:txBody>
                  <a:tcPr marL="0" marR="0" marT="37465" marB="0">
                    <a:lnL w="12700">
                      <a:solidFill>
                        <a:srgbClr val="FFFFFF"/>
                      </a:solidFill>
                      <a:prstDash val="solid"/>
                    </a:lnL>
                    <a:lnR w="76200">
                      <a:solidFill>
                        <a:srgbClr val="C00000"/>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20955" algn="ctr">
                        <a:lnSpc>
                          <a:spcPct val="100000"/>
                        </a:lnSpc>
                        <a:spcBef>
                          <a:spcPts val="295"/>
                        </a:spcBef>
                      </a:pPr>
                      <a:r>
                        <a:rPr sz="1200" dirty="0">
                          <a:latin typeface="Arial"/>
                          <a:cs typeface="Arial"/>
                        </a:rPr>
                        <a:t>2</a:t>
                      </a:r>
                      <a:endParaRPr sz="1200">
                        <a:latin typeface="Arial"/>
                        <a:cs typeface="Arial"/>
                      </a:endParaRPr>
                    </a:p>
                  </a:txBody>
                  <a:tcPr marL="0" marR="0" marT="37465"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221615" algn="ctr">
                        <a:lnSpc>
                          <a:spcPct val="100000"/>
                        </a:lnSpc>
                        <a:spcBef>
                          <a:spcPts val="295"/>
                        </a:spcBef>
                      </a:pPr>
                      <a:r>
                        <a:rPr sz="1200" dirty="0">
                          <a:latin typeface="Arial"/>
                          <a:cs typeface="Arial"/>
                        </a:rPr>
                        <a:t>1</a:t>
                      </a:r>
                      <a:endParaRPr sz="1200">
                        <a:latin typeface="Arial"/>
                        <a:cs typeface="Arial"/>
                      </a:endParaRPr>
                    </a:p>
                  </a:txBody>
                  <a:tcPr marL="0" marR="0" marT="37465"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57150" algn="ctr">
                        <a:lnSpc>
                          <a:spcPct val="100000"/>
                        </a:lnSpc>
                        <a:spcBef>
                          <a:spcPts val="295"/>
                        </a:spcBef>
                      </a:pPr>
                      <a:r>
                        <a:rPr sz="1200" dirty="0">
                          <a:latin typeface="Arial"/>
                          <a:cs typeface="Arial"/>
                        </a:rPr>
                        <a:t>0</a:t>
                      </a:r>
                      <a:endParaRPr sz="1200">
                        <a:latin typeface="Arial"/>
                        <a:cs typeface="Arial"/>
                      </a:endParaRPr>
                    </a:p>
                  </a:txBody>
                  <a:tcPr marL="0" marR="0" marT="37465" marB="0">
                    <a:lnL w="76200">
                      <a:solidFill>
                        <a:srgbClr val="6F2F9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xmlns="" val="10005"/>
                  </a:ext>
                </a:extLst>
              </a:tr>
              <a:tr h="273685">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0"/>
                        </a:spcBef>
                      </a:pPr>
                      <a:r>
                        <a:rPr sz="1200" spc="-55" dirty="0">
                          <a:latin typeface="Arial"/>
                          <a:cs typeface="Arial"/>
                        </a:rPr>
                        <a:t>172.16.10.5</a:t>
                      </a:r>
                      <a:endParaRPr sz="1200">
                        <a:latin typeface="Arial"/>
                        <a:cs typeface="Arial"/>
                      </a:endParaRPr>
                    </a:p>
                  </a:txBody>
                  <a:tcPr marL="0" marR="0" marT="36830" marB="0">
                    <a:lnL w="12700">
                      <a:solidFill>
                        <a:srgbClr val="FFFFFF"/>
                      </a:solidFill>
                      <a:prstDash val="solid"/>
                    </a:lnL>
                    <a:lnR w="76200">
                      <a:solidFill>
                        <a:srgbClr val="C00000"/>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20955" algn="ctr">
                        <a:lnSpc>
                          <a:spcPct val="100000"/>
                        </a:lnSpc>
                        <a:spcBef>
                          <a:spcPts val="290"/>
                        </a:spcBef>
                      </a:pPr>
                      <a:r>
                        <a:rPr sz="1200" dirty="0">
                          <a:latin typeface="Arial"/>
                          <a:cs typeface="Arial"/>
                        </a:rPr>
                        <a:t>1</a:t>
                      </a:r>
                      <a:endParaRPr sz="1200">
                        <a:latin typeface="Arial"/>
                        <a:cs typeface="Arial"/>
                      </a:endParaRPr>
                    </a:p>
                  </a:txBody>
                  <a:tcPr marL="0" marR="0" marT="3683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221615" algn="ctr">
                        <a:lnSpc>
                          <a:spcPct val="100000"/>
                        </a:lnSpc>
                        <a:spcBef>
                          <a:spcPts val="290"/>
                        </a:spcBef>
                      </a:pPr>
                      <a:r>
                        <a:rPr sz="1200" dirty="0">
                          <a:latin typeface="Arial"/>
                          <a:cs typeface="Arial"/>
                        </a:rPr>
                        <a:t>2</a:t>
                      </a:r>
                      <a:endParaRPr sz="1200">
                        <a:latin typeface="Arial"/>
                        <a:cs typeface="Arial"/>
                      </a:endParaRPr>
                    </a:p>
                  </a:txBody>
                  <a:tcPr marL="0" marR="0" marT="3683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57150" algn="ctr">
                        <a:lnSpc>
                          <a:spcPct val="100000"/>
                        </a:lnSpc>
                        <a:spcBef>
                          <a:spcPts val="290"/>
                        </a:spcBef>
                      </a:pPr>
                      <a:r>
                        <a:rPr sz="1200" dirty="0">
                          <a:latin typeface="Arial"/>
                          <a:cs typeface="Arial"/>
                        </a:rPr>
                        <a:t>0</a:t>
                      </a:r>
                      <a:endParaRPr sz="1200">
                        <a:latin typeface="Arial"/>
                        <a:cs typeface="Arial"/>
                      </a:endParaRPr>
                    </a:p>
                  </a:txBody>
                  <a:tcPr marL="0" marR="0" marT="36830" marB="0">
                    <a:lnL w="76200">
                      <a:solidFill>
                        <a:srgbClr val="6F2F9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xmlns="" val="10006"/>
                  </a:ext>
                </a:extLst>
              </a:tr>
              <a:tr h="273685">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0"/>
                        </a:spcBef>
                      </a:pPr>
                      <a:r>
                        <a:rPr sz="1200" spc="-55" dirty="0">
                          <a:latin typeface="Arial"/>
                          <a:cs typeface="Arial"/>
                        </a:rPr>
                        <a:t>172.16.10.6</a:t>
                      </a:r>
                      <a:endParaRPr sz="1200">
                        <a:latin typeface="Arial"/>
                        <a:cs typeface="Arial"/>
                      </a:endParaRPr>
                    </a:p>
                  </a:txBody>
                  <a:tcPr marL="0" marR="0" marT="36830" marB="0">
                    <a:lnL w="12700">
                      <a:solidFill>
                        <a:srgbClr val="FFFFFF"/>
                      </a:solidFill>
                      <a:prstDash val="solid"/>
                    </a:lnL>
                    <a:lnR w="76200">
                      <a:solidFill>
                        <a:srgbClr val="C00000"/>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20955" algn="ctr">
                        <a:lnSpc>
                          <a:spcPct val="100000"/>
                        </a:lnSpc>
                        <a:spcBef>
                          <a:spcPts val="290"/>
                        </a:spcBef>
                      </a:pPr>
                      <a:r>
                        <a:rPr sz="1200" dirty="0">
                          <a:latin typeface="Arial"/>
                          <a:cs typeface="Arial"/>
                        </a:rPr>
                        <a:t>2</a:t>
                      </a:r>
                      <a:endParaRPr sz="1200">
                        <a:latin typeface="Arial"/>
                        <a:cs typeface="Arial"/>
                      </a:endParaRPr>
                    </a:p>
                  </a:txBody>
                  <a:tcPr marL="0" marR="0" marT="3683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221615" algn="ctr">
                        <a:lnSpc>
                          <a:spcPct val="100000"/>
                        </a:lnSpc>
                        <a:spcBef>
                          <a:spcPts val="290"/>
                        </a:spcBef>
                      </a:pPr>
                      <a:r>
                        <a:rPr sz="1200" dirty="0">
                          <a:latin typeface="Arial"/>
                          <a:cs typeface="Arial"/>
                        </a:rPr>
                        <a:t>2</a:t>
                      </a:r>
                      <a:endParaRPr sz="1200">
                        <a:latin typeface="Arial"/>
                        <a:cs typeface="Arial"/>
                      </a:endParaRPr>
                    </a:p>
                  </a:txBody>
                  <a:tcPr marL="0" marR="0" marT="3683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57150" algn="ctr">
                        <a:lnSpc>
                          <a:spcPct val="100000"/>
                        </a:lnSpc>
                        <a:spcBef>
                          <a:spcPts val="290"/>
                        </a:spcBef>
                      </a:pPr>
                      <a:r>
                        <a:rPr sz="1200" dirty="0">
                          <a:latin typeface="Arial"/>
                          <a:cs typeface="Arial"/>
                        </a:rPr>
                        <a:t>0</a:t>
                      </a:r>
                      <a:endParaRPr sz="1200">
                        <a:latin typeface="Arial"/>
                        <a:cs typeface="Arial"/>
                      </a:endParaRPr>
                    </a:p>
                  </a:txBody>
                  <a:tcPr marL="0" marR="0" marT="36830" marB="0">
                    <a:lnL w="76200">
                      <a:solidFill>
                        <a:srgbClr val="6F2F9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xmlns="" val="10007"/>
                  </a:ext>
                </a:extLst>
              </a:tr>
              <a:tr h="273685">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5"/>
                        </a:spcBef>
                      </a:pPr>
                      <a:r>
                        <a:rPr sz="1200" spc="-55" dirty="0">
                          <a:latin typeface="Arial"/>
                          <a:cs typeface="Arial"/>
                        </a:rPr>
                        <a:t>172.16.10.7</a:t>
                      </a:r>
                      <a:endParaRPr sz="1200">
                        <a:latin typeface="Arial"/>
                        <a:cs typeface="Arial"/>
                      </a:endParaRPr>
                    </a:p>
                  </a:txBody>
                  <a:tcPr marL="0" marR="0" marT="37465" marB="0">
                    <a:lnL w="12700">
                      <a:solidFill>
                        <a:srgbClr val="FFFFFF"/>
                      </a:solidFill>
                      <a:prstDash val="solid"/>
                    </a:lnL>
                    <a:lnR w="76200">
                      <a:solidFill>
                        <a:srgbClr val="C00000"/>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20955" algn="ctr">
                        <a:lnSpc>
                          <a:spcPct val="100000"/>
                        </a:lnSpc>
                        <a:spcBef>
                          <a:spcPts val="295"/>
                        </a:spcBef>
                      </a:pPr>
                      <a:r>
                        <a:rPr sz="1200" dirty="0">
                          <a:latin typeface="Arial"/>
                          <a:cs typeface="Arial"/>
                        </a:rPr>
                        <a:t>5</a:t>
                      </a:r>
                      <a:endParaRPr sz="1200">
                        <a:latin typeface="Arial"/>
                        <a:cs typeface="Arial"/>
                      </a:endParaRPr>
                    </a:p>
                  </a:txBody>
                  <a:tcPr marL="0" marR="0" marT="37465"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221615" algn="ctr">
                        <a:lnSpc>
                          <a:spcPct val="100000"/>
                        </a:lnSpc>
                        <a:spcBef>
                          <a:spcPts val="295"/>
                        </a:spcBef>
                      </a:pPr>
                      <a:r>
                        <a:rPr sz="1200" dirty="0">
                          <a:latin typeface="Arial"/>
                          <a:cs typeface="Arial"/>
                        </a:rPr>
                        <a:t>6</a:t>
                      </a:r>
                      <a:endParaRPr sz="1200">
                        <a:latin typeface="Arial"/>
                        <a:cs typeface="Arial"/>
                      </a:endParaRPr>
                    </a:p>
                  </a:txBody>
                  <a:tcPr marL="0" marR="0" marT="37465"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57150" algn="ctr">
                        <a:lnSpc>
                          <a:spcPct val="100000"/>
                        </a:lnSpc>
                        <a:spcBef>
                          <a:spcPts val="295"/>
                        </a:spcBef>
                      </a:pPr>
                      <a:r>
                        <a:rPr sz="1200" dirty="0">
                          <a:latin typeface="Arial"/>
                          <a:cs typeface="Arial"/>
                        </a:rPr>
                        <a:t>1</a:t>
                      </a:r>
                    </a:p>
                  </a:txBody>
                  <a:tcPr marL="0" marR="0" marT="37465" marB="0">
                    <a:lnL w="76200">
                      <a:solidFill>
                        <a:srgbClr val="6F2F9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xmlns="" val="10008"/>
                  </a:ext>
                </a:extLst>
              </a:tr>
              <a:tr h="273685">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5"/>
                        </a:spcBef>
                      </a:pPr>
                      <a:r>
                        <a:rPr sz="1200" spc="-55" dirty="0">
                          <a:latin typeface="Arial"/>
                          <a:cs typeface="Arial"/>
                        </a:rPr>
                        <a:t>172.16.10.8</a:t>
                      </a:r>
                      <a:endParaRPr sz="1200">
                        <a:latin typeface="Arial"/>
                        <a:cs typeface="Arial"/>
                      </a:endParaRPr>
                    </a:p>
                  </a:txBody>
                  <a:tcPr marL="0" marR="0" marT="37465" marB="0">
                    <a:lnL w="12700">
                      <a:solidFill>
                        <a:srgbClr val="FFFFFF"/>
                      </a:solidFill>
                      <a:prstDash val="solid"/>
                    </a:lnL>
                    <a:lnR w="76200">
                      <a:solidFill>
                        <a:srgbClr val="C00000"/>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20955" algn="ctr">
                        <a:lnSpc>
                          <a:spcPct val="100000"/>
                        </a:lnSpc>
                        <a:spcBef>
                          <a:spcPts val="295"/>
                        </a:spcBef>
                      </a:pPr>
                      <a:r>
                        <a:rPr sz="1200" dirty="0">
                          <a:latin typeface="Arial"/>
                          <a:cs typeface="Arial"/>
                        </a:rPr>
                        <a:t>6</a:t>
                      </a:r>
                      <a:endParaRPr sz="1200">
                        <a:latin typeface="Arial"/>
                        <a:cs typeface="Arial"/>
                      </a:endParaRPr>
                    </a:p>
                  </a:txBody>
                  <a:tcPr marL="0" marR="0" marT="37465"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221615" algn="ctr">
                        <a:lnSpc>
                          <a:spcPct val="100000"/>
                        </a:lnSpc>
                        <a:spcBef>
                          <a:spcPts val="295"/>
                        </a:spcBef>
                      </a:pPr>
                      <a:r>
                        <a:rPr sz="1200" dirty="0">
                          <a:latin typeface="Arial"/>
                          <a:cs typeface="Arial"/>
                        </a:rPr>
                        <a:t>5</a:t>
                      </a:r>
                      <a:endParaRPr sz="1200">
                        <a:latin typeface="Arial"/>
                        <a:cs typeface="Arial"/>
                      </a:endParaRPr>
                    </a:p>
                  </a:txBody>
                  <a:tcPr marL="0" marR="0" marT="37465"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57150" algn="ctr">
                        <a:lnSpc>
                          <a:spcPct val="100000"/>
                        </a:lnSpc>
                        <a:spcBef>
                          <a:spcPts val="295"/>
                        </a:spcBef>
                      </a:pPr>
                      <a:r>
                        <a:rPr sz="1200" dirty="0">
                          <a:latin typeface="Arial"/>
                          <a:cs typeface="Arial"/>
                        </a:rPr>
                        <a:t>1</a:t>
                      </a:r>
                    </a:p>
                  </a:txBody>
                  <a:tcPr marL="0" marR="0" marT="37465" marB="0">
                    <a:lnL w="76200">
                      <a:solidFill>
                        <a:srgbClr val="6F2F9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xmlns="" val="10009"/>
                  </a:ext>
                </a:extLst>
              </a:tr>
              <a:tr h="274320">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5"/>
                        </a:spcBef>
                      </a:pPr>
                      <a:r>
                        <a:rPr sz="1200" spc="-55" dirty="0">
                          <a:latin typeface="Arial"/>
                          <a:cs typeface="Arial"/>
                        </a:rPr>
                        <a:t>172.16.10.9</a:t>
                      </a:r>
                      <a:endParaRPr sz="1200">
                        <a:latin typeface="Arial"/>
                        <a:cs typeface="Arial"/>
                      </a:endParaRPr>
                    </a:p>
                  </a:txBody>
                  <a:tcPr marL="0" marR="0" marT="37465" marB="0">
                    <a:lnL w="12700">
                      <a:solidFill>
                        <a:srgbClr val="FFFFFF"/>
                      </a:solidFill>
                      <a:prstDash val="solid"/>
                    </a:lnL>
                    <a:lnR w="76200">
                      <a:solidFill>
                        <a:srgbClr val="C00000"/>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20955" algn="ctr">
                        <a:lnSpc>
                          <a:spcPct val="100000"/>
                        </a:lnSpc>
                        <a:spcBef>
                          <a:spcPts val="295"/>
                        </a:spcBef>
                      </a:pPr>
                      <a:r>
                        <a:rPr sz="1200" dirty="0">
                          <a:latin typeface="Arial"/>
                          <a:cs typeface="Arial"/>
                        </a:rPr>
                        <a:t>6</a:t>
                      </a:r>
                      <a:endParaRPr sz="1200">
                        <a:latin typeface="Arial"/>
                        <a:cs typeface="Arial"/>
                      </a:endParaRPr>
                    </a:p>
                  </a:txBody>
                  <a:tcPr marL="0" marR="0" marT="37465"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221615" algn="ctr">
                        <a:lnSpc>
                          <a:spcPct val="100000"/>
                        </a:lnSpc>
                        <a:spcBef>
                          <a:spcPts val="295"/>
                        </a:spcBef>
                      </a:pPr>
                      <a:r>
                        <a:rPr sz="1200" dirty="0">
                          <a:latin typeface="Arial"/>
                          <a:cs typeface="Arial"/>
                        </a:rPr>
                        <a:t>6</a:t>
                      </a:r>
                      <a:endParaRPr sz="1200">
                        <a:latin typeface="Arial"/>
                        <a:cs typeface="Arial"/>
                      </a:endParaRPr>
                    </a:p>
                  </a:txBody>
                  <a:tcPr marL="0" marR="0" marT="37465"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57150" algn="ctr">
                        <a:lnSpc>
                          <a:spcPct val="100000"/>
                        </a:lnSpc>
                        <a:spcBef>
                          <a:spcPts val="295"/>
                        </a:spcBef>
                      </a:pPr>
                      <a:r>
                        <a:rPr sz="1200" dirty="0">
                          <a:latin typeface="Arial"/>
                          <a:cs typeface="Arial"/>
                        </a:rPr>
                        <a:t>1</a:t>
                      </a:r>
                      <a:endParaRPr sz="1200">
                        <a:latin typeface="Arial"/>
                        <a:cs typeface="Arial"/>
                      </a:endParaRPr>
                    </a:p>
                  </a:txBody>
                  <a:tcPr marL="0" marR="0" marT="37465" marB="0">
                    <a:lnL w="76200">
                      <a:solidFill>
                        <a:srgbClr val="6F2F9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xmlns="" val="10010"/>
                  </a:ext>
                </a:extLst>
              </a:tr>
              <a:tr h="274320">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5"/>
                        </a:spcBef>
                      </a:pPr>
                      <a:r>
                        <a:rPr sz="1200" spc="-55" dirty="0">
                          <a:latin typeface="Arial"/>
                          <a:cs typeface="Arial"/>
                        </a:rPr>
                        <a:t>172.16.10.10</a:t>
                      </a:r>
                      <a:endParaRPr sz="1200">
                        <a:latin typeface="Arial"/>
                        <a:cs typeface="Arial"/>
                      </a:endParaRPr>
                    </a:p>
                  </a:txBody>
                  <a:tcPr marL="0" marR="0" marT="37465" marB="0">
                    <a:lnL w="12700">
                      <a:solidFill>
                        <a:srgbClr val="FFFFFF"/>
                      </a:solidFill>
                      <a:prstDash val="solid"/>
                    </a:lnL>
                    <a:lnR w="76200">
                      <a:solidFill>
                        <a:srgbClr val="C00000"/>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20955" algn="ctr">
                        <a:lnSpc>
                          <a:spcPct val="100000"/>
                        </a:lnSpc>
                        <a:spcBef>
                          <a:spcPts val="295"/>
                        </a:spcBef>
                      </a:pPr>
                      <a:r>
                        <a:rPr sz="1200" dirty="0">
                          <a:latin typeface="Arial"/>
                          <a:cs typeface="Arial"/>
                        </a:rPr>
                        <a:t>9</a:t>
                      </a:r>
                      <a:endParaRPr sz="1200">
                        <a:latin typeface="Arial"/>
                        <a:cs typeface="Arial"/>
                      </a:endParaRPr>
                    </a:p>
                  </a:txBody>
                  <a:tcPr marL="0" marR="0" marT="37465"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221615" algn="ctr">
                        <a:lnSpc>
                          <a:spcPct val="100000"/>
                        </a:lnSpc>
                        <a:spcBef>
                          <a:spcPts val="295"/>
                        </a:spcBef>
                      </a:pPr>
                      <a:r>
                        <a:rPr sz="1200" dirty="0">
                          <a:latin typeface="Arial"/>
                          <a:cs typeface="Arial"/>
                        </a:rPr>
                        <a:t>9</a:t>
                      </a:r>
                      <a:endParaRPr sz="1200">
                        <a:latin typeface="Arial"/>
                        <a:cs typeface="Arial"/>
                      </a:endParaRPr>
                    </a:p>
                  </a:txBody>
                  <a:tcPr marL="0" marR="0" marT="37465"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57150" algn="ctr">
                        <a:lnSpc>
                          <a:spcPct val="100000"/>
                        </a:lnSpc>
                        <a:spcBef>
                          <a:spcPts val="295"/>
                        </a:spcBef>
                      </a:pPr>
                      <a:r>
                        <a:rPr sz="1200" dirty="0">
                          <a:latin typeface="Arial"/>
                          <a:cs typeface="Arial"/>
                        </a:rPr>
                        <a:t>0</a:t>
                      </a:r>
                      <a:endParaRPr sz="1200">
                        <a:latin typeface="Arial"/>
                        <a:cs typeface="Arial"/>
                      </a:endParaRPr>
                    </a:p>
                  </a:txBody>
                  <a:tcPr marL="0" marR="0" marT="37465" marB="0">
                    <a:lnL w="76200">
                      <a:solidFill>
                        <a:srgbClr val="6F2F9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xmlns="" val="10011"/>
                  </a:ext>
                </a:extLst>
              </a:tr>
              <a:tr h="222885">
                <a:tc gridSpan="2">
                  <a:txBody>
                    <a:bodyPr/>
                    <a:lstStyle/>
                    <a:p>
                      <a:pPr>
                        <a:lnSpc>
                          <a:spcPct val="100000"/>
                        </a:lnSpc>
                      </a:pPr>
                      <a:endParaRPr sz="1300">
                        <a:latin typeface="Times New Roman"/>
                        <a:cs typeface="Times New Roman"/>
                      </a:endParaRPr>
                    </a:p>
                  </a:txBody>
                  <a:tcPr marL="0" marR="0" marT="0" marB="0">
                    <a:lnL w="76200">
                      <a:solidFill>
                        <a:srgbClr val="C00000"/>
                      </a:solidFill>
                      <a:prstDash val="solid"/>
                    </a:lnL>
                    <a:lnR w="76200">
                      <a:solidFill>
                        <a:srgbClr val="C00000"/>
                      </a:solidFill>
                      <a:prstDash val="solid"/>
                    </a:lnR>
                    <a:lnB w="76200">
                      <a:solidFill>
                        <a:srgbClr val="C00000"/>
                      </a:solidFill>
                      <a:prstDash val="solid"/>
                    </a:lnB>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lnL w="76200">
                      <a:solidFill>
                        <a:srgbClr val="C00000"/>
                      </a:solidFill>
                      <a:prstDash val="solid"/>
                    </a:lnL>
                    <a:lnR w="76200">
                      <a:solidFill>
                        <a:srgbClr val="996633"/>
                      </a:solidFill>
                      <a:prstDash val="solid"/>
                    </a:lnR>
                    <a:lnT w="12700">
                      <a:solidFill>
                        <a:srgbClr val="FFFFFF"/>
                      </a:solidFill>
                      <a:prstDash val="solid"/>
                    </a:lnT>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lnL w="76200">
                      <a:solidFill>
                        <a:srgbClr val="996633"/>
                      </a:solidFill>
                      <a:prstDash val="solid"/>
                    </a:lnL>
                    <a:lnR w="76200">
                      <a:solidFill>
                        <a:srgbClr val="996633"/>
                      </a:solidFill>
                      <a:prstDash val="solid"/>
                    </a:lnR>
                    <a:lnT w="12700">
                      <a:solidFill>
                        <a:srgbClr val="FFFFFF"/>
                      </a:solidFill>
                      <a:prstDash val="solid"/>
                    </a:lnT>
                    <a:lnB w="76200">
                      <a:solidFill>
                        <a:srgbClr val="996633"/>
                      </a:solidFill>
                      <a:prstDash val="solid"/>
                    </a:lnB>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lnL w="76200">
                      <a:solidFill>
                        <a:srgbClr val="996633"/>
                      </a:solidFill>
                      <a:prstDash val="solid"/>
                    </a:lnL>
                    <a:lnR w="76200">
                      <a:solidFill>
                        <a:srgbClr val="6F2F9F"/>
                      </a:solidFill>
                      <a:prstDash val="solid"/>
                    </a:lnR>
                    <a:lnT w="12700">
                      <a:solidFill>
                        <a:srgbClr val="FFFFFF"/>
                      </a:solidFill>
                      <a:prstDash val="solid"/>
                    </a:lnT>
                  </a:tcPr>
                </a:tc>
                <a:tc hMerge="1">
                  <a:txBody>
                    <a:bodyPr/>
                    <a:lstStyle/>
                    <a:p>
                      <a:endParaRPr/>
                    </a:p>
                  </a:txBody>
                  <a:tcPr marL="0" marR="0" marT="0" marB="0"/>
                </a:tc>
                <a:tc gridSpan="2">
                  <a:txBody>
                    <a:bodyPr/>
                    <a:lstStyle/>
                    <a:p>
                      <a:pPr>
                        <a:lnSpc>
                          <a:spcPct val="100000"/>
                        </a:lnSpc>
                      </a:pPr>
                      <a:endParaRPr sz="1300" dirty="0">
                        <a:latin typeface="Times New Roman"/>
                        <a:cs typeface="Times New Roman"/>
                      </a:endParaRPr>
                    </a:p>
                  </a:txBody>
                  <a:tcPr marL="0" marR="0" marT="0" marB="0">
                    <a:lnL w="76200">
                      <a:solidFill>
                        <a:srgbClr val="6F2F9F"/>
                      </a:solidFill>
                      <a:prstDash val="solid"/>
                    </a:lnL>
                    <a:lnR w="76200">
                      <a:solidFill>
                        <a:srgbClr val="6F2F9F"/>
                      </a:solidFill>
                      <a:prstDash val="solid"/>
                    </a:lnR>
                    <a:lnT w="12700" cap="flat" cmpd="sng" algn="ctr">
                      <a:solidFill>
                        <a:srgbClr val="FFFFFF"/>
                      </a:solidFill>
                      <a:prstDash val="solid"/>
                      <a:round/>
                      <a:headEnd type="none" w="med" len="med"/>
                      <a:tailEnd type="none" w="med" len="med"/>
                    </a:lnT>
                    <a:lnB w="76200">
                      <a:solidFill>
                        <a:srgbClr val="6F2F9F"/>
                      </a:solidFill>
                      <a:prstDash val="solid"/>
                    </a:lnB>
                  </a:tcPr>
                </a:tc>
                <a:tc hMerge="1">
                  <a:txBody>
                    <a:bodyPr/>
                    <a:lstStyle/>
                    <a:p>
                      <a:endParaRPr/>
                    </a:p>
                  </a:txBody>
                  <a:tcPr marL="0" marR="0" marT="0" marB="0"/>
                </a:tc>
                <a:extLst>
                  <a:ext uri="{0D108BD9-81ED-4DB2-BD59-A6C34878D82A}">
                    <a16:rowId xmlns:a16="http://schemas.microsoft.com/office/drawing/2014/main" xmlns="" val="10012"/>
                  </a:ext>
                </a:extLst>
              </a:tr>
            </a:tbl>
          </a:graphicData>
        </a:graphic>
      </p:graphicFrame>
      <p:sp>
        <p:nvSpPr>
          <p:cNvPr id="4" name="object 4"/>
          <p:cNvSpPr txBox="1"/>
          <p:nvPr/>
        </p:nvSpPr>
        <p:spPr>
          <a:xfrm>
            <a:off x="2861310" y="5938520"/>
            <a:ext cx="2997200" cy="574040"/>
          </a:xfrm>
          <a:prstGeom prst="rect">
            <a:avLst/>
          </a:prstGeom>
        </p:spPr>
        <p:txBody>
          <a:bodyPr vert="horz" wrap="square" lIns="0" tIns="12700" rIns="0" bIns="0" rtlCol="0">
            <a:spAutoFit/>
          </a:bodyPr>
          <a:lstStyle/>
          <a:p>
            <a:pPr marL="12700" marR="5080">
              <a:lnSpc>
                <a:spcPct val="100000"/>
              </a:lnSpc>
              <a:spcBef>
                <a:spcPts val="100"/>
              </a:spcBef>
            </a:pPr>
            <a:r>
              <a:rPr lang="zh-CN" altLang="en-US" dirty="0">
                <a:solidFill>
                  <a:srgbClr val="996633"/>
                </a:solidFill>
                <a:latin typeface="黑体" panose="02010609060101010101" pitchFamily="49" charset="-122"/>
                <a:ea typeface="黑体" panose="02010609060101010101" pitchFamily="49" charset="-122"/>
                <a:cs typeface="Noto Sans CJK JP Regular"/>
              </a:rPr>
              <a:t>特征的内容必须为数值格式， 算法才有办法计算</a:t>
            </a:r>
            <a:endParaRPr sz="1800" dirty="0">
              <a:latin typeface="黑体" panose="02010609060101010101" pitchFamily="49" charset="-122"/>
              <a:ea typeface="黑体" panose="02010609060101010101" pitchFamily="49" charset="-122"/>
              <a:cs typeface="Noto Sans CJK JP Regular"/>
            </a:endParaRPr>
          </a:p>
        </p:txBody>
      </p:sp>
      <p:sp>
        <p:nvSpPr>
          <p:cNvPr id="5" name="object 5"/>
          <p:cNvSpPr txBox="1"/>
          <p:nvPr/>
        </p:nvSpPr>
        <p:spPr>
          <a:xfrm>
            <a:off x="1646161" y="1523397"/>
            <a:ext cx="5253351" cy="797654"/>
          </a:xfrm>
          <a:prstGeom prst="rect">
            <a:avLst/>
          </a:prstGeom>
        </p:spPr>
        <p:txBody>
          <a:bodyPr vert="horz" wrap="square" lIns="0" tIns="12700" rIns="0" bIns="0" rtlCol="0">
            <a:spAutoFit/>
          </a:bodyPr>
          <a:lstStyle/>
          <a:p>
            <a:pPr marR="6985" algn="ctr">
              <a:lnSpc>
                <a:spcPct val="100000"/>
              </a:lnSpc>
              <a:spcBef>
                <a:spcPts val="100"/>
              </a:spcBef>
            </a:pPr>
            <a:r>
              <a:rPr lang="zh-CN" altLang="en-US" sz="1800" dirty="0">
                <a:solidFill>
                  <a:srgbClr val="0D0D0D"/>
                </a:solidFill>
                <a:latin typeface="黑体" panose="02010609060101010101" pitchFamily="49" charset="-122"/>
                <a:ea typeface="黑体" panose="02010609060101010101" pitchFamily="49" charset="-122"/>
                <a:cs typeface="Noto Sans CJK JP Regular"/>
              </a:rPr>
              <a:t>给</a:t>
            </a:r>
            <a:r>
              <a:rPr sz="1800" dirty="0" err="1">
                <a:solidFill>
                  <a:srgbClr val="0D0D0D"/>
                </a:solidFill>
                <a:latin typeface="黑体" panose="02010609060101010101" pitchFamily="49" charset="-122"/>
                <a:ea typeface="黑体" panose="02010609060101010101" pitchFamily="49" charset="-122"/>
                <a:cs typeface="Noto Sans CJK JP Regular"/>
              </a:rPr>
              <a:t>算法</a:t>
            </a:r>
            <a:r>
              <a:rPr sz="1800" spc="-10" dirty="0" err="1">
                <a:solidFill>
                  <a:srgbClr val="0D0D0D"/>
                </a:solidFill>
                <a:latin typeface="黑体" panose="02010609060101010101" pitchFamily="49" charset="-122"/>
                <a:ea typeface="黑体" panose="02010609060101010101" pitchFamily="49" charset="-122"/>
                <a:cs typeface="Noto Sans CJK JP Regular"/>
              </a:rPr>
              <a:t>的</a:t>
            </a:r>
            <a:r>
              <a:rPr sz="1800" spc="-105" dirty="0" err="1">
                <a:solidFill>
                  <a:srgbClr val="0D0D0D"/>
                </a:solidFill>
                <a:latin typeface="黑体" panose="02010609060101010101" pitchFamily="49" charset="-122"/>
                <a:ea typeface="黑体" panose="02010609060101010101" pitchFamily="49" charset="-122"/>
                <a:cs typeface="Arial"/>
              </a:rPr>
              <a:t>Data</a:t>
            </a:r>
            <a:r>
              <a:rPr sz="1800" dirty="0" err="1">
                <a:solidFill>
                  <a:srgbClr val="0D0D0D"/>
                </a:solidFill>
                <a:latin typeface="黑体" panose="02010609060101010101" pitchFamily="49" charset="-122"/>
                <a:ea typeface="黑体" panose="02010609060101010101" pitchFamily="49" charset="-122"/>
                <a:cs typeface="Noto Sans CJK JP Regular"/>
              </a:rPr>
              <a:t>格式需</a:t>
            </a:r>
            <a:r>
              <a:rPr lang="zh-CN" altLang="en-US" sz="1800" dirty="0">
                <a:solidFill>
                  <a:srgbClr val="0D0D0D"/>
                </a:solidFill>
                <a:latin typeface="黑体" panose="02010609060101010101" pitchFamily="49" charset="-122"/>
                <a:ea typeface="黑体" panose="02010609060101010101" pitchFamily="49" charset="-122"/>
                <a:cs typeface="Noto Sans CJK JP Regular"/>
              </a:rPr>
              <a:t>为</a:t>
            </a:r>
            <a:r>
              <a:rPr sz="1800" spc="-100" dirty="0">
                <a:latin typeface="黑体" panose="02010609060101010101" pitchFamily="49" charset="-122"/>
                <a:ea typeface="黑体" panose="02010609060101010101" pitchFamily="49" charset="-122"/>
                <a:cs typeface="Arial"/>
              </a:rPr>
              <a:t>Concrete</a:t>
            </a:r>
            <a:r>
              <a:rPr sz="1800" spc="-70" dirty="0">
                <a:latin typeface="黑体" panose="02010609060101010101" pitchFamily="49" charset="-122"/>
                <a:ea typeface="黑体" panose="02010609060101010101" pitchFamily="49" charset="-122"/>
                <a:cs typeface="Arial"/>
              </a:rPr>
              <a:t> </a:t>
            </a:r>
            <a:r>
              <a:rPr sz="1800" spc="-90" dirty="0">
                <a:latin typeface="黑体" panose="02010609060101010101" pitchFamily="49" charset="-122"/>
                <a:ea typeface="黑体" panose="02010609060101010101" pitchFamily="49" charset="-122"/>
                <a:cs typeface="Arial"/>
              </a:rPr>
              <a:t>Feature</a:t>
            </a:r>
            <a:endParaRPr sz="1800" dirty="0">
              <a:latin typeface="黑体" panose="02010609060101010101" pitchFamily="49" charset="-122"/>
              <a:ea typeface="黑体" panose="02010609060101010101" pitchFamily="49" charset="-122"/>
              <a:cs typeface="Arial"/>
            </a:endParaRPr>
          </a:p>
          <a:p>
            <a:pPr algn="ctr">
              <a:lnSpc>
                <a:spcPct val="100000"/>
              </a:lnSpc>
              <a:spcBef>
                <a:spcPts val="1755"/>
              </a:spcBef>
              <a:tabLst>
                <a:tab pos="2410460" algn="l"/>
                <a:tab pos="4390390" algn="l"/>
              </a:tabLst>
            </a:pPr>
            <a:r>
              <a:rPr lang="en-US" sz="2700" baseline="1543" dirty="0">
                <a:solidFill>
                  <a:srgbClr val="C00000"/>
                </a:solidFill>
                <a:latin typeface="Noto Sans CJK JP Regular"/>
                <a:cs typeface="Noto Sans CJK JP Regular"/>
              </a:rPr>
              <a:t>Sample labeling</a:t>
            </a:r>
            <a:r>
              <a:rPr sz="2700" baseline="1543" dirty="0">
                <a:solidFill>
                  <a:srgbClr val="C00000"/>
                </a:solidFill>
                <a:latin typeface="Noto Sans CJK JP Regular"/>
                <a:cs typeface="Noto Sans CJK JP Regular"/>
              </a:rPr>
              <a:t>	</a:t>
            </a:r>
            <a:r>
              <a:rPr lang="en-US" sz="1800" dirty="0">
                <a:solidFill>
                  <a:srgbClr val="996633"/>
                </a:solidFill>
                <a:latin typeface="Noto Sans CJK JP Regular"/>
                <a:cs typeface="Noto Sans CJK JP Regular"/>
              </a:rPr>
              <a:t>Feature</a:t>
            </a:r>
            <a:r>
              <a:rPr sz="1800" dirty="0">
                <a:solidFill>
                  <a:srgbClr val="996633"/>
                </a:solidFill>
                <a:latin typeface="Noto Sans CJK JP Regular"/>
                <a:cs typeface="Noto Sans CJK JP Regular"/>
              </a:rPr>
              <a:t>	</a:t>
            </a:r>
            <a:r>
              <a:rPr lang="en-US" sz="2700" baseline="3086" dirty="0">
                <a:solidFill>
                  <a:srgbClr val="6F2F9F"/>
                </a:solidFill>
                <a:latin typeface="Noto Sans CJK JP Regular"/>
                <a:cs typeface="Noto Sans CJK JP Regular"/>
              </a:rPr>
              <a:t>Label</a:t>
            </a:r>
            <a:endParaRPr sz="2700" baseline="3086" dirty="0">
              <a:latin typeface="Noto Sans CJK JP Regular"/>
              <a:cs typeface="Noto Sans CJK JP Regular"/>
            </a:endParaRPr>
          </a:p>
        </p:txBody>
      </p:sp>
      <p:sp>
        <p:nvSpPr>
          <p:cNvPr id="6" name="object 6"/>
          <p:cNvSpPr txBox="1"/>
          <p:nvPr/>
        </p:nvSpPr>
        <p:spPr>
          <a:xfrm>
            <a:off x="6080886" y="5938520"/>
            <a:ext cx="1137285" cy="574040"/>
          </a:xfrm>
          <a:prstGeom prst="rect">
            <a:avLst/>
          </a:prstGeom>
        </p:spPr>
        <p:txBody>
          <a:bodyPr vert="horz" wrap="square" lIns="0" tIns="12700" rIns="0" bIns="0" rtlCol="0">
            <a:spAutoFit/>
          </a:bodyPr>
          <a:lstStyle/>
          <a:p>
            <a:pPr marL="12700" marR="5080">
              <a:lnSpc>
                <a:spcPct val="100000"/>
              </a:lnSpc>
              <a:spcBef>
                <a:spcPts val="100"/>
              </a:spcBef>
            </a:pPr>
            <a:r>
              <a:rPr sz="1800" spc="185" dirty="0">
                <a:solidFill>
                  <a:srgbClr val="6F2F9F"/>
                </a:solidFill>
                <a:latin typeface="Noto Sans CJK JP Regular"/>
                <a:cs typeface="Noto Sans CJK JP Regular"/>
              </a:rPr>
              <a:t>0=</a:t>
            </a:r>
            <a:r>
              <a:rPr sz="1800" spc="100" dirty="0">
                <a:solidFill>
                  <a:srgbClr val="6F2F9F"/>
                </a:solidFill>
                <a:latin typeface="Noto Sans CJK JP Regular"/>
                <a:cs typeface="Noto Sans CJK JP Regular"/>
              </a:rPr>
              <a:t>N</a:t>
            </a:r>
            <a:r>
              <a:rPr sz="1800" spc="90" dirty="0">
                <a:solidFill>
                  <a:srgbClr val="6F2F9F"/>
                </a:solidFill>
                <a:latin typeface="Noto Sans CJK JP Regular"/>
                <a:cs typeface="Noto Sans CJK JP Regular"/>
              </a:rPr>
              <a:t>o</a:t>
            </a:r>
            <a:r>
              <a:rPr sz="1800" spc="-30" dirty="0">
                <a:solidFill>
                  <a:srgbClr val="6F2F9F"/>
                </a:solidFill>
                <a:latin typeface="Noto Sans CJK JP Regular"/>
                <a:cs typeface="Noto Sans CJK JP Regular"/>
              </a:rPr>
              <a:t>rmal  </a:t>
            </a:r>
            <a:r>
              <a:rPr sz="1800" spc="185" dirty="0">
                <a:solidFill>
                  <a:srgbClr val="6F2F9F"/>
                </a:solidFill>
                <a:latin typeface="Noto Sans CJK JP Regular"/>
                <a:cs typeface="Noto Sans CJK JP Regular"/>
              </a:rPr>
              <a:t>1=</a:t>
            </a:r>
            <a:r>
              <a:rPr sz="1800" spc="55" dirty="0">
                <a:solidFill>
                  <a:srgbClr val="6F2F9F"/>
                </a:solidFill>
                <a:latin typeface="Noto Sans CJK JP Regular"/>
                <a:cs typeface="Noto Sans CJK JP Regular"/>
              </a:rPr>
              <a:t>H</a:t>
            </a:r>
            <a:r>
              <a:rPr sz="1800" spc="-35" dirty="0">
                <a:solidFill>
                  <a:srgbClr val="6F2F9F"/>
                </a:solidFill>
                <a:latin typeface="Noto Sans CJK JP Regular"/>
                <a:cs typeface="Noto Sans CJK JP Regular"/>
              </a:rPr>
              <a:t>ac</a:t>
            </a:r>
            <a:r>
              <a:rPr sz="1800" spc="-65" dirty="0">
                <a:solidFill>
                  <a:srgbClr val="6F2F9F"/>
                </a:solidFill>
                <a:latin typeface="Noto Sans CJK JP Regular"/>
                <a:cs typeface="Noto Sans CJK JP Regular"/>
              </a:rPr>
              <a:t>k</a:t>
            </a:r>
            <a:r>
              <a:rPr sz="1800" spc="15" dirty="0">
                <a:solidFill>
                  <a:srgbClr val="6F2F9F"/>
                </a:solidFill>
                <a:latin typeface="Noto Sans CJK JP Regular"/>
                <a:cs typeface="Noto Sans CJK JP Regular"/>
              </a:rPr>
              <a:t>e</a:t>
            </a:r>
            <a:r>
              <a:rPr sz="1800" spc="20" dirty="0">
                <a:solidFill>
                  <a:srgbClr val="6F2F9F"/>
                </a:solidFill>
                <a:latin typeface="Noto Sans CJK JP Regular"/>
                <a:cs typeface="Noto Sans CJK JP Regular"/>
              </a:rPr>
              <a:t>d</a:t>
            </a:r>
            <a:endParaRPr sz="1800">
              <a:latin typeface="Noto Sans CJK JP Regular"/>
              <a:cs typeface="Noto Sans CJK JP Regular"/>
            </a:endParaRPr>
          </a:p>
        </p:txBody>
      </p:sp>
      <p:sp>
        <p:nvSpPr>
          <p:cNvPr id="7" name="矩形 6">
            <a:extLst>
              <a:ext uri="{FF2B5EF4-FFF2-40B4-BE49-F238E27FC236}">
                <a16:creationId xmlns:a16="http://schemas.microsoft.com/office/drawing/2014/main" xmlns="" id="{0BA67E2C-D3C6-47A3-8FA2-CB464E16280E}"/>
              </a:ext>
            </a:extLst>
          </p:cNvPr>
          <p:cNvSpPr/>
          <p:nvPr/>
        </p:nvSpPr>
        <p:spPr>
          <a:xfrm>
            <a:off x="4045638" y="3244334"/>
            <a:ext cx="1052724" cy="369332"/>
          </a:xfrm>
          <a:prstGeom prst="rect">
            <a:avLst/>
          </a:prstGeom>
        </p:spPr>
        <p:txBody>
          <a:bodyPr wrap="none">
            <a:spAutoFit/>
          </a:bodyPr>
          <a:lstStyle/>
          <a:p>
            <a:r>
              <a:rPr lang="en-US" altLang="zh-CN" b="1" dirty="0">
                <a:solidFill>
                  <a:srgbClr val="000000"/>
                </a:solidFill>
                <a:latin typeface="inherit"/>
              </a:rPr>
              <a:t>denotate</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8194" name="Picture 2">
            <a:extLst>
              <a:ext uri="{FF2B5EF4-FFF2-40B4-BE49-F238E27FC236}">
                <a16:creationId xmlns:a16="http://schemas.microsoft.com/office/drawing/2014/main" xmlns="" id="{BF036626-18AC-474B-814F-3024F121E4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914400"/>
            <a:ext cx="4232518" cy="28956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xmlns="" id="{0CAB1919-0E6E-4AE7-9C3E-D828013408B8}"/>
              </a:ext>
            </a:extLst>
          </p:cNvPr>
          <p:cNvSpPr txBox="1"/>
          <p:nvPr/>
        </p:nvSpPr>
        <p:spPr>
          <a:xfrm>
            <a:off x="304800" y="3886200"/>
            <a:ext cx="8526095" cy="2862322"/>
          </a:xfrm>
          <a:prstGeom prst="rect">
            <a:avLst/>
          </a:prstGeom>
          <a:noFill/>
        </p:spPr>
        <p:txBody>
          <a:bodyPr wrap="square" rtlCol="0">
            <a:spAutoFit/>
          </a:bodyPr>
          <a:lstStyle/>
          <a:p>
            <a:pPr indent="-457200">
              <a:buFont typeface="Arial" panose="020B0604020202020204" pitchFamily="34" charset="0"/>
              <a:buChar char="•"/>
            </a:pPr>
            <a:r>
              <a:rPr lang="zh-CN" altLang="en-US" b="1" dirty="0"/>
              <a:t>标称属性</a:t>
            </a:r>
            <a:r>
              <a:rPr lang="zh-CN" altLang="en-US" dirty="0"/>
              <a:t>：标称属性的值是一些符号或事物的名称，常见的标称属性如姓名、</a:t>
            </a:r>
            <a:r>
              <a:rPr lang="en-US" altLang="zh-CN" dirty="0"/>
              <a:t>	</a:t>
            </a:r>
            <a:r>
              <a:rPr lang="zh-CN" altLang="en-US" dirty="0"/>
              <a:t>籍贯等。</a:t>
            </a:r>
            <a:endParaRPr lang="en-US" altLang="zh-CN" dirty="0"/>
          </a:p>
          <a:p>
            <a:pPr indent="-457200">
              <a:buFont typeface="Arial" panose="020B0604020202020204" pitchFamily="34" charset="0"/>
              <a:buChar char="•"/>
            </a:pPr>
            <a:r>
              <a:rPr lang="zh-CN" altLang="en-US" b="1" dirty="0"/>
              <a:t>二元属性</a:t>
            </a:r>
            <a:r>
              <a:rPr lang="zh-CN" altLang="en-US" dirty="0"/>
              <a:t>：二元属性是标称属性的特例，也是一种布尔属性，常见的二元属性</a:t>
            </a:r>
            <a:r>
              <a:rPr lang="en-US" altLang="zh-CN" dirty="0"/>
              <a:t>	</a:t>
            </a:r>
            <a:r>
              <a:rPr lang="zh-CN" altLang="en-US" dirty="0"/>
              <a:t>如抛一枚硬币是正面朝上还是反面朝上，患者的检查结果为阴性还是阳性。</a:t>
            </a:r>
            <a:endParaRPr lang="en-US" altLang="zh-CN" dirty="0"/>
          </a:p>
          <a:p>
            <a:pPr indent="-457200">
              <a:buFont typeface="Arial" panose="020B0604020202020204" pitchFamily="34" charset="0"/>
              <a:buChar char="•"/>
            </a:pPr>
            <a:r>
              <a:rPr lang="zh-CN" altLang="en-US" b="1" dirty="0"/>
              <a:t>序数属性</a:t>
            </a:r>
            <a:r>
              <a:rPr lang="zh-CN" altLang="en-US" dirty="0"/>
              <a:t>：序数属性的可能值之间存在有意义的序或秩评定，但是相继值之间</a:t>
            </a:r>
            <a:r>
              <a:rPr lang="en-US" altLang="zh-CN" dirty="0"/>
              <a:t>	</a:t>
            </a:r>
            <a:r>
              <a:rPr lang="zh-CN" altLang="en-US" dirty="0"/>
              <a:t>的差是未知的，常见的序数可以用数字，如</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分别对应属性的上</a:t>
            </a:r>
            <a:r>
              <a:rPr lang="en-US" altLang="zh-CN" dirty="0"/>
              <a:t>	</a:t>
            </a:r>
            <a:r>
              <a:rPr lang="zh-CN" altLang="en-US" dirty="0"/>
              <a:t>衣的尺寸</a:t>
            </a:r>
            <a:r>
              <a:rPr lang="en-US" altLang="zh-CN" dirty="0"/>
              <a:t>S</a:t>
            </a:r>
            <a:r>
              <a:rPr lang="zh-CN" altLang="en-US" dirty="0"/>
              <a:t>、</a:t>
            </a:r>
            <a:r>
              <a:rPr lang="en-US" altLang="zh-CN" dirty="0"/>
              <a:t>M</a:t>
            </a:r>
            <a:r>
              <a:rPr lang="zh-CN" altLang="en-US" dirty="0"/>
              <a:t>、</a:t>
            </a:r>
            <a:r>
              <a:rPr lang="en-US" altLang="zh-CN" dirty="0"/>
              <a:t>L</a:t>
            </a:r>
            <a:r>
              <a:rPr lang="zh-CN" altLang="en-US" dirty="0"/>
              <a:t>、</a:t>
            </a:r>
            <a:r>
              <a:rPr lang="en-US" altLang="zh-CN" dirty="0"/>
              <a:t>XL</a:t>
            </a:r>
            <a:r>
              <a:rPr lang="zh-CN" altLang="en-US" dirty="0"/>
              <a:t>值。</a:t>
            </a:r>
            <a:endParaRPr lang="en-US" altLang="zh-CN" dirty="0"/>
          </a:p>
          <a:p>
            <a:pPr indent="-457200">
              <a:buFont typeface="Arial" panose="020B0604020202020204" pitchFamily="34" charset="0"/>
              <a:buChar char="•"/>
            </a:pPr>
            <a:r>
              <a:rPr lang="zh-CN" altLang="en-US" b="1" dirty="0"/>
              <a:t>数值属性</a:t>
            </a:r>
            <a:r>
              <a:rPr lang="zh-CN" altLang="en-US" dirty="0"/>
              <a:t>   数值属性用整数或实数值表示，常见的数值属性如年龄。如某个城</a:t>
            </a:r>
            <a:r>
              <a:rPr lang="en-US" altLang="zh-CN" dirty="0"/>
              <a:t>	</a:t>
            </a:r>
            <a:r>
              <a:rPr lang="zh-CN" altLang="en-US" dirty="0"/>
              <a:t>市的平均年龄可以看出这个城市的老龄化情况，数值属性是定量的，可以</a:t>
            </a:r>
            <a:r>
              <a:rPr lang="en-US" altLang="zh-CN" dirty="0"/>
              <a:t>	</a:t>
            </a:r>
            <a:r>
              <a:rPr lang="zh-CN" altLang="en-US" dirty="0"/>
              <a:t>是离散的也可以是连续的。</a:t>
            </a:r>
          </a:p>
        </p:txBody>
      </p:sp>
      <p:sp>
        <p:nvSpPr>
          <p:cNvPr id="4" name="object 2">
            <a:extLst>
              <a:ext uri="{FF2B5EF4-FFF2-40B4-BE49-F238E27FC236}">
                <a16:creationId xmlns:a16="http://schemas.microsoft.com/office/drawing/2014/main" xmlns="" id="{6782EED5-B211-40F9-91B0-2DD1DD5569E5}"/>
              </a:ext>
            </a:extLst>
          </p:cNvPr>
          <p:cNvSpPr txBox="1">
            <a:spLocks/>
          </p:cNvSpPr>
          <p:nvPr/>
        </p:nvSpPr>
        <p:spPr>
          <a:xfrm>
            <a:off x="304800" y="828808"/>
            <a:ext cx="2263140" cy="629018"/>
          </a:xfrm>
          <a:prstGeom prst="rect">
            <a:avLst/>
          </a:prstGeom>
        </p:spPr>
        <p:txBody>
          <a:bodyPr vert="horz" wrap="square" lIns="0" tIns="13335" rIns="0" bIns="0" rtlCol="0">
            <a:sp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12700">
              <a:spcBef>
                <a:spcPts val="105"/>
              </a:spcBef>
            </a:pPr>
            <a:r>
              <a:rPr lang="zh-CN" altLang="en-US">
                <a:solidFill>
                  <a:srgbClr val="0000FF"/>
                </a:solidFill>
                <a:latin typeface="黑体" panose="02010609060101010101" pitchFamily="49" charset="-122"/>
                <a:ea typeface="黑体" panose="02010609060101010101" pitchFamily="49" charset="-122"/>
              </a:rPr>
              <a:t>特征工程</a:t>
            </a:r>
            <a:endParaRPr lang="zh-CN" altLang="en-US"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45858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7F50A2B-FACA-4C9F-889E-9B297F0D2CDE}"/>
              </a:ext>
            </a:extLst>
          </p:cNvPr>
          <p:cNvSpPr>
            <a:spLocks noGrp="1"/>
          </p:cNvSpPr>
          <p:nvPr>
            <p:ph type="title"/>
          </p:nvPr>
        </p:nvSpPr>
        <p:spPr>
          <a:xfrm>
            <a:off x="228600" y="504095"/>
            <a:ext cx="8229600" cy="1066800"/>
          </a:xfrm>
        </p:spPr>
        <p:txBody>
          <a:bodyPr/>
          <a:lstStyle/>
          <a:p>
            <a:r>
              <a:rPr lang="en-US" altLang="zh-CN" dirty="0">
                <a:solidFill>
                  <a:srgbClr val="0000FF"/>
                </a:solidFill>
                <a:latin typeface="黑体" panose="02010609060101010101" pitchFamily="49" charset="-122"/>
                <a:ea typeface="黑体" panose="02010609060101010101" pitchFamily="49" charset="-122"/>
              </a:rPr>
              <a:t>one-hot</a:t>
            </a:r>
            <a:r>
              <a:rPr lang="zh-CN" altLang="en-US" dirty="0">
                <a:solidFill>
                  <a:srgbClr val="0000FF"/>
                </a:solidFill>
                <a:latin typeface="黑体" panose="02010609060101010101" pitchFamily="49" charset="-122"/>
                <a:ea typeface="黑体" panose="02010609060101010101" pitchFamily="49" charset="-122"/>
              </a:rPr>
              <a:t>特征</a:t>
            </a:r>
          </a:p>
        </p:txBody>
      </p:sp>
      <p:sp>
        <p:nvSpPr>
          <p:cNvPr id="3" name="内容占位符 2">
            <a:extLst>
              <a:ext uri="{FF2B5EF4-FFF2-40B4-BE49-F238E27FC236}">
                <a16:creationId xmlns:a16="http://schemas.microsoft.com/office/drawing/2014/main" xmlns="" id="{D23C6308-7AA9-4FAD-97D0-97C353DEF92E}"/>
              </a:ext>
            </a:extLst>
          </p:cNvPr>
          <p:cNvSpPr>
            <a:spLocks noGrp="1"/>
          </p:cNvSpPr>
          <p:nvPr>
            <p:ph idx="1"/>
          </p:nvPr>
        </p:nvSpPr>
        <p:spPr>
          <a:xfrm>
            <a:off x="304800" y="6019800"/>
            <a:ext cx="8229600" cy="464915"/>
          </a:xfrm>
        </p:spPr>
        <p:txBody>
          <a:bodyPr>
            <a:normAutofit fontScale="62500" lnSpcReduction="20000"/>
          </a:bodyPr>
          <a:lstStyle/>
          <a:p>
            <a:r>
              <a:rPr lang="en-US" altLang="zh-CN" dirty="0"/>
              <a:t>dummies = </a:t>
            </a:r>
            <a:r>
              <a:rPr lang="en-US" altLang="zh-CN" dirty="0" err="1"/>
              <a:t>pd.get_dummies</a:t>
            </a:r>
            <a:r>
              <a:rPr lang="en-US" altLang="zh-CN" dirty="0"/>
              <a:t>(df[</a:t>
            </a:r>
            <a:r>
              <a:rPr lang="en-US" altLang="zh-CN" dirty="0" err="1"/>
              <a:t>dummy_column</a:t>
            </a:r>
            <a:r>
              <a:rPr lang="en-US" altLang="zh-CN" dirty="0"/>
              <a:t>], prefix=</a:t>
            </a:r>
            <a:r>
              <a:rPr lang="en-US" altLang="zh-CN" dirty="0" err="1"/>
              <a:t>dummy_column</a:t>
            </a:r>
            <a:r>
              <a:rPr lang="en-US" altLang="zh-CN" dirty="0"/>
              <a:t>)</a:t>
            </a:r>
            <a:endParaRPr lang="zh-CN" altLang="en-US" dirty="0"/>
          </a:p>
        </p:txBody>
      </p:sp>
      <p:pic>
        <p:nvPicPr>
          <p:cNvPr id="4" name="图片 3">
            <a:extLst>
              <a:ext uri="{FF2B5EF4-FFF2-40B4-BE49-F238E27FC236}">
                <a16:creationId xmlns:a16="http://schemas.microsoft.com/office/drawing/2014/main" xmlns="" id="{F8881BDF-82F8-4DAD-B7A3-1CBD5796897A}"/>
              </a:ext>
            </a:extLst>
          </p:cNvPr>
          <p:cNvPicPr>
            <a:picLocks noChangeAspect="1"/>
          </p:cNvPicPr>
          <p:nvPr/>
        </p:nvPicPr>
        <p:blipFill>
          <a:blip r:embed="rId2"/>
          <a:stretch>
            <a:fillRect/>
          </a:stretch>
        </p:blipFill>
        <p:spPr>
          <a:xfrm>
            <a:off x="685800" y="1430005"/>
            <a:ext cx="6858000" cy="4400548"/>
          </a:xfrm>
          <a:prstGeom prst="rect">
            <a:avLst/>
          </a:prstGeom>
        </p:spPr>
      </p:pic>
    </p:spTree>
    <p:extLst>
      <p:ext uri="{BB962C8B-B14F-4D97-AF65-F5344CB8AC3E}">
        <p14:creationId xmlns:p14="http://schemas.microsoft.com/office/powerpoint/2010/main" val="1145728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B97EB94-8C34-4CDF-928B-1BC99E5A59B8}"/>
              </a:ext>
            </a:extLst>
          </p:cNvPr>
          <p:cNvSpPr>
            <a:spLocks noGrp="1"/>
          </p:cNvSpPr>
          <p:nvPr>
            <p:ph type="title"/>
          </p:nvPr>
        </p:nvSpPr>
        <p:spPr>
          <a:xfrm>
            <a:off x="533400" y="838200"/>
            <a:ext cx="8229600" cy="1066800"/>
          </a:xfrm>
        </p:spPr>
        <p:txBody>
          <a:bodyPr/>
          <a:lstStyle/>
          <a:p>
            <a:r>
              <a:rPr lang="en-US" altLang="zh-CN" dirty="0">
                <a:solidFill>
                  <a:srgbClr val="0000FF"/>
                </a:solidFill>
                <a:latin typeface="黑体" panose="02010609060101010101" pitchFamily="49" charset="-122"/>
                <a:ea typeface="黑体" panose="02010609060101010101" pitchFamily="49" charset="-122"/>
              </a:rPr>
              <a:t>one-hot</a:t>
            </a:r>
            <a:r>
              <a:rPr lang="zh-CN" altLang="en-US" dirty="0">
                <a:solidFill>
                  <a:srgbClr val="0000FF"/>
                </a:solidFill>
                <a:latin typeface="黑体" panose="02010609060101010101" pitchFamily="49" charset="-122"/>
                <a:ea typeface="黑体" panose="02010609060101010101" pitchFamily="49" charset="-122"/>
              </a:rPr>
              <a:t>特征</a:t>
            </a:r>
            <a:endParaRPr lang="zh-CN" altLang="en-US" dirty="0"/>
          </a:p>
        </p:txBody>
      </p:sp>
      <p:sp>
        <p:nvSpPr>
          <p:cNvPr id="3" name="内容占位符 2">
            <a:extLst>
              <a:ext uri="{FF2B5EF4-FFF2-40B4-BE49-F238E27FC236}">
                <a16:creationId xmlns:a16="http://schemas.microsoft.com/office/drawing/2014/main" xmlns="" id="{1AE86A47-DAEB-425D-A879-BA943BB1C5D8}"/>
              </a:ext>
            </a:extLst>
          </p:cNvPr>
          <p:cNvSpPr>
            <a:spLocks noGrp="1"/>
          </p:cNvSpPr>
          <p:nvPr>
            <p:ph idx="1"/>
          </p:nvPr>
        </p:nvSpPr>
        <p:spPr/>
        <p:txBody>
          <a:bodyPr>
            <a:normAutofit fontScale="70000" lnSpcReduction="20000"/>
          </a:bodyPr>
          <a:lstStyle/>
          <a:p>
            <a:pPr>
              <a:lnSpc>
                <a:spcPct val="140000"/>
              </a:lnSpc>
            </a:pPr>
            <a:r>
              <a:rPr lang="zh-CN" altLang="en-US" sz="2600" dirty="0"/>
              <a:t>独热编码，又称一位有效编码，其方法是使用</a:t>
            </a:r>
            <a:r>
              <a:rPr lang="en-US" altLang="zh-CN" sz="2600" dirty="0"/>
              <a:t>N</a:t>
            </a:r>
            <a:r>
              <a:rPr lang="zh-CN" altLang="en-US" sz="2600" dirty="0"/>
              <a:t>位状态寄存器来对</a:t>
            </a:r>
            <a:r>
              <a:rPr lang="en-US" altLang="zh-CN" sz="2600" dirty="0"/>
              <a:t>N</a:t>
            </a:r>
            <a:r>
              <a:rPr lang="zh-CN" altLang="en-US" sz="2600" dirty="0"/>
              <a:t>个状态进行编码，每个状态都有它独立的寄存器位，并且在任意时候，其中只有一位有效。</a:t>
            </a:r>
            <a:endParaRPr lang="en-US" altLang="zh-CN" sz="2600" dirty="0"/>
          </a:p>
          <a:p>
            <a:pPr>
              <a:lnSpc>
                <a:spcPct val="140000"/>
              </a:lnSpc>
            </a:pPr>
            <a:endParaRPr lang="en-US" altLang="zh-CN" sz="2600" dirty="0"/>
          </a:p>
          <a:p>
            <a:pPr>
              <a:lnSpc>
                <a:spcPct val="140000"/>
              </a:lnSpc>
            </a:pPr>
            <a:r>
              <a:rPr lang="zh-CN" altLang="en-US" sz="2600" dirty="0"/>
              <a:t>可以这样理解，对于每一个特征，如果它有</a:t>
            </a:r>
            <a:r>
              <a:rPr lang="en-US" altLang="zh-CN" sz="2600" dirty="0"/>
              <a:t>m</a:t>
            </a:r>
            <a:r>
              <a:rPr lang="zh-CN" altLang="en-US" sz="2600" dirty="0"/>
              <a:t>个可能值，那么经过独热编码后，就变成了</a:t>
            </a:r>
            <a:r>
              <a:rPr lang="en-US" altLang="zh-CN" sz="2600" dirty="0"/>
              <a:t>m</a:t>
            </a:r>
            <a:r>
              <a:rPr lang="zh-CN" altLang="en-US" sz="2600" dirty="0"/>
              <a:t>个二元特征。并且，这些特征互斥，每次只有一个激活。因此，数据会变稀疏。</a:t>
            </a:r>
            <a:endParaRPr lang="en-US" altLang="zh-CN" sz="2600" dirty="0"/>
          </a:p>
          <a:p>
            <a:pPr>
              <a:lnSpc>
                <a:spcPct val="140000"/>
              </a:lnSpc>
            </a:pPr>
            <a:endParaRPr lang="zh-CN" altLang="en-US" sz="2600" dirty="0"/>
          </a:p>
          <a:p>
            <a:pPr>
              <a:lnSpc>
                <a:spcPct val="140000"/>
              </a:lnSpc>
            </a:pPr>
            <a:r>
              <a:rPr lang="zh-CN" altLang="en-US" sz="2600" dirty="0"/>
              <a:t>这样做的好处主要有：</a:t>
            </a:r>
          </a:p>
          <a:p>
            <a:pPr lvl="1">
              <a:lnSpc>
                <a:spcPct val="140000"/>
              </a:lnSpc>
            </a:pPr>
            <a:r>
              <a:rPr lang="zh-CN" altLang="en-US" dirty="0"/>
              <a:t>解决了分类器不好处理属性数据的问题</a:t>
            </a:r>
          </a:p>
          <a:p>
            <a:pPr lvl="1">
              <a:lnSpc>
                <a:spcPct val="140000"/>
              </a:lnSpc>
            </a:pPr>
            <a:r>
              <a:rPr lang="zh-CN" altLang="en-US" dirty="0"/>
              <a:t>在一定程度上也起到了扩充特征的作用</a:t>
            </a:r>
          </a:p>
          <a:p>
            <a:endParaRPr lang="zh-CN" altLang="en-US" dirty="0"/>
          </a:p>
        </p:txBody>
      </p:sp>
    </p:spTree>
    <p:extLst>
      <p:ext uri="{BB962C8B-B14F-4D97-AF65-F5344CB8AC3E}">
        <p14:creationId xmlns:p14="http://schemas.microsoft.com/office/powerpoint/2010/main" val="21495649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5BCA807-B868-47A4-A44A-04183C39C187}"/>
              </a:ext>
            </a:extLst>
          </p:cNvPr>
          <p:cNvSpPr>
            <a:spLocks noGrp="1"/>
          </p:cNvSpPr>
          <p:nvPr>
            <p:ph type="title"/>
          </p:nvPr>
        </p:nvSpPr>
        <p:spPr>
          <a:xfrm>
            <a:off x="533400" y="685800"/>
            <a:ext cx="8229600" cy="1066800"/>
          </a:xfrm>
        </p:spPr>
        <p:txBody>
          <a:bodyPr/>
          <a:lstStyle/>
          <a:p>
            <a:r>
              <a:rPr lang="zh-CN" altLang="en-US" dirty="0">
                <a:solidFill>
                  <a:srgbClr val="0000FF"/>
                </a:solidFill>
                <a:latin typeface="黑体" panose="02010609060101010101" pitchFamily="49" charset="-122"/>
                <a:ea typeface="黑体" panose="02010609060101010101" pitchFamily="49" charset="-122"/>
              </a:rPr>
              <a:t>特征归一化</a:t>
            </a:r>
          </a:p>
        </p:txBody>
      </p:sp>
      <p:sp>
        <p:nvSpPr>
          <p:cNvPr id="3" name="内容占位符 2">
            <a:extLst>
              <a:ext uri="{FF2B5EF4-FFF2-40B4-BE49-F238E27FC236}">
                <a16:creationId xmlns:a16="http://schemas.microsoft.com/office/drawing/2014/main" xmlns="" id="{00241D6C-2ACD-4D83-BE41-65BD05F581DB}"/>
              </a:ext>
            </a:extLst>
          </p:cNvPr>
          <p:cNvSpPr>
            <a:spLocks noGrp="1"/>
          </p:cNvSpPr>
          <p:nvPr>
            <p:ph idx="1"/>
          </p:nvPr>
        </p:nvSpPr>
        <p:spPr>
          <a:xfrm>
            <a:off x="304800" y="1786180"/>
            <a:ext cx="8229600" cy="4843220"/>
          </a:xfrm>
        </p:spPr>
        <p:txBody>
          <a:bodyPr>
            <a:normAutofit fontScale="77500" lnSpcReduction="20000"/>
          </a:bodyPr>
          <a:lstStyle/>
          <a:p>
            <a:pPr>
              <a:lnSpc>
                <a:spcPct val="140000"/>
              </a:lnSpc>
            </a:pPr>
            <a:r>
              <a:rPr lang="zh-CN" altLang="en-US" dirty="0"/>
              <a:t>归一化作用：</a:t>
            </a:r>
            <a:endParaRPr lang="en-US" altLang="zh-CN" dirty="0"/>
          </a:p>
          <a:p>
            <a:pPr lvl="1">
              <a:lnSpc>
                <a:spcPct val="140000"/>
              </a:lnSpc>
            </a:pPr>
            <a:r>
              <a:rPr lang="zh-CN" altLang="en-US" dirty="0"/>
              <a:t>在机器学习领域中，特征向量中的不同特征往往具有不同的量纲和量纲单位，这样的情况会影响到数据分析的结果，为了消除指标之间的量纲影响，需要进行数据标准化处理，以解决数据指标之间的可比性。</a:t>
            </a:r>
            <a:endParaRPr lang="en-US" altLang="zh-CN" dirty="0"/>
          </a:p>
          <a:p>
            <a:pPr lvl="1">
              <a:lnSpc>
                <a:spcPct val="140000"/>
              </a:lnSpc>
            </a:pPr>
            <a:endParaRPr lang="en-US" altLang="zh-CN" dirty="0"/>
          </a:p>
          <a:p>
            <a:pPr lvl="1">
              <a:lnSpc>
                <a:spcPct val="140000"/>
              </a:lnSpc>
            </a:pPr>
            <a:r>
              <a:rPr lang="zh-CN" altLang="en-US" dirty="0"/>
              <a:t>原始数据经过数据标准化处理后，各指标处于同一数量级，适合进行综合对比评价。</a:t>
            </a:r>
            <a:endParaRPr lang="en-US" altLang="zh-CN" dirty="0"/>
          </a:p>
          <a:p>
            <a:pPr lvl="1">
              <a:lnSpc>
                <a:spcPct val="140000"/>
              </a:lnSpc>
            </a:pPr>
            <a:endParaRPr lang="en-US" altLang="zh-CN" dirty="0"/>
          </a:p>
          <a:p>
            <a:pPr lvl="1">
              <a:lnSpc>
                <a:spcPct val="140000"/>
              </a:lnSpc>
            </a:pPr>
            <a:r>
              <a:rPr lang="zh-CN" altLang="en-US" dirty="0"/>
              <a:t>简而言之，归一化的目的就是使得预处理的数据被限定在一定的范围内（比如</a:t>
            </a:r>
            <a:r>
              <a:rPr lang="en-US" altLang="zh-CN" dirty="0"/>
              <a:t>[0,1]</a:t>
            </a:r>
            <a:r>
              <a:rPr lang="zh-CN" altLang="en-US" dirty="0"/>
              <a:t>或者</a:t>
            </a:r>
            <a:r>
              <a:rPr lang="en-US" altLang="zh-CN" dirty="0"/>
              <a:t>[-1,1]</a:t>
            </a:r>
            <a:r>
              <a:rPr lang="zh-CN" altLang="en-US" dirty="0"/>
              <a:t>），从而消除奇异样本数据导致的不良影响。</a:t>
            </a:r>
          </a:p>
        </p:txBody>
      </p:sp>
    </p:spTree>
    <p:extLst>
      <p:ext uri="{BB962C8B-B14F-4D97-AF65-F5344CB8AC3E}">
        <p14:creationId xmlns:p14="http://schemas.microsoft.com/office/powerpoint/2010/main" val="378318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838200"/>
            <a:ext cx="8382000" cy="1066800"/>
          </a:xfrm>
        </p:spPr>
        <p:txBody>
          <a:bodyPr>
            <a:noAutofit/>
          </a:bodyPr>
          <a:lstStyle/>
          <a:p>
            <a:pPr eaLnBrk="1" hangingPunct="1"/>
            <a:r>
              <a:rPr lang="en-US" altLang="x-none" sz="3400" b="1" dirty="0">
                <a:solidFill>
                  <a:srgbClr val="0000FF"/>
                </a:solidFill>
                <a:latin typeface="Arial" charset="0"/>
                <a:ea typeface="Arial" charset="0"/>
                <a:cs typeface="Arial" charset="0"/>
              </a:rPr>
              <a:t>1.1 Introduction to Artificial Intelligence</a:t>
            </a:r>
          </a:p>
        </p:txBody>
      </p:sp>
      <p:sp>
        <p:nvSpPr>
          <p:cNvPr id="3075" name="Rectangle 3"/>
          <p:cNvSpPr>
            <a:spLocks noGrp="1" noChangeArrowheads="1"/>
          </p:cNvSpPr>
          <p:nvPr>
            <p:ph type="body" idx="1"/>
          </p:nvPr>
        </p:nvSpPr>
        <p:spPr>
          <a:xfrm>
            <a:off x="190500" y="2209800"/>
            <a:ext cx="8763000" cy="4025900"/>
          </a:xfrm>
        </p:spPr>
        <p:txBody>
          <a:bodyPr>
            <a:normAutofit/>
          </a:bodyPr>
          <a:lstStyle/>
          <a:p>
            <a:pPr eaLnBrk="1" hangingPunct="1"/>
            <a:r>
              <a:rPr lang="en-US" altLang="x-none" dirty="0"/>
              <a:t>Artificial Intelligence (AI) is a branch of computer science devoted to creating computer software and hardware to attempt to mimic </a:t>
            </a:r>
            <a:r>
              <a:rPr lang="en-US" altLang="x-none" u="sng" dirty="0">
                <a:solidFill>
                  <a:srgbClr val="FF0000"/>
                </a:solidFill>
              </a:rPr>
              <a:t>human intelligence </a:t>
            </a:r>
            <a:r>
              <a:rPr lang="en-US" altLang="x-none" u="sng" dirty="0"/>
              <a:t>or </a:t>
            </a:r>
            <a:r>
              <a:rPr lang="en-US" altLang="x-none" u="sng" dirty="0">
                <a:solidFill>
                  <a:srgbClr val="FF0000"/>
                </a:solidFill>
              </a:rPr>
              <a:t>human intelligent behavior</a:t>
            </a:r>
            <a:r>
              <a:rPr lang="en-US" altLang="x-none" dirty="0">
                <a:solidFill>
                  <a:srgbClr val="FF0000"/>
                </a:solidFill>
              </a:rPr>
              <a:t>.</a:t>
            </a:r>
          </a:p>
          <a:p>
            <a:pPr eaLnBrk="1" hangingPunct="1"/>
            <a:endParaRPr lang="en-US" altLang="x-none" dirty="0">
              <a:solidFill>
                <a:srgbClr val="FF0000"/>
              </a:solidFill>
            </a:endParaRPr>
          </a:p>
          <a:p>
            <a:r>
              <a:rPr lang="zh-CN" altLang="en-US" dirty="0">
                <a:solidFill>
                  <a:schemeClr val="accent2"/>
                </a:solidFill>
                <a:latin typeface="黑体" panose="02010609060101010101" pitchFamily="49" charset="-122"/>
                <a:ea typeface="黑体" panose="02010609060101010101" pitchFamily="49" charset="-122"/>
              </a:rPr>
              <a:t>人工智能就是要让机器的行为看起来就像是人所表现出的智能行为一样。</a:t>
            </a:r>
          </a:p>
          <a:p>
            <a:pPr eaLnBrk="1" hangingPunct="1"/>
            <a:endParaRPr lang="en-US" altLang="x-none" dirty="0">
              <a:solidFill>
                <a:srgbClr val="FF0000"/>
              </a:solidFill>
            </a:endParaRPr>
          </a:p>
          <a:p>
            <a:pPr lvl="1"/>
            <a:endParaRPr lang="en-US" altLang="x-none" dirty="0">
              <a:solidFill>
                <a:srgbClr val="FF0000"/>
              </a:solidFill>
            </a:endParaRPr>
          </a:p>
          <a:p>
            <a:pPr eaLnBrk="1" hangingPunct="1"/>
            <a:endParaRPr lang="en-US" altLang="x-none" dirty="0"/>
          </a:p>
          <a:p>
            <a:pPr eaLnBrk="1" hangingPunct="1"/>
            <a:endParaRPr lang="en-US" altLang="x-none" dirty="0"/>
          </a:p>
        </p:txBody>
      </p:sp>
    </p:spTree>
    <p:extLst>
      <p:ext uri="{BB962C8B-B14F-4D97-AF65-F5344CB8AC3E}">
        <p14:creationId xmlns:p14="http://schemas.microsoft.com/office/powerpoint/2010/main" val="35248604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C184B05C-A938-47A8-AAE5-B799EB149ABF}"/>
              </a:ext>
            </a:extLst>
          </p:cNvPr>
          <p:cNvSpPr>
            <a:spLocks noGrp="1"/>
          </p:cNvSpPr>
          <p:nvPr>
            <p:ph idx="1"/>
          </p:nvPr>
        </p:nvSpPr>
        <p:spPr>
          <a:xfrm>
            <a:off x="381000" y="1600200"/>
            <a:ext cx="8229600" cy="5138740"/>
          </a:xfrm>
        </p:spPr>
        <p:txBody>
          <a:bodyPr>
            <a:normAutofit fontScale="77500" lnSpcReduction="20000"/>
          </a:bodyPr>
          <a:lstStyle/>
          <a:p>
            <a:pPr>
              <a:lnSpc>
                <a:spcPct val="150000"/>
              </a:lnSpc>
            </a:pPr>
            <a:r>
              <a:rPr lang="zh-CN" altLang="en-US" dirty="0"/>
              <a:t>最大最小标准化（</a:t>
            </a:r>
            <a:r>
              <a:rPr lang="en-US" altLang="zh-CN" dirty="0"/>
              <a:t>Min-Max Normalization</a:t>
            </a:r>
            <a:r>
              <a:rPr lang="zh-CN" altLang="en-US" dirty="0"/>
              <a:t>），</a:t>
            </a:r>
            <a:endParaRPr lang="en-US" altLang="zh-CN" dirty="0"/>
          </a:p>
          <a:p>
            <a:pPr lvl="1">
              <a:lnSpc>
                <a:spcPct val="150000"/>
              </a:lnSpc>
            </a:pPr>
            <a:r>
              <a:rPr lang="zh-CN" altLang="en-US" dirty="0"/>
              <a:t>使结果值映射到</a:t>
            </a:r>
            <a:r>
              <a:rPr lang="en-US" altLang="zh-CN" dirty="0"/>
              <a:t>[0 </a:t>
            </a:r>
            <a:r>
              <a:rPr lang="zh-CN" altLang="en-US" dirty="0"/>
              <a:t>，</a:t>
            </a:r>
            <a:r>
              <a:rPr lang="en-US" altLang="zh-CN" dirty="0"/>
              <a:t>1]</a:t>
            </a:r>
            <a:r>
              <a:rPr lang="zh-CN" altLang="en-US" dirty="0"/>
              <a:t>之间，转换函数如下：</a:t>
            </a:r>
            <a:endParaRPr lang="en-US" altLang="zh-CN" dirty="0"/>
          </a:p>
          <a:p>
            <a:pPr lvl="1">
              <a:lnSpc>
                <a:spcPct val="150000"/>
              </a:lnSpc>
            </a:pPr>
            <a:endParaRPr lang="en-US" altLang="zh-CN" dirty="0"/>
          </a:p>
          <a:p>
            <a:pPr lvl="1">
              <a:lnSpc>
                <a:spcPct val="150000"/>
              </a:lnSpc>
            </a:pPr>
            <a:endParaRPr lang="en-US" altLang="zh-CN" dirty="0"/>
          </a:p>
          <a:p>
            <a:pPr lvl="1">
              <a:lnSpc>
                <a:spcPct val="150000"/>
              </a:lnSpc>
            </a:pPr>
            <a:r>
              <a:rPr lang="zh-CN" altLang="en-US" dirty="0"/>
              <a:t>本归一化方法比较适用在数值比较集中的情况；</a:t>
            </a:r>
            <a:endParaRPr lang="en-US" altLang="zh-CN" dirty="0"/>
          </a:p>
          <a:p>
            <a:pPr lvl="1">
              <a:lnSpc>
                <a:spcPct val="150000"/>
              </a:lnSpc>
            </a:pPr>
            <a:r>
              <a:rPr lang="zh-CN" altLang="en-US" dirty="0"/>
              <a:t>缺陷：如果</a:t>
            </a:r>
            <a:r>
              <a:rPr lang="en-US" altLang="zh-CN" dirty="0"/>
              <a:t>max</a:t>
            </a:r>
            <a:r>
              <a:rPr lang="zh-CN" altLang="en-US" dirty="0"/>
              <a:t>和</a:t>
            </a:r>
            <a:r>
              <a:rPr lang="en-US" altLang="zh-CN" dirty="0"/>
              <a:t>min</a:t>
            </a:r>
            <a:r>
              <a:rPr lang="zh-CN" altLang="en-US" dirty="0"/>
              <a:t>不稳定，很容易使得归一化结果不稳定，使得后续使用效果也不稳定。实际使用中可以用经验常量来替代</a:t>
            </a:r>
            <a:r>
              <a:rPr lang="en-US" altLang="zh-CN" dirty="0"/>
              <a:t>max</a:t>
            </a:r>
            <a:r>
              <a:rPr lang="zh-CN" altLang="en-US" dirty="0"/>
              <a:t>和</a:t>
            </a:r>
            <a:r>
              <a:rPr lang="en-US" altLang="zh-CN" dirty="0"/>
              <a:t>min</a:t>
            </a:r>
          </a:p>
          <a:p>
            <a:pPr lvl="1">
              <a:lnSpc>
                <a:spcPct val="150000"/>
              </a:lnSpc>
            </a:pPr>
            <a:r>
              <a:rPr lang="zh-CN" altLang="en-US" dirty="0"/>
              <a:t>应用场景：在不涉及距离度量、协方差计算、数据不符合正太分布的时候，可以使用第一种方法或其他归一化方法（不包括</a:t>
            </a:r>
            <a:r>
              <a:rPr lang="en-US" altLang="zh-CN" dirty="0"/>
              <a:t>Z-score</a:t>
            </a:r>
            <a:r>
              <a:rPr lang="zh-CN" altLang="en-US" dirty="0"/>
              <a:t>方法）。比如图像处理中，将</a:t>
            </a:r>
            <a:r>
              <a:rPr lang="en-US" altLang="zh-CN" dirty="0"/>
              <a:t>RGB</a:t>
            </a:r>
            <a:r>
              <a:rPr lang="zh-CN" altLang="en-US" dirty="0"/>
              <a:t>图像转换为灰度图像后将其值限定在</a:t>
            </a:r>
            <a:r>
              <a:rPr lang="en-US" altLang="zh-CN" dirty="0"/>
              <a:t>[0 255]</a:t>
            </a:r>
            <a:r>
              <a:rPr lang="zh-CN" altLang="en-US" dirty="0"/>
              <a:t>的范围。</a:t>
            </a:r>
            <a:endParaRPr lang="en-US" altLang="zh-CN" dirty="0"/>
          </a:p>
        </p:txBody>
      </p:sp>
      <p:pic>
        <p:nvPicPr>
          <p:cNvPr id="649218" name="Picture 2">
            <a:extLst>
              <a:ext uri="{FF2B5EF4-FFF2-40B4-BE49-F238E27FC236}">
                <a16:creationId xmlns:a16="http://schemas.microsoft.com/office/drawing/2014/main" xmlns="" id="{7B6029EA-FFC7-448D-BDB8-2DEF965AC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667000"/>
            <a:ext cx="1809750" cy="4572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xmlns="" id="{65573D3E-DBE9-47C8-B90B-C5B34F134FED}"/>
              </a:ext>
            </a:extLst>
          </p:cNvPr>
          <p:cNvSpPr>
            <a:spLocks noGrp="1"/>
          </p:cNvSpPr>
          <p:nvPr>
            <p:ph type="title"/>
          </p:nvPr>
        </p:nvSpPr>
        <p:spPr>
          <a:xfrm>
            <a:off x="533400" y="685800"/>
            <a:ext cx="8229600" cy="1066800"/>
          </a:xfrm>
        </p:spPr>
        <p:txBody>
          <a:bodyPr/>
          <a:lstStyle/>
          <a:p>
            <a:r>
              <a:rPr lang="zh-CN" altLang="en-US" dirty="0">
                <a:solidFill>
                  <a:srgbClr val="0000FF"/>
                </a:solidFill>
                <a:latin typeface="黑体" panose="02010609060101010101" pitchFamily="49" charset="-122"/>
                <a:ea typeface="黑体" panose="02010609060101010101" pitchFamily="49" charset="-122"/>
              </a:rPr>
              <a:t>特征归一化</a:t>
            </a:r>
          </a:p>
        </p:txBody>
      </p:sp>
    </p:spTree>
    <p:extLst>
      <p:ext uri="{BB962C8B-B14F-4D97-AF65-F5344CB8AC3E}">
        <p14:creationId xmlns:p14="http://schemas.microsoft.com/office/powerpoint/2010/main" val="2068735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C184B05C-A938-47A8-AAE5-B799EB149ABF}"/>
              </a:ext>
            </a:extLst>
          </p:cNvPr>
          <p:cNvSpPr>
            <a:spLocks noGrp="1"/>
          </p:cNvSpPr>
          <p:nvPr>
            <p:ph idx="1"/>
          </p:nvPr>
        </p:nvSpPr>
        <p:spPr>
          <a:xfrm>
            <a:off x="381000" y="1795460"/>
            <a:ext cx="8229600" cy="4910139"/>
          </a:xfrm>
        </p:spPr>
        <p:txBody>
          <a:bodyPr>
            <a:normAutofit fontScale="85000" lnSpcReduction="20000"/>
          </a:bodyPr>
          <a:lstStyle/>
          <a:p>
            <a:pPr>
              <a:lnSpc>
                <a:spcPct val="140000"/>
              </a:lnSpc>
            </a:pPr>
            <a:r>
              <a:rPr lang="en-US" altLang="zh-CN" dirty="0"/>
              <a:t>Z-score</a:t>
            </a:r>
            <a:r>
              <a:rPr lang="zh-CN" altLang="en-US" dirty="0"/>
              <a:t>标准化方法</a:t>
            </a:r>
            <a:endParaRPr lang="en-US" altLang="zh-CN" dirty="0"/>
          </a:p>
          <a:p>
            <a:pPr lvl="1">
              <a:lnSpc>
                <a:spcPct val="140000"/>
              </a:lnSpc>
            </a:pPr>
            <a:r>
              <a:rPr lang="zh-CN" altLang="en-US" dirty="0"/>
              <a:t>数据处理后符合标准正态分布，即均值为</a:t>
            </a:r>
            <a:r>
              <a:rPr lang="en-US" altLang="zh-CN" dirty="0"/>
              <a:t>0</a:t>
            </a:r>
            <a:r>
              <a:rPr lang="zh-CN" altLang="en-US" dirty="0"/>
              <a:t>，标准差为</a:t>
            </a:r>
            <a:r>
              <a:rPr lang="en-US" altLang="zh-CN" dirty="0"/>
              <a:t>1</a:t>
            </a:r>
            <a:r>
              <a:rPr lang="zh-CN" altLang="en-US" dirty="0"/>
              <a:t>，其转化函数为：</a:t>
            </a:r>
            <a:endParaRPr lang="en-US" altLang="zh-CN" dirty="0"/>
          </a:p>
          <a:p>
            <a:pPr lvl="1">
              <a:lnSpc>
                <a:spcPct val="140000"/>
              </a:lnSpc>
            </a:pPr>
            <a:endParaRPr lang="en-US" altLang="zh-CN" dirty="0"/>
          </a:p>
          <a:p>
            <a:pPr lvl="1">
              <a:lnSpc>
                <a:spcPct val="140000"/>
              </a:lnSpc>
            </a:pPr>
            <a:endParaRPr lang="en-US" altLang="zh-CN" dirty="0"/>
          </a:p>
          <a:p>
            <a:pPr lvl="1">
              <a:lnSpc>
                <a:spcPct val="140000"/>
              </a:lnSpc>
            </a:pPr>
            <a:r>
              <a:rPr lang="zh-CN" altLang="en-US" dirty="0"/>
              <a:t>其中</a:t>
            </a:r>
            <a:r>
              <a:rPr lang="en-US" altLang="zh-CN" dirty="0"/>
              <a:t>μ</a:t>
            </a:r>
            <a:r>
              <a:rPr lang="zh-CN" altLang="en-US" dirty="0"/>
              <a:t>为所有样本数据的均值，</a:t>
            </a:r>
            <a:r>
              <a:rPr lang="en-US" altLang="zh-CN" dirty="0"/>
              <a:t>σ</a:t>
            </a:r>
            <a:r>
              <a:rPr lang="zh-CN" altLang="en-US" dirty="0"/>
              <a:t>为所有样本数据的标准差。</a:t>
            </a:r>
            <a:endParaRPr lang="en-US" altLang="zh-CN" dirty="0"/>
          </a:p>
          <a:p>
            <a:pPr lvl="1">
              <a:lnSpc>
                <a:spcPct val="140000"/>
              </a:lnSpc>
            </a:pPr>
            <a:r>
              <a:rPr lang="zh-CN" altLang="en-US" dirty="0"/>
              <a:t>本方法要求原始数据的分布可以近似为高斯分布，否则归一化的效果会变得很糟糕；</a:t>
            </a:r>
            <a:endParaRPr lang="en-US" altLang="zh-CN" dirty="0"/>
          </a:p>
          <a:p>
            <a:pPr lvl="1">
              <a:lnSpc>
                <a:spcPct val="140000"/>
              </a:lnSpc>
            </a:pPr>
            <a:r>
              <a:rPr lang="zh-CN" altLang="en-US" dirty="0"/>
              <a:t>应用场景：在分类、聚类算法中，需要使用距离来度量相似性的时候、或者使用</a:t>
            </a:r>
            <a:r>
              <a:rPr lang="en-US" altLang="zh-CN" dirty="0"/>
              <a:t>PCA</a:t>
            </a:r>
            <a:r>
              <a:rPr lang="zh-CN" altLang="en-US" dirty="0"/>
              <a:t>技术进行降维的时候，</a:t>
            </a:r>
            <a:r>
              <a:rPr lang="en-US" altLang="zh-CN" dirty="0"/>
              <a:t>Z-score standardization</a:t>
            </a:r>
            <a:r>
              <a:rPr lang="zh-CN" altLang="en-US" dirty="0"/>
              <a:t>表现更好。</a:t>
            </a:r>
          </a:p>
        </p:txBody>
      </p:sp>
      <p:pic>
        <p:nvPicPr>
          <p:cNvPr id="649220" name="Picture 4" descr="ä¸ºä»ä¹ä¸äºæºå¨å­¦ä¹ æ¨¡åéè¦å¯¹æ°æ®è¿è¡å½ä¸åï¼">
            <a:extLst>
              <a:ext uri="{FF2B5EF4-FFF2-40B4-BE49-F238E27FC236}">
                <a16:creationId xmlns:a16="http://schemas.microsoft.com/office/drawing/2014/main" xmlns="" id="{7B42595C-43E8-4E15-96DD-BE82B9AF7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76600"/>
            <a:ext cx="1379538" cy="52387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xmlns="" id="{65573D3E-DBE9-47C8-B90B-C5B34F134FED}"/>
              </a:ext>
            </a:extLst>
          </p:cNvPr>
          <p:cNvSpPr>
            <a:spLocks noGrp="1"/>
          </p:cNvSpPr>
          <p:nvPr>
            <p:ph type="title"/>
          </p:nvPr>
        </p:nvSpPr>
        <p:spPr>
          <a:xfrm>
            <a:off x="533400" y="685800"/>
            <a:ext cx="8229600" cy="1066800"/>
          </a:xfrm>
        </p:spPr>
        <p:txBody>
          <a:bodyPr/>
          <a:lstStyle/>
          <a:p>
            <a:r>
              <a:rPr lang="zh-CN" altLang="en-US" dirty="0">
                <a:solidFill>
                  <a:srgbClr val="0000FF"/>
                </a:solidFill>
                <a:latin typeface="黑体" panose="02010609060101010101" pitchFamily="49" charset="-122"/>
                <a:ea typeface="黑体" panose="02010609060101010101" pitchFamily="49" charset="-122"/>
              </a:rPr>
              <a:t>特征归一化</a:t>
            </a:r>
          </a:p>
        </p:txBody>
      </p:sp>
    </p:spTree>
    <p:extLst>
      <p:ext uri="{BB962C8B-B14F-4D97-AF65-F5344CB8AC3E}">
        <p14:creationId xmlns:p14="http://schemas.microsoft.com/office/powerpoint/2010/main" val="30699394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52515" y="4221479"/>
            <a:ext cx="2231390" cy="619125"/>
          </a:xfrm>
          <a:custGeom>
            <a:avLst/>
            <a:gdLst/>
            <a:ahLst/>
            <a:cxnLst/>
            <a:rect l="l" t="t" r="r" b="b"/>
            <a:pathLst>
              <a:path w="2231390" h="619125">
                <a:moveTo>
                  <a:pt x="0" y="618744"/>
                </a:moveTo>
                <a:lnTo>
                  <a:pt x="2231136" y="618744"/>
                </a:lnTo>
                <a:lnTo>
                  <a:pt x="2231136" y="0"/>
                </a:lnTo>
                <a:lnTo>
                  <a:pt x="0" y="0"/>
                </a:lnTo>
                <a:lnTo>
                  <a:pt x="0" y="618744"/>
                </a:lnTo>
                <a:close/>
              </a:path>
            </a:pathLst>
          </a:custGeom>
          <a:solidFill>
            <a:srgbClr val="D9D9D9"/>
          </a:solidFill>
        </p:spPr>
        <p:txBody>
          <a:bodyPr wrap="square" lIns="0" tIns="0" rIns="0" bIns="0" rtlCol="0"/>
          <a:lstStyle/>
          <a:p>
            <a:endParaRPr/>
          </a:p>
        </p:txBody>
      </p:sp>
      <p:sp>
        <p:nvSpPr>
          <p:cNvPr id="3" name="object 3"/>
          <p:cNvSpPr txBox="1">
            <a:spLocks noGrp="1"/>
          </p:cNvSpPr>
          <p:nvPr>
            <p:ph type="title"/>
          </p:nvPr>
        </p:nvSpPr>
        <p:spPr>
          <a:xfrm>
            <a:off x="2470785" y="515499"/>
            <a:ext cx="4203065" cy="629018"/>
          </a:xfrm>
          <a:prstGeom prst="rect">
            <a:avLst/>
          </a:prstGeom>
        </p:spPr>
        <p:txBody>
          <a:bodyPr vert="horz" wrap="square" lIns="0" tIns="13335" rIns="0" bIns="0" rtlCol="0">
            <a:spAutoFit/>
          </a:bodyPr>
          <a:lstStyle/>
          <a:p>
            <a:pPr marL="12700">
              <a:lnSpc>
                <a:spcPct val="100000"/>
              </a:lnSpc>
              <a:spcBef>
                <a:spcPts val="105"/>
              </a:spcBef>
            </a:pPr>
            <a:r>
              <a:rPr spc="250" dirty="0" err="1">
                <a:solidFill>
                  <a:srgbClr val="0000FF"/>
                </a:solidFill>
                <a:latin typeface="黑体" panose="02010609060101010101" pitchFamily="49" charset="-122"/>
                <a:ea typeface="黑体" panose="02010609060101010101" pitchFamily="49" charset="-122"/>
              </a:rPr>
              <a:t>ML</a:t>
            </a:r>
            <a:r>
              <a:rPr dirty="0" err="1">
                <a:solidFill>
                  <a:srgbClr val="0000FF"/>
                </a:solidFill>
                <a:latin typeface="黑体" panose="02010609060101010101" pitchFamily="49" charset="-122"/>
                <a:ea typeface="黑体" panose="02010609060101010101" pitchFamily="49" charset="-122"/>
              </a:rPr>
              <a:t>三大</a:t>
            </a:r>
            <a:r>
              <a:rPr lang="zh-CN" altLang="en-US" dirty="0">
                <a:solidFill>
                  <a:srgbClr val="0000FF"/>
                </a:solidFill>
                <a:latin typeface="黑体" panose="02010609060101010101" pitchFamily="49" charset="-122"/>
                <a:ea typeface="黑体" panose="02010609060101010101" pitchFamily="49" charset="-122"/>
              </a:rPr>
              <a:t>类</a:t>
            </a:r>
            <a:r>
              <a:rPr dirty="0" err="1">
                <a:solidFill>
                  <a:srgbClr val="0000FF"/>
                </a:solidFill>
                <a:latin typeface="黑体" panose="02010609060101010101" pitchFamily="49" charset="-122"/>
                <a:ea typeface="黑体" panose="02010609060101010101" pitchFamily="49" charset="-122"/>
              </a:rPr>
              <a:t>算法</a:t>
            </a:r>
            <a:endParaRPr dirty="0">
              <a:solidFill>
                <a:srgbClr val="0000FF"/>
              </a:solidFill>
              <a:latin typeface="黑体" panose="02010609060101010101" pitchFamily="49" charset="-122"/>
              <a:ea typeface="黑体" panose="02010609060101010101" pitchFamily="49" charset="-122"/>
            </a:endParaRPr>
          </a:p>
        </p:txBody>
      </p:sp>
      <p:sp>
        <p:nvSpPr>
          <p:cNvPr id="4" name="object 4"/>
          <p:cNvSpPr txBox="1"/>
          <p:nvPr/>
        </p:nvSpPr>
        <p:spPr>
          <a:xfrm>
            <a:off x="83921" y="6580123"/>
            <a:ext cx="5046980" cy="208279"/>
          </a:xfrm>
          <a:prstGeom prst="rect">
            <a:avLst/>
          </a:prstGeom>
        </p:spPr>
        <p:txBody>
          <a:bodyPr vert="horz" wrap="square" lIns="0" tIns="12700" rIns="0" bIns="0" rtlCol="0">
            <a:spAutoFit/>
          </a:bodyPr>
          <a:lstStyle/>
          <a:p>
            <a:pPr marL="12700">
              <a:lnSpc>
                <a:spcPct val="100000"/>
              </a:lnSpc>
              <a:spcBef>
                <a:spcPts val="100"/>
              </a:spcBef>
              <a:tabLst>
                <a:tab pos="774065" algn="l"/>
              </a:tabLst>
            </a:pPr>
            <a:r>
              <a:rPr sz="1200" dirty="0">
                <a:latin typeface="Noto Sans CJK JP Regular"/>
                <a:cs typeface="Noto Sans CJK JP Regular"/>
              </a:rPr>
              <a:t>圖片出處	</a:t>
            </a:r>
            <a:r>
              <a:rPr sz="1200" spc="-10" dirty="0">
                <a:latin typeface="Noto Sans CJK JP Regular"/>
                <a:cs typeface="Noto Sans CJK JP Regular"/>
                <a:hlinkClick r:id="rId2"/>
              </a:rPr>
              <a:t>http://www.csie.ntnu.edu.tw/~u91029/Classification.html#2</a:t>
            </a:r>
            <a:endParaRPr sz="1200">
              <a:latin typeface="Noto Sans CJK JP Regular"/>
              <a:cs typeface="Noto Sans CJK JP Regular"/>
            </a:endParaRPr>
          </a:p>
        </p:txBody>
      </p:sp>
      <p:sp>
        <p:nvSpPr>
          <p:cNvPr id="5" name="object 5"/>
          <p:cNvSpPr txBox="1"/>
          <p:nvPr/>
        </p:nvSpPr>
        <p:spPr>
          <a:xfrm>
            <a:off x="702563" y="4221479"/>
            <a:ext cx="2286000" cy="619125"/>
          </a:xfrm>
          <a:prstGeom prst="rect">
            <a:avLst/>
          </a:prstGeom>
          <a:solidFill>
            <a:srgbClr val="D9D9D9"/>
          </a:solidFill>
        </p:spPr>
        <p:txBody>
          <a:bodyPr vert="horz" wrap="square" lIns="0" tIns="157480" rIns="0" bIns="0" rtlCol="0">
            <a:spAutoFit/>
          </a:bodyPr>
          <a:lstStyle/>
          <a:p>
            <a:pPr marL="678180">
              <a:lnSpc>
                <a:spcPct val="100000"/>
              </a:lnSpc>
              <a:spcBef>
                <a:spcPts val="1240"/>
              </a:spcBef>
            </a:pPr>
            <a:r>
              <a:rPr sz="1800" spc="-85" dirty="0">
                <a:solidFill>
                  <a:srgbClr val="404040"/>
                </a:solidFill>
                <a:latin typeface="Arial"/>
                <a:cs typeface="Arial"/>
              </a:rPr>
              <a:t>Clustering</a:t>
            </a:r>
            <a:endParaRPr sz="1800" dirty="0">
              <a:latin typeface="Arial"/>
              <a:cs typeface="Arial"/>
            </a:endParaRPr>
          </a:p>
        </p:txBody>
      </p:sp>
      <p:sp>
        <p:nvSpPr>
          <p:cNvPr id="6" name="object 6"/>
          <p:cNvSpPr txBox="1"/>
          <p:nvPr/>
        </p:nvSpPr>
        <p:spPr>
          <a:xfrm>
            <a:off x="1050442" y="4938521"/>
            <a:ext cx="1553210" cy="628377"/>
          </a:xfrm>
          <a:prstGeom prst="rect">
            <a:avLst/>
          </a:prstGeom>
        </p:spPr>
        <p:txBody>
          <a:bodyPr vert="horz" wrap="square" lIns="0" tIns="12700" rIns="0" bIns="0" rtlCol="0">
            <a:spAutoFit/>
          </a:bodyPr>
          <a:lstStyle/>
          <a:p>
            <a:pPr marL="12700" marR="5080">
              <a:lnSpc>
                <a:spcPct val="100000"/>
              </a:lnSpc>
              <a:spcBef>
                <a:spcPts val="100"/>
              </a:spcBef>
            </a:pPr>
            <a:r>
              <a:rPr lang="zh-CN" altLang="en-US" sz="2000" dirty="0">
                <a:latin typeface="Noto Sans CJK JP Regular"/>
                <a:cs typeface="Noto Sans CJK JP Regular"/>
              </a:rPr>
              <a:t>将相似的资料聚集到一起</a:t>
            </a:r>
            <a:endParaRPr sz="2000" dirty="0">
              <a:latin typeface="Noto Sans CJK JP Regular"/>
              <a:cs typeface="Noto Sans CJK JP Regular"/>
            </a:endParaRPr>
          </a:p>
        </p:txBody>
      </p:sp>
      <p:sp>
        <p:nvSpPr>
          <p:cNvPr id="7" name="object 7"/>
          <p:cNvSpPr txBox="1"/>
          <p:nvPr/>
        </p:nvSpPr>
        <p:spPr>
          <a:xfrm>
            <a:off x="702563" y="3781044"/>
            <a:ext cx="2286000" cy="311150"/>
          </a:xfrm>
          <a:prstGeom prst="rect">
            <a:avLst/>
          </a:prstGeom>
          <a:solidFill>
            <a:srgbClr val="D9D9D9"/>
          </a:solidFill>
        </p:spPr>
        <p:txBody>
          <a:bodyPr vert="horz" wrap="square" lIns="0" tIns="21590" rIns="0" bIns="0" rtlCol="0">
            <a:spAutoFit/>
          </a:bodyPr>
          <a:lstStyle/>
          <a:p>
            <a:pPr marL="199390">
              <a:lnSpc>
                <a:spcPct val="100000"/>
              </a:lnSpc>
              <a:spcBef>
                <a:spcPts val="170"/>
              </a:spcBef>
            </a:pPr>
            <a:r>
              <a:rPr sz="1600" spc="-80" dirty="0">
                <a:solidFill>
                  <a:srgbClr val="404040"/>
                </a:solidFill>
                <a:latin typeface="Arial"/>
                <a:cs typeface="Arial"/>
              </a:rPr>
              <a:t>Unsupervised</a:t>
            </a:r>
            <a:r>
              <a:rPr sz="1600" spc="-75" dirty="0">
                <a:solidFill>
                  <a:srgbClr val="404040"/>
                </a:solidFill>
                <a:latin typeface="Arial"/>
                <a:cs typeface="Arial"/>
              </a:rPr>
              <a:t> </a:t>
            </a:r>
            <a:r>
              <a:rPr sz="1600" spc="-85" dirty="0">
                <a:solidFill>
                  <a:srgbClr val="404040"/>
                </a:solidFill>
                <a:latin typeface="Arial"/>
                <a:cs typeface="Arial"/>
              </a:rPr>
              <a:t>Learning</a:t>
            </a:r>
            <a:endParaRPr sz="1600">
              <a:latin typeface="Arial"/>
              <a:cs typeface="Arial"/>
            </a:endParaRPr>
          </a:p>
        </p:txBody>
      </p:sp>
      <p:graphicFrame>
        <p:nvGraphicFramePr>
          <p:cNvPr id="8" name="object 8"/>
          <p:cNvGraphicFramePr>
            <a:graphicFrameLocks noGrp="1"/>
          </p:cNvGraphicFramePr>
          <p:nvPr>
            <p:extLst>
              <p:ext uri="{D42A27DB-BD31-4B8C-83A1-F6EECF244321}">
                <p14:modId xmlns:p14="http://schemas.microsoft.com/office/powerpoint/2010/main" val="3749016101"/>
              </p:ext>
            </p:extLst>
          </p:nvPr>
        </p:nvGraphicFramePr>
        <p:xfrm>
          <a:off x="3203448" y="1341882"/>
          <a:ext cx="4679950" cy="4679950"/>
        </p:xfrm>
        <a:graphic>
          <a:graphicData uri="http://schemas.openxmlformats.org/drawingml/2006/table">
            <a:tbl>
              <a:tblPr firstRow="1" bandRow="1">
                <a:tableStyleId>{2D5ABB26-0587-4C30-8999-92F81FD0307C}</a:tableStyleId>
              </a:tblPr>
              <a:tblGrid>
                <a:gridCol w="2286635">
                  <a:extLst>
                    <a:ext uri="{9D8B030D-6E8A-4147-A177-3AD203B41FA5}">
                      <a16:colId xmlns:a16="http://schemas.microsoft.com/office/drawing/2014/main" xmlns="" val="20000"/>
                    </a:ext>
                  </a:extLst>
                </a:gridCol>
                <a:gridCol w="2393315">
                  <a:extLst>
                    <a:ext uri="{9D8B030D-6E8A-4147-A177-3AD203B41FA5}">
                      <a16:colId xmlns:a16="http://schemas.microsoft.com/office/drawing/2014/main" xmlns="" val="20001"/>
                    </a:ext>
                  </a:extLst>
                </a:gridCol>
              </a:tblGrid>
              <a:tr h="2439035">
                <a:tc>
                  <a:txBody>
                    <a:bodyPr/>
                    <a:lstStyle/>
                    <a:p>
                      <a:pPr>
                        <a:lnSpc>
                          <a:spcPct val="100000"/>
                        </a:lnSpc>
                      </a:pPr>
                      <a:endParaRPr sz="1800">
                        <a:latin typeface="Times New Roman"/>
                        <a:cs typeface="Times New Roman"/>
                      </a:endParaRPr>
                    </a:p>
                  </a:txBody>
                  <a:tcPr marL="0" marR="0" marT="0" marB="0">
                    <a:lnR w="28575">
                      <a:solidFill>
                        <a:srgbClr val="BEBEBE"/>
                      </a:solidFill>
                      <a:prstDash val="solid"/>
                    </a:lnR>
                  </a:tcPr>
                </a:tc>
                <a:tc>
                  <a:txBody>
                    <a:bodyPr/>
                    <a:lstStyle/>
                    <a:p>
                      <a:pPr>
                        <a:lnSpc>
                          <a:spcPct val="100000"/>
                        </a:lnSpc>
                      </a:pPr>
                      <a:endParaRPr sz="1800">
                        <a:latin typeface="Times New Roman"/>
                        <a:cs typeface="Times New Roman"/>
                      </a:endParaRPr>
                    </a:p>
                  </a:txBody>
                  <a:tcPr marL="0" marR="0" marT="0" marB="0">
                    <a:lnL w="28575">
                      <a:solidFill>
                        <a:srgbClr val="BEBEBE"/>
                      </a:solidFill>
                      <a:prstDash val="solid"/>
                    </a:lnL>
                  </a:tcPr>
                </a:tc>
                <a:extLst>
                  <a:ext uri="{0D108BD9-81ED-4DB2-BD59-A6C34878D82A}">
                    <a16:rowId xmlns:a16="http://schemas.microsoft.com/office/drawing/2014/main" xmlns="" val="10000"/>
                  </a:ext>
                </a:extLst>
              </a:tr>
              <a:tr h="310515">
                <a:tc gridSpan="2">
                  <a:txBody>
                    <a:bodyPr/>
                    <a:lstStyle/>
                    <a:p>
                      <a:pPr marL="581660">
                        <a:lnSpc>
                          <a:spcPct val="100000"/>
                        </a:lnSpc>
                        <a:spcBef>
                          <a:spcPts val="180"/>
                        </a:spcBef>
                      </a:pPr>
                      <a:r>
                        <a:rPr sz="1600" spc="-95" dirty="0">
                          <a:solidFill>
                            <a:srgbClr val="404040"/>
                          </a:solidFill>
                          <a:latin typeface="Arial"/>
                          <a:cs typeface="Arial"/>
                        </a:rPr>
                        <a:t>Supervised</a:t>
                      </a:r>
                      <a:r>
                        <a:rPr sz="1600" spc="-65" dirty="0">
                          <a:solidFill>
                            <a:srgbClr val="404040"/>
                          </a:solidFill>
                          <a:latin typeface="Arial"/>
                          <a:cs typeface="Arial"/>
                        </a:rPr>
                        <a:t> </a:t>
                      </a:r>
                      <a:r>
                        <a:rPr sz="1600" spc="-80" dirty="0">
                          <a:solidFill>
                            <a:srgbClr val="404040"/>
                          </a:solidFill>
                          <a:latin typeface="Arial"/>
                          <a:cs typeface="Arial"/>
                        </a:rPr>
                        <a:t>Learning</a:t>
                      </a:r>
                      <a:r>
                        <a:rPr sz="1600" spc="-80" dirty="0">
                          <a:solidFill>
                            <a:srgbClr val="404040"/>
                          </a:solidFill>
                          <a:latin typeface="Noto Sans CJK JP Regular"/>
                          <a:cs typeface="Noto Sans CJK JP Regular"/>
                        </a:rPr>
                        <a:t>(</a:t>
                      </a:r>
                      <a:r>
                        <a:rPr sz="1600" spc="-5" dirty="0">
                          <a:solidFill>
                            <a:srgbClr val="404040"/>
                          </a:solidFill>
                          <a:latin typeface="Noto Sans CJK JP Regular"/>
                          <a:cs typeface="Noto Sans CJK JP Regular"/>
                        </a:rPr>
                        <a:t>需</a:t>
                      </a:r>
                      <a:r>
                        <a:rPr sz="1600" spc="-10" dirty="0">
                          <a:solidFill>
                            <a:srgbClr val="404040"/>
                          </a:solidFill>
                          <a:latin typeface="Noto Sans CJK JP Regular"/>
                          <a:cs typeface="Noto Sans CJK JP Regular"/>
                        </a:rPr>
                        <a:t>要</a:t>
                      </a:r>
                      <a:r>
                        <a:rPr sz="1600" spc="-25" dirty="0">
                          <a:solidFill>
                            <a:srgbClr val="404040"/>
                          </a:solidFill>
                          <a:latin typeface="Noto Sans CJK JP Regular"/>
                          <a:cs typeface="Noto Sans CJK JP Regular"/>
                        </a:rPr>
                        <a:t>Label</a:t>
                      </a:r>
                      <a:r>
                        <a:rPr sz="1600" spc="-5" dirty="0">
                          <a:solidFill>
                            <a:srgbClr val="404040"/>
                          </a:solidFill>
                          <a:latin typeface="Noto Sans CJK JP Regular"/>
                          <a:cs typeface="Noto Sans CJK JP Regular"/>
                        </a:rPr>
                        <a:t>才可學習</a:t>
                      </a:r>
                      <a:r>
                        <a:rPr sz="1600" spc="-30" dirty="0">
                          <a:solidFill>
                            <a:srgbClr val="404040"/>
                          </a:solidFill>
                          <a:latin typeface="Noto Sans CJK JP Regular"/>
                          <a:cs typeface="Noto Sans CJK JP Regular"/>
                        </a:rPr>
                        <a:t>)</a:t>
                      </a:r>
                      <a:endParaRPr sz="1600">
                        <a:latin typeface="Noto Sans CJK JP Regular"/>
                        <a:cs typeface="Noto Sans CJK JP Regular"/>
                      </a:endParaRPr>
                    </a:p>
                  </a:txBody>
                  <a:tcPr marL="0" marR="0" marT="22860" marB="0">
                    <a:solidFill>
                      <a:srgbClr val="D9D9D9"/>
                    </a:solidFill>
                  </a:tcPr>
                </a:tc>
                <a:tc hMerge="1">
                  <a:txBody>
                    <a:bodyPr/>
                    <a:lstStyle/>
                    <a:p>
                      <a:endParaRPr/>
                    </a:p>
                  </a:txBody>
                  <a:tcPr marL="0" marR="0" marT="0" marB="0"/>
                </a:tc>
                <a:extLst>
                  <a:ext uri="{0D108BD9-81ED-4DB2-BD59-A6C34878D82A}">
                    <a16:rowId xmlns:a16="http://schemas.microsoft.com/office/drawing/2014/main" xmlns="" val="10001"/>
                  </a:ext>
                </a:extLst>
              </a:tr>
              <a:tr h="1930400">
                <a:tc>
                  <a:txBody>
                    <a:bodyPr/>
                    <a:lstStyle/>
                    <a:p>
                      <a:pPr>
                        <a:lnSpc>
                          <a:spcPct val="100000"/>
                        </a:lnSpc>
                        <a:spcBef>
                          <a:spcPts val="15"/>
                        </a:spcBef>
                      </a:pPr>
                      <a:endParaRPr sz="1950" dirty="0">
                        <a:latin typeface="Times New Roman"/>
                        <a:cs typeface="Times New Roman"/>
                      </a:endParaRPr>
                    </a:p>
                    <a:p>
                      <a:pPr marL="200025" indent="311785">
                        <a:lnSpc>
                          <a:spcPct val="100000"/>
                        </a:lnSpc>
                      </a:pPr>
                      <a:r>
                        <a:rPr sz="1800" spc="-85" dirty="0">
                          <a:solidFill>
                            <a:srgbClr val="404040"/>
                          </a:solidFill>
                          <a:latin typeface="Arial"/>
                          <a:cs typeface="Arial"/>
                        </a:rPr>
                        <a:t>Classification</a:t>
                      </a:r>
                      <a:endParaRPr sz="1800" dirty="0">
                        <a:latin typeface="Arial"/>
                        <a:cs typeface="Arial"/>
                      </a:endParaRPr>
                    </a:p>
                    <a:p>
                      <a:pPr>
                        <a:lnSpc>
                          <a:spcPct val="100000"/>
                        </a:lnSpc>
                        <a:spcBef>
                          <a:spcPts val="10"/>
                        </a:spcBef>
                      </a:pPr>
                      <a:endParaRPr sz="2050" dirty="0">
                        <a:latin typeface="Times New Roman"/>
                        <a:cs typeface="Times New Roman"/>
                      </a:endParaRPr>
                    </a:p>
                    <a:p>
                      <a:pPr marL="200025" marR="296545">
                        <a:lnSpc>
                          <a:spcPct val="100000"/>
                        </a:lnSpc>
                      </a:pPr>
                      <a:r>
                        <a:rPr lang="zh-CN" altLang="en-US" sz="2000" dirty="0">
                          <a:latin typeface="Noto Sans CJK JP Regular"/>
                          <a:cs typeface="Noto Sans CJK JP Regular"/>
                        </a:rPr>
                        <a:t>根据</a:t>
                      </a:r>
                      <a:r>
                        <a:rPr lang="en-US" altLang="zh-CN" sz="2000" dirty="0">
                          <a:latin typeface="Noto Sans CJK JP Regular"/>
                          <a:cs typeface="Noto Sans CJK JP Regular"/>
                        </a:rPr>
                        <a:t>label</a:t>
                      </a:r>
                      <a:r>
                        <a:rPr lang="zh-CN" altLang="en-US" sz="2000" dirty="0">
                          <a:latin typeface="Noto Sans CJK JP Regular"/>
                          <a:cs typeface="Noto Sans CJK JP Regular"/>
                        </a:rPr>
                        <a:t>（绿 和蓝）将资料分 类</a:t>
                      </a:r>
                      <a:endParaRPr sz="2000" dirty="0">
                        <a:latin typeface="Noto Sans CJK JP Regular"/>
                        <a:cs typeface="Noto Sans CJK JP Regular"/>
                      </a:endParaRPr>
                    </a:p>
                  </a:txBody>
                  <a:tcPr marL="0" marR="0" marT="1905" marB="0">
                    <a:lnR w="28575">
                      <a:solidFill>
                        <a:srgbClr val="BEBEBE"/>
                      </a:solidFill>
                      <a:prstDash val="solid"/>
                    </a:lnR>
                  </a:tcPr>
                </a:tc>
                <a:tc>
                  <a:txBody>
                    <a:bodyPr/>
                    <a:lstStyle/>
                    <a:p>
                      <a:pPr>
                        <a:lnSpc>
                          <a:spcPct val="100000"/>
                        </a:lnSpc>
                        <a:spcBef>
                          <a:spcPts val="15"/>
                        </a:spcBef>
                      </a:pPr>
                      <a:endParaRPr sz="1950" dirty="0">
                        <a:latin typeface="Times New Roman"/>
                        <a:cs typeface="Times New Roman"/>
                      </a:endParaRPr>
                    </a:p>
                    <a:p>
                      <a:pPr marL="775970">
                        <a:lnSpc>
                          <a:spcPct val="100000"/>
                        </a:lnSpc>
                      </a:pPr>
                      <a:r>
                        <a:rPr sz="1800" spc="-125" dirty="0">
                          <a:solidFill>
                            <a:srgbClr val="404040"/>
                          </a:solidFill>
                          <a:latin typeface="Arial"/>
                          <a:cs typeface="Arial"/>
                        </a:rPr>
                        <a:t>Regression</a:t>
                      </a:r>
                      <a:endParaRPr sz="1800" dirty="0">
                        <a:latin typeface="Arial"/>
                        <a:cs typeface="Arial"/>
                      </a:endParaRPr>
                    </a:p>
                    <a:p>
                      <a:pPr>
                        <a:lnSpc>
                          <a:spcPct val="100000"/>
                        </a:lnSpc>
                        <a:spcBef>
                          <a:spcPts val="50"/>
                        </a:spcBef>
                      </a:pPr>
                      <a:endParaRPr sz="2000" dirty="0">
                        <a:latin typeface="Times New Roman"/>
                        <a:cs typeface="Times New Roman"/>
                      </a:endParaRPr>
                    </a:p>
                    <a:p>
                      <a:pPr marL="413384" marR="191135" algn="just">
                        <a:lnSpc>
                          <a:spcPct val="100000"/>
                        </a:lnSpc>
                      </a:pPr>
                      <a:r>
                        <a:rPr lang="zh-CN" altLang="en-US" sz="2000" dirty="0">
                          <a:latin typeface="Noto Sans CJK JP Regular"/>
                          <a:cs typeface="Noto Sans CJK JP Regular"/>
                        </a:rPr>
                        <a:t>根据</a:t>
                      </a:r>
                      <a:r>
                        <a:rPr lang="en-US" altLang="zh-CN" sz="2000" dirty="0">
                          <a:latin typeface="Noto Sans CJK JP Regular"/>
                          <a:cs typeface="Noto Sans CJK JP Regular"/>
                        </a:rPr>
                        <a:t>label(</a:t>
                      </a:r>
                      <a:r>
                        <a:rPr lang="zh-CN" altLang="en-US" sz="2000" dirty="0">
                          <a:latin typeface="Noto Sans CJK JP Regular"/>
                          <a:cs typeface="Noto Sans CJK JP Regular"/>
                        </a:rPr>
                        <a:t>数字</a:t>
                      </a:r>
                      <a:r>
                        <a:rPr lang="en-US" altLang="zh-CN" sz="2000" dirty="0">
                          <a:latin typeface="Noto Sans CJK JP Regular"/>
                          <a:cs typeface="Noto Sans CJK JP Regular"/>
                        </a:rPr>
                        <a:t>)  </a:t>
                      </a:r>
                      <a:r>
                        <a:rPr lang="zh-CN" altLang="en-US" sz="2000" dirty="0">
                          <a:latin typeface="Noto Sans CJK JP Regular"/>
                          <a:cs typeface="Noto Sans CJK JP Regular"/>
                        </a:rPr>
                        <a:t>找出一条代表资 料的线</a:t>
                      </a:r>
                      <a:endParaRPr sz="2000" dirty="0">
                        <a:latin typeface="Noto Sans CJK JP Regular"/>
                        <a:cs typeface="Noto Sans CJK JP Regular"/>
                      </a:endParaRPr>
                    </a:p>
                  </a:txBody>
                  <a:tcPr marL="0" marR="0" marT="1905" marB="0">
                    <a:lnL w="28575">
                      <a:solidFill>
                        <a:srgbClr val="BEBEBE"/>
                      </a:solidFill>
                      <a:prstDash val="solid"/>
                    </a:lnL>
                  </a:tcPr>
                </a:tc>
                <a:extLst>
                  <a:ext uri="{0D108BD9-81ED-4DB2-BD59-A6C34878D82A}">
                    <a16:rowId xmlns:a16="http://schemas.microsoft.com/office/drawing/2014/main" xmlns="" val="10002"/>
                  </a:ext>
                </a:extLst>
              </a:tr>
            </a:tbl>
          </a:graphicData>
        </a:graphic>
      </p:graphicFrame>
      <p:sp>
        <p:nvSpPr>
          <p:cNvPr id="9" name="object 9"/>
          <p:cNvSpPr/>
          <p:nvPr/>
        </p:nvSpPr>
        <p:spPr>
          <a:xfrm>
            <a:off x="702563" y="1484375"/>
            <a:ext cx="4733544" cy="224332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3202941" y="4221479"/>
            <a:ext cx="2232660" cy="619125"/>
          </a:xfrm>
          <a:custGeom>
            <a:avLst/>
            <a:gdLst/>
            <a:ahLst/>
            <a:cxnLst/>
            <a:rect l="l" t="t" r="r" b="b"/>
            <a:pathLst>
              <a:path w="2232660" h="619125">
                <a:moveTo>
                  <a:pt x="0" y="618744"/>
                </a:moveTo>
                <a:lnTo>
                  <a:pt x="2232660" y="618744"/>
                </a:lnTo>
                <a:lnTo>
                  <a:pt x="2232660" y="0"/>
                </a:lnTo>
                <a:lnTo>
                  <a:pt x="0" y="0"/>
                </a:lnTo>
                <a:lnTo>
                  <a:pt x="0" y="618744"/>
                </a:lnTo>
                <a:close/>
              </a:path>
            </a:pathLst>
          </a:custGeom>
          <a:solidFill>
            <a:srgbClr val="D9D9D9"/>
          </a:solidFill>
        </p:spPr>
        <p:txBody>
          <a:bodyPr wrap="square" lIns="0" tIns="0" rIns="0" bIns="0" rtlCol="0"/>
          <a:lstStyle/>
          <a:p>
            <a:pPr marL="678180">
              <a:spcBef>
                <a:spcPts val="1240"/>
              </a:spcBef>
            </a:pPr>
            <a:r>
              <a:rPr lang="en-US" spc="-85" dirty="0">
                <a:solidFill>
                  <a:srgbClr val="404040"/>
                </a:solidFill>
                <a:latin typeface="Arial"/>
                <a:cs typeface="Arial"/>
              </a:rPr>
              <a:t>C</a:t>
            </a:r>
            <a:r>
              <a:rPr lang="en-US" altLang="zh-CN" spc="-85" dirty="0">
                <a:solidFill>
                  <a:srgbClr val="404040"/>
                </a:solidFill>
                <a:latin typeface="Arial"/>
                <a:cs typeface="Arial"/>
              </a:rPr>
              <a:t>lassification</a:t>
            </a:r>
            <a:endParaRPr spc="-85" dirty="0">
              <a:solidFill>
                <a:srgbClr val="404040"/>
              </a:solidFill>
              <a:latin typeface="Arial"/>
              <a:cs typeface="Arial"/>
            </a:endParaRPr>
          </a:p>
        </p:txBody>
      </p:sp>
      <p:sp>
        <p:nvSpPr>
          <p:cNvPr id="11" name="object 11"/>
          <p:cNvSpPr/>
          <p:nvPr/>
        </p:nvSpPr>
        <p:spPr>
          <a:xfrm>
            <a:off x="3099054" y="1341882"/>
            <a:ext cx="0" cy="4680585"/>
          </a:xfrm>
          <a:custGeom>
            <a:avLst/>
            <a:gdLst/>
            <a:ahLst/>
            <a:cxnLst/>
            <a:rect l="l" t="t" r="r" b="b"/>
            <a:pathLst>
              <a:path h="4680585">
                <a:moveTo>
                  <a:pt x="0" y="0"/>
                </a:moveTo>
                <a:lnTo>
                  <a:pt x="0" y="4680521"/>
                </a:lnTo>
              </a:path>
            </a:pathLst>
          </a:custGeom>
          <a:ln w="25908">
            <a:solidFill>
              <a:srgbClr val="BEBEBE"/>
            </a:solidFill>
          </a:ln>
        </p:spPr>
        <p:txBody>
          <a:bodyPr wrap="square" lIns="0" tIns="0" rIns="0" bIns="0" rtlCol="0"/>
          <a:lstStyle/>
          <a:p>
            <a:endParaRPr/>
          </a:p>
        </p:txBody>
      </p:sp>
      <p:sp>
        <p:nvSpPr>
          <p:cNvPr id="12" name="object 12"/>
          <p:cNvSpPr/>
          <p:nvPr/>
        </p:nvSpPr>
        <p:spPr>
          <a:xfrm>
            <a:off x="5579364" y="1484375"/>
            <a:ext cx="2398776" cy="224332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7643A4C-1CFF-4444-B6CD-5301524752E6}"/>
              </a:ext>
            </a:extLst>
          </p:cNvPr>
          <p:cNvSpPr>
            <a:spLocks noGrp="1"/>
          </p:cNvSpPr>
          <p:nvPr>
            <p:ph type="title"/>
          </p:nvPr>
        </p:nvSpPr>
        <p:spPr>
          <a:xfrm>
            <a:off x="152400" y="609600"/>
            <a:ext cx="8229600" cy="1066800"/>
          </a:xfrm>
        </p:spPr>
        <p:txBody>
          <a:bodyPr/>
          <a:lstStyle/>
          <a:p>
            <a:r>
              <a:rPr lang="zh-CN" altLang="en-US" dirty="0">
                <a:solidFill>
                  <a:srgbClr val="0000FF"/>
                </a:solidFill>
                <a:latin typeface="黑体" panose="02010609060101010101" pitchFamily="49" charset="-122"/>
                <a:ea typeface="黑体" panose="02010609060101010101" pitchFamily="49" charset="-122"/>
              </a:rPr>
              <a:t>经典分类和回归算法</a:t>
            </a:r>
          </a:p>
        </p:txBody>
      </p:sp>
      <p:sp>
        <p:nvSpPr>
          <p:cNvPr id="3" name="内容占位符 2">
            <a:extLst>
              <a:ext uri="{FF2B5EF4-FFF2-40B4-BE49-F238E27FC236}">
                <a16:creationId xmlns:a16="http://schemas.microsoft.com/office/drawing/2014/main" xmlns="" id="{9A358B55-F820-44A2-A074-575247A9BAE7}"/>
              </a:ext>
            </a:extLst>
          </p:cNvPr>
          <p:cNvSpPr>
            <a:spLocks noGrp="1"/>
          </p:cNvSpPr>
          <p:nvPr>
            <p:ph idx="1"/>
          </p:nvPr>
        </p:nvSpPr>
        <p:spPr/>
        <p:txBody>
          <a:bodyPr>
            <a:normAutofit lnSpcReduction="10000"/>
          </a:bodyPr>
          <a:lstStyle/>
          <a:p>
            <a:pPr marL="109728" indent="0">
              <a:buNone/>
            </a:pPr>
            <a:r>
              <a:rPr lang="en-US" altLang="zh-CN" dirty="0"/>
              <a:t>	</a:t>
            </a:r>
            <a:r>
              <a:rPr lang="zh-CN" altLang="en-US" dirty="0">
                <a:solidFill>
                  <a:srgbClr val="FF0000"/>
                </a:solidFill>
              </a:rPr>
              <a:t>神经网络</a:t>
            </a:r>
            <a:endParaRPr lang="en-US" altLang="zh-CN" dirty="0">
              <a:solidFill>
                <a:srgbClr val="FF0000"/>
              </a:solidFill>
            </a:endParaRPr>
          </a:p>
          <a:p>
            <a:pPr marL="109728" indent="0">
              <a:buNone/>
            </a:pPr>
            <a:endParaRPr lang="en-US" altLang="zh-CN" dirty="0"/>
          </a:p>
          <a:p>
            <a:pPr marL="109728" indent="0">
              <a:buNone/>
            </a:pPr>
            <a:r>
              <a:rPr lang="en-US" altLang="zh-CN" dirty="0"/>
              <a:t>	</a:t>
            </a:r>
            <a:r>
              <a:rPr lang="zh-CN" altLang="en-US" dirty="0"/>
              <a:t>贝叶斯算法</a:t>
            </a:r>
            <a:endParaRPr lang="en-US" altLang="zh-CN" dirty="0"/>
          </a:p>
          <a:p>
            <a:pPr marL="109728" indent="0">
              <a:buNone/>
            </a:pPr>
            <a:endParaRPr lang="en-US" altLang="zh-CN" dirty="0"/>
          </a:p>
          <a:p>
            <a:pPr marL="109728" indent="0">
              <a:buNone/>
            </a:pPr>
            <a:r>
              <a:rPr lang="en-US" altLang="zh-CN" dirty="0"/>
              <a:t>	SVM</a:t>
            </a:r>
          </a:p>
          <a:p>
            <a:pPr marL="109728" indent="0">
              <a:buNone/>
            </a:pPr>
            <a:endParaRPr lang="en-US" altLang="zh-CN" dirty="0"/>
          </a:p>
          <a:p>
            <a:pPr marL="109728" indent="0">
              <a:buNone/>
            </a:pPr>
            <a:r>
              <a:rPr lang="en-US" altLang="zh-CN" dirty="0"/>
              <a:t>	</a:t>
            </a:r>
            <a:r>
              <a:rPr lang="zh-CN" altLang="en-US" dirty="0"/>
              <a:t>决策树算法</a:t>
            </a:r>
            <a:endParaRPr lang="en-US" altLang="zh-CN" dirty="0"/>
          </a:p>
          <a:p>
            <a:pPr marL="109728" indent="0">
              <a:buNone/>
            </a:pPr>
            <a:endParaRPr lang="en-US" altLang="zh-CN" dirty="0"/>
          </a:p>
          <a:p>
            <a:pPr marL="109728" indent="0">
              <a:buNone/>
            </a:pPr>
            <a:endParaRPr lang="en-US" altLang="zh-CN" dirty="0"/>
          </a:p>
          <a:p>
            <a:pPr marL="109728" indent="0">
              <a:buNone/>
            </a:pPr>
            <a:r>
              <a:rPr lang="en-US" altLang="zh-CN" dirty="0"/>
              <a:t>	</a:t>
            </a:r>
            <a:endParaRPr lang="zh-CN" altLang="en-US" dirty="0"/>
          </a:p>
        </p:txBody>
      </p:sp>
    </p:spTree>
    <p:extLst>
      <p:ext uri="{BB962C8B-B14F-4D97-AF65-F5344CB8AC3E}">
        <p14:creationId xmlns:p14="http://schemas.microsoft.com/office/powerpoint/2010/main" val="32807822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1122" y="515499"/>
            <a:ext cx="3381375" cy="629018"/>
          </a:xfrm>
          <a:prstGeom prst="rect">
            <a:avLst/>
          </a:prstGeom>
        </p:spPr>
        <p:txBody>
          <a:bodyPr vert="horz" wrap="square" lIns="0" tIns="13335" rIns="0" bIns="0" rtlCol="0">
            <a:spAutoFit/>
          </a:bodyPr>
          <a:lstStyle/>
          <a:p>
            <a:pPr marL="12700">
              <a:lnSpc>
                <a:spcPct val="100000"/>
              </a:lnSpc>
              <a:spcBef>
                <a:spcPts val="105"/>
              </a:spcBef>
            </a:pPr>
            <a:r>
              <a:rPr dirty="0" err="1">
                <a:solidFill>
                  <a:srgbClr val="0000FF"/>
                </a:solidFill>
                <a:latin typeface="黑体" panose="02010609060101010101" pitchFamily="49" charset="-122"/>
                <a:ea typeface="黑体" panose="02010609060101010101" pitchFamily="49" charset="-122"/>
              </a:rPr>
              <a:t>模型</a:t>
            </a:r>
            <a:r>
              <a:rPr lang="zh-CN" altLang="en-US" dirty="0">
                <a:solidFill>
                  <a:srgbClr val="0000FF"/>
                </a:solidFill>
                <a:latin typeface="黑体" panose="02010609060101010101" pitchFamily="49" charset="-122"/>
                <a:ea typeface="黑体" panose="02010609060101010101" pitchFamily="49" charset="-122"/>
              </a:rPr>
              <a:t>评估架构</a:t>
            </a:r>
            <a:endParaRPr dirty="0">
              <a:solidFill>
                <a:srgbClr val="0000FF"/>
              </a:solidFill>
              <a:latin typeface="黑体" panose="02010609060101010101" pitchFamily="49" charset="-122"/>
              <a:ea typeface="黑体" panose="02010609060101010101" pitchFamily="49" charset="-122"/>
            </a:endParaRPr>
          </a:p>
        </p:txBody>
      </p:sp>
      <p:sp>
        <p:nvSpPr>
          <p:cNvPr id="3" name="object 3"/>
          <p:cNvSpPr txBox="1"/>
          <p:nvPr/>
        </p:nvSpPr>
        <p:spPr>
          <a:xfrm>
            <a:off x="8777096" y="6130238"/>
            <a:ext cx="180975" cy="197490"/>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888888"/>
                </a:solidFill>
                <a:latin typeface="黑体" panose="02010609060101010101" pitchFamily="49" charset="-122"/>
                <a:ea typeface="黑体" panose="02010609060101010101" pitchFamily="49" charset="-122"/>
                <a:cs typeface="Arial"/>
              </a:rPr>
              <a:t>72</a:t>
            </a:r>
            <a:endParaRPr sz="1200">
              <a:latin typeface="黑体" panose="02010609060101010101" pitchFamily="49" charset="-122"/>
              <a:ea typeface="黑体" panose="02010609060101010101" pitchFamily="49" charset="-122"/>
              <a:cs typeface="Arial"/>
            </a:endParaRPr>
          </a:p>
        </p:txBody>
      </p:sp>
      <p:sp>
        <p:nvSpPr>
          <p:cNvPr id="4" name="object 4"/>
          <p:cNvSpPr txBox="1"/>
          <p:nvPr/>
        </p:nvSpPr>
        <p:spPr>
          <a:xfrm>
            <a:off x="1044702" y="3112770"/>
            <a:ext cx="2016760" cy="866904"/>
          </a:xfrm>
          <a:prstGeom prst="rect">
            <a:avLst/>
          </a:prstGeom>
          <a:solidFill>
            <a:srgbClr val="7E7E7E"/>
          </a:solidFill>
          <a:ln w="25908">
            <a:solidFill>
              <a:srgbClr val="000000"/>
            </a:solidFill>
          </a:ln>
        </p:spPr>
        <p:txBody>
          <a:bodyPr vert="horz" wrap="square" lIns="0" tIns="5080" rIns="0" bIns="0" rtlCol="0">
            <a:spAutoFit/>
          </a:bodyPr>
          <a:lstStyle/>
          <a:p>
            <a:pPr>
              <a:lnSpc>
                <a:spcPct val="100000"/>
              </a:lnSpc>
              <a:spcBef>
                <a:spcPts val="40"/>
              </a:spcBef>
            </a:pPr>
            <a:endParaRPr sz="2000" dirty="0">
              <a:latin typeface="黑体" panose="02010609060101010101" pitchFamily="49" charset="-122"/>
              <a:ea typeface="黑体" panose="02010609060101010101" pitchFamily="49" charset="-122"/>
              <a:cs typeface="Times New Roman"/>
            </a:endParaRPr>
          </a:p>
          <a:p>
            <a:pPr marL="397510">
              <a:lnSpc>
                <a:spcPct val="100000"/>
              </a:lnSpc>
              <a:spcBef>
                <a:spcPts val="5"/>
              </a:spcBef>
            </a:pPr>
            <a:r>
              <a:rPr sz="1800" spc="-95" dirty="0">
                <a:solidFill>
                  <a:srgbClr val="FFFFFF"/>
                </a:solidFill>
                <a:latin typeface="黑体" panose="02010609060101010101" pitchFamily="49" charset="-122"/>
                <a:ea typeface="黑体" panose="02010609060101010101" pitchFamily="49" charset="-122"/>
                <a:cs typeface="Arial"/>
              </a:rPr>
              <a:t>Training</a:t>
            </a:r>
            <a:r>
              <a:rPr sz="1800" spc="-90" dirty="0">
                <a:solidFill>
                  <a:srgbClr val="FFFFFF"/>
                </a:solidFill>
                <a:latin typeface="黑体" panose="02010609060101010101" pitchFamily="49" charset="-122"/>
                <a:ea typeface="黑体" panose="02010609060101010101" pitchFamily="49" charset="-122"/>
                <a:cs typeface="Arial"/>
              </a:rPr>
              <a:t> </a:t>
            </a:r>
            <a:r>
              <a:rPr sz="1800" spc="-105" dirty="0">
                <a:solidFill>
                  <a:srgbClr val="FFFFFF"/>
                </a:solidFill>
                <a:latin typeface="黑体" panose="02010609060101010101" pitchFamily="49" charset="-122"/>
                <a:ea typeface="黑体" panose="02010609060101010101" pitchFamily="49" charset="-122"/>
                <a:cs typeface="Arial"/>
              </a:rPr>
              <a:t>Data</a:t>
            </a:r>
            <a:endParaRPr lang="en-US" altLang="zh-CN" sz="1800" spc="-105" dirty="0">
              <a:solidFill>
                <a:srgbClr val="FFFFFF"/>
              </a:solidFill>
              <a:latin typeface="黑体" panose="02010609060101010101" pitchFamily="49" charset="-122"/>
              <a:ea typeface="黑体" panose="02010609060101010101" pitchFamily="49" charset="-122"/>
              <a:cs typeface="Arial"/>
            </a:endParaRPr>
          </a:p>
          <a:p>
            <a:pPr marL="397510">
              <a:lnSpc>
                <a:spcPct val="100000"/>
              </a:lnSpc>
              <a:spcBef>
                <a:spcPts val="5"/>
              </a:spcBef>
            </a:pPr>
            <a:endParaRPr sz="1800" dirty="0">
              <a:latin typeface="黑体" panose="02010609060101010101" pitchFamily="49" charset="-122"/>
              <a:ea typeface="黑体" panose="02010609060101010101" pitchFamily="49" charset="-122"/>
              <a:cs typeface="Arial"/>
            </a:endParaRPr>
          </a:p>
        </p:txBody>
      </p:sp>
      <p:sp>
        <p:nvSpPr>
          <p:cNvPr id="5" name="object 5"/>
          <p:cNvSpPr/>
          <p:nvPr/>
        </p:nvSpPr>
        <p:spPr>
          <a:xfrm>
            <a:off x="3708653" y="3112770"/>
            <a:ext cx="1945005" cy="1800225"/>
          </a:xfrm>
          <a:custGeom>
            <a:avLst/>
            <a:gdLst/>
            <a:ahLst/>
            <a:cxnLst/>
            <a:rect l="l" t="t" r="r" b="b"/>
            <a:pathLst>
              <a:path w="1945004" h="1800225">
                <a:moveTo>
                  <a:pt x="1514475" y="0"/>
                </a:moveTo>
                <a:lnTo>
                  <a:pt x="0" y="0"/>
                </a:lnTo>
                <a:lnTo>
                  <a:pt x="0" y="1799843"/>
                </a:lnTo>
                <a:lnTo>
                  <a:pt x="1514475" y="1799843"/>
                </a:lnTo>
                <a:lnTo>
                  <a:pt x="1944624" y="899921"/>
                </a:lnTo>
                <a:lnTo>
                  <a:pt x="1514475" y="0"/>
                </a:lnTo>
                <a:close/>
              </a:path>
            </a:pathLst>
          </a:custGeom>
          <a:solidFill>
            <a:srgbClr val="000000"/>
          </a:solidFill>
        </p:spPr>
        <p:txBody>
          <a:bodyPr wrap="square" lIns="0" tIns="0" rIns="0" bIns="0" rtlCol="0"/>
          <a:lstStyle/>
          <a:p>
            <a:endParaRPr>
              <a:latin typeface="黑体" panose="02010609060101010101" pitchFamily="49" charset="-122"/>
              <a:ea typeface="黑体" panose="02010609060101010101" pitchFamily="49" charset="-122"/>
            </a:endParaRPr>
          </a:p>
        </p:txBody>
      </p:sp>
      <p:sp>
        <p:nvSpPr>
          <p:cNvPr id="6" name="object 6"/>
          <p:cNvSpPr/>
          <p:nvPr/>
        </p:nvSpPr>
        <p:spPr>
          <a:xfrm>
            <a:off x="3708653" y="3112770"/>
            <a:ext cx="1945005" cy="1800225"/>
          </a:xfrm>
          <a:custGeom>
            <a:avLst/>
            <a:gdLst/>
            <a:ahLst/>
            <a:cxnLst/>
            <a:rect l="l" t="t" r="r" b="b"/>
            <a:pathLst>
              <a:path w="1945004" h="1800225">
                <a:moveTo>
                  <a:pt x="0" y="0"/>
                </a:moveTo>
                <a:lnTo>
                  <a:pt x="1514475" y="0"/>
                </a:lnTo>
                <a:lnTo>
                  <a:pt x="1944624" y="899921"/>
                </a:lnTo>
                <a:lnTo>
                  <a:pt x="1514475" y="1799843"/>
                </a:lnTo>
                <a:lnTo>
                  <a:pt x="0" y="1799843"/>
                </a:lnTo>
                <a:lnTo>
                  <a:pt x="0" y="0"/>
                </a:lnTo>
                <a:close/>
              </a:path>
            </a:pathLst>
          </a:custGeom>
          <a:ln w="25908">
            <a:solidFill>
              <a:srgbClr val="000000"/>
            </a:solidFill>
          </a:ln>
        </p:spPr>
        <p:txBody>
          <a:bodyPr wrap="square" lIns="0" tIns="0" rIns="0" bIns="0" rtlCol="0"/>
          <a:lstStyle/>
          <a:p>
            <a:endParaRPr>
              <a:latin typeface="黑体" panose="02010609060101010101" pitchFamily="49" charset="-122"/>
              <a:ea typeface="黑体" panose="02010609060101010101" pitchFamily="49" charset="-122"/>
            </a:endParaRPr>
          </a:p>
        </p:txBody>
      </p:sp>
      <p:sp>
        <p:nvSpPr>
          <p:cNvPr id="7" name="object 7"/>
          <p:cNvSpPr txBox="1"/>
          <p:nvPr/>
        </p:nvSpPr>
        <p:spPr>
          <a:xfrm>
            <a:off x="4099686" y="3847845"/>
            <a:ext cx="4001135" cy="299720"/>
          </a:xfrm>
          <a:prstGeom prst="rect">
            <a:avLst/>
          </a:prstGeom>
        </p:spPr>
        <p:txBody>
          <a:bodyPr vert="horz" wrap="square" lIns="0" tIns="12700" rIns="0" bIns="0" rtlCol="0">
            <a:spAutoFit/>
          </a:bodyPr>
          <a:lstStyle/>
          <a:p>
            <a:pPr marL="12700">
              <a:lnSpc>
                <a:spcPct val="100000"/>
              </a:lnSpc>
              <a:spcBef>
                <a:spcPts val="100"/>
              </a:spcBef>
              <a:tabLst>
                <a:tab pos="2691765" algn="l"/>
              </a:tabLst>
            </a:pPr>
            <a:r>
              <a:rPr sz="1800" spc="-45" dirty="0">
                <a:solidFill>
                  <a:srgbClr val="FFFFFF"/>
                </a:solidFill>
                <a:latin typeface="黑体" panose="02010609060101010101" pitchFamily="49" charset="-122"/>
                <a:ea typeface="黑体" panose="02010609060101010101" pitchFamily="49" charset="-122"/>
                <a:cs typeface="Arial"/>
              </a:rPr>
              <a:t>Algorithm	</a:t>
            </a:r>
            <a:r>
              <a:rPr sz="1800" spc="-35" dirty="0">
                <a:solidFill>
                  <a:srgbClr val="FFFFFF"/>
                </a:solidFill>
                <a:latin typeface="黑体" panose="02010609060101010101" pitchFamily="49" charset="-122"/>
                <a:ea typeface="黑体" panose="02010609060101010101" pitchFamily="49" charset="-122"/>
                <a:cs typeface="Arial"/>
              </a:rPr>
              <a:t>Model</a:t>
            </a:r>
            <a:endParaRPr sz="1800">
              <a:latin typeface="黑体" panose="02010609060101010101" pitchFamily="49" charset="-122"/>
              <a:ea typeface="黑体" panose="02010609060101010101" pitchFamily="49" charset="-122"/>
              <a:cs typeface="Arial"/>
            </a:endParaRPr>
          </a:p>
        </p:txBody>
      </p:sp>
      <p:sp>
        <p:nvSpPr>
          <p:cNvPr id="8" name="object 8"/>
          <p:cNvSpPr txBox="1"/>
          <p:nvPr/>
        </p:nvSpPr>
        <p:spPr>
          <a:xfrm>
            <a:off x="6090665" y="1529333"/>
            <a:ext cx="2016760" cy="866263"/>
          </a:xfrm>
          <a:prstGeom prst="rect">
            <a:avLst/>
          </a:prstGeom>
          <a:solidFill>
            <a:srgbClr val="7E7E7E"/>
          </a:solidFill>
          <a:ln w="25907">
            <a:solidFill>
              <a:srgbClr val="000000"/>
            </a:solidFill>
          </a:ln>
        </p:spPr>
        <p:txBody>
          <a:bodyPr vert="horz" wrap="square" lIns="0" tIns="4445" rIns="0" bIns="0" rtlCol="0">
            <a:spAutoFit/>
          </a:bodyPr>
          <a:lstStyle/>
          <a:p>
            <a:pPr>
              <a:lnSpc>
                <a:spcPct val="100000"/>
              </a:lnSpc>
              <a:spcBef>
                <a:spcPts val="35"/>
              </a:spcBef>
            </a:pPr>
            <a:endParaRPr sz="2000" dirty="0">
              <a:latin typeface="黑体" panose="02010609060101010101" pitchFamily="49" charset="-122"/>
              <a:ea typeface="黑体" panose="02010609060101010101" pitchFamily="49" charset="-122"/>
              <a:cs typeface="Times New Roman"/>
            </a:endParaRPr>
          </a:p>
          <a:p>
            <a:pPr marL="441325">
              <a:lnSpc>
                <a:spcPct val="100000"/>
              </a:lnSpc>
            </a:pPr>
            <a:r>
              <a:rPr sz="1800" spc="-120" dirty="0">
                <a:solidFill>
                  <a:srgbClr val="FFFFFF"/>
                </a:solidFill>
                <a:latin typeface="黑体" panose="02010609060101010101" pitchFamily="49" charset="-122"/>
                <a:ea typeface="黑体" panose="02010609060101010101" pitchFamily="49" charset="-122"/>
                <a:cs typeface="Arial"/>
              </a:rPr>
              <a:t>Testing</a:t>
            </a:r>
            <a:r>
              <a:rPr sz="1800" spc="-100" dirty="0">
                <a:solidFill>
                  <a:srgbClr val="FFFFFF"/>
                </a:solidFill>
                <a:latin typeface="黑体" panose="02010609060101010101" pitchFamily="49" charset="-122"/>
                <a:ea typeface="黑体" panose="02010609060101010101" pitchFamily="49" charset="-122"/>
                <a:cs typeface="Arial"/>
              </a:rPr>
              <a:t> </a:t>
            </a:r>
            <a:r>
              <a:rPr sz="1800" spc="-105" dirty="0">
                <a:solidFill>
                  <a:srgbClr val="FFFFFF"/>
                </a:solidFill>
                <a:latin typeface="黑体" panose="02010609060101010101" pitchFamily="49" charset="-122"/>
                <a:ea typeface="黑体" panose="02010609060101010101" pitchFamily="49" charset="-122"/>
                <a:cs typeface="Arial"/>
              </a:rPr>
              <a:t>Data</a:t>
            </a:r>
            <a:endParaRPr lang="en-US" altLang="zh-CN" sz="1800" spc="-105" dirty="0">
              <a:solidFill>
                <a:srgbClr val="FFFFFF"/>
              </a:solidFill>
              <a:latin typeface="黑体" panose="02010609060101010101" pitchFamily="49" charset="-122"/>
              <a:ea typeface="黑体" panose="02010609060101010101" pitchFamily="49" charset="-122"/>
              <a:cs typeface="Arial"/>
            </a:endParaRPr>
          </a:p>
          <a:p>
            <a:pPr marL="441325">
              <a:lnSpc>
                <a:spcPct val="100000"/>
              </a:lnSpc>
            </a:pPr>
            <a:endParaRPr sz="1800" dirty="0">
              <a:latin typeface="黑体" panose="02010609060101010101" pitchFamily="49" charset="-122"/>
              <a:ea typeface="黑体" panose="02010609060101010101" pitchFamily="49" charset="-122"/>
              <a:cs typeface="Arial"/>
            </a:endParaRPr>
          </a:p>
        </p:txBody>
      </p:sp>
      <p:sp>
        <p:nvSpPr>
          <p:cNvPr id="9" name="object 9"/>
          <p:cNvSpPr/>
          <p:nvPr/>
        </p:nvSpPr>
        <p:spPr>
          <a:xfrm>
            <a:off x="6954773" y="2536698"/>
            <a:ext cx="288290" cy="288290"/>
          </a:xfrm>
          <a:custGeom>
            <a:avLst/>
            <a:gdLst/>
            <a:ahLst/>
            <a:cxnLst/>
            <a:rect l="l" t="t" r="r" b="b"/>
            <a:pathLst>
              <a:path w="288290" h="288289">
                <a:moveTo>
                  <a:pt x="288035" y="144017"/>
                </a:moveTo>
                <a:lnTo>
                  <a:pt x="0" y="144017"/>
                </a:lnTo>
                <a:lnTo>
                  <a:pt x="144018" y="288036"/>
                </a:lnTo>
                <a:lnTo>
                  <a:pt x="288035" y="144017"/>
                </a:lnTo>
                <a:close/>
              </a:path>
              <a:path w="288290" h="288289">
                <a:moveTo>
                  <a:pt x="216026" y="0"/>
                </a:moveTo>
                <a:lnTo>
                  <a:pt x="72008" y="0"/>
                </a:lnTo>
                <a:lnTo>
                  <a:pt x="72008" y="144017"/>
                </a:lnTo>
                <a:lnTo>
                  <a:pt x="216026" y="144017"/>
                </a:lnTo>
                <a:lnTo>
                  <a:pt x="216026" y="0"/>
                </a:lnTo>
                <a:close/>
              </a:path>
            </a:pathLst>
          </a:custGeom>
          <a:solidFill>
            <a:srgbClr val="000000"/>
          </a:solidFill>
        </p:spPr>
        <p:txBody>
          <a:bodyPr wrap="square" lIns="0" tIns="0" rIns="0" bIns="0" rtlCol="0"/>
          <a:lstStyle/>
          <a:p>
            <a:endParaRPr>
              <a:latin typeface="黑体" panose="02010609060101010101" pitchFamily="49" charset="-122"/>
              <a:ea typeface="黑体" panose="02010609060101010101" pitchFamily="49" charset="-122"/>
            </a:endParaRPr>
          </a:p>
        </p:txBody>
      </p:sp>
      <p:sp>
        <p:nvSpPr>
          <p:cNvPr id="10" name="object 10"/>
          <p:cNvSpPr/>
          <p:nvPr/>
        </p:nvSpPr>
        <p:spPr>
          <a:xfrm>
            <a:off x="6954773" y="2536698"/>
            <a:ext cx="288290" cy="288290"/>
          </a:xfrm>
          <a:custGeom>
            <a:avLst/>
            <a:gdLst/>
            <a:ahLst/>
            <a:cxnLst/>
            <a:rect l="l" t="t" r="r" b="b"/>
            <a:pathLst>
              <a:path w="288290" h="288289">
                <a:moveTo>
                  <a:pt x="0" y="144017"/>
                </a:moveTo>
                <a:lnTo>
                  <a:pt x="72008" y="144017"/>
                </a:lnTo>
                <a:lnTo>
                  <a:pt x="72008" y="0"/>
                </a:lnTo>
                <a:lnTo>
                  <a:pt x="216026" y="0"/>
                </a:lnTo>
                <a:lnTo>
                  <a:pt x="216026" y="144017"/>
                </a:lnTo>
                <a:lnTo>
                  <a:pt x="288035" y="144017"/>
                </a:lnTo>
                <a:lnTo>
                  <a:pt x="144018" y="288036"/>
                </a:lnTo>
                <a:lnTo>
                  <a:pt x="0" y="144017"/>
                </a:lnTo>
                <a:close/>
              </a:path>
            </a:pathLst>
          </a:custGeom>
          <a:ln w="25907">
            <a:solidFill>
              <a:srgbClr val="000000"/>
            </a:solidFill>
          </a:ln>
        </p:spPr>
        <p:txBody>
          <a:bodyPr wrap="square" lIns="0" tIns="0" rIns="0" bIns="0" rtlCol="0"/>
          <a:lstStyle/>
          <a:p>
            <a:endParaRPr>
              <a:latin typeface="黑体" panose="02010609060101010101" pitchFamily="49" charset="-122"/>
              <a:ea typeface="黑体" panose="02010609060101010101" pitchFamily="49" charset="-122"/>
            </a:endParaRPr>
          </a:p>
        </p:txBody>
      </p:sp>
      <p:sp>
        <p:nvSpPr>
          <p:cNvPr id="11" name="object 11"/>
          <p:cNvSpPr/>
          <p:nvPr/>
        </p:nvSpPr>
        <p:spPr>
          <a:xfrm>
            <a:off x="755904" y="2895600"/>
            <a:ext cx="7777480" cy="2232660"/>
          </a:xfrm>
          <a:custGeom>
            <a:avLst/>
            <a:gdLst/>
            <a:ahLst/>
            <a:cxnLst/>
            <a:rect l="l" t="t" r="r" b="b"/>
            <a:pathLst>
              <a:path w="7777480" h="2232660">
                <a:moveTo>
                  <a:pt x="0" y="2232660"/>
                </a:moveTo>
                <a:lnTo>
                  <a:pt x="7776972" y="2232660"/>
                </a:lnTo>
                <a:lnTo>
                  <a:pt x="7776972" y="0"/>
                </a:lnTo>
                <a:lnTo>
                  <a:pt x="0" y="0"/>
                </a:lnTo>
                <a:lnTo>
                  <a:pt x="0" y="2232660"/>
                </a:lnTo>
                <a:close/>
              </a:path>
            </a:pathLst>
          </a:custGeom>
          <a:ln w="64008">
            <a:solidFill>
              <a:srgbClr val="00AF50"/>
            </a:solidFill>
            <a:prstDash val="dash"/>
          </a:ln>
        </p:spPr>
        <p:txBody>
          <a:bodyPr wrap="square" lIns="0" tIns="0" rIns="0" bIns="0" rtlCol="0"/>
          <a:lstStyle/>
          <a:p>
            <a:endParaRPr>
              <a:latin typeface="黑体" panose="02010609060101010101" pitchFamily="49" charset="-122"/>
              <a:ea typeface="黑体" panose="02010609060101010101" pitchFamily="49" charset="-122"/>
            </a:endParaRPr>
          </a:p>
        </p:txBody>
      </p:sp>
      <p:sp>
        <p:nvSpPr>
          <p:cNvPr id="12" name="object 12"/>
          <p:cNvSpPr/>
          <p:nvPr/>
        </p:nvSpPr>
        <p:spPr>
          <a:xfrm>
            <a:off x="5940552" y="1383791"/>
            <a:ext cx="2376170" cy="4206240"/>
          </a:xfrm>
          <a:custGeom>
            <a:avLst/>
            <a:gdLst/>
            <a:ahLst/>
            <a:cxnLst/>
            <a:rect l="l" t="t" r="r" b="b"/>
            <a:pathLst>
              <a:path w="2376170" h="4206240">
                <a:moveTo>
                  <a:pt x="0" y="4206239"/>
                </a:moveTo>
                <a:lnTo>
                  <a:pt x="2375916" y="4206239"/>
                </a:lnTo>
                <a:lnTo>
                  <a:pt x="2375916" y="0"/>
                </a:lnTo>
                <a:lnTo>
                  <a:pt x="0" y="0"/>
                </a:lnTo>
                <a:lnTo>
                  <a:pt x="0" y="4206239"/>
                </a:lnTo>
                <a:close/>
              </a:path>
            </a:pathLst>
          </a:custGeom>
          <a:ln w="64008">
            <a:solidFill>
              <a:srgbClr val="006FC0"/>
            </a:solidFill>
            <a:prstDash val="dash"/>
          </a:ln>
        </p:spPr>
        <p:txBody>
          <a:bodyPr wrap="square" lIns="0" tIns="0" rIns="0" bIns="0" rtlCol="0"/>
          <a:lstStyle/>
          <a:p>
            <a:endParaRPr>
              <a:latin typeface="黑体" panose="02010609060101010101" pitchFamily="49" charset="-122"/>
              <a:ea typeface="黑体" panose="02010609060101010101" pitchFamily="49" charset="-122"/>
            </a:endParaRPr>
          </a:p>
        </p:txBody>
      </p:sp>
      <p:sp>
        <p:nvSpPr>
          <p:cNvPr id="13" name="object 13"/>
          <p:cNvSpPr txBox="1"/>
          <p:nvPr/>
        </p:nvSpPr>
        <p:spPr>
          <a:xfrm>
            <a:off x="1366519" y="5156453"/>
            <a:ext cx="5401310" cy="851515"/>
          </a:xfrm>
          <a:prstGeom prst="rect">
            <a:avLst/>
          </a:prstGeom>
        </p:spPr>
        <p:txBody>
          <a:bodyPr vert="horz" wrap="square" lIns="0" tIns="12700" rIns="0" bIns="0" rtlCol="0">
            <a:spAutoFit/>
          </a:bodyPr>
          <a:lstStyle/>
          <a:p>
            <a:pPr marL="201295" indent="-188595">
              <a:lnSpc>
                <a:spcPct val="100000"/>
              </a:lnSpc>
              <a:spcBef>
                <a:spcPts val="100"/>
              </a:spcBef>
              <a:buAutoNum type="arabicPlain" startAt="2"/>
              <a:tabLst>
                <a:tab pos="201930" algn="l"/>
              </a:tabLst>
            </a:pPr>
            <a:r>
              <a:rPr sz="1800" dirty="0" err="1">
                <a:solidFill>
                  <a:srgbClr val="00AF50"/>
                </a:solidFill>
                <a:latin typeface="黑体" panose="02010609060101010101" pitchFamily="49" charset="-122"/>
                <a:ea typeface="黑体" panose="02010609060101010101" pitchFamily="49" charset="-122"/>
                <a:cs typeface="Noto Sans CJK JP Regular"/>
              </a:rPr>
              <a:t>用</a:t>
            </a:r>
            <a:r>
              <a:rPr sz="1800" spc="-35" dirty="0" err="1">
                <a:solidFill>
                  <a:srgbClr val="00AF50"/>
                </a:solidFill>
                <a:latin typeface="黑体" panose="02010609060101010101" pitchFamily="49" charset="-122"/>
                <a:ea typeface="黑体" panose="02010609060101010101" pitchFamily="49" charset="-122"/>
                <a:cs typeface="Noto Sans CJK JP Regular"/>
              </a:rPr>
              <a:t>Training</a:t>
            </a:r>
            <a:r>
              <a:rPr sz="1800" spc="40" dirty="0">
                <a:solidFill>
                  <a:srgbClr val="00AF50"/>
                </a:solidFill>
                <a:latin typeface="黑体" panose="02010609060101010101" pitchFamily="49" charset="-122"/>
                <a:ea typeface="黑体" panose="02010609060101010101" pitchFamily="49" charset="-122"/>
                <a:cs typeface="Noto Sans CJK JP Regular"/>
              </a:rPr>
              <a:t> </a:t>
            </a:r>
            <a:r>
              <a:rPr sz="1800" spc="-20" dirty="0">
                <a:solidFill>
                  <a:srgbClr val="00AF50"/>
                </a:solidFill>
                <a:latin typeface="黑体" panose="02010609060101010101" pitchFamily="49" charset="-122"/>
                <a:ea typeface="黑体" panose="02010609060101010101" pitchFamily="49" charset="-122"/>
                <a:cs typeface="Noto Sans CJK JP Regular"/>
              </a:rPr>
              <a:t>data</a:t>
            </a:r>
            <a:r>
              <a:rPr lang="zh-CN" altLang="en-US" sz="1800" spc="-20" dirty="0">
                <a:solidFill>
                  <a:srgbClr val="00AF50"/>
                </a:solidFill>
                <a:latin typeface="黑体" panose="02010609060101010101" pitchFamily="49" charset="-122"/>
                <a:ea typeface="黑体" panose="02010609060101010101" pitchFamily="49" charset="-122"/>
                <a:cs typeface="Noto Sans CJK JP Regular"/>
              </a:rPr>
              <a:t>训练</a:t>
            </a:r>
            <a:r>
              <a:rPr sz="1800" spc="5" dirty="0">
                <a:solidFill>
                  <a:srgbClr val="00AF50"/>
                </a:solidFill>
                <a:latin typeface="黑体" panose="02010609060101010101" pitchFamily="49" charset="-122"/>
                <a:ea typeface="黑体" panose="02010609060101010101" pitchFamily="49" charset="-122"/>
                <a:cs typeface="Noto Sans CJK JP Regular"/>
              </a:rPr>
              <a:t>model</a:t>
            </a:r>
            <a:endParaRPr sz="1800" dirty="0">
              <a:latin typeface="黑体" panose="02010609060101010101" pitchFamily="49" charset="-122"/>
              <a:ea typeface="黑体" panose="02010609060101010101" pitchFamily="49" charset="-122"/>
              <a:cs typeface="Noto Sans CJK JP Regular"/>
            </a:endParaRPr>
          </a:p>
          <a:p>
            <a:pPr>
              <a:lnSpc>
                <a:spcPct val="100000"/>
              </a:lnSpc>
              <a:spcBef>
                <a:spcPts val="40"/>
              </a:spcBef>
              <a:buAutoNum type="arabicPlain" startAt="2"/>
            </a:pPr>
            <a:endParaRPr sz="1850" dirty="0">
              <a:latin typeface="黑体" panose="02010609060101010101" pitchFamily="49" charset="-122"/>
              <a:ea typeface="黑体" panose="02010609060101010101" pitchFamily="49" charset="-122"/>
              <a:cs typeface="Times New Roman"/>
            </a:endParaRPr>
          </a:p>
          <a:p>
            <a:pPr marL="201295" indent="-188595">
              <a:lnSpc>
                <a:spcPct val="100000"/>
              </a:lnSpc>
              <a:spcBef>
                <a:spcPts val="5"/>
              </a:spcBef>
              <a:buAutoNum type="arabicPlain" startAt="2"/>
              <a:tabLst>
                <a:tab pos="201930" algn="l"/>
              </a:tabLst>
            </a:pPr>
            <a:r>
              <a:rPr sz="1800" dirty="0" err="1">
                <a:solidFill>
                  <a:srgbClr val="006FC0"/>
                </a:solidFill>
                <a:latin typeface="黑体" panose="02010609060101010101" pitchFamily="49" charset="-122"/>
                <a:ea typeface="黑体" panose="02010609060101010101" pitchFamily="49" charset="-122"/>
                <a:cs typeface="Noto Sans CJK JP Regular"/>
              </a:rPr>
              <a:t>用</a:t>
            </a:r>
            <a:r>
              <a:rPr sz="1800" spc="-35" dirty="0" err="1">
                <a:solidFill>
                  <a:srgbClr val="006FC0"/>
                </a:solidFill>
                <a:latin typeface="黑体" panose="02010609060101010101" pitchFamily="49" charset="-122"/>
                <a:ea typeface="黑体" panose="02010609060101010101" pitchFamily="49" charset="-122"/>
                <a:cs typeface="Noto Sans CJK JP Regular"/>
              </a:rPr>
              <a:t>Testing</a:t>
            </a:r>
            <a:r>
              <a:rPr sz="1800" spc="-10" dirty="0">
                <a:solidFill>
                  <a:srgbClr val="006FC0"/>
                </a:solidFill>
                <a:latin typeface="黑体" panose="02010609060101010101" pitchFamily="49" charset="-122"/>
                <a:ea typeface="黑体" panose="02010609060101010101" pitchFamily="49" charset="-122"/>
                <a:cs typeface="Noto Sans CJK JP Regular"/>
              </a:rPr>
              <a:t> </a:t>
            </a:r>
            <a:r>
              <a:rPr sz="1800" spc="-20" dirty="0">
                <a:solidFill>
                  <a:srgbClr val="006FC0"/>
                </a:solidFill>
                <a:latin typeface="黑体" panose="02010609060101010101" pitchFamily="49" charset="-122"/>
                <a:ea typeface="黑体" panose="02010609060101010101" pitchFamily="49" charset="-122"/>
                <a:cs typeface="Noto Sans CJK JP Regular"/>
              </a:rPr>
              <a:t>data</a:t>
            </a:r>
            <a:r>
              <a:rPr lang="zh-CN" altLang="en-US" sz="1800" spc="-20" dirty="0">
                <a:solidFill>
                  <a:srgbClr val="006FC0"/>
                </a:solidFill>
                <a:latin typeface="黑体" panose="02010609060101010101" pitchFamily="49" charset="-122"/>
                <a:ea typeface="黑体" panose="02010609060101010101" pitchFamily="49" charset="-122"/>
                <a:cs typeface="Noto Sans CJK JP Regular"/>
              </a:rPr>
              <a:t>验证</a:t>
            </a:r>
            <a:r>
              <a:rPr sz="1800" spc="5" dirty="0">
                <a:solidFill>
                  <a:srgbClr val="006FC0"/>
                </a:solidFill>
                <a:latin typeface="黑体" panose="02010609060101010101" pitchFamily="49" charset="-122"/>
                <a:ea typeface="黑体" panose="02010609060101010101" pitchFamily="49" charset="-122"/>
                <a:cs typeface="Noto Sans CJK JP Regular"/>
              </a:rPr>
              <a:t>model，</a:t>
            </a:r>
            <a:r>
              <a:rPr lang="zh-CN" altLang="en-US" sz="1800" spc="5" dirty="0">
                <a:solidFill>
                  <a:srgbClr val="006FC0"/>
                </a:solidFill>
                <a:latin typeface="黑体" panose="02010609060101010101" pitchFamily="49" charset="-122"/>
                <a:ea typeface="黑体" panose="02010609060101010101" pitchFamily="49" charset="-122"/>
                <a:cs typeface="Noto Sans CJK JP Regular"/>
              </a:rPr>
              <a:t>判断结果</a:t>
            </a:r>
            <a:r>
              <a:rPr sz="1800" dirty="0" err="1">
                <a:solidFill>
                  <a:srgbClr val="006FC0"/>
                </a:solidFill>
                <a:latin typeface="黑体" panose="02010609060101010101" pitchFamily="49" charset="-122"/>
                <a:ea typeface="黑体" panose="02010609060101010101" pitchFamily="49" charset="-122"/>
                <a:cs typeface="Noto Sans CJK JP Regular"/>
              </a:rPr>
              <a:t>是否符合</a:t>
            </a:r>
            <a:r>
              <a:rPr lang="zh-CN" altLang="en-US" sz="1800" dirty="0">
                <a:solidFill>
                  <a:srgbClr val="006FC0"/>
                </a:solidFill>
                <a:latin typeface="黑体" panose="02010609060101010101" pitchFamily="49" charset="-122"/>
                <a:ea typeface="黑体" panose="02010609060101010101" pitchFamily="49" charset="-122"/>
                <a:cs typeface="Noto Sans CJK JP Regular"/>
              </a:rPr>
              <a:t>预期</a:t>
            </a:r>
            <a:endParaRPr sz="1800" dirty="0">
              <a:latin typeface="黑体" panose="02010609060101010101" pitchFamily="49" charset="-122"/>
              <a:ea typeface="黑体" panose="02010609060101010101" pitchFamily="49" charset="-122"/>
              <a:cs typeface="Noto Sans CJK JP Regular"/>
            </a:endParaRPr>
          </a:p>
        </p:txBody>
      </p:sp>
      <p:sp>
        <p:nvSpPr>
          <p:cNvPr id="14" name="object 14"/>
          <p:cNvSpPr txBox="1"/>
          <p:nvPr/>
        </p:nvSpPr>
        <p:spPr>
          <a:xfrm>
            <a:off x="1339722" y="2120849"/>
            <a:ext cx="4541392"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585858"/>
                </a:solidFill>
                <a:latin typeface="黑体" panose="02010609060101010101" pitchFamily="49" charset="-122"/>
                <a:ea typeface="黑体" panose="02010609060101010101" pitchFamily="49" charset="-122"/>
                <a:cs typeface="Noto Sans CJK JP Regular"/>
              </a:rPr>
              <a:t>1</a:t>
            </a:r>
            <a:r>
              <a:rPr sz="1800" spc="20" dirty="0">
                <a:solidFill>
                  <a:srgbClr val="585858"/>
                </a:solidFill>
                <a:latin typeface="黑体" panose="02010609060101010101" pitchFamily="49" charset="-122"/>
                <a:ea typeface="黑体" panose="02010609060101010101" pitchFamily="49" charset="-122"/>
                <a:cs typeface="Noto Sans CJK JP Regular"/>
              </a:rPr>
              <a:t> </a:t>
            </a:r>
            <a:r>
              <a:rPr sz="1800" spc="5" dirty="0">
                <a:solidFill>
                  <a:srgbClr val="585858"/>
                </a:solidFill>
                <a:latin typeface="黑体" panose="02010609060101010101" pitchFamily="49" charset="-122"/>
                <a:ea typeface="黑体" panose="02010609060101010101" pitchFamily="49" charset="-122"/>
                <a:cs typeface="Noto Sans CJK JP Regular"/>
              </a:rPr>
              <a:t>Data</a:t>
            </a:r>
            <a:r>
              <a:rPr lang="zh-CN" altLang="en-US" sz="1800" spc="5" dirty="0">
                <a:solidFill>
                  <a:srgbClr val="585858"/>
                </a:solidFill>
                <a:latin typeface="黑体" panose="02010609060101010101" pitchFamily="49" charset="-122"/>
                <a:ea typeface="黑体" panose="02010609060101010101" pitchFamily="49" charset="-122"/>
                <a:cs typeface="Noto Sans CJK JP Regular"/>
              </a:rPr>
              <a:t>会</a:t>
            </a:r>
            <a:r>
              <a:rPr sz="1800" spc="-5" dirty="0" err="1">
                <a:solidFill>
                  <a:srgbClr val="585858"/>
                </a:solidFill>
                <a:latin typeface="黑体" panose="02010609060101010101" pitchFamily="49" charset="-122"/>
                <a:ea typeface="黑体" panose="02010609060101010101" pitchFamily="49" charset="-122"/>
                <a:cs typeface="Noto Sans CJK JP Regular"/>
              </a:rPr>
              <a:t>切成</a:t>
            </a:r>
            <a:r>
              <a:rPr sz="1800" spc="-35" dirty="0" err="1">
                <a:solidFill>
                  <a:srgbClr val="585858"/>
                </a:solidFill>
                <a:latin typeface="黑体" panose="02010609060101010101" pitchFamily="49" charset="-122"/>
                <a:ea typeface="黑体" panose="02010609060101010101" pitchFamily="49" charset="-122"/>
                <a:cs typeface="Noto Sans CJK JP Regular"/>
              </a:rPr>
              <a:t>Training</a:t>
            </a:r>
            <a:r>
              <a:rPr sz="1800" spc="55" dirty="0">
                <a:solidFill>
                  <a:srgbClr val="585858"/>
                </a:solidFill>
                <a:latin typeface="黑体" panose="02010609060101010101" pitchFamily="49" charset="-122"/>
                <a:ea typeface="黑体" panose="02010609060101010101" pitchFamily="49" charset="-122"/>
                <a:cs typeface="Noto Sans CJK JP Regular"/>
              </a:rPr>
              <a:t> </a:t>
            </a:r>
            <a:r>
              <a:rPr sz="1800" spc="5" dirty="0">
                <a:solidFill>
                  <a:srgbClr val="585858"/>
                </a:solidFill>
                <a:latin typeface="黑体" panose="02010609060101010101" pitchFamily="49" charset="-122"/>
                <a:ea typeface="黑体" panose="02010609060101010101" pitchFamily="49" charset="-122"/>
                <a:cs typeface="Noto Sans CJK JP Regular"/>
              </a:rPr>
              <a:t>Data</a:t>
            </a:r>
            <a:r>
              <a:rPr sz="1800" spc="-5" dirty="0">
                <a:solidFill>
                  <a:srgbClr val="585858"/>
                </a:solidFill>
                <a:latin typeface="黑体" panose="02010609060101010101" pitchFamily="49" charset="-122"/>
                <a:ea typeface="黑体" panose="02010609060101010101" pitchFamily="49" charset="-122"/>
                <a:cs typeface="Noto Sans CJK JP Regular"/>
              </a:rPr>
              <a:t>和</a:t>
            </a:r>
            <a:r>
              <a:rPr sz="1800" spc="-35" dirty="0">
                <a:solidFill>
                  <a:srgbClr val="585858"/>
                </a:solidFill>
                <a:latin typeface="黑体" panose="02010609060101010101" pitchFamily="49" charset="-122"/>
                <a:ea typeface="黑体" panose="02010609060101010101" pitchFamily="49" charset="-122"/>
                <a:cs typeface="Noto Sans CJK JP Regular"/>
              </a:rPr>
              <a:t>Testing</a:t>
            </a:r>
            <a:r>
              <a:rPr sz="1800" spc="50" dirty="0">
                <a:solidFill>
                  <a:srgbClr val="585858"/>
                </a:solidFill>
                <a:latin typeface="黑体" panose="02010609060101010101" pitchFamily="49" charset="-122"/>
                <a:ea typeface="黑体" panose="02010609060101010101" pitchFamily="49" charset="-122"/>
                <a:cs typeface="Noto Sans CJK JP Regular"/>
              </a:rPr>
              <a:t> </a:t>
            </a:r>
            <a:r>
              <a:rPr sz="1800" spc="5" dirty="0">
                <a:solidFill>
                  <a:srgbClr val="585858"/>
                </a:solidFill>
                <a:latin typeface="黑体" panose="02010609060101010101" pitchFamily="49" charset="-122"/>
                <a:ea typeface="黑体" panose="02010609060101010101" pitchFamily="49" charset="-122"/>
                <a:cs typeface="Noto Sans CJK JP Regular"/>
              </a:rPr>
              <a:t>Data</a:t>
            </a:r>
            <a:endParaRPr sz="1800" dirty="0">
              <a:latin typeface="黑体" panose="02010609060101010101" pitchFamily="49" charset="-122"/>
              <a:ea typeface="黑体" panose="02010609060101010101" pitchFamily="49" charset="-122"/>
              <a:cs typeface="Noto Sans CJK JP Regular"/>
            </a:endParaRPr>
          </a:p>
        </p:txBody>
      </p:sp>
      <p:sp>
        <p:nvSpPr>
          <p:cNvPr id="15" name="object 15"/>
          <p:cNvSpPr txBox="1"/>
          <p:nvPr/>
        </p:nvSpPr>
        <p:spPr>
          <a:xfrm>
            <a:off x="1366519" y="6325615"/>
            <a:ext cx="4344035" cy="289823"/>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585858"/>
                </a:solidFill>
                <a:latin typeface="黑体" panose="02010609060101010101" pitchFamily="49" charset="-122"/>
                <a:ea typeface="黑体" panose="02010609060101010101" pitchFamily="49" charset="-122"/>
                <a:cs typeface="Noto Sans CJK JP Regular"/>
              </a:rPr>
              <a:t>4</a:t>
            </a:r>
            <a:r>
              <a:rPr sz="1800" spc="-30" dirty="0">
                <a:solidFill>
                  <a:srgbClr val="585858"/>
                </a:solidFill>
                <a:latin typeface="黑体" panose="02010609060101010101" pitchFamily="49" charset="-122"/>
                <a:ea typeface="黑体" panose="02010609060101010101" pitchFamily="49" charset="-122"/>
                <a:cs typeface="Noto Sans CJK JP Regular"/>
              </a:rPr>
              <a:t> </a:t>
            </a:r>
            <a:r>
              <a:rPr sz="1800" dirty="0">
                <a:solidFill>
                  <a:srgbClr val="585858"/>
                </a:solidFill>
                <a:latin typeface="黑体" panose="02010609060101010101" pitchFamily="49" charset="-122"/>
                <a:ea typeface="黑体" panose="02010609060101010101" pitchFamily="49" charset="-122"/>
                <a:cs typeface="Noto Sans CJK JP Regular"/>
              </a:rPr>
              <a:t>若</a:t>
            </a:r>
            <a:r>
              <a:rPr lang="zh-CN" altLang="en-US" sz="1800" dirty="0">
                <a:solidFill>
                  <a:srgbClr val="585858"/>
                </a:solidFill>
                <a:latin typeface="黑体" panose="02010609060101010101" pitchFamily="49" charset="-122"/>
                <a:ea typeface="黑体" panose="02010609060101010101" pitchFamily="49" charset="-122"/>
                <a:cs typeface="Noto Sans CJK JP Regular"/>
              </a:rPr>
              <a:t>结果</a:t>
            </a:r>
            <a:r>
              <a:rPr sz="1800" dirty="0" err="1">
                <a:solidFill>
                  <a:srgbClr val="585858"/>
                </a:solidFill>
                <a:latin typeface="黑体" panose="02010609060101010101" pitchFamily="49" charset="-122"/>
                <a:ea typeface="黑体" panose="02010609060101010101" pitchFamily="49" charset="-122"/>
                <a:cs typeface="Noto Sans CJK JP Regular"/>
              </a:rPr>
              <a:t>不好，就要改良</a:t>
            </a:r>
            <a:r>
              <a:rPr lang="zh-CN" altLang="en-US" sz="1800" dirty="0">
                <a:solidFill>
                  <a:srgbClr val="585858"/>
                </a:solidFill>
                <a:latin typeface="黑体" panose="02010609060101010101" pitchFamily="49" charset="-122"/>
                <a:ea typeface="黑体" panose="02010609060101010101" pitchFamily="49" charset="-122"/>
                <a:cs typeface="Noto Sans CJK JP Regular"/>
              </a:rPr>
              <a:t>训练</a:t>
            </a:r>
            <a:r>
              <a:rPr sz="1800" spc="60" dirty="0" err="1">
                <a:solidFill>
                  <a:srgbClr val="585858"/>
                </a:solidFill>
                <a:latin typeface="黑体" panose="02010609060101010101" pitchFamily="49" charset="-122"/>
                <a:ea typeface="黑体" panose="02010609060101010101" pitchFamily="49" charset="-122"/>
                <a:cs typeface="Noto Sans CJK JP Regular"/>
              </a:rPr>
              <a:t>Model</a:t>
            </a:r>
            <a:r>
              <a:rPr sz="1800" dirty="0" err="1">
                <a:solidFill>
                  <a:srgbClr val="585858"/>
                </a:solidFill>
                <a:latin typeface="黑体" panose="02010609060101010101" pitchFamily="49" charset="-122"/>
                <a:ea typeface="黑体" panose="02010609060101010101" pitchFamily="49" charset="-122"/>
                <a:cs typeface="Noto Sans CJK JP Regular"/>
              </a:rPr>
              <a:t>的方式</a:t>
            </a:r>
            <a:endParaRPr sz="1800" dirty="0">
              <a:latin typeface="黑体" panose="02010609060101010101" pitchFamily="49" charset="-122"/>
              <a:ea typeface="黑体" panose="02010609060101010101" pitchFamily="49" charset="-122"/>
              <a:cs typeface="Noto Sans CJK JP Regul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1122" y="515499"/>
            <a:ext cx="3381375" cy="629018"/>
          </a:xfrm>
          <a:prstGeom prst="rect">
            <a:avLst/>
          </a:prstGeom>
        </p:spPr>
        <p:txBody>
          <a:bodyPr vert="horz" wrap="square" lIns="0" tIns="13335" rIns="0" bIns="0" rtlCol="0">
            <a:spAutoFit/>
          </a:bodyPr>
          <a:lstStyle/>
          <a:p>
            <a:pPr marL="12700">
              <a:lnSpc>
                <a:spcPct val="100000"/>
              </a:lnSpc>
              <a:spcBef>
                <a:spcPts val="105"/>
              </a:spcBef>
            </a:pPr>
            <a:r>
              <a:rPr lang="zh-CN" altLang="en-US" dirty="0">
                <a:solidFill>
                  <a:srgbClr val="0000FF"/>
                </a:solidFill>
                <a:latin typeface="黑体" panose="02010609060101010101" pitchFamily="49" charset="-122"/>
                <a:ea typeface="黑体" panose="02010609060101010101" pitchFamily="49" charset="-122"/>
              </a:rPr>
              <a:t>常见切割方式</a:t>
            </a:r>
            <a:endParaRPr dirty="0">
              <a:solidFill>
                <a:srgbClr val="0000FF"/>
              </a:solidFill>
              <a:latin typeface="黑体" panose="02010609060101010101" pitchFamily="49" charset="-122"/>
              <a:ea typeface="黑体" panose="02010609060101010101" pitchFamily="49" charset="-122"/>
            </a:endParaRPr>
          </a:p>
        </p:txBody>
      </p:sp>
      <p:sp>
        <p:nvSpPr>
          <p:cNvPr id="3" name="object 3"/>
          <p:cNvSpPr txBox="1"/>
          <p:nvPr/>
        </p:nvSpPr>
        <p:spPr>
          <a:xfrm>
            <a:off x="535940" y="1564175"/>
            <a:ext cx="6588125" cy="4040850"/>
          </a:xfrm>
          <a:prstGeom prst="rect">
            <a:avLst/>
          </a:prstGeom>
        </p:spPr>
        <p:txBody>
          <a:bodyPr vert="horz" wrap="square" lIns="0" tIns="74930" rIns="0" bIns="0" rtlCol="0">
            <a:spAutoFit/>
          </a:bodyPr>
          <a:lstStyle/>
          <a:p>
            <a:pPr marL="355600" indent="-342900">
              <a:lnSpc>
                <a:spcPct val="100000"/>
              </a:lnSpc>
              <a:spcBef>
                <a:spcPts val="590"/>
              </a:spcBef>
              <a:buFont typeface="Arial"/>
              <a:buChar char="•"/>
              <a:tabLst>
                <a:tab pos="354965" algn="l"/>
                <a:tab pos="355600" algn="l"/>
              </a:tabLst>
            </a:pPr>
            <a:r>
              <a:rPr sz="2000" spc="35" dirty="0">
                <a:latin typeface="黑体" panose="02010609060101010101" pitchFamily="49" charset="-122"/>
                <a:ea typeface="黑体" panose="02010609060101010101" pitchFamily="49" charset="-122"/>
                <a:cs typeface="Noto Sans CJK JP Regular"/>
              </a:rPr>
              <a:t>10-Fold</a:t>
            </a:r>
            <a:endParaRPr sz="2000" dirty="0">
              <a:latin typeface="黑体" panose="02010609060101010101" pitchFamily="49" charset="-122"/>
              <a:ea typeface="黑体" panose="02010609060101010101" pitchFamily="49" charset="-122"/>
              <a:cs typeface="Noto Sans CJK JP Regular"/>
            </a:endParaRPr>
          </a:p>
          <a:p>
            <a:pPr marL="756285" lvl="1" indent="-286385">
              <a:lnSpc>
                <a:spcPct val="100000"/>
              </a:lnSpc>
              <a:spcBef>
                <a:spcPts val="439"/>
              </a:spcBef>
              <a:buFont typeface="Arial"/>
              <a:buChar char="–"/>
              <a:tabLst>
                <a:tab pos="756285" algn="l"/>
                <a:tab pos="756920" algn="l"/>
              </a:tabLst>
            </a:pPr>
            <a:r>
              <a:rPr lang="zh-CN" altLang="en-US" sz="1800" spc="-5" dirty="0">
                <a:latin typeface="黑体" panose="02010609060101010101" pitchFamily="49" charset="-122"/>
                <a:ea typeface="黑体" panose="02010609060101010101" pitchFamily="49" charset="-122"/>
                <a:cs typeface="Noto Sans CJK JP Regular"/>
              </a:rPr>
              <a:t>将资料</a:t>
            </a:r>
            <a:r>
              <a:rPr sz="1800" spc="-5" dirty="0">
                <a:latin typeface="黑体" panose="02010609060101010101" pitchFamily="49" charset="-122"/>
                <a:ea typeface="黑体" panose="02010609060101010101" pitchFamily="49" charset="-122"/>
                <a:cs typeface="Noto Sans CJK JP Regular"/>
              </a:rPr>
              <a:t>依序切割</a:t>
            </a:r>
            <a:r>
              <a:rPr sz="1800" dirty="0">
                <a:latin typeface="黑体" panose="02010609060101010101" pitchFamily="49" charset="-122"/>
                <a:ea typeface="黑体" panose="02010609060101010101" pitchFamily="49" charset="-122"/>
                <a:cs typeface="Noto Sans CJK JP Regular"/>
              </a:rPr>
              <a:t>成</a:t>
            </a:r>
            <a:r>
              <a:rPr sz="1800" spc="40" dirty="0">
                <a:latin typeface="黑体" panose="02010609060101010101" pitchFamily="49" charset="-122"/>
                <a:ea typeface="黑体" panose="02010609060101010101" pitchFamily="49" charset="-122"/>
                <a:cs typeface="Noto Sans CJK JP Regular"/>
              </a:rPr>
              <a:t>10</a:t>
            </a:r>
            <a:r>
              <a:rPr sz="1800" dirty="0">
                <a:latin typeface="黑体" panose="02010609060101010101" pitchFamily="49" charset="-122"/>
                <a:ea typeface="黑体" panose="02010609060101010101" pitchFamily="49" charset="-122"/>
                <a:cs typeface="Noto Sans CJK JP Regular"/>
              </a:rPr>
              <a:t>份</a:t>
            </a:r>
          </a:p>
          <a:p>
            <a:pPr marL="756285" lvl="1" indent="-286385">
              <a:lnSpc>
                <a:spcPct val="100000"/>
              </a:lnSpc>
              <a:spcBef>
                <a:spcPts val="434"/>
              </a:spcBef>
              <a:buFont typeface="Arial"/>
              <a:buChar char="–"/>
              <a:tabLst>
                <a:tab pos="756285" algn="l"/>
                <a:tab pos="756920" algn="l"/>
              </a:tabLst>
            </a:pPr>
            <a:r>
              <a:rPr sz="1800" dirty="0">
                <a:latin typeface="黑体" panose="02010609060101010101" pitchFamily="49" charset="-122"/>
                <a:ea typeface="黑体" panose="02010609060101010101" pitchFamily="49" charset="-122"/>
                <a:cs typeface="Noto Sans CJK JP Regular"/>
              </a:rPr>
              <a:t>跑</a:t>
            </a:r>
            <a:r>
              <a:rPr sz="1800" spc="40" dirty="0">
                <a:latin typeface="黑体" panose="02010609060101010101" pitchFamily="49" charset="-122"/>
                <a:ea typeface="黑体" panose="02010609060101010101" pitchFamily="49" charset="-122"/>
                <a:cs typeface="Noto Sans CJK JP Regular"/>
              </a:rPr>
              <a:t>10</a:t>
            </a:r>
            <a:r>
              <a:rPr sz="1800" dirty="0">
                <a:latin typeface="黑体" panose="02010609060101010101" pitchFamily="49" charset="-122"/>
                <a:ea typeface="黑体" panose="02010609060101010101" pitchFamily="49" charset="-122"/>
                <a:cs typeface="Noto Sans CJK JP Regular"/>
              </a:rPr>
              <a:t>次</a:t>
            </a:r>
          </a:p>
          <a:p>
            <a:pPr marL="756285" lvl="1" indent="-286385">
              <a:lnSpc>
                <a:spcPct val="100000"/>
              </a:lnSpc>
              <a:spcBef>
                <a:spcPts val="430"/>
              </a:spcBef>
              <a:buFont typeface="Arial"/>
              <a:buChar char="–"/>
              <a:tabLst>
                <a:tab pos="756285" algn="l"/>
                <a:tab pos="756920" algn="l"/>
              </a:tabLst>
            </a:pPr>
            <a:r>
              <a:rPr sz="1800" dirty="0">
                <a:latin typeface="黑体" panose="02010609060101010101" pitchFamily="49" charset="-122"/>
                <a:ea typeface="黑体" panose="02010609060101010101" pitchFamily="49" charset="-122"/>
                <a:cs typeface="Noto Sans CJK JP Regular"/>
              </a:rPr>
              <a:t>第</a:t>
            </a:r>
            <a:r>
              <a:rPr sz="1800" spc="40" dirty="0">
                <a:latin typeface="黑体" panose="02010609060101010101" pitchFamily="49" charset="-122"/>
                <a:ea typeface="黑体" panose="02010609060101010101" pitchFamily="49" charset="-122"/>
                <a:cs typeface="Noto Sans CJK JP Regular"/>
              </a:rPr>
              <a:t>1</a:t>
            </a:r>
            <a:r>
              <a:rPr sz="1800" dirty="0">
                <a:latin typeface="黑体" panose="02010609060101010101" pitchFamily="49" charset="-122"/>
                <a:ea typeface="黑体" panose="02010609060101010101" pitchFamily="49" charset="-122"/>
                <a:cs typeface="Noto Sans CJK JP Regular"/>
              </a:rPr>
              <a:t>次用第</a:t>
            </a:r>
            <a:r>
              <a:rPr sz="1800" spc="40" dirty="0">
                <a:latin typeface="黑体" panose="02010609060101010101" pitchFamily="49" charset="-122"/>
                <a:ea typeface="黑体" panose="02010609060101010101" pitchFamily="49" charset="-122"/>
                <a:cs typeface="Noto Sans CJK JP Regular"/>
              </a:rPr>
              <a:t>1</a:t>
            </a:r>
            <a:r>
              <a:rPr sz="1800" dirty="0">
                <a:latin typeface="黑体" panose="02010609060101010101" pitchFamily="49" charset="-122"/>
                <a:ea typeface="黑体" panose="02010609060101010101" pitchFamily="49" charset="-122"/>
                <a:cs typeface="Noto Sans CJK JP Regular"/>
              </a:rPr>
              <a:t>份</a:t>
            </a:r>
            <a:r>
              <a:rPr lang="zh-CN" altLang="en-US" sz="1800" dirty="0">
                <a:latin typeface="黑体" panose="02010609060101010101" pitchFamily="49" charset="-122"/>
                <a:ea typeface="黑体" panose="02010609060101010101" pitchFamily="49" charset="-122"/>
                <a:cs typeface="Noto Sans CJK JP Regular"/>
              </a:rPr>
              <a:t>当</a:t>
            </a:r>
            <a:r>
              <a:rPr sz="1800" spc="-5" dirty="0">
                <a:latin typeface="黑体" panose="02010609060101010101" pitchFamily="49" charset="-122"/>
                <a:ea typeface="黑体" panose="02010609060101010101" pitchFamily="49" charset="-122"/>
                <a:cs typeface="Noto Sans CJK JP Regular"/>
              </a:rPr>
              <a:t>testing</a:t>
            </a:r>
            <a:r>
              <a:rPr sz="1800" spc="40" dirty="0">
                <a:latin typeface="黑体" panose="02010609060101010101" pitchFamily="49" charset="-122"/>
                <a:ea typeface="黑体" panose="02010609060101010101" pitchFamily="49" charset="-122"/>
                <a:cs typeface="Noto Sans CJK JP Regular"/>
              </a:rPr>
              <a:t> </a:t>
            </a:r>
            <a:r>
              <a:rPr sz="1800" spc="-20" dirty="0">
                <a:latin typeface="黑体" panose="02010609060101010101" pitchFamily="49" charset="-122"/>
                <a:ea typeface="黑体" panose="02010609060101010101" pitchFamily="49" charset="-122"/>
                <a:cs typeface="Noto Sans CJK JP Regular"/>
              </a:rPr>
              <a:t>data，</a:t>
            </a:r>
            <a:r>
              <a:rPr sz="1800" dirty="0">
                <a:latin typeface="黑体" panose="02010609060101010101" pitchFamily="49" charset="-122"/>
                <a:ea typeface="黑体" panose="02010609060101010101" pitchFamily="49" charset="-122"/>
                <a:cs typeface="Noto Sans CJK JP Regular"/>
              </a:rPr>
              <a:t>其他</a:t>
            </a:r>
            <a:r>
              <a:rPr sz="1800" spc="40" dirty="0">
                <a:latin typeface="黑体" panose="02010609060101010101" pitchFamily="49" charset="-122"/>
                <a:ea typeface="黑体" panose="02010609060101010101" pitchFamily="49" charset="-122"/>
                <a:cs typeface="Noto Sans CJK JP Regular"/>
              </a:rPr>
              <a:t>9</a:t>
            </a:r>
            <a:r>
              <a:rPr sz="1800" dirty="0">
                <a:latin typeface="黑体" panose="02010609060101010101" pitchFamily="49" charset="-122"/>
                <a:ea typeface="黑体" panose="02010609060101010101" pitchFamily="49" charset="-122"/>
                <a:cs typeface="Noto Sans CJK JP Regular"/>
              </a:rPr>
              <a:t>份</a:t>
            </a:r>
            <a:r>
              <a:rPr sz="1800" spc="-5" dirty="0">
                <a:latin typeface="黑体" panose="02010609060101010101" pitchFamily="49" charset="-122"/>
                <a:ea typeface="黑体" panose="02010609060101010101" pitchFamily="49" charset="-122"/>
                <a:cs typeface="Noto Sans CJK JP Regular"/>
              </a:rPr>
              <a:t>是training</a:t>
            </a:r>
            <a:r>
              <a:rPr sz="1800" spc="40" dirty="0">
                <a:latin typeface="黑体" panose="02010609060101010101" pitchFamily="49" charset="-122"/>
                <a:ea typeface="黑体" panose="02010609060101010101" pitchFamily="49" charset="-122"/>
                <a:cs typeface="Noto Sans CJK JP Regular"/>
              </a:rPr>
              <a:t> </a:t>
            </a:r>
            <a:r>
              <a:rPr sz="1800" spc="-20" dirty="0">
                <a:latin typeface="黑体" panose="02010609060101010101" pitchFamily="49" charset="-122"/>
                <a:ea typeface="黑体" panose="02010609060101010101" pitchFamily="49" charset="-122"/>
                <a:cs typeface="Noto Sans CJK JP Regular"/>
              </a:rPr>
              <a:t>data</a:t>
            </a:r>
            <a:endParaRPr sz="1800" dirty="0">
              <a:latin typeface="黑体" panose="02010609060101010101" pitchFamily="49" charset="-122"/>
              <a:ea typeface="黑体" panose="02010609060101010101" pitchFamily="49" charset="-122"/>
              <a:cs typeface="Noto Sans CJK JP Regular"/>
            </a:endParaRPr>
          </a:p>
          <a:p>
            <a:pPr marL="756285" lvl="1" indent="-286385">
              <a:lnSpc>
                <a:spcPct val="100000"/>
              </a:lnSpc>
              <a:spcBef>
                <a:spcPts val="430"/>
              </a:spcBef>
              <a:buFont typeface="Arial"/>
              <a:buChar char="–"/>
              <a:tabLst>
                <a:tab pos="756285" algn="l"/>
                <a:tab pos="756920" algn="l"/>
              </a:tabLst>
            </a:pPr>
            <a:r>
              <a:rPr sz="1800" dirty="0">
                <a:latin typeface="黑体" panose="02010609060101010101" pitchFamily="49" charset="-122"/>
                <a:ea typeface="黑体" panose="02010609060101010101" pitchFamily="49" charset="-122"/>
                <a:cs typeface="Noto Sans CJK JP Regular"/>
              </a:rPr>
              <a:t>第</a:t>
            </a:r>
            <a:r>
              <a:rPr sz="1800" spc="40" dirty="0">
                <a:latin typeface="黑体" panose="02010609060101010101" pitchFamily="49" charset="-122"/>
                <a:ea typeface="黑体" panose="02010609060101010101" pitchFamily="49" charset="-122"/>
                <a:cs typeface="Noto Sans CJK JP Regular"/>
              </a:rPr>
              <a:t>2</a:t>
            </a:r>
            <a:r>
              <a:rPr sz="1800" dirty="0">
                <a:latin typeface="黑体" panose="02010609060101010101" pitchFamily="49" charset="-122"/>
                <a:ea typeface="黑体" panose="02010609060101010101" pitchFamily="49" charset="-122"/>
                <a:cs typeface="Noto Sans CJK JP Regular"/>
              </a:rPr>
              <a:t>次用第</a:t>
            </a:r>
            <a:r>
              <a:rPr sz="1800" spc="40" dirty="0">
                <a:latin typeface="黑体" panose="02010609060101010101" pitchFamily="49" charset="-122"/>
                <a:ea typeface="黑体" panose="02010609060101010101" pitchFamily="49" charset="-122"/>
                <a:cs typeface="Noto Sans CJK JP Regular"/>
              </a:rPr>
              <a:t>2</a:t>
            </a:r>
            <a:r>
              <a:rPr sz="1800" dirty="0">
                <a:latin typeface="黑体" panose="02010609060101010101" pitchFamily="49" charset="-122"/>
                <a:ea typeface="黑体" panose="02010609060101010101" pitchFamily="49" charset="-122"/>
                <a:cs typeface="Noto Sans CJK JP Regular"/>
              </a:rPr>
              <a:t>份</a:t>
            </a:r>
            <a:r>
              <a:rPr lang="zh-CN" altLang="en-US" sz="1800" dirty="0">
                <a:latin typeface="黑体" panose="02010609060101010101" pitchFamily="49" charset="-122"/>
                <a:ea typeface="黑体" panose="02010609060101010101" pitchFamily="49" charset="-122"/>
                <a:cs typeface="Noto Sans CJK JP Regular"/>
              </a:rPr>
              <a:t>当</a:t>
            </a:r>
            <a:r>
              <a:rPr sz="1800" spc="-5" dirty="0">
                <a:latin typeface="黑体" panose="02010609060101010101" pitchFamily="49" charset="-122"/>
                <a:ea typeface="黑体" panose="02010609060101010101" pitchFamily="49" charset="-122"/>
                <a:cs typeface="Noto Sans CJK JP Regular"/>
              </a:rPr>
              <a:t>testing</a:t>
            </a:r>
            <a:r>
              <a:rPr sz="1800" spc="40" dirty="0">
                <a:latin typeface="黑体" panose="02010609060101010101" pitchFamily="49" charset="-122"/>
                <a:ea typeface="黑体" panose="02010609060101010101" pitchFamily="49" charset="-122"/>
                <a:cs typeface="Noto Sans CJK JP Regular"/>
              </a:rPr>
              <a:t> </a:t>
            </a:r>
            <a:r>
              <a:rPr sz="1800" spc="-20" dirty="0">
                <a:latin typeface="黑体" panose="02010609060101010101" pitchFamily="49" charset="-122"/>
                <a:ea typeface="黑体" panose="02010609060101010101" pitchFamily="49" charset="-122"/>
                <a:cs typeface="Noto Sans CJK JP Regular"/>
              </a:rPr>
              <a:t>data，</a:t>
            </a:r>
            <a:r>
              <a:rPr sz="1800" dirty="0">
                <a:latin typeface="黑体" panose="02010609060101010101" pitchFamily="49" charset="-122"/>
                <a:ea typeface="黑体" panose="02010609060101010101" pitchFamily="49" charset="-122"/>
                <a:cs typeface="Noto Sans CJK JP Regular"/>
              </a:rPr>
              <a:t>其他</a:t>
            </a:r>
            <a:r>
              <a:rPr sz="1800" spc="40" dirty="0">
                <a:latin typeface="黑体" panose="02010609060101010101" pitchFamily="49" charset="-122"/>
                <a:ea typeface="黑体" panose="02010609060101010101" pitchFamily="49" charset="-122"/>
                <a:cs typeface="Noto Sans CJK JP Regular"/>
              </a:rPr>
              <a:t>9</a:t>
            </a:r>
            <a:r>
              <a:rPr sz="1800" dirty="0">
                <a:latin typeface="黑体" panose="02010609060101010101" pitchFamily="49" charset="-122"/>
                <a:ea typeface="黑体" panose="02010609060101010101" pitchFamily="49" charset="-122"/>
                <a:cs typeface="Noto Sans CJK JP Regular"/>
              </a:rPr>
              <a:t>份</a:t>
            </a:r>
            <a:r>
              <a:rPr sz="1800" spc="-5" dirty="0">
                <a:latin typeface="黑体" panose="02010609060101010101" pitchFamily="49" charset="-122"/>
                <a:ea typeface="黑体" panose="02010609060101010101" pitchFamily="49" charset="-122"/>
                <a:cs typeface="Noto Sans CJK JP Regular"/>
              </a:rPr>
              <a:t>是training</a:t>
            </a:r>
            <a:r>
              <a:rPr sz="1800" spc="40" dirty="0">
                <a:latin typeface="黑体" panose="02010609060101010101" pitchFamily="49" charset="-122"/>
                <a:ea typeface="黑体" panose="02010609060101010101" pitchFamily="49" charset="-122"/>
                <a:cs typeface="Noto Sans CJK JP Regular"/>
              </a:rPr>
              <a:t> </a:t>
            </a:r>
            <a:r>
              <a:rPr sz="1800" spc="-20" dirty="0">
                <a:latin typeface="黑体" panose="02010609060101010101" pitchFamily="49" charset="-122"/>
                <a:ea typeface="黑体" panose="02010609060101010101" pitchFamily="49" charset="-122"/>
                <a:cs typeface="Noto Sans CJK JP Regular"/>
              </a:rPr>
              <a:t>data</a:t>
            </a:r>
            <a:endParaRPr sz="1800" dirty="0">
              <a:latin typeface="黑体" panose="02010609060101010101" pitchFamily="49" charset="-122"/>
              <a:ea typeface="黑体" panose="02010609060101010101" pitchFamily="49" charset="-122"/>
              <a:cs typeface="Noto Sans CJK JP Regular"/>
            </a:endParaRPr>
          </a:p>
          <a:p>
            <a:pPr marL="756285" lvl="1" indent="-286385">
              <a:lnSpc>
                <a:spcPct val="100000"/>
              </a:lnSpc>
              <a:spcBef>
                <a:spcPts val="434"/>
              </a:spcBef>
              <a:buFont typeface="Arial"/>
              <a:buChar char="–"/>
              <a:tabLst>
                <a:tab pos="756285" algn="l"/>
                <a:tab pos="756920" algn="l"/>
              </a:tabLst>
            </a:pPr>
            <a:r>
              <a:rPr sz="1800" spc="-400" dirty="0">
                <a:latin typeface="黑体" panose="02010609060101010101" pitchFamily="49" charset="-122"/>
                <a:ea typeface="黑体" panose="02010609060101010101" pitchFamily="49" charset="-122"/>
                <a:cs typeface="Noto Sans CJK JP Regular"/>
              </a:rPr>
              <a:t>…</a:t>
            </a:r>
            <a:r>
              <a:rPr sz="1800" dirty="0" err="1">
                <a:latin typeface="黑体" panose="02010609060101010101" pitchFamily="49" charset="-122"/>
                <a:ea typeface="黑体" panose="02010609060101010101" pitchFamily="49" charset="-122"/>
                <a:cs typeface="Noto Sans CJK JP Regular"/>
              </a:rPr>
              <a:t>以此</a:t>
            </a:r>
            <a:r>
              <a:rPr lang="zh-CN" altLang="en-US" sz="1800" dirty="0">
                <a:latin typeface="黑体" panose="02010609060101010101" pitchFamily="49" charset="-122"/>
                <a:ea typeface="黑体" panose="02010609060101010101" pitchFamily="49" charset="-122"/>
                <a:cs typeface="Noto Sans CJK JP Regular"/>
              </a:rPr>
              <a:t>类推</a:t>
            </a:r>
            <a:endParaRPr sz="1800" dirty="0">
              <a:latin typeface="黑体" panose="02010609060101010101" pitchFamily="49" charset="-122"/>
              <a:ea typeface="黑体" panose="02010609060101010101" pitchFamily="49" charset="-122"/>
              <a:cs typeface="Noto Sans CJK JP Regular"/>
            </a:endParaRPr>
          </a:p>
          <a:p>
            <a:pPr marL="756285" lvl="1" indent="-286385">
              <a:lnSpc>
                <a:spcPct val="100000"/>
              </a:lnSpc>
              <a:spcBef>
                <a:spcPts val="434"/>
              </a:spcBef>
              <a:buFont typeface="Arial"/>
              <a:buChar char="–"/>
              <a:tabLst>
                <a:tab pos="756285" algn="l"/>
                <a:tab pos="756920" algn="l"/>
              </a:tabLst>
            </a:pPr>
            <a:r>
              <a:rPr sz="1800" dirty="0">
                <a:latin typeface="黑体" panose="02010609060101010101" pitchFamily="49" charset="-122"/>
                <a:ea typeface="黑体" panose="02010609060101010101" pitchFamily="49" charset="-122"/>
                <a:cs typeface="Noto Sans CJK JP Regular"/>
              </a:rPr>
              <a:t>第</a:t>
            </a:r>
            <a:r>
              <a:rPr sz="1800" spc="40" dirty="0">
                <a:latin typeface="黑体" panose="02010609060101010101" pitchFamily="49" charset="-122"/>
                <a:ea typeface="黑体" panose="02010609060101010101" pitchFamily="49" charset="-122"/>
                <a:cs typeface="Noto Sans CJK JP Regular"/>
              </a:rPr>
              <a:t>10</a:t>
            </a:r>
            <a:r>
              <a:rPr sz="1800" dirty="0">
                <a:latin typeface="黑体" panose="02010609060101010101" pitchFamily="49" charset="-122"/>
                <a:ea typeface="黑体" panose="02010609060101010101" pitchFamily="49" charset="-122"/>
                <a:cs typeface="Noto Sans CJK JP Regular"/>
              </a:rPr>
              <a:t>次用第</a:t>
            </a:r>
            <a:r>
              <a:rPr sz="1800" spc="40" dirty="0">
                <a:latin typeface="黑体" panose="02010609060101010101" pitchFamily="49" charset="-122"/>
                <a:ea typeface="黑体" panose="02010609060101010101" pitchFamily="49" charset="-122"/>
                <a:cs typeface="Noto Sans CJK JP Regular"/>
              </a:rPr>
              <a:t>10</a:t>
            </a:r>
            <a:r>
              <a:rPr sz="1800" dirty="0">
                <a:latin typeface="黑体" panose="02010609060101010101" pitchFamily="49" charset="-122"/>
                <a:ea typeface="黑体" panose="02010609060101010101" pitchFamily="49" charset="-122"/>
                <a:cs typeface="Noto Sans CJK JP Regular"/>
              </a:rPr>
              <a:t>份</a:t>
            </a:r>
            <a:r>
              <a:rPr lang="zh-CN" altLang="en-US" sz="1800" dirty="0">
                <a:latin typeface="黑体" panose="02010609060101010101" pitchFamily="49" charset="-122"/>
                <a:ea typeface="黑体" panose="02010609060101010101" pitchFamily="49" charset="-122"/>
                <a:cs typeface="Noto Sans CJK JP Regular"/>
              </a:rPr>
              <a:t>当</a:t>
            </a:r>
            <a:r>
              <a:rPr sz="1800" spc="-5" dirty="0">
                <a:latin typeface="黑体" panose="02010609060101010101" pitchFamily="49" charset="-122"/>
                <a:ea typeface="黑体" panose="02010609060101010101" pitchFamily="49" charset="-122"/>
                <a:cs typeface="Noto Sans CJK JP Regular"/>
              </a:rPr>
              <a:t>testing</a:t>
            </a:r>
            <a:r>
              <a:rPr sz="1800" spc="15" dirty="0">
                <a:latin typeface="黑体" panose="02010609060101010101" pitchFamily="49" charset="-122"/>
                <a:ea typeface="黑体" panose="02010609060101010101" pitchFamily="49" charset="-122"/>
                <a:cs typeface="Noto Sans CJK JP Regular"/>
              </a:rPr>
              <a:t> </a:t>
            </a:r>
            <a:r>
              <a:rPr sz="1800" spc="-15" dirty="0">
                <a:latin typeface="黑体" panose="02010609060101010101" pitchFamily="49" charset="-122"/>
                <a:ea typeface="黑体" panose="02010609060101010101" pitchFamily="49" charset="-122"/>
                <a:cs typeface="Noto Sans CJK JP Regular"/>
              </a:rPr>
              <a:t>data，</a:t>
            </a:r>
            <a:r>
              <a:rPr sz="1800" dirty="0">
                <a:latin typeface="黑体" panose="02010609060101010101" pitchFamily="49" charset="-122"/>
                <a:ea typeface="黑体" panose="02010609060101010101" pitchFamily="49" charset="-122"/>
                <a:cs typeface="Noto Sans CJK JP Regular"/>
              </a:rPr>
              <a:t>其他</a:t>
            </a:r>
            <a:r>
              <a:rPr sz="1800" spc="40" dirty="0">
                <a:latin typeface="黑体" panose="02010609060101010101" pitchFamily="49" charset="-122"/>
                <a:ea typeface="黑体" panose="02010609060101010101" pitchFamily="49" charset="-122"/>
                <a:cs typeface="Noto Sans CJK JP Regular"/>
              </a:rPr>
              <a:t>9</a:t>
            </a:r>
            <a:r>
              <a:rPr sz="1800" dirty="0">
                <a:latin typeface="黑体" panose="02010609060101010101" pitchFamily="49" charset="-122"/>
                <a:ea typeface="黑体" panose="02010609060101010101" pitchFamily="49" charset="-122"/>
                <a:cs typeface="Noto Sans CJK JP Regular"/>
              </a:rPr>
              <a:t>份是</a:t>
            </a:r>
            <a:r>
              <a:rPr sz="1800" spc="-5" dirty="0">
                <a:latin typeface="黑体" panose="02010609060101010101" pitchFamily="49" charset="-122"/>
                <a:ea typeface="黑体" panose="02010609060101010101" pitchFamily="49" charset="-122"/>
                <a:cs typeface="Noto Sans CJK JP Regular"/>
              </a:rPr>
              <a:t>training</a:t>
            </a:r>
            <a:r>
              <a:rPr sz="1800" spc="30" dirty="0">
                <a:latin typeface="黑体" panose="02010609060101010101" pitchFamily="49" charset="-122"/>
                <a:ea typeface="黑体" panose="02010609060101010101" pitchFamily="49" charset="-122"/>
                <a:cs typeface="Noto Sans CJK JP Regular"/>
              </a:rPr>
              <a:t> </a:t>
            </a:r>
            <a:r>
              <a:rPr sz="1800" spc="-20" dirty="0">
                <a:latin typeface="黑体" panose="02010609060101010101" pitchFamily="49" charset="-122"/>
                <a:ea typeface="黑体" panose="02010609060101010101" pitchFamily="49" charset="-122"/>
                <a:cs typeface="Noto Sans CJK JP Regular"/>
              </a:rPr>
              <a:t>data</a:t>
            </a:r>
            <a:endParaRPr sz="1800" dirty="0">
              <a:latin typeface="黑体" panose="02010609060101010101" pitchFamily="49" charset="-122"/>
              <a:ea typeface="黑体" panose="02010609060101010101" pitchFamily="49" charset="-122"/>
              <a:cs typeface="Noto Sans CJK JP Regular"/>
            </a:endParaRPr>
          </a:p>
          <a:p>
            <a:pPr lvl="1">
              <a:lnSpc>
                <a:spcPct val="100000"/>
              </a:lnSpc>
              <a:spcBef>
                <a:spcPts val="15"/>
              </a:spcBef>
              <a:buFont typeface="Arial"/>
              <a:buChar char="–"/>
            </a:pPr>
            <a:endParaRPr sz="2900" dirty="0">
              <a:latin typeface="黑体" panose="02010609060101010101" pitchFamily="49" charset="-122"/>
              <a:ea typeface="黑体" panose="02010609060101010101" pitchFamily="49" charset="-122"/>
              <a:cs typeface="Times New Roman"/>
            </a:endParaRPr>
          </a:p>
          <a:p>
            <a:pPr marL="355600" indent="-342900">
              <a:lnSpc>
                <a:spcPct val="100000"/>
              </a:lnSpc>
              <a:buFont typeface="Arial"/>
              <a:buChar char="•"/>
              <a:tabLst>
                <a:tab pos="354965" algn="l"/>
                <a:tab pos="355600" algn="l"/>
              </a:tabLst>
            </a:pPr>
            <a:r>
              <a:rPr sz="2000" spc="15" dirty="0">
                <a:latin typeface="黑体" panose="02010609060101010101" pitchFamily="49" charset="-122"/>
                <a:ea typeface="黑体" panose="02010609060101010101" pitchFamily="49" charset="-122"/>
                <a:cs typeface="Noto Sans CJK JP Regular"/>
              </a:rPr>
              <a:t>Holdout</a:t>
            </a:r>
            <a:endParaRPr sz="2000" dirty="0">
              <a:latin typeface="黑体" panose="02010609060101010101" pitchFamily="49" charset="-122"/>
              <a:ea typeface="黑体" panose="02010609060101010101" pitchFamily="49" charset="-122"/>
              <a:cs typeface="Noto Sans CJK JP Regular"/>
            </a:endParaRPr>
          </a:p>
          <a:p>
            <a:pPr marL="756285" lvl="1" indent="-286385">
              <a:lnSpc>
                <a:spcPct val="100000"/>
              </a:lnSpc>
              <a:spcBef>
                <a:spcPts val="440"/>
              </a:spcBef>
              <a:buFont typeface="Arial"/>
              <a:buChar char="–"/>
              <a:tabLst>
                <a:tab pos="756285" algn="l"/>
                <a:tab pos="756920" algn="l"/>
              </a:tabLst>
            </a:pPr>
            <a:r>
              <a:rPr sz="1800" dirty="0" err="1">
                <a:latin typeface="黑体" panose="02010609060101010101" pitchFamily="49" charset="-122"/>
                <a:ea typeface="黑体" panose="02010609060101010101" pitchFamily="49" charset="-122"/>
                <a:cs typeface="Noto Sans CJK JP Regular"/>
              </a:rPr>
              <a:t>取部份</a:t>
            </a:r>
            <a:r>
              <a:rPr lang="zh-CN" altLang="en-US" sz="1800" dirty="0">
                <a:latin typeface="黑体" panose="02010609060101010101" pitchFamily="49" charset="-122"/>
                <a:ea typeface="黑体" panose="02010609060101010101" pitchFamily="49" charset="-122"/>
                <a:cs typeface="Noto Sans CJK JP Regular"/>
              </a:rPr>
              <a:t>资料</a:t>
            </a:r>
            <a:r>
              <a:rPr sz="1800" dirty="0" err="1">
                <a:latin typeface="黑体" panose="02010609060101010101" pitchFamily="49" charset="-122"/>
                <a:ea typeface="黑体" panose="02010609060101010101" pitchFamily="49" charset="-122"/>
                <a:cs typeface="Noto Sans CJK JP Regular"/>
              </a:rPr>
              <a:t>做</a:t>
            </a:r>
            <a:r>
              <a:rPr sz="1800" spc="-35" dirty="0" err="1">
                <a:latin typeface="黑体" panose="02010609060101010101" pitchFamily="49" charset="-122"/>
                <a:ea typeface="黑体" panose="02010609060101010101" pitchFamily="49" charset="-122"/>
                <a:cs typeface="Noto Sans CJK JP Regular"/>
              </a:rPr>
              <a:t>Training</a:t>
            </a:r>
            <a:r>
              <a:rPr sz="1800" spc="55" dirty="0">
                <a:latin typeface="黑体" panose="02010609060101010101" pitchFamily="49" charset="-122"/>
                <a:ea typeface="黑体" panose="02010609060101010101" pitchFamily="49" charset="-122"/>
                <a:cs typeface="Noto Sans CJK JP Regular"/>
              </a:rPr>
              <a:t> </a:t>
            </a:r>
            <a:r>
              <a:rPr sz="1800" spc="-15" dirty="0">
                <a:latin typeface="黑体" panose="02010609060101010101" pitchFamily="49" charset="-122"/>
                <a:ea typeface="黑体" panose="02010609060101010101" pitchFamily="49" charset="-122"/>
                <a:cs typeface="Noto Sans CJK JP Regular"/>
              </a:rPr>
              <a:t>data，</a:t>
            </a:r>
            <a:r>
              <a:rPr sz="1800" dirty="0">
                <a:latin typeface="黑体" panose="02010609060101010101" pitchFamily="49" charset="-122"/>
                <a:ea typeface="黑体" panose="02010609060101010101" pitchFamily="49" charset="-122"/>
                <a:cs typeface="Noto Sans CJK JP Regular"/>
              </a:rPr>
              <a:t>其他做</a:t>
            </a:r>
            <a:r>
              <a:rPr sz="1800" spc="-5" dirty="0">
                <a:latin typeface="黑体" panose="02010609060101010101" pitchFamily="49" charset="-122"/>
                <a:ea typeface="黑体" panose="02010609060101010101" pitchFamily="49" charset="-122"/>
                <a:cs typeface="Noto Sans CJK JP Regular"/>
              </a:rPr>
              <a:t>testing</a:t>
            </a:r>
            <a:r>
              <a:rPr sz="1800" spc="50" dirty="0">
                <a:latin typeface="黑体" panose="02010609060101010101" pitchFamily="49" charset="-122"/>
                <a:ea typeface="黑体" panose="02010609060101010101" pitchFamily="49" charset="-122"/>
                <a:cs typeface="Noto Sans CJK JP Regular"/>
              </a:rPr>
              <a:t> </a:t>
            </a:r>
            <a:r>
              <a:rPr sz="1800" spc="-20" dirty="0">
                <a:latin typeface="黑体" panose="02010609060101010101" pitchFamily="49" charset="-122"/>
                <a:ea typeface="黑体" panose="02010609060101010101" pitchFamily="49" charset="-122"/>
                <a:cs typeface="Noto Sans CJK JP Regular"/>
              </a:rPr>
              <a:t>data</a:t>
            </a:r>
            <a:endParaRPr sz="1800" dirty="0">
              <a:latin typeface="黑体" panose="02010609060101010101" pitchFamily="49" charset="-122"/>
              <a:ea typeface="黑体" panose="02010609060101010101" pitchFamily="49" charset="-122"/>
              <a:cs typeface="Noto Sans CJK JP Regular"/>
            </a:endParaRPr>
          </a:p>
          <a:p>
            <a:pPr marL="756285" lvl="1" indent="-286385">
              <a:lnSpc>
                <a:spcPct val="100000"/>
              </a:lnSpc>
              <a:spcBef>
                <a:spcPts val="430"/>
              </a:spcBef>
              <a:buFont typeface="Arial"/>
              <a:buChar char="–"/>
              <a:tabLst>
                <a:tab pos="756285" algn="l"/>
                <a:tab pos="756920" algn="l"/>
              </a:tabLst>
            </a:pPr>
            <a:r>
              <a:rPr sz="1800" spc="-5" dirty="0" err="1">
                <a:latin typeface="黑体" panose="02010609060101010101" pitchFamily="49" charset="-122"/>
                <a:ea typeface="黑体" panose="02010609060101010101" pitchFamily="49" charset="-122"/>
                <a:cs typeface="Noto Sans CJK JP Regular"/>
              </a:rPr>
              <a:t>通常</a:t>
            </a:r>
            <a:r>
              <a:rPr lang="zh-CN" altLang="en-US" sz="1800" spc="-5" dirty="0">
                <a:latin typeface="黑体" panose="02010609060101010101" pitchFamily="49" charset="-122"/>
                <a:ea typeface="黑体" panose="02010609060101010101" pitchFamily="49" charset="-122"/>
                <a:cs typeface="Noto Sans CJK JP Regular"/>
              </a:rPr>
              <a:t>会连续做</a:t>
            </a:r>
            <a:r>
              <a:rPr sz="1800" spc="40" dirty="0">
                <a:latin typeface="黑体" panose="02010609060101010101" pitchFamily="49" charset="-122"/>
                <a:ea typeface="黑体" panose="02010609060101010101" pitchFamily="49" charset="-122"/>
                <a:cs typeface="Noto Sans CJK JP Regular"/>
              </a:rPr>
              <a:t>10</a:t>
            </a:r>
            <a:r>
              <a:rPr sz="1800" dirty="0">
                <a:latin typeface="黑体" panose="02010609060101010101" pitchFamily="49" charset="-122"/>
                <a:ea typeface="黑体" panose="02010609060101010101" pitchFamily="49" charset="-122"/>
                <a:cs typeface="Noto Sans CJK JP Regular"/>
              </a:rPr>
              <a:t>次以上看結果</a:t>
            </a:r>
          </a:p>
        </p:txBody>
      </p:sp>
    </p:spTree>
    <p:extLst>
      <p:ext uri="{BB962C8B-B14F-4D97-AF65-F5344CB8AC3E}">
        <p14:creationId xmlns:p14="http://schemas.microsoft.com/office/powerpoint/2010/main" val="1401068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3233" y="515499"/>
            <a:ext cx="6177915" cy="629018"/>
          </a:xfrm>
          <a:prstGeom prst="rect">
            <a:avLst/>
          </a:prstGeom>
        </p:spPr>
        <p:txBody>
          <a:bodyPr vert="horz" wrap="square" lIns="0" tIns="13335" rIns="0" bIns="0" rtlCol="0">
            <a:spAutoFit/>
          </a:bodyPr>
          <a:lstStyle/>
          <a:p>
            <a:pPr marL="12700">
              <a:lnSpc>
                <a:spcPct val="100000"/>
              </a:lnSpc>
              <a:spcBef>
                <a:spcPts val="105"/>
              </a:spcBef>
            </a:pPr>
            <a:r>
              <a:rPr dirty="0" err="1">
                <a:solidFill>
                  <a:srgbClr val="0000FF"/>
                </a:solidFill>
                <a:latin typeface="黑体" panose="02010609060101010101" pitchFamily="49" charset="-122"/>
                <a:ea typeface="黑体" panose="02010609060101010101" pitchFamily="49" charset="-122"/>
              </a:rPr>
              <a:t>模型</a:t>
            </a:r>
            <a:r>
              <a:rPr lang="zh-CN" altLang="en-US" dirty="0">
                <a:solidFill>
                  <a:srgbClr val="0000FF"/>
                </a:solidFill>
                <a:latin typeface="黑体" panose="02010609060101010101" pitchFamily="49" charset="-122"/>
                <a:ea typeface="黑体" panose="02010609060101010101" pitchFamily="49" charset="-122"/>
              </a:rPr>
              <a:t>评估后会</a:t>
            </a:r>
            <a:r>
              <a:rPr dirty="0" err="1">
                <a:solidFill>
                  <a:srgbClr val="0000FF"/>
                </a:solidFill>
                <a:latin typeface="黑体" panose="02010609060101010101" pitchFamily="49" charset="-122"/>
                <a:ea typeface="黑体" panose="02010609060101010101" pitchFamily="49" charset="-122"/>
              </a:rPr>
              <a:t>有三</a:t>
            </a:r>
            <a:r>
              <a:rPr lang="zh-CN" altLang="en-US" dirty="0">
                <a:solidFill>
                  <a:srgbClr val="0000FF"/>
                </a:solidFill>
                <a:latin typeface="黑体" panose="02010609060101010101" pitchFamily="49" charset="-122"/>
                <a:ea typeface="黑体" panose="02010609060101010101" pitchFamily="49" charset="-122"/>
              </a:rPr>
              <a:t>种结果</a:t>
            </a:r>
            <a:endParaRPr dirty="0">
              <a:solidFill>
                <a:srgbClr val="0000FF"/>
              </a:solidFill>
              <a:latin typeface="黑体" panose="02010609060101010101" pitchFamily="49" charset="-122"/>
              <a:ea typeface="黑体" panose="02010609060101010101" pitchFamily="49" charset="-122"/>
            </a:endParaRPr>
          </a:p>
        </p:txBody>
      </p:sp>
      <p:sp>
        <p:nvSpPr>
          <p:cNvPr id="3" name="object 3"/>
          <p:cNvSpPr/>
          <p:nvPr/>
        </p:nvSpPr>
        <p:spPr>
          <a:xfrm>
            <a:off x="252984" y="1700783"/>
            <a:ext cx="8648400" cy="2197608"/>
          </a:xfrm>
          <a:prstGeom prst="rect">
            <a:avLst/>
          </a:prstGeom>
          <a:blipFill>
            <a:blip r:embed="rId2" cstate="print"/>
            <a:stretch>
              <a:fillRect/>
            </a:stretch>
          </a:blipFill>
        </p:spPr>
        <p:txBody>
          <a:bodyPr wrap="square" lIns="0" tIns="0" rIns="0" bIns="0" rtlCol="0"/>
          <a:lstStyle/>
          <a:p>
            <a:endParaRPr>
              <a:latin typeface="黑体" panose="02010609060101010101" pitchFamily="49" charset="-122"/>
              <a:ea typeface="黑体" panose="02010609060101010101" pitchFamily="49" charset="-122"/>
            </a:endParaRPr>
          </a:p>
        </p:txBody>
      </p:sp>
      <p:sp>
        <p:nvSpPr>
          <p:cNvPr id="4" name="object 4"/>
          <p:cNvSpPr txBox="1"/>
          <p:nvPr/>
        </p:nvSpPr>
        <p:spPr>
          <a:xfrm>
            <a:off x="83921" y="6580123"/>
            <a:ext cx="6826250" cy="197490"/>
          </a:xfrm>
          <a:prstGeom prst="rect">
            <a:avLst/>
          </a:prstGeom>
        </p:spPr>
        <p:txBody>
          <a:bodyPr vert="horz" wrap="square" lIns="0" tIns="12700" rIns="0" bIns="0" rtlCol="0">
            <a:spAutoFit/>
          </a:bodyPr>
          <a:lstStyle/>
          <a:p>
            <a:pPr marL="12700">
              <a:lnSpc>
                <a:spcPct val="100000"/>
              </a:lnSpc>
              <a:spcBef>
                <a:spcPts val="100"/>
              </a:spcBef>
              <a:tabLst>
                <a:tab pos="774065" algn="l"/>
              </a:tabLst>
            </a:pPr>
            <a:r>
              <a:rPr sz="1200" dirty="0">
                <a:latin typeface="黑体" panose="02010609060101010101" pitchFamily="49" charset="-122"/>
                <a:ea typeface="黑体" panose="02010609060101010101" pitchFamily="49" charset="-122"/>
                <a:cs typeface="Noto Sans CJK JP Regular"/>
              </a:rPr>
              <a:t>圖片出處	https:/</a:t>
            </a:r>
            <a:r>
              <a:rPr sz="1200" dirty="0">
                <a:latin typeface="黑体" panose="02010609060101010101" pitchFamily="49" charset="-122"/>
                <a:ea typeface="黑体" panose="02010609060101010101" pitchFamily="49" charset="-122"/>
                <a:cs typeface="Noto Sans CJK JP Regular"/>
                <a:hlinkClick r:id="rId3"/>
              </a:rPr>
              <a:t>/ww</a:t>
            </a:r>
            <a:r>
              <a:rPr sz="1200" dirty="0">
                <a:latin typeface="黑体" panose="02010609060101010101" pitchFamily="49" charset="-122"/>
                <a:ea typeface="黑体" panose="02010609060101010101" pitchFamily="49" charset="-122"/>
                <a:cs typeface="Noto Sans CJK JP Regular"/>
              </a:rPr>
              <a:t>w</a:t>
            </a:r>
            <a:r>
              <a:rPr sz="1200" dirty="0">
                <a:latin typeface="黑体" panose="02010609060101010101" pitchFamily="49" charset="-122"/>
                <a:ea typeface="黑体" panose="02010609060101010101" pitchFamily="49" charset="-122"/>
                <a:cs typeface="Noto Sans CJK JP Regular"/>
                <a:hlinkClick r:id="rId3"/>
              </a:rPr>
              <a:t>.quora.com/Whats-the-difference-between-overfitting-and-underfitting</a:t>
            </a:r>
            <a:endParaRPr sz="1200">
              <a:latin typeface="黑体" panose="02010609060101010101" pitchFamily="49" charset="-122"/>
              <a:ea typeface="黑体" panose="02010609060101010101" pitchFamily="49" charset="-122"/>
              <a:cs typeface="Noto Sans CJK JP Regular"/>
            </a:endParaRPr>
          </a:p>
        </p:txBody>
      </p:sp>
      <p:sp>
        <p:nvSpPr>
          <p:cNvPr id="5" name="object 5"/>
          <p:cNvSpPr txBox="1"/>
          <p:nvPr/>
        </p:nvSpPr>
        <p:spPr>
          <a:xfrm>
            <a:off x="6379845" y="4896739"/>
            <a:ext cx="2571115" cy="936154"/>
          </a:xfrm>
          <a:prstGeom prst="rect">
            <a:avLst/>
          </a:prstGeom>
        </p:spPr>
        <p:txBody>
          <a:bodyPr vert="horz" wrap="square" lIns="0" tIns="12700" rIns="0" bIns="0" rtlCol="0">
            <a:spAutoFit/>
          </a:bodyPr>
          <a:lstStyle/>
          <a:p>
            <a:pPr marL="12700" marR="5080" algn="just">
              <a:lnSpc>
                <a:spcPct val="100000"/>
              </a:lnSpc>
              <a:spcBef>
                <a:spcPts val="100"/>
              </a:spcBef>
            </a:pPr>
            <a:r>
              <a:rPr sz="2000" dirty="0">
                <a:solidFill>
                  <a:srgbClr val="404040"/>
                </a:solidFill>
                <a:latin typeface="黑体" panose="02010609060101010101" pitchFamily="49" charset="-122"/>
                <a:ea typeface="黑体" panose="02010609060101010101" pitchFamily="49" charset="-122"/>
                <a:cs typeface="Noto Sans CJK JP Regular"/>
              </a:rPr>
              <a:t>死</a:t>
            </a:r>
            <a:r>
              <a:rPr lang="zh-CN" altLang="en-US" sz="2000" dirty="0">
                <a:solidFill>
                  <a:srgbClr val="404040"/>
                </a:solidFill>
                <a:latin typeface="黑体" panose="02010609060101010101" pitchFamily="49" charset="-122"/>
                <a:ea typeface="黑体" panose="02010609060101010101" pitchFamily="49" charset="-122"/>
                <a:cs typeface="Noto Sans CJK JP Regular"/>
              </a:rPr>
              <a:t>读书</a:t>
            </a:r>
            <a:r>
              <a:rPr sz="2000" dirty="0">
                <a:solidFill>
                  <a:srgbClr val="404040"/>
                </a:solidFill>
                <a:latin typeface="黑体" panose="02010609060101010101" pitchFamily="49" charset="-122"/>
                <a:ea typeface="黑体" panose="02010609060101010101" pitchFamily="49" charset="-122"/>
                <a:cs typeface="Noto Sans CJK JP Regular"/>
              </a:rPr>
              <a:t>，</a:t>
            </a:r>
            <a:r>
              <a:rPr sz="2000" dirty="0" err="1">
                <a:solidFill>
                  <a:srgbClr val="404040"/>
                </a:solidFill>
                <a:latin typeface="黑体" panose="02010609060101010101" pitchFamily="49" charset="-122"/>
                <a:ea typeface="黑体" panose="02010609060101010101" pitchFamily="49" charset="-122"/>
                <a:cs typeface="Noto Sans CJK JP Regular"/>
              </a:rPr>
              <a:t>不懂</a:t>
            </a:r>
            <a:r>
              <a:rPr lang="zh-CN" altLang="en-US" sz="2000" dirty="0">
                <a:solidFill>
                  <a:srgbClr val="404040"/>
                </a:solidFill>
                <a:latin typeface="黑体" panose="02010609060101010101" pitchFamily="49" charset="-122"/>
                <a:ea typeface="黑体" panose="02010609060101010101" pitchFamily="49" charset="-122"/>
                <a:cs typeface="Noto Sans CJK JP Regular"/>
              </a:rPr>
              <a:t>应变</a:t>
            </a:r>
            <a:r>
              <a:rPr sz="2000" dirty="0">
                <a:solidFill>
                  <a:srgbClr val="404040"/>
                </a:solidFill>
                <a:latin typeface="黑体" panose="02010609060101010101" pitchFamily="49" charset="-122"/>
                <a:ea typeface="黑体" panose="02010609060101010101" pitchFamily="49" charset="-122"/>
                <a:cs typeface="Noto Sans CJK JP Regular"/>
              </a:rPr>
              <a:t>，就 </a:t>
            </a:r>
            <a:r>
              <a:rPr sz="2000" dirty="0" err="1">
                <a:solidFill>
                  <a:srgbClr val="404040"/>
                </a:solidFill>
                <a:latin typeface="黑体" panose="02010609060101010101" pitchFamily="49" charset="-122"/>
                <a:ea typeface="黑体" panose="02010609060101010101" pitchFamily="49" charset="-122"/>
                <a:cs typeface="Noto Sans CJK JP Regular"/>
              </a:rPr>
              <a:t>像把</a:t>
            </a:r>
            <a:r>
              <a:rPr lang="zh-CN" altLang="en-US" sz="2000" dirty="0">
                <a:solidFill>
                  <a:srgbClr val="404040"/>
                </a:solidFill>
                <a:latin typeface="黑体" panose="02010609060101010101" pitchFamily="49" charset="-122"/>
                <a:ea typeface="黑体" panose="02010609060101010101" pitchFamily="49" charset="-122"/>
                <a:cs typeface="Noto Sans CJK JP Regular"/>
              </a:rPr>
              <a:t>考试卷</a:t>
            </a:r>
            <a:r>
              <a:rPr sz="2000" dirty="0" err="1">
                <a:solidFill>
                  <a:srgbClr val="404040"/>
                </a:solidFill>
                <a:latin typeface="黑体" panose="02010609060101010101" pitchFamily="49" charset="-122"/>
                <a:ea typeface="黑体" panose="02010609060101010101" pitchFamily="49" charset="-122"/>
                <a:cs typeface="Noto Sans CJK JP Regular"/>
              </a:rPr>
              <a:t>答案背的很</a:t>
            </a:r>
            <a:r>
              <a:rPr sz="2000" dirty="0">
                <a:solidFill>
                  <a:srgbClr val="404040"/>
                </a:solidFill>
                <a:latin typeface="黑体" panose="02010609060101010101" pitchFamily="49" charset="-122"/>
                <a:ea typeface="黑体" panose="02010609060101010101" pitchFamily="49" charset="-122"/>
                <a:cs typeface="Noto Sans CJK JP Regular"/>
              </a:rPr>
              <a:t> </a:t>
            </a:r>
            <a:r>
              <a:rPr sz="2000" dirty="0" err="1">
                <a:solidFill>
                  <a:srgbClr val="404040"/>
                </a:solidFill>
                <a:latin typeface="黑体" panose="02010609060101010101" pitchFamily="49" charset="-122"/>
                <a:ea typeface="黑体" panose="02010609060101010101" pitchFamily="49" charset="-122"/>
                <a:cs typeface="Noto Sans CJK JP Regular"/>
              </a:rPr>
              <a:t>熟，但不知</a:t>
            </a:r>
            <a:r>
              <a:rPr lang="zh-CN" altLang="en-US" sz="2000" dirty="0">
                <a:solidFill>
                  <a:srgbClr val="404040"/>
                </a:solidFill>
                <a:latin typeface="黑体" panose="02010609060101010101" pitchFamily="49" charset="-122"/>
                <a:ea typeface="黑体" panose="02010609060101010101" pitchFamily="49" charset="-122"/>
                <a:cs typeface="Noto Sans CJK JP Regular"/>
              </a:rPr>
              <a:t>举一反三</a:t>
            </a:r>
            <a:endParaRPr sz="2000" dirty="0">
              <a:latin typeface="黑体" panose="02010609060101010101" pitchFamily="49" charset="-122"/>
              <a:ea typeface="黑体" panose="02010609060101010101" pitchFamily="49" charset="-122"/>
              <a:cs typeface="Noto Sans CJK JP Regular"/>
            </a:endParaRPr>
          </a:p>
        </p:txBody>
      </p:sp>
      <p:sp>
        <p:nvSpPr>
          <p:cNvPr id="6" name="object 6"/>
          <p:cNvSpPr txBox="1"/>
          <p:nvPr/>
        </p:nvSpPr>
        <p:spPr>
          <a:xfrm>
            <a:off x="403352" y="4977129"/>
            <a:ext cx="2571115" cy="635635"/>
          </a:xfrm>
          <a:prstGeom prst="rect">
            <a:avLst/>
          </a:prstGeom>
        </p:spPr>
        <p:txBody>
          <a:bodyPr vert="horz" wrap="square" lIns="0" tIns="12700" rIns="0" bIns="0" rtlCol="0">
            <a:spAutoFit/>
          </a:bodyPr>
          <a:lstStyle/>
          <a:p>
            <a:pPr marL="12700" marR="5080">
              <a:lnSpc>
                <a:spcPct val="100000"/>
              </a:lnSpc>
              <a:spcBef>
                <a:spcPts val="100"/>
              </a:spcBef>
            </a:pPr>
            <a:r>
              <a:rPr lang="zh-CN" altLang="en-US" sz="2000" dirty="0">
                <a:solidFill>
                  <a:srgbClr val="404040"/>
                </a:solidFill>
                <a:latin typeface="黑体" panose="02010609060101010101" pitchFamily="49" charset="-122"/>
                <a:ea typeface="黑体" panose="02010609060101010101" pitchFamily="49" charset="-122"/>
                <a:cs typeface="Noto Sans CJK JP Regular"/>
              </a:rPr>
              <a:t>还</a:t>
            </a:r>
            <a:r>
              <a:rPr sz="2000" dirty="0" err="1">
                <a:solidFill>
                  <a:srgbClr val="404040"/>
                </a:solidFill>
                <a:latin typeface="黑体" panose="02010609060101010101" pitchFamily="49" charset="-122"/>
                <a:ea typeface="黑体" panose="02010609060101010101" pitchFamily="49" charset="-122"/>
                <a:cs typeface="Noto Sans CJK JP Regular"/>
              </a:rPr>
              <a:t>有很多沒</a:t>
            </a:r>
            <a:r>
              <a:rPr lang="zh-CN" altLang="en-US" sz="2000" dirty="0">
                <a:solidFill>
                  <a:srgbClr val="404040"/>
                </a:solidFill>
                <a:latin typeface="黑体" panose="02010609060101010101" pitchFamily="49" charset="-122"/>
                <a:ea typeface="黑体" panose="02010609060101010101" pitchFamily="49" charset="-122"/>
                <a:cs typeface="Noto Sans CJK JP Regular"/>
              </a:rPr>
              <a:t>学</a:t>
            </a:r>
            <a:r>
              <a:rPr sz="2000" dirty="0">
                <a:solidFill>
                  <a:srgbClr val="404040"/>
                </a:solidFill>
                <a:latin typeface="黑体" panose="02010609060101010101" pitchFamily="49" charset="-122"/>
                <a:ea typeface="黑体" panose="02010609060101010101" pitchFamily="49" charset="-122"/>
                <a:cs typeface="Noto Sans CJK JP Regular"/>
              </a:rPr>
              <a:t>，</a:t>
            </a:r>
            <a:r>
              <a:rPr lang="zh-CN" altLang="en-US" sz="2000" dirty="0">
                <a:solidFill>
                  <a:srgbClr val="404040"/>
                </a:solidFill>
                <a:latin typeface="黑体" panose="02010609060101010101" pitchFamily="49" charset="-122"/>
                <a:ea typeface="黑体" panose="02010609060101010101" pitchFamily="49" charset="-122"/>
                <a:cs typeface="Noto Sans CJK JP Regular"/>
              </a:rPr>
              <a:t>学习状况</a:t>
            </a:r>
            <a:r>
              <a:rPr sz="2000" dirty="0" err="1">
                <a:solidFill>
                  <a:srgbClr val="404040"/>
                </a:solidFill>
                <a:latin typeface="黑体" panose="02010609060101010101" pitchFamily="49" charset="-122"/>
                <a:ea typeface="黑体" panose="02010609060101010101" pitchFamily="49" charset="-122"/>
                <a:cs typeface="Noto Sans CJK JP Regular"/>
              </a:rPr>
              <a:t>不佳</a:t>
            </a:r>
            <a:endParaRPr sz="2000" dirty="0">
              <a:latin typeface="黑体" panose="02010609060101010101" pitchFamily="49" charset="-122"/>
              <a:ea typeface="黑体" panose="02010609060101010101" pitchFamily="49" charset="-122"/>
              <a:cs typeface="Noto Sans CJK JP Regular"/>
            </a:endParaRPr>
          </a:p>
        </p:txBody>
      </p:sp>
      <p:sp>
        <p:nvSpPr>
          <p:cNvPr id="7" name="object 7"/>
          <p:cNvSpPr txBox="1"/>
          <p:nvPr/>
        </p:nvSpPr>
        <p:spPr>
          <a:xfrm>
            <a:off x="3132582" y="1701545"/>
            <a:ext cx="2952115" cy="4034438"/>
          </a:xfrm>
          <a:prstGeom prst="rect">
            <a:avLst/>
          </a:prstGeom>
          <a:ln w="25907">
            <a:solidFill>
              <a:srgbClr val="7E7E7E"/>
            </a:solidFill>
          </a:ln>
        </p:spPr>
        <p:txBody>
          <a:bodyPr vert="horz" wrap="square" lIns="0" tIns="0" rIns="0" bIns="0" rtlCol="0">
            <a:spAutoFit/>
          </a:bodyPr>
          <a:lstStyle/>
          <a:p>
            <a:pPr>
              <a:lnSpc>
                <a:spcPct val="100000"/>
              </a:lnSpc>
            </a:pPr>
            <a:endParaRPr sz="2600" dirty="0">
              <a:latin typeface="黑体" panose="02010609060101010101" pitchFamily="49" charset="-122"/>
              <a:ea typeface="黑体" panose="02010609060101010101" pitchFamily="49" charset="-122"/>
              <a:cs typeface="Times New Roman"/>
            </a:endParaRPr>
          </a:p>
          <a:p>
            <a:pPr>
              <a:lnSpc>
                <a:spcPct val="100000"/>
              </a:lnSpc>
            </a:pPr>
            <a:endParaRPr sz="2600" dirty="0">
              <a:latin typeface="黑体" panose="02010609060101010101" pitchFamily="49" charset="-122"/>
              <a:ea typeface="黑体" panose="02010609060101010101" pitchFamily="49" charset="-122"/>
              <a:cs typeface="Times New Roman"/>
            </a:endParaRPr>
          </a:p>
          <a:p>
            <a:pPr>
              <a:lnSpc>
                <a:spcPct val="100000"/>
              </a:lnSpc>
            </a:pPr>
            <a:endParaRPr sz="2600" dirty="0">
              <a:latin typeface="黑体" panose="02010609060101010101" pitchFamily="49" charset="-122"/>
              <a:ea typeface="黑体" panose="02010609060101010101" pitchFamily="49" charset="-122"/>
              <a:cs typeface="Times New Roman"/>
            </a:endParaRPr>
          </a:p>
          <a:p>
            <a:pPr>
              <a:lnSpc>
                <a:spcPct val="100000"/>
              </a:lnSpc>
            </a:pPr>
            <a:endParaRPr sz="2600" dirty="0">
              <a:latin typeface="黑体" panose="02010609060101010101" pitchFamily="49" charset="-122"/>
              <a:ea typeface="黑体" panose="02010609060101010101" pitchFamily="49" charset="-122"/>
              <a:cs typeface="Times New Roman"/>
            </a:endParaRPr>
          </a:p>
          <a:p>
            <a:pPr>
              <a:lnSpc>
                <a:spcPct val="100000"/>
              </a:lnSpc>
            </a:pPr>
            <a:endParaRPr sz="2600" dirty="0">
              <a:latin typeface="黑体" panose="02010609060101010101" pitchFamily="49" charset="-122"/>
              <a:ea typeface="黑体" panose="02010609060101010101" pitchFamily="49" charset="-122"/>
              <a:cs typeface="Times New Roman"/>
            </a:endParaRPr>
          </a:p>
          <a:p>
            <a:pPr>
              <a:lnSpc>
                <a:spcPct val="100000"/>
              </a:lnSpc>
            </a:pPr>
            <a:endParaRPr sz="2600" dirty="0">
              <a:latin typeface="黑体" panose="02010609060101010101" pitchFamily="49" charset="-122"/>
              <a:ea typeface="黑体" panose="02010609060101010101" pitchFamily="49" charset="-122"/>
              <a:cs typeface="Times New Roman"/>
            </a:endParaRPr>
          </a:p>
          <a:p>
            <a:pPr>
              <a:lnSpc>
                <a:spcPct val="100000"/>
              </a:lnSpc>
            </a:pPr>
            <a:endParaRPr sz="2600" dirty="0">
              <a:latin typeface="黑体" panose="02010609060101010101" pitchFamily="49" charset="-122"/>
              <a:ea typeface="黑体" panose="02010609060101010101" pitchFamily="49" charset="-122"/>
              <a:cs typeface="Times New Roman"/>
            </a:endParaRPr>
          </a:p>
          <a:p>
            <a:pPr>
              <a:lnSpc>
                <a:spcPct val="100000"/>
              </a:lnSpc>
            </a:pPr>
            <a:endParaRPr sz="2600" dirty="0">
              <a:latin typeface="黑体" panose="02010609060101010101" pitchFamily="49" charset="-122"/>
              <a:ea typeface="黑体" panose="02010609060101010101" pitchFamily="49" charset="-122"/>
              <a:cs typeface="Times New Roman"/>
            </a:endParaRPr>
          </a:p>
          <a:p>
            <a:pPr marL="236220" marR="424180">
              <a:lnSpc>
                <a:spcPct val="100000"/>
              </a:lnSpc>
              <a:spcBef>
                <a:spcPts val="1695"/>
              </a:spcBef>
            </a:pPr>
            <a:r>
              <a:rPr lang="zh-CN" altLang="en-US" sz="2000" spc="5" dirty="0">
                <a:solidFill>
                  <a:srgbClr val="404040"/>
                </a:solidFill>
                <a:latin typeface="黑体" panose="02010609060101010101" pitchFamily="49" charset="-122"/>
                <a:ea typeface="黑体" panose="02010609060101010101" pitchFamily="49" charset="-122"/>
                <a:cs typeface="Noto Sans CJK JP Regular"/>
              </a:rPr>
              <a:t>避开</a:t>
            </a:r>
            <a:r>
              <a:rPr sz="2000" spc="5" dirty="0">
                <a:solidFill>
                  <a:srgbClr val="404040"/>
                </a:solidFill>
                <a:latin typeface="黑体" panose="02010609060101010101" pitchFamily="49" charset="-122"/>
                <a:ea typeface="黑体" panose="02010609060101010101" pitchFamily="49" charset="-122"/>
                <a:cs typeface="Noto Sans CJK JP Regular"/>
              </a:rPr>
              <a:t>Under</a:t>
            </a:r>
            <a:r>
              <a:rPr sz="2000" spc="-40" dirty="0">
                <a:solidFill>
                  <a:srgbClr val="404040"/>
                </a:solidFill>
                <a:latin typeface="黑体" panose="02010609060101010101" pitchFamily="49" charset="-122"/>
                <a:ea typeface="黑体" panose="02010609060101010101" pitchFamily="49" charset="-122"/>
                <a:cs typeface="Noto Sans CJK JP Regular"/>
              </a:rPr>
              <a:t> </a:t>
            </a:r>
            <a:r>
              <a:rPr sz="2000" spc="5" dirty="0">
                <a:solidFill>
                  <a:srgbClr val="404040"/>
                </a:solidFill>
                <a:latin typeface="黑体" panose="02010609060101010101" pitchFamily="49" charset="-122"/>
                <a:ea typeface="黑体" panose="02010609060101010101" pitchFamily="49" charset="-122"/>
                <a:cs typeface="Noto Sans CJK JP Regular"/>
              </a:rPr>
              <a:t>fitting</a:t>
            </a:r>
            <a:r>
              <a:rPr sz="2000" dirty="0">
                <a:solidFill>
                  <a:srgbClr val="404040"/>
                </a:solidFill>
                <a:latin typeface="黑体" panose="02010609060101010101" pitchFamily="49" charset="-122"/>
                <a:ea typeface="黑体" panose="02010609060101010101" pitchFamily="49" charset="-122"/>
                <a:cs typeface="Noto Sans CJK JP Regular"/>
              </a:rPr>
              <a:t>和 </a:t>
            </a:r>
            <a:r>
              <a:rPr sz="2000" spc="25" dirty="0">
                <a:solidFill>
                  <a:srgbClr val="404040"/>
                </a:solidFill>
                <a:latin typeface="黑体" panose="02010609060101010101" pitchFamily="49" charset="-122"/>
                <a:ea typeface="黑体" panose="02010609060101010101" pitchFamily="49" charset="-122"/>
                <a:cs typeface="Noto Sans CJK JP Regular"/>
              </a:rPr>
              <a:t>Over</a:t>
            </a:r>
            <a:r>
              <a:rPr sz="2000" spc="30" dirty="0">
                <a:solidFill>
                  <a:srgbClr val="404040"/>
                </a:solidFill>
                <a:latin typeface="黑体" panose="02010609060101010101" pitchFamily="49" charset="-122"/>
                <a:ea typeface="黑体" panose="02010609060101010101" pitchFamily="49" charset="-122"/>
                <a:cs typeface="Noto Sans CJK JP Regular"/>
              </a:rPr>
              <a:t> </a:t>
            </a:r>
            <a:r>
              <a:rPr sz="2000" spc="5" dirty="0">
                <a:solidFill>
                  <a:srgbClr val="404040"/>
                </a:solidFill>
                <a:latin typeface="黑体" panose="02010609060101010101" pitchFamily="49" charset="-122"/>
                <a:ea typeface="黑体" panose="02010609060101010101" pitchFamily="49" charset="-122"/>
                <a:cs typeface="Noto Sans CJK JP Regular"/>
              </a:rPr>
              <a:t>fitting</a:t>
            </a:r>
            <a:endParaRPr sz="2000" dirty="0">
              <a:latin typeface="黑体" panose="02010609060101010101" pitchFamily="49" charset="-122"/>
              <a:ea typeface="黑体" panose="02010609060101010101" pitchFamily="49" charset="-122"/>
              <a:cs typeface="Noto Sans CJK JP Regular"/>
            </a:endParaRPr>
          </a:p>
        </p:txBody>
      </p:sp>
      <p:sp>
        <p:nvSpPr>
          <p:cNvPr id="8" name="object 8"/>
          <p:cNvSpPr/>
          <p:nvPr/>
        </p:nvSpPr>
        <p:spPr>
          <a:xfrm>
            <a:off x="6300215" y="4059935"/>
            <a:ext cx="2735580" cy="737870"/>
          </a:xfrm>
          <a:custGeom>
            <a:avLst/>
            <a:gdLst/>
            <a:ahLst/>
            <a:cxnLst/>
            <a:rect l="l" t="t" r="r" b="b"/>
            <a:pathLst>
              <a:path w="2735579" h="737870">
                <a:moveTo>
                  <a:pt x="0" y="737615"/>
                </a:moveTo>
                <a:lnTo>
                  <a:pt x="2735580" y="737615"/>
                </a:lnTo>
                <a:lnTo>
                  <a:pt x="2735580" y="0"/>
                </a:lnTo>
                <a:lnTo>
                  <a:pt x="0" y="0"/>
                </a:lnTo>
                <a:lnTo>
                  <a:pt x="0" y="737615"/>
                </a:lnTo>
                <a:close/>
              </a:path>
            </a:pathLst>
          </a:custGeom>
          <a:solidFill>
            <a:srgbClr val="D9D9D9"/>
          </a:solidFill>
        </p:spPr>
        <p:txBody>
          <a:bodyPr wrap="square" lIns="0" tIns="0" rIns="0" bIns="0" rtlCol="0"/>
          <a:lstStyle/>
          <a:p>
            <a:endParaRPr>
              <a:latin typeface="黑体" panose="02010609060101010101" pitchFamily="49" charset="-122"/>
              <a:ea typeface="黑体" panose="02010609060101010101" pitchFamily="49" charset="-122"/>
            </a:endParaRPr>
          </a:p>
        </p:txBody>
      </p:sp>
      <p:sp>
        <p:nvSpPr>
          <p:cNvPr id="9" name="object 9"/>
          <p:cNvSpPr txBox="1"/>
          <p:nvPr/>
        </p:nvSpPr>
        <p:spPr>
          <a:xfrm>
            <a:off x="6892543" y="4256659"/>
            <a:ext cx="1554480" cy="320601"/>
          </a:xfrm>
          <a:prstGeom prst="rect">
            <a:avLst/>
          </a:prstGeom>
        </p:spPr>
        <p:txBody>
          <a:bodyPr vert="horz" wrap="square" lIns="0" tIns="12700" rIns="0" bIns="0" rtlCol="0">
            <a:spAutoFit/>
          </a:bodyPr>
          <a:lstStyle/>
          <a:p>
            <a:pPr marL="12700">
              <a:lnSpc>
                <a:spcPct val="100000"/>
              </a:lnSpc>
              <a:spcBef>
                <a:spcPts val="100"/>
              </a:spcBef>
            </a:pPr>
            <a:r>
              <a:rPr sz="2000" dirty="0" err="1">
                <a:solidFill>
                  <a:srgbClr val="404040"/>
                </a:solidFill>
                <a:latin typeface="黑体" panose="02010609060101010101" pitchFamily="49" charset="-122"/>
                <a:ea typeface="黑体" panose="02010609060101010101" pitchFamily="49" charset="-122"/>
                <a:cs typeface="Noto Sans CJK JP Regular"/>
              </a:rPr>
              <a:t>追求</a:t>
            </a:r>
            <a:r>
              <a:rPr lang="zh-CN" altLang="en-US" sz="2000" dirty="0">
                <a:solidFill>
                  <a:srgbClr val="404040"/>
                </a:solidFill>
                <a:latin typeface="黑体" panose="02010609060101010101" pitchFamily="49" charset="-122"/>
                <a:ea typeface="黑体" panose="02010609060101010101" pitchFamily="49" charset="-122"/>
                <a:cs typeface="Noto Sans CJK JP Regular"/>
              </a:rPr>
              <a:t>过度</a:t>
            </a:r>
            <a:r>
              <a:rPr sz="2000" dirty="0" err="1">
                <a:solidFill>
                  <a:srgbClr val="404040"/>
                </a:solidFill>
                <a:latin typeface="黑体" panose="02010609060101010101" pitchFamily="49" charset="-122"/>
                <a:ea typeface="黑体" panose="02010609060101010101" pitchFamily="49" charset="-122"/>
                <a:cs typeface="Noto Sans CJK JP Regular"/>
              </a:rPr>
              <a:t>完美</a:t>
            </a:r>
            <a:endParaRPr sz="2000" dirty="0">
              <a:latin typeface="黑体" panose="02010609060101010101" pitchFamily="49" charset="-122"/>
              <a:ea typeface="黑体" panose="02010609060101010101" pitchFamily="49" charset="-122"/>
              <a:cs typeface="Noto Sans CJK JP Regular"/>
            </a:endParaRPr>
          </a:p>
        </p:txBody>
      </p:sp>
      <p:sp>
        <p:nvSpPr>
          <p:cNvPr id="10" name="object 10"/>
          <p:cNvSpPr txBox="1"/>
          <p:nvPr/>
        </p:nvSpPr>
        <p:spPr>
          <a:xfrm>
            <a:off x="323088" y="4059935"/>
            <a:ext cx="2735580" cy="519373"/>
          </a:xfrm>
          <a:prstGeom prst="rect">
            <a:avLst/>
          </a:prstGeom>
          <a:solidFill>
            <a:srgbClr val="D9D9D9"/>
          </a:solidFill>
        </p:spPr>
        <p:txBody>
          <a:bodyPr vert="horz" wrap="square" lIns="0" tIns="209550" rIns="0" bIns="0" rtlCol="0">
            <a:spAutoFit/>
          </a:bodyPr>
          <a:lstStyle/>
          <a:p>
            <a:pPr marL="730885">
              <a:lnSpc>
                <a:spcPct val="100000"/>
              </a:lnSpc>
              <a:spcBef>
                <a:spcPts val="1650"/>
              </a:spcBef>
            </a:pPr>
            <a:r>
              <a:rPr lang="zh-CN" altLang="en-US" sz="2000" dirty="0">
                <a:solidFill>
                  <a:srgbClr val="404040"/>
                </a:solidFill>
                <a:latin typeface="黑体" panose="02010609060101010101" pitchFamily="49" charset="-122"/>
                <a:ea typeface="黑体" panose="02010609060101010101" pitchFamily="49" charset="-122"/>
                <a:cs typeface="Noto Sans CJK JP Regular"/>
              </a:rPr>
              <a:t>正确</a:t>
            </a:r>
            <a:r>
              <a:rPr sz="2000" dirty="0" err="1">
                <a:solidFill>
                  <a:srgbClr val="404040"/>
                </a:solidFill>
                <a:latin typeface="黑体" panose="02010609060101010101" pitchFamily="49" charset="-122"/>
                <a:ea typeface="黑体" panose="02010609060101010101" pitchFamily="49" charset="-122"/>
                <a:cs typeface="Noto Sans CJK JP Regular"/>
              </a:rPr>
              <a:t>率太低</a:t>
            </a:r>
            <a:endParaRPr sz="2000" dirty="0">
              <a:latin typeface="黑体" panose="02010609060101010101" pitchFamily="49" charset="-122"/>
              <a:ea typeface="黑体" panose="02010609060101010101" pitchFamily="49" charset="-122"/>
              <a:cs typeface="Noto Sans CJK JP Regular"/>
            </a:endParaRPr>
          </a:p>
        </p:txBody>
      </p:sp>
      <p:sp>
        <p:nvSpPr>
          <p:cNvPr id="11" name="object 11"/>
          <p:cNvSpPr txBox="1"/>
          <p:nvPr/>
        </p:nvSpPr>
        <p:spPr>
          <a:xfrm>
            <a:off x="3276600" y="4059935"/>
            <a:ext cx="2735580" cy="519373"/>
          </a:xfrm>
          <a:prstGeom prst="rect">
            <a:avLst/>
          </a:prstGeom>
          <a:solidFill>
            <a:srgbClr val="D9D9D9"/>
          </a:solidFill>
        </p:spPr>
        <p:txBody>
          <a:bodyPr vert="horz" wrap="square" lIns="0" tIns="209550" rIns="0" bIns="0" rtlCol="0">
            <a:spAutoFit/>
          </a:bodyPr>
          <a:lstStyle/>
          <a:p>
            <a:pPr marL="731520">
              <a:lnSpc>
                <a:spcPct val="100000"/>
              </a:lnSpc>
              <a:spcBef>
                <a:spcPts val="1650"/>
              </a:spcBef>
            </a:pPr>
            <a:r>
              <a:rPr lang="zh-CN" altLang="en-US" sz="2000" dirty="0">
                <a:solidFill>
                  <a:srgbClr val="404040"/>
                </a:solidFill>
                <a:latin typeface="黑体" panose="02010609060101010101" pitchFamily="49" charset="-122"/>
                <a:ea typeface="黑体" panose="02010609060101010101" pitchFamily="49" charset="-122"/>
                <a:cs typeface="Noto Sans CJK JP Regular"/>
              </a:rPr>
              <a:t>建议</a:t>
            </a:r>
            <a:r>
              <a:rPr sz="2000" dirty="0" err="1">
                <a:solidFill>
                  <a:srgbClr val="404040"/>
                </a:solidFill>
                <a:latin typeface="黑体" panose="02010609060101010101" pitchFamily="49" charset="-122"/>
                <a:ea typeface="黑体" panose="02010609060101010101" pitchFamily="49" charset="-122"/>
                <a:cs typeface="Noto Sans CJK JP Regular"/>
              </a:rPr>
              <a:t>的模型</a:t>
            </a:r>
            <a:endParaRPr sz="2000" dirty="0">
              <a:latin typeface="黑体" panose="02010609060101010101" pitchFamily="49" charset="-122"/>
              <a:ea typeface="黑体" panose="02010609060101010101" pitchFamily="49" charset="-122"/>
              <a:cs typeface="Noto Sans CJK JP Regular"/>
            </a:endParaRPr>
          </a:p>
        </p:txBody>
      </p:sp>
    </p:spTree>
    <p:extLst>
      <p:ext uri="{BB962C8B-B14F-4D97-AF65-F5344CB8AC3E}">
        <p14:creationId xmlns:p14="http://schemas.microsoft.com/office/powerpoint/2010/main" val="20934955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2125" y="515499"/>
            <a:ext cx="5619115" cy="629018"/>
          </a:xfrm>
          <a:prstGeom prst="rect">
            <a:avLst/>
          </a:prstGeom>
        </p:spPr>
        <p:txBody>
          <a:bodyPr vert="horz" wrap="square" lIns="0" tIns="13335" rIns="0" bIns="0" rtlCol="0">
            <a:spAutoFit/>
          </a:bodyPr>
          <a:lstStyle/>
          <a:p>
            <a:pPr marL="12700">
              <a:lnSpc>
                <a:spcPct val="100000"/>
              </a:lnSpc>
              <a:spcBef>
                <a:spcPts val="105"/>
              </a:spcBef>
            </a:pPr>
            <a:r>
              <a:rPr lang="zh-CN" altLang="en-US" dirty="0">
                <a:solidFill>
                  <a:srgbClr val="0000FF"/>
                </a:solidFill>
                <a:latin typeface="黑体" panose="02010609060101010101" pitchFamily="49" charset="-122"/>
                <a:ea typeface="黑体" panose="02010609060101010101" pitchFamily="49" charset="-122"/>
              </a:rPr>
              <a:t>验证品质的指标－分类</a:t>
            </a:r>
            <a:endParaRPr dirty="0">
              <a:solidFill>
                <a:srgbClr val="0000FF"/>
              </a:solidFill>
              <a:latin typeface="黑体" panose="02010609060101010101" pitchFamily="49" charset="-122"/>
              <a:ea typeface="黑体" panose="02010609060101010101" pitchFamily="49" charset="-122"/>
            </a:endParaRPr>
          </a:p>
        </p:txBody>
      </p:sp>
      <p:sp>
        <p:nvSpPr>
          <p:cNvPr id="3" name="object 3"/>
          <p:cNvSpPr txBox="1"/>
          <p:nvPr/>
        </p:nvSpPr>
        <p:spPr>
          <a:xfrm>
            <a:off x="228600" y="1396301"/>
            <a:ext cx="4756785" cy="574675"/>
          </a:xfrm>
          <a:prstGeom prst="rect">
            <a:avLst/>
          </a:prstGeom>
        </p:spPr>
        <p:txBody>
          <a:bodyPr vert="horz" wrap="square" lIns="0" tIns="12700" rIns="0" bIns="0" rtlCol="0">
            <a:spAutoFit/>
          </a:bodyPr>
          <a:lstStyle/>
          <a:p>
            <a:pPr marL="12700">
              <a:lnSpc>
                <a:spcPct val="100000"/>
              </a:lnSpc>
              <a:spcBef>
                <a:spcPts val="100"/>
              </a:spcBef>
            </a:pPr>
            <a:r>
              <a:rPr lang="en-US" spc="-35" dirty="0">
                <a:solidFill>
                  <a:srgbClr val="FF0000"/>
                </a:solidFill>
                <a:latin typeface="Noto Sans CJK JP Regular"/>
                <a:cs typeface="Noto Sans CJK JP Regular"/>
              </a:rPr>
              <a:t>P(</a:t>
            </a:r>
            <a:r>
              <a:rPr lang="en-US" spc="-35" dirty="0" err="1">
                <a:solidFill>
                  <a:srgbClr val="FF0000"/>
                </a:solidFill>
                <a:latin typeface="Noto Sans CJK JP Regular"/>
                <a:cs typeface="Noto Sans CJK JP Regular"/>
              </a:rPr>
              <a:t>Postive</a:t>
            </a:r>
            <a:r>
              <a:rPr lang="en-US" spc="-35" dirty="0">
                <a:solidFill>
                  <a:srgbClr val="FF0000"/>
                </a:solidFill>
                <a:latin typeface="Noto Sans CJK JP Regular"/>
                <a:cs typeface="Noto Sans CJK JP Regular"/>
              </a:rPr>
              <a:t>)</a:t>
            </a:r>
            <a:r>
              <a:rPr lang="zh-CN" altLang="en-US" spc="-35" dirty="0">
                <a:latin typeface="Noto Sans CJK JP Regular"/>
                <a:cs typeface="Noto Sans CJK JP Regular"/>
              </a:rPr>
              <a:t>和</a:t>
            </a:r>
            <a:r>
              <a:rPr lang="en-US" spc="-35" dirty="0">
                <a:solidFill>
                  <a:srgbClr val="FF0000"/>
                </a:solidFill>
                <a:latin typeface="Noto Sans CJK JP Regular"/>
                <a:cs typeface="Noto Sans CJK JP Regular"/>
              </a:rPr>
              <a:t>N(</a:t>
            </a:r>
            <a:r>
              <a:rPr lang="en-US" spc="-35" dirty="0" err="1">
                <a:solidFill>
                  <a:srgbClr val="FF0000"/>
                </a:solidFill>
                <a:latin typeface="Noto Sans CJK JP Regular"/>
                <a:cs typeface="Noto Sans CJK JP Regular"/>
              </a:rPr>
              <a:t>Negotive</a:t>
            </a:r>
            <a:r>
              <a:rPr lang="en-US" spc="-35" dirty="0">
                <a:solidFill>
                  <a:srgbClr val="FF0000"/>
                </a:solidFill>
                <a:latin typeface="Noto Sans CJK JP Regular"/>
                <a:cs typeface="Noto Sans CJK JP Regular"/>
              </a:rPr>
              <a:t>)</a:t>
            </a:r>
            <a:r>
              <a:rPr lang="zh-CN" altLang="en-US" spc="-35" dirty="0">
                <a:latin typeface="Noto Sans CJK JP Regular"/>
                <a:cs typeface="Noto Sans CJK JP Regular"/>
              </a:rPr>
              <a:t>代表系统认为的结果</a:t>
            </a:r>
          </a:p>
          <a:p>
            <a:pPr marL="12700">
              <a:lnSpc>
                <a:spcPct val="100000"/>
              </a:lnSpc>
              <a:spcBef>
                <a:spcPts val="100"/>
              </a:spcBef>
            </a:pPr>
            <a:r>
              <a:rPr lang="en-US" spc="-35" dirty="0">
                <a:solidFill>
                  <a:srgbClr val="FF0000"/>
                </a:solidFill>
                <a:latin typeface="Noto Sans CJK JP Regular"/>
                <a:cs typeface="Noto Sans CJK JP Regular"/>
              </a:rPr>
              <a:t>T(True)</a:t>
            </a:r>
            <a:r>
              <a:rPr lang="zh-CN" altLang="en-US" spc="-35" dirty="0">
                <a:latin typeface="Noto Sans CJK JP Regular"/>
                <a:cs typeface="Noto Sans CJK JP Regular"/>
              </a:rPr>
              <a:t>和</a:t>
            </a:r>
            <a:r>
              <a:rPr lang="en-US" spc="-35" dirty="0">
                <a:solidFill>
                  <a:srgbClr val="FF0000"/>
                </a:solidFill>
                <a:latin typeface="Noto Sans CJK JP Regular"/>
                <a:cs typeface="Noto Sans CJK JP Regular"/>
              </a:rPr>
              <a:t>F(False)</a:t>
            </a:r>
            <a:r>
              <a:rPr lang="zh-CN" altLang="en-US" spc="-35" dirty="0">
                <a:latin typeface="Noto Sans CJK JP Regular"/>
                <a:cs typeface="Noto Sans CJK JP Regular"/>
              </a:rPr>
              <a:t>代表系统认为的结果是否正确</a:t>
            </a:r>
            <a:endParaRPr sz="1800" dirty="0">
              <a:latin typeface="Noto Sans CJK JP Regular"/>
              <a:cs typeface="Noto Sans CJK JP Regular"/>
            </a:endParaRPr>
          </a:p>
        </p:txBody>
      </p:sp>
      <p:sp>
        <p:nvSpPr>
          <p:cNvPr id="4" name="object 4"/>
          <p:cNvSpPr/>
          <p:nvPr/>
        </p:nvSpPr>
        <p:spPr>
          <a:xfrm>
            <a:off x="180594" y="4725160"/>
            <a:ext cx="2016760" cy="2016760"/>
          </a:xfrm>
          <a:custGeom>
            <a:avLst/>
            <a:gdLst/>
            <a:ahLst/>
            <a:cxnLst/>
            <a:rect l="l" t="t" r="r" b="b"/>
            <a:pathLst>
              <a:path w="2016760" h="2016759">
                <a:moveTo>
                  <a:pt x="0" y="2016252"/>
                </a:moveTo>
                <a:lnTo>
                  <a:pt x="2016252" y="2016252"/>
                </a:lnTo>
                <a:lnTo>
                  <a:pt x="2016252" y="0"/>
                </a:lnTo>
                <a:lnTo>
                  <a:pt x="0" y="0"/>
                </a:lnTo>
                <a:lnTo>
                  <a:pt x="0" y="2016252"/>
                </a:lnTo>
                <a:close/>
              </a:path>
            </a:pathLst>
          </a:custGeom>
          <a:solidFill>
            <a:srgbClr val="FFFFFF"/>
          </a:solidFill>
        </p:spPr>
        <p:txBody>
          <a:bodyPr wrap="square" lIns="0" tIns="0" rIns="0" bIns="0" rtlCol="0"/>
          <a:lstStyle/>
          <a:p>
            <a:endParaRPr/>
          </a:p>
        </p:txBody>
      </p:sp>
      <p:sp>
        <p:nvSpPr>
          <p:cNvPr id="5" name="object 5"/>
          <p:cNvSpPr/>
          <p:nvPr/>
        </p:nvSpPr>
        <p:spPr>
          <a:xfrm>
            <a:off x="2196845" y="2710433"/>
            <a:ext cx="2016760" cy="2014855"/>
          </a:xfrm>
          <a:custGeom>
            <a:avLst/>
            <a:gdLst/>
            <a:ahLst/>
            <a:cxnLst/>
            <a:rect l="l" t="t" r="r" b="b"/>
            <a:pathLst>
              <a:path w="2016760" h="2014854">
                <a:moveTo>
                  <a:pt x="0" y="2014727"/>
                </a:moveTo>
                <a:lnTo>
                  <a:pt x="2016252" y="2014727"/>
                </a:lnTo>
                <a:lnTo>
                  <a:pt x="2016252" y="0"/>
                </a:lnTo>
                <a:lnTo>
                  <a:pt x="0" y="0"/>
                </a:lnTo>
                <a:lnTo>
                  <a:pt x="0" y="2014727"/>
                </a:lnTo>
                <a:close/>
              </a:path>
            </a:pathLst>
          </a:custGeom>
          <a:solidFill>
            <a:srgbClr val="FFFFFF"/>
          </a:solidFill>
        </p:spPr>
        <p:txBody>
          <a:bodyPr wrap="square" lIns="0" tIns="0" rIns="0" bIns="0" rtlCol="0"/>
          <a:lstStyle/>
          <a:p>
            <a:endParaRPr/>
          </a:p>
        </p:txBody>
      </p:sp>
      <p:sp>
        <p:nvSpPr>
          <p:cNvPr id="6" name="object 6"/>
          <p:cNvSpPr/>
          <p:nvPr/>
        </p:nvSpPr>
        <p:spPr>
          <a:xfrm>
            <a:off x="2196845" y="4725160"/>
            <a:ext cx="2016760" cy="2016760"/>
          </a:xfrm>
          <a:custGeom>
            <a:avLst/>
            <a:gdLst/>
            <a:ahLst/>
            <a:cxnLst/>
            <a:rect l="l" t="t" r="r" b="b"/>
            <a:pathLst>
              <a:path w="2016760" h="2016759">
                <a:moveTo>
                  <a:pt x="0" y="2016252"/>
                </a:moveTo>
                <a:lnTo>
                  <a:pt x="2016252" y="2016252"/>
                </a:lnTo>
                <a:lnTo>
                  <a:pt x="2016252" y="0"/>
                </a:lnTo>
                <a:lnTo>
                  <a:pt x="0" y="0"/>
                </a:lnTo>
                <a:lnTo>
                  <a:pt x="0" y="2016252"/>
                </a:lnTo>
                <a:close/>
              </a:path>
            </a:pathLst>
          </a:custGeom>
          <a:solidFill>
            <a:srgbClr val="FFFFFF"/>
          </a:solidFill>
        </p:spPr>
        <p:txBody>
          <a:bodyPr wrap="square" lIns="0" tIns="0" rIns="0" bIns="0" rtlCol="0"/>
          <a:lstStyle/>
          <a:p>
            <a:endParaRPr/>
          </a:p>
        </p:txBody>
      </p:sp>
      <p:graphicFrame>
        <p:nvGraphicFramePr>
          <p:cNvPr id="7" name="object 7"/>
          <p:cNvGraphicFramePr>
            <a:graphicFrameLocks noGrp="1"/>
          </p:cNvGraphicFramePr>
          <p:nvPr/>
        </p:nvGraphicFramePr>
        <p:xfrm>
          <a:off x="167639" y="2697479"/>
          <a:ext cx="4032250" cy="4030345"/>
        </p:xfrm>
        <a:graphic>
          <a:graphicData uri="http://schemas.openxmlformats.org/drawingml/2006/table">
            <a:tbl>
              <a:tblPr firstRow="1" bandRow="1">
                <a:tableStyleId>{2D5ABB26-0587-4C30-8999-92F81FD0307C}</a:tableStyleId>
              </a:tblPr>
              <a:tblGrid>
                <a:gridCol w="2016125">
                  <a:extLst>
                    <a:ext uri="{9D8B030D-6E8A-4147-A177-3AD203B41FA5}">
                      <a16:colId xmlns:a16="http://schemas.microsoft.com/office/drawing/2014/main" xmlns="" val="20000"/>
                    </a:ext>
                  </a:extLst>
                </a:gridCol>
                <a:gridCol w="2016125">
                  <a:extLst>
                    <a:ext uri="{9D8B030D-6E8A-4147-A177-3AD203B41FA5}">
                      <a16:colId xmlns:a16="http://schemas.microsoft.com/office/drawing/2014/main" xmlns="" val="20001"/>
                    </a:ext>
                  </a:extLst>
                </a:gridCol>
              </a:tblGrid>
              <a:tr h="2014220">
                <a:tc>
                  <a:txBody>
                    <a:bodyPr/>
                    <a:lstStyle/>
                    <a:p>
                      <a:pPr>
                        <a:lnSpc>
                          <a:spcPct val="100000"/>
                        </a:lnSpc>
                      </a:pPr>
                      <a:endParaRPr sz="2400" dirty="0">
                        <a:latin typeface="Times New Roman"/>
                        <a:cs typeface="Times New Roman"/>
                      </a:endParaRPr>
                    </a:p>
                    <a:p>
                      <a:pPr marL="22860" algn="ctr">
                        <a:lnSpc>
                          <a:spcPct val="100000"/>
                        </a:lnSpc>
                        <a:spcBef>
                          <a:spcPts val="1880"/>
                        </a:spcBef>
                      </a:pPr>
                      <a:r>
                        <a:rPr sz="1800" spc="-70" dirty="0">
                          <a:latin typeface="Noto Sans CJK JP Regular"/>
                          <a:cs typeface="Noto Sans CJK JP Regular"/>
                        </a:rPr>
                        <a:t>TP</a:t>
                      </a:r>
                      <a:endParaRPr sz="1800" dirty="0">
                        <a:latin typeface="Noto Sans CJK JP Regular"/>
                        <a:cs typeface="Noto Sans CJK JP Regular"/>
                      </a:endParaRPr>
                    </a:p>
                    <a:p>
                      <a:pPr marL="23495" algn="ctr">
                        <a:lnSpc>
                          <a:spcPct val="100000"/>
                        </a:lnSpc>
                      </a:pPr>
                      <a:r>
                        <a:rPr sz="1800" spc="-5" dirty="0">
                          <a:latin typeface="Noto Sans CJK JP Regular"/>
                          <a:cs typeface="Noto Sans CJK JP Regular"/>
                        </a:rPr>
                        <a:t>答案</a:t>
                      </a:r>
                      <a:r>
                        <a:rPr sz="1800" dirty="0">
                          <a:latin typeface="Noto Sans CJK JP Regular"/>
                          <a:cs typeface="Noto Sans CJK JP Regular"/>
                        </a:rPr>
                        <a:t>=1</a:t>
                      </a:r>
                    </a:p>
                    <a:p>
                      <a:pPr marL="23495" algn="ctr">
                        <a:lnSpc>
                          <a:spcPct val="100000"/>
                        </a:lnSpc>
                        <a:spcBef>
                          <a:spcPts val="5"/>
                        </a:spcBef>
                      </a:pPr>
                      <a:r>
                        <a:rPr sz="1800" dirty="0">
                          <a:latin typeface="Noto Sans CJK JP Regular"/>
                          <a:cs typeface="Noto Sans CJK JP Regular"/>
                        </a:rPr>
                        <a:t>預測=1</a:t>
                      </a: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400">
                        <a:latin typeface="Times New Roman"/>
                        <a:cs typeface="Times New Roman"/>
                      </a:endParaRPr>
                    </a:p>
                    <a:p>
                      <a:pPr marL="24130" algn="ctr">
                        <a:lnSpc>
                          <a:spcPct val="100000"/>
                        </a:lnSpc>
                        <a:spcBef>
                          <a:spcPts val="1880"/>
                        </a:spcBef>
                      </a:pPr>
                      <a:r>
                        <a:rPr sz="1800" spc="-55" dirty="0">
                          <a:latin typeface="Noto Sans CJK JP Regular"/>
                          <a:cs typeface="Noto Sans CJK JP Regular"/>
                        </a:rPr>
                        <a:t>FP</a:t>
                      </a:r>
                      <a:endParaRPr sz="1800">
                        <a:latin typeface="Noto Sans CJK JP Regular"/>
                        <a:cs typeface="Noto Sans CJK JP Regular"/>
                      </a:endParaRPr>
                    </a:p>
                    <a:p>
                      <a:pPr marL="25400" algn="ctr">
                        <a:lnSpc>
                          <a:spcPct val="100000"/>
                        </a:lnSpc>
                      </a:pPr>
                      <a:r>
                        <a:rPr sz="1800" spc="-5" dirty="0">
                          <a:latin typeface="Noto Sans CJK JP Regular"/>
                          <a:cs typeface="Noto Sans CJK JP Regular"/>
                        </a:rPr>
                        <a:t>答案</a:t>
                      </a:r>
                      <a:r>
                        <a:rPr sz="1800" dirty="0">
                          <a:latin typeface="Noto Sans CJK JP Regular"/>
                          <a:cs typeface="Noto Sans CJK JP Regular"/>
                        </a:rPr>
                        <a:t>=0</a:t>
                      </a:r>
                      <a:endParaRPr sz="1800">
                        <a:latin typeface="Noto Sans CJK JP Regular"/>
                        <a:cs typeface="Noto Sans CJK JP Regular"/>
                      </a:endParaRPr>
                    </a:p>
                    <a:p>
                      <a:pPr marL="24765" algn="ctr">
                        <a:lnSpc>
                          <a:spcPct val="100000"/>
                        </a:lnSpc>
                        <a:spcBef>
                          <a:spcPts val="5"/>
                        </a:spcBef>
                      </a:pPr>
                      <a:r>
                        <a:rPr sz="1800" dirty="0">
                          <a:latin typeface="Noto Sans CJK JP Regular"/>
                          <a:cs typeface="Noto Sans CJK JP Regular"/>
                        </a:rPr>
                        <a:t>預測=1</a:t>
                      </a:r>
                      <a:endParaRPr sz="1800">
                        <a:latin typeface="Noto Sans CJK JP Regular"/>
                        <a:cs typeface="Noto Sans CJK JP Regular"/>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16125">
                <a:tc>
                  <a:txBody>
                    <a:bodyPr/>
                    <a:lstStyle/>
                    <a:p>
                      <a:pPr>
                        <a:lnSpc>
                          <a:spcPct val="100000"/>
                        </a:lnSpc>
                      </a:pPr>
                      <a:endParaRPr sz="2400">
                        <a:latin typeface="Times New Roman"/>
                        <a:cs typeface="Times New Roman"/>
                      </a:endParaRPr>
                    </a:p>
                    <a:p>
                      <a:pPr marL="20955" algn="ctr">
                        <a:lnSpc>
                          <a:spcPct val="100000"/>
                        </a:lnSpc>
                        <a:spcBef>
                          <a:spcPts val="1895"/>
                        </a:spcBef>
                      </a:pPr>
                      <a:r>
                        <a:rPr sz="1800" spc="35" dirty="0">
                          <a:latin typeface="Noto Sans CJK JP Regular"/>
                          <a:cs typeface="Noto Sans CJK JP Regular"/>
                        </a:rPr>
                        <a:t>TN</a:t>
                      </a:r>
                      <a:endParaRPr sz="1800">
                        <a:latin typeface="Noto Sans CJK JP Regular"/>
                        <a:cs typeface="Noto Sans CJK JP Regular"/>
                      </a:endParaRPr>
                    </a:p>
                    <a:p>
                      <a:pPr marL="640080" marR="608330" algn="ctr">
                        <a:lnSpc>
                          <a:spcPct val="100000"/>
                        </a:lnSpc>
                        <a:spcBef>
                          <a:spcPts val="5"/>
                        </a:spcBef>
                      </a:pPr>
                      <a:r>
                        <a:rPr sz="1800" dirty="0">
                          <a:latin typeface="Noto Sans CJK JP Regular"/>
                          <a:cs typeface="Noto Sans CJK JP Regular"/>
                        </a:rPr>
                        <a:t>答案=0 預測=0</a:t>
                      </a:r>
                      <a:endParaRPr sz="1800">
                        <a:latin typeface="Noto Sans CJK JP Regular"/>
                        <a:cs typeface="Noto Sans CJK JP Regular"/>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400" dirty="0">
                        <a:latin typeface="Times New Roman"/>
                        <a:cs typeface="Times New Roman"/>
                      </a:endParaRPr>
                    </a:p>
                    <a:p>
                      <a:pPr marL="24765" algn="ctr">
                        <a:lnSpc>
                          <a:spcPct val="100000"/>
                        </a:lnSpc>
                        <a:spcBef>
                          <a:spcPts val="1895"/>
                        </a:spcBef>
                      </a:pPr>
                      <a:r>
                        <a:rPr sz="1800" spc="50" dirty="0">
                          <a:latin typeface="Noto Sans CJK JP Regular"/>
                          <a:cs typeface="Noto Sans CJK JP Regular"/>
                        </a:rPr>
                        <a:t>FN</a:t>
                      </a:r>
                      <a:endParaRPr sz="1800" dirty="0">
                        <a:latin typeface="Noto Sans CJK JP Regular"/>
                        <a:cs typeface="Noto Sans CJK JP Regular"/>
                      </a:endParaRPr>
                    </a:p>
                    <a:p>
                      <a:pPr marL="640715" marR="607695" algn="ctr">
                        <a:lnSpc>
                          <a:spcPct val="100000"/>
                        </a:lnSpc>
                        <a:spcBef>
                          <a:spcPts val="5"/>
                        </a:spcBef>
                      </a:pPr>
                      <a:r>
                        <a:rPr sz="1800" dirty="0">
                          <a:latin typeface="Noto Sans CJK JP Regular"/>
                          <a:cs typeface="Noto Sans CJK JP Regular"/>
                        </a:rPr>
                        <a:t>答案=1 預測=0</a:t>
                      </a: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bl>
          </a:graphicData>
        </a:graphic>
      </p:graphicFrame>
      <p:sp>
        <p:nvSpPr>
          <p:cNvPr id="8" name="object 8"/>
          <p:cNvSpPr txBox="1"/>
          <p:nvPr/>
        </p:nvSpPr>
        <p:spPr>
          <a:xfrm>
            <a:off x="4291329" y="3312667"/>
            <a:ext cx="4772660" cy="2015936"/>
          </a:xfrm>
          <a:prstGeom prst="rect">
            <a:avLst/>
          </a:prstGeom>
        </p:spPr>
        <p:txBody>
          <a:bodyPr vert="horz" wrap="square" lIns="0" tIns="12700" rIns="0" bIns="0" rtlCol="0">
            <a:spAutoFit/>
          </a:bodyPr>
          <a:lstStyle/>
          <a:p>
            <a:pPr marL="12700">
              <a:lnSpc>
                <a:spcPct val="100000"/>
              </a:lnSpc>
              <a:spcBef>
                <a:spcPts val="100"/>
              </a:spcBef>
            </a:pPr>
            <a:r>
              <a:rPr lang="zh-CN" altLang="en-US" dirty="0">
                <a:latin typeface="Noto Sans CJK JP Regular"/>
                <a:cs typeface="Noto Sans CJK JP Regular"/>
              </a:rPr>
              <a:t>结合上述共有以下四种状态</a:t>
            </a:r>
          </a:p>
          <a:p>
            <a:pPr marL="12700">
              <a:lnSpc>
                <a:spcPct val="100000"/>
              </a:lnSpc>
              <a:spcBef>
                <a:spcPts val="100"/>
              </a:spcBef>
            </a:pPr>
            <a:r>
              <a:rPr lang="en-US" altLang="zh-CN" dirty="0">
                <a:latin typeface="Noto Sans CJK JP Regular"/>
                <a:cs typeface="Noto Sans CJK JP Regular"/>
              </a:rPr>
              <a:t>TP=</a:t>
            </a:r>
            <a:r>
              <a:rPr lang="zh-CN" altLang="en-US" dirty="0">
                <a:latin typeface="Noto Sans CJK JP Regular"/>
                <a:cs typeface="Noto Sans CJK JP Regular"/>
              </a:rPr>
              <a:t>系统认为结果是</a:t>
            </a:r>
            <a:r>
              <a:rPr lang="en-US" altLang="zh-CN" dirty="0">
                <a:latin typeface="Noto Sans CJK JP Regular"/>
                <a:cs typeface="Noto Sans CJK JP Regular"/>
              </a:rPr>
              <a:t>P, </a:t>
            </a:r>
            <a:r>
              <a:rPr lang="zh-CN" altLang="en-US" dirty="0">
                <a:latin typeface="Noto Sans CJK JP Regular"/>
                <a:cs typeface="Noto Sans CJK JP Regular"/>
              </a:rPr>
              <a:t>答对 </a:t>
            </a:r>
            <a:r>
              <a:rPr lang="en-US" altLang="zh-CN" dirty="0">
                <a:latin typeface="Noto Sans CJK JP Regular"/>
                <a:cs typeface="Noto Sans CJK JP Regular"/>
              </a:rPr>
              <a:t>(</a:t>
            </a:r>
            <a:r>
              <a:rPr lang="zh-CN" altLang="en-US" dirty="0">
                <a:latin typeface="Noto Sans CJK JP Regular"/>
                <a:cs typeface="Noto Sans CJK JP Regular"/>
              </a:rPr>
              <a:t>抓对几个</a:t>
            </a:r>
            <a:r>
              <a:rPr lang="en-US" altLang="zh-CN" dirty="0">
                <a:latin typeface="Noto Sans CJK JP Regular"/>
                <a:cs typeface="Noto Sans CJK JP Regular"/>
              </a:rPr>
              <a:t>)</a:t>
            </a:r>
          </a:p>
          <a:p>
            <a:pPr marL="12700">
              <a:spcBef>
                <a:spcPts val="100"/>
              </a:spcBef>
            </a:pPr>
            <a:r>
              <a:rPr lang="en-US" altLang="zh-CN" dirty="0">
                <a:latin typeface="Noto Sans CJK JP Regular"/>
                <a:cs typeface="Noto Sans CJK JP Regular"/>
              </a:rPr>
              <a:t>TN=</a:t>
            </a:r>
            <a:r>
              <a:rPr lang="zh-CN" altLang="en-US" dirty="0">
                <a:latin typeface="Noto Sans CJK JP Regular"/>
                <a:cs typeface="Noto Sans CJK JP Regular"/>
              </a:rPr>
              <a:t>系统认为结果是</a:t>
            </a:r>
            <a:r>
              <a:rPr lang="en-US" altLang="zh-CN" dirty="0">
                <a:latin typeface="Noto Sans CJK JP Regular"/>
                <a:cs typeface="Noto Sans CJK JP Regular"/>
              </a:rPr>
              <a:t>N, </a:t>
            </a:r>
            <a:r>
              <a:rPr lang="zh-CN" altLang="en-US" dirty="0">
                <a:latin typeface="Noto Sans CJK JP Regular"/>
                <a:cs typeface="Noto Sans CJK JP Regular"/>
              </a:rPr>
              <a:t>答对</a:t>
            </a:r>
          </a:p>
          <a:p>
            <a:pPr marL="12700">
              <a:lnSpc>
                <a:spcPct val="100000"/>
              </a:lnSpc>
              <a:spcBef>
                <a:spcPts val="100"/>
              </a:spcBef>
            </a:pPr>
            <a:endParaRPr lang="en-US" altLang="zh-CN" dirty="0">
              <a:latin typeface="Noto Sans CJK JP Regular"/>
              <a:cs typeface="Noto Sans CJK JP Regular"/>
            </a:endParaRPr>
          </a:p>
          <a:p>
            <a:pPr marL="12700">
              <a:lnSpc>
                <a:spcPct val="100000"/>
              </a:lnSpc>
              <a:spcBef>
                <a:spcPts val="100"/>
              </a:spcBef>
            </a:pPr>
            <a:r>
              <a:rPr lang="en-US" altLang="zh-CN" dirty="0">
                <a:latin typeface="Noto Sans CJK JP Regular"/>
                <a:cs typeface="Noto Sans CJK JP Regular"/>
              </a:rPr>
              <a:t>FP=</a:t>
            </a:r>
            <a:r>
              <a:rPr lang="zh-CN" altLang="en-US" dirty="0">
                <a:latin typeface="Noto Sans CJK JP Regular"/>
                <a:cs typeface="Noto Sans CJK JP Regular"/>
              </a:rPr>
              <a:t>系统认为结果是</a:t>
            </a:r>
            <a:r>
              <a:rPr lang="en-US" altLang="zh-CN" dirty="0">
                <a:latin typeface="Noto Sans CJK JP Regular"/>
                <a:cs typeface="Noto Sans CJK JP Regular"/>
              </a:rPr>
              <a:t>P, </a:t>
            </a:r>
            <a:r>
              <a:rPr lang="zh-CN" altLang="en-US" dirty="0">
                <a:latin typeface="Noto Sans CJK JP Regular"/>
                <a:cs typeface="Noto Sans CJK JP Regular"/>
              </a:rPr>
              <a:t>但结果是错的 </a:t>
            </a:r>
            <a:r>
              <a:rPr lang="en-US" altLang="zh-CN" dirty="0">
                <a:latin typeface="Noto Sans CJK JP Regular"/>
                <a:cs typeface="Noto Sans CJK JP Regular"/>
              </a:rPr>
              <a:t>(</a:t>
            </a:r>
            <a:r>
              <a:rPr lang="zh-CN" altLang="en-US" dirty="0">
                <a:latin typeface="Noto Sans CJK JP Regular"/>
                <a:cs typeface="Noto Sans CJK JP Regular"/>
              </a:rPr>
              <a:t>抓错几个</a:t>
            </a:r>
            <a:r>
              <a:rPr lang="en-US" altLang="zh-CN" dirty="0">
                <a:latin typeface="Noto Sans CJK JP Regular"/>
                <a:cs typeface="Noto Sans CJK JP Regular"/>
              </a:rPr>
              <a:t>/  </a:t>
            </a:r>
            <a:r>
              <a:rPr lang="zh-CN" altLang="en-US" dirty="0">
                <a:latin typeface="Noto Sans CJK JP Regular"/>
                <a:cs typeface="Noto Sans CJK JP Regular"/>
              </a:rPr>
              <a:t>误判</a:t>
            </a:r>
            <a:r>
              <a:rPr lang="en-US" altLang="zh-CN" dirty="0">
                <a:latin typeface="Noto Sans CJK JP Regular"/>
                <a:cs typeface="Noto Sans CJK JP Regular"/>
              </a:rPr>
              <a:t>/</a:t>
            </a:r>
            <a:r>
              <a:rPr lang="zh-CN" altLang="en-US" dirty="0">
                <a:latin typeface="Noto Sans CJK JP Regular"/>
                <a:cs typeface="Noto Sans CJK JP Regular"/>
              </a:rPr>
              <a:t>假警报</a:t>
            </a:r>
            <a:r>
              <a:rPr lang="en-US" altLang="zh-CN" dirty="0">
                <a:latin typeface="Noto Sans CJK JP Regular"/>
                <a:cs typeface="Noto Sans CJK JP Regular"/>
              </a:rPr>
              <a:t>)</a:t>
            </a:r>
          </a:p>
          <a:p>
            <a:pPr marL="12700">
              <a:lnSpc>
                <a:spcPct val="100000"/>
              </a:lnSpc>
              <a:spcBef>
                <a:spcPts val="100"/>
              </a:spcBef>
            </a:pPr>
            <a:r>
              <a:rPr lang="en-US" altLang="zh-CN" dirty="0">
                <a:latin typeface="Noto Sans CJK JP Regular"/>
                <a:cs typeface="Noto Sans CJK JP Regular"/>
              </a:rPr>
              <a:t>FN=</a:t>
            </a:r>
            <a:r>
              <a:rPr lang="zh-CN" altLang="en-US" dirty="0">
                <a:latin typeface="Noto Sans CJK JP Regular"/>
                <a:cs typeface="Noto Sans CJK JP Regular"/>
              </a:rPr>
              <a:t>系统认为结果是</a:t>
            </a:r>
            <a:r>
              <a:rPr lang="en-US" altLang="zh-CN" dirty="0">
                <a:latin typeface="Noto Sans CJK JP Regular"/>
                <a:cs typeface="Noto Sans CJK JP Regular"/>
              </a:rPr>
              <a:t>N, </a:t>
            </a:r>
            <a:r>
              <a:rPr lang="zh-CN" altLang="en-US" dirty="0">
                <a:latin typeface="Noto Sans CJK JP Regular"/>
                <a:cs typeface="Noto Sans CJK JP Regular"/>
              </a:rPr>
              <a:t>但结果是错的 </a:t>
            </a:r>
            <a:r>
              <a:rPr lang="en-US" altLang="zh-CN" dirty="0">
                <a:latin typeface="Noto Sans CJK JP Regular"/>
                <a:cs typeface="Noto Sans CJK JP Regular"/>
              </a:rPr>
              <a:t>(</a:t>
            </a:r>
            <a:r>
              <a:rPr lang="zh-CN" altLang="en-US" dirty="0">
                <a:latin typeface="Noto Sans CJK JP Regular"/>
                <a:cs typeface="Noto Sans CJK JP Regular"/>
              </a:rPr>
              <a:t>漏抓数 量</a:t>
            </a:r>
            <a:r>
              <a:rPr lang="en-US" altLang="zh-CN" dirty="0">
                <a:latin typeface="Noto Sans CJK JP Regular"/>
                <a:cs typeface="Noto Sans CJK JP Regular"/>
              </a:rPr>
              <a:t>)</a:t>
            </a:r>
            <a:endParaRPr sz="1800" dirty="0">
              <a:latin typeface="Noto Sans CJK JP Regular"/>
              <a:cs typeface="Noto Sans CJK JP Regul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524000"/>
            <a:ext cx="6931914" cy="933204"/>
          </a:xfrm>
          <a:prstGeom prst="rect">
            <a:avLst/>
          </a:prstGeom>
        </p:spPr>
        <p:txBody>
          <a:bodyPr vert="horz" wrap="square" lIns="0" tIns="13335" rIns="0" bIns="0" rtlCol="0">
            <a:spAutoFit/>
          </a:bodyPr>
          <a:lstStyle/>
          <a:p>
            <a:pPr marL="12700">
              <a:lnSpc>
                <a:spcPct val="130000"/>
              </a:lnSpc>
              <a:spcBef>
                <a:spcPts val="105"/>
              </a:spcBef>
            </a:pPr>
            <a:r>
              <a:rPr lang="zh-CN" altLang="en-US" sz="2400" spc="20" dirty="0">
                <a:latin typeface="Noto Sans CJK JP Regular"/>
                <a:cs typeface="Noto Sans CJK JP Regular"/>
              </a:rPr>
              <a:t>准确率（</a:t>
            </a:r>
            <a:r>
              <a:rPr lang="en-US" altLang="zh-CN" sz="2400" spc="20" dirty="0">
                <a:latin typeface="Noto Sans CJK JP Regular"/>
                <a:cs typeface="Noto Sans CJK JP Regular"/>
              </a:rPr>
              <a:t>accuracy</a:t>
            </a:r>
            <a:r>
              <a:rPr lang="zh-CN" altLang="en-US" sz="2400" spc="20" dirty="0">
                <a:latin typeface="Noto Sans CJK JP Regular"/>
                <a:cs typeface="Noto Sans CJK JP Regular"/>
              </a:rPr>
              <a:t>）</a:t>
            </a:r>
            <a:r>
              <a:rPr sz="2400" spc="20" dirty="0">
                <a:latin typeface="Noto Sans CJK JP Regular"/>
                <a:cs typeface="Noto Sans CJK JP Regular"/>
              </a:rPr>
              <a:t>= </a:t>
            </a:r>
            <a:r>
              <a:rPr sz="2400" spc="35" dirty="0">
                <a:solidFill>
                  <a:srgbClr val="00AF50"/>
                </a:solidFill>
                <a:latin typeface="Noto Sans CJK JP Regular"/>
                <a:cs typeface="Noto Sans CJK JP Regular"/>
              </a:rPr>
              <a:t>(TP+TN) </a:t>
            </a:r>
            <a:r>
              <a:rPr sz="2400" spc="50" dirty="0">
                <a:solidFill>
                  <a:srgbClr val="888888"/>
                </a:solidFill>
                <a:latin typeface="Noto Sans CJK JP Regular"/>
                <a:cs typeface="Noto Sans CJK JP Regular"/>
              </a:rPr>
              <a:t>/</a:t>
            </a:r>
            <a:r>
              <a:rPr sz="2400" spc="55" dirty="0">
                <a:solidFill>
                  <a:srgbClr val="888888"/>
                </a:solidFill>
                <a:latin typeface="Noto Sans CJK JP Regular"/>
                <a:cs typeface="Noto Sans CJK JP Regular"/>
              </a:rPr>
              <a:t> </a:t>
            </a:r>
            <a:r>
              <a:rPr sz="2400" spc="70" dirty="0">
                <a:solidFill>
                  <a:srgbClr val="7E7E7E"/>
                </a:solidFill>
                <a:latin typeface="Noto Sans CJK JP Regular"/>
                <a:cs typeface="Noto Sans CJK JP Regular"/>
              </a:rPr>
              <a:t>(TP+TN+FP+FN)</a:t>
            </a:r>
            <a:endParaRPr sz="2400" dirty="0">
              <a:latin typeface="Noto Sans CJK JP Regular"/>
              <a:cs typeface="Noto Sans CJK JP Regular"/>
            </a:endParaRPr>
          </a:p>
          <a:p>
            <a:pPr marL="525780">
              <a:lnSpc>
                <a:spcPct val="130000"/>
              </a:lnSpc>
              <a:spcBef>
                <a:spcPts val="5"/>
              </a:spcBef>
            </a:pPr>
            <a:r>
              <a:rPr lang="zh-CN" altLang="en-US" sz="2400" dirty="0">
                <a:latin typeface="Noto Sans CJK JP Regular"/>
                <a:cs typeface="Noto Sans CJK JP Regular"/>
              </a:rPr>
              <a:t>预测正确的样本占总数的比例</a:t>
            </a:r>
            <a:endParaRPr sz="2400" dirty="0">
              <a:latin typeface="Noto Sans CJK JP Regular"/>
              <a:cs typeface="Noto Sans CJK JP Regular"/>
            </a:endParaRPr>
          </a:p>
        </p:txBody>
      </p:sp>
      <p:graphicFrame>
        <p:nvGraphicFramePr>
          <p:cNvPr id="4" name="object 4"/>
          <p:cNvGraphicFramePr>
            <a:graphicFrameLocks noGrp="1"/>
          </p:cNvGraphicFramePr>
          <p:nvPr/>
        </p:nvGraphicFramePr>
        <p:xfrm>
          <a:off x="1299972" y="2892551"/>
          <a:ext cx="3672840" cy="3743325"/>
        </p:xfrm>
        <a:graphic>
          <a:graphicData uri="http://schemas.openxmlformats.org/drawingml/2006/table">
            <a:tbl>
              <a:tblPr firstRow="1" bandRow="1">
                <a:tableStyleId>{2D5ABB26-0587-4C30-8999-92F81FD0307C}</a:tableStyleId>
              </a:tblPr>
              <a:tblGrid>
                <a:gridCol w="215900">
                  <a:extLst>
                    <a:ext uri="{9D8B030D-6E8A-4147-A177-3AD203B41FA5}">
                      <a16:colId xmlns:a16="http://schemas.microsoft.com/office/drawing/2014/main" xmlns="" val="20000"/>
                    </a:ext>
                  </a:extLst>
                </a:gridCol>
                <a:gridCol w="1800860">
                  <a:extLst>
                    <a:ext uri="{9D8B030D-6E8A-4147-A177-3AD203B41FA5}">
                      <a16:colId xmlns:a16="http://schemas.microsoft.com/office/drawing/2014/main" xmlns="" val="20001"/>
                    </a:ext>
                  </a:extLst>
                </a:gridCol>
                <a:gridCol w="1656080">
                  <a:extLst>
                    <a:ext uri="{9D8B030D-6E8A-4147-A177-3AD203B41FA5}">
                      <a16:colId xmlns:a16="http://schemas.microsoft.com/office/drawing/2014/main" xmlns="" val="20002"/>
                    </a:ext>
                  </a:extLst>
                </a:gridCol>
              </a:tblGrid>
              <a:tr h="145415">
                <a:tc gridSpan="2">
                  <a:txBody>
                    <a:bodyPr/>
                    <a:lstStyle/>
                    <a:p>
                      <a:pPr>
                        <a:lnSpc>
                          <a:spcPct val="100000"/>
                        </a:lnSpc>
                      </a:pPr>
                      <a:endParaRPr sz="800">
                        <a:latin typeface="Times New Roman"/>
                        <a:cs typeface="Times New Roman"/>
                      </a:endParaRPr>
                    </a:p>
                  </a:txBody>
                  <a:tcPr marL="0" marR="0" marT="0" marB="0">
                    <a:lnL w="76200">
                      <a:solidFill>
                        <a:srgbClr val="00AF50"/>
                      </a:solidFill>
                      <a:prstDash val="solid"/>
                    </a:lnL>
                    <a:lnT w="76200">
                      <a:solidFill>
                        <a:srgbClr val="00AF50"/>
                      </a:solidFill>
                      <a:prstDash val="solid"/>
                    </a:lnT>
                  </a:tcPr>
                </a:tc>
                <a:tc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B w="28575">
                      <a:solidFill>
                        <a:srgbClr val="000000"/>
                      </a:solidFill>
                      <a:prstDash val="solid"/>
                    </a:lnB>
                  </a:tcPr>
                </a:tc>
                <a:extLst>
                  <a:ext uri="{0D108BD9-81ED-4DB2-BD59-A6C34878D82A}">
                    <a16:rowId xmlns:a16="http://schemas.microsoft.com/office/drawing/2014/main" xmlns="" val="10000"/>
                  </a:ext>
                </a:extLst>
              </a:tr>
              <a:tr h="1719580">
                <a:tc rowSpan="2">
                  <a:txBody>
                    <a:bodyPr/>
                    <a:lstStyle/>
                    <a:p>
                      <a:pPr>
                        <a:lnSpc>
                          <a:spcPct val="100000"/>
                        </a:lnSpc>
                      </a:pPr>
                      <a:endParaRPr sz="2200">
                        <a:latin typeface="Times New Roman"/>
                        <a:cs typeface="Times New Roman"/>
                      </a:endParaRPr>
                    </a:p>
                  </a:txBody>
                  <a:tcPr marL="0" marR="0" marT="0" marB="0">
                    <a:lnL w="76200">
                      <a:solidFill>
                        <a:srgbClr val="00AF50"/>
                      </a:solidFill>
                      <a:prstDash val="solid"/>
                    </a:lnL>
                    <a:lnR w="28575">
                      <a:solidFill>
                        <a:srgbClr val="000000"/>
                      </a:solidFill>
                      <a:prstDash val="solid"/>
                    </a:lnR>
                  </a:tcPr>
                </a:tc>
                <a:tc gridSpan="2">
                  <a:txBody>
                    <a:bodyPr/>
                    <a:lstStyle/>
                    <a:p>
                      <a:pPr>
                        <a:lnSpc>
                          <a:spcPct val="100000"/>
                        </a:lnSpc>
                        <a:spcBef>
                          <a:spcPts val="55"/>
                        </a:spcBef>
                      </a:pPr>
                      <a:endParaRPr sz="2950" dirty="0">
                        <a:latin typeface="Times New Roman"/>
                        <a:cs typeface="Times New Roman"/>
                      </a:endParaRPr>
                    </a:p>
                    <a:p>
                      <a:pPr marL="60325" algn="ctr">
                        <a:lnSpc>
                          <a:spcPct val="100000"/>
                        </a:lnSpc>
                        <a:tabLst>
                          <a:tab pos="1791970" algn="l"/>
                        </a:tabLst>
                      </a:pPr>
                      <a:r>
                        <a:rPr sz="1800" spc="-65" dirty="0">
                          <a:latin typeface="Noto Sans CJK JP Regular"/>
                          <a:cs typeface="Noto Sans CJK JP Regular"/>
                        </a:rPr>
                        <a:t>TP	</a:t>
                      </a:r>
                      <a:r>
                        <a:rPr sz="1800" spc="-55" dirty="0">
                          <a:latin typeface="Noto Sans CJK JP Regular"/>
                          <a:cs typeface="Noto Sans CJK JP Regular"/>
                        </a:rPr>
                        <a:t>FP</a:t>
                      </a:r>
                      <a:endParaRPr sz="1800" dirty="0">
                        <a:latin typeface="Noto Sans CJK JP Regular"/>
                        <a:cs typeface="Noto Sans CJK JP Regular"/>
                      </a:endParaRPr>
                    </a:p>
                    <a:p>
                      <a:pPr marL="64769" algn="ctr">
                        <a:lnSpc>
                          <a:spcPct val="100000"/>
                        </a:lnSpc>
                        <a:tabLst>
                          <a:tab pos="1793239" algn="l"/>
                        </a:tabLst>
                      </a:pPr>
                      <a:r>
                        <a:rPr sz="1800" dirty="0">
                          <a:latin typeface="Noto Sans CJK JP Regular"/>
                          <a:cs typeface="Noto Sans CJK JP Regular"/>
                        </a:rPr>
                        <a:t>答案=1	答案=0</a:t>
                      </a:r>
                    </a:p>
                    <a:p>
                      <a:pPr marL="64135" algn="ctr">
                        <a:lnSpc>
                          <a:spcPct val="100000"/>
                        </a:lnSpc>
                        <a:tabLst>
                          <a:tab pos="1792605" algn="l"/>
                        </a:tabLst>
                      </a:pPr>
                      <a:r>
                        <a:rPr sz="1800" dirty="0">
                          <a:latin typeface="Noto Sans CJK JP Regular"/>
                          <a:cs typeface="Noto Sans CJK JP Regular"/>
                        </a:rPr>
                        <a:t>預測=1	預測=1</a:t>
                      </a:r>
                    </a:p>
                  </a:txBody>
                  <a:tcPr marL="0" marR="0" marT="6985" marB="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xmlns="" val="10001"/>
                  </a:ext>
                </a:extLst>
              </a:tr>
              <a:tr h="1719580">
                <a:tc vMerge="1">
                  <a:txBody>
                    <a:bodyPr/>
                    <a:lstStyle/>
                    <a:p>
                      <a:endParaRPr/>
                    </a:p>
                  </a:txBody>
                  <a:tcPr marL="0" marR="0" marT="0" marB="0">
                    <a:lnL w="76200">
                      <a:solidFill>
                        <a:srgbClr val="00AF50"/>
                      </a:solidFill>
                      <a:prstDash val="solid"/>
                    </a:lnL>
                    <a:lnR w="28575">
                      <a:solidFill>
                        <a:srgbClr val="000000"/>
                      </a:solidFill>
                      <a:prstDash val="solid"/>
                    </a:lnR>
                  </a:tcPr>
                </a:tc>
                <a:tc gridSpan="2">
                  <a:txBody>
                    <a:bodyPr/>
                    <a:lstStyle/>
                    <a:p>
                      <a:pPr>
                        <a:lnSpc>
                          <a:spcPct val="100000"/>
                        </a:lnSpc>
                        <a:spcBef>
                          <a:spcPts val="5"/>
                        </a:spcBef>
                      </a:pPr>
                      <a:endParaRPr sz="3050">
                        <a:latin typeface="Times New Roman"/>
                        <a:cs typeface="Times New Roman"/>
                      </a:endParaRPr>
                    </a:p>
                    <a:p>
                      <a:pPr marL="59690" algn="ctr">
                        <a:lnSpc>
                          <a:spcPct val="100000"/>
                        </a:lnSpc>
                        <a:tabLst>
                          <a:tab pos="1793239" algn="l"/>
                        </a:tabLst>
                      </a:pPr>
                      <a:r>
                        <a:rPr sz="1800" spc="35" dirty="0">
                          <a:latin typeface="Noto Sans CJK JP Regular"/>
                          <a:cs typeface="Noto Sans CJK JP Regular"/>
                        </a:rPr>
                        <a:t>TN	</a:t>
                      </a:r>
                      <a:r>
                        <a:rPr sz="1800" spc="50" dirty="0">
                          <a:latin typeface="Noto Sans CJK JP Regular"/>
                          <a:cs typeface="Noto Sans CJK JP Regular"/>
                        </a:rPr>
                        <a:t>FN</a:t>
                      </a:r>
                      <a:endParaRPr sz="1800">
                        <a:latin typeface="Noto Sans CJK JP Regular"/>
                        <a:cs typeface="Noto Sans CJK JP Regular"/>
                      </a:endParaRPr>
                    </a:p>
                    <a:p>
                      <a:pPr marL="64769" algn="ctr">
                        <a:lnSpc>
                          <a:spcPct val="100000"/>
                        </a:lnSpc>
                        <a:tabLst>
                          <a:tab pos="1793239" algn="l"/>
                        </a:tabLst>
                      </a:pPr>
                      <a:r>
                        <a:rPr sz="1800" dirty="0">
                          <a:latin typeface="Noto Sans CJK JP Regular"/>
                          <a:cs typeface="Noto Sans CJK JP Regular"/>
                        </a:rPr>
                        <a:t>答案=0	答案=1</a:t>
                      </a:r>
                      <a:endParaRPr sz="1800">
                        <a:latin typeface="Noto Sans CJK JP Regular"/>
                        <a:cs typeface="Noto Sans CJK JP Regular"/>
                      </a:endParaRPr>
                    </a:p>
                    <a:p>
                      <a:pPr marL="64135" algn="ctr">
                        <a:lnSpc>
                          <a:spcPct val="100000"/>
                        </a:lnSpc>
                        <a:tabLst>
                          <a:tab pos="1792605" algn="l"/>
                        </a:tabLst>
                      </a:pPr>
                      <a:r>
                        <a:rPr sz="1800" dirty="0">
                          <a:latin typeface="Noto Sans CJK JP Regular"/>
                          <a:cs typeface="Noto Sans CJK JP Regular"/>
                        </a:rPr>
                        <a:t>預測=0	預測=0</a:t>
                      </a:r>
                      <a:endParaRPr sz="1800">
                        <a:latin typeface="Noto Sans CJK JP Regular"/>
                        <a:cs typeface="Noto Sans CJK JP Regular"/>
                      </a:endParaRPr>
                    </a:p>
                  </a:txBody>
                  <a:tcPr marL="0" marR="0" marT="635" marB="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xmlns="" val="10002"/>
                  </a:ext>
                </a:extLst>
              </a:tr>
              <a:tr h="158750">
                <a:tc gridSpan="2">
                  <a:txBody>
                    <a:bodyPr/>
                    <a:lstStyle/>
                    <a:p>
                      <a:pPr>
                        <a:lnSpc>
                          <a:spcPct val="100000"/>
                        </a:lnSpc>
                      </a:pPr>
                      <a:endParaRPr sz="900" dirty="0">
                        <a:latin typeface="Times New Roman"/>
                        <a:cs typeface="Times New Roman"/>
                      </a:endParaRPr>
                    </a:p>
                  </a:txBody>
                  <a:tcPr marL="0" marR="0" marT="0" marB="0">
                    <a:lnL w="76200">
                      <a:solidFill>
                        <a:srgbClr val="00AF50"/>
                      </a:solidFill>
                      <a:prstDash val="solid"/>
                    </a:lnL>
                    <a:lnB w="76200">
                      <a:solidFill>
                        <a:srgbClr val="00AF50"/>
                      </a:solidFill>
                      <a:prstDash val="solid"/>
                    </a:lnB>
                  </a:tcPr>
                </a:tc>
                <a:tc hMerge="1">
                  <a:txBody>
                    <a:bodyPr/>
                    <a:lstStyle/>
                    <a:p>
                      <a:endParaRPr/>
                    </a:p>
                  </a:txBody>
                  <a:tcPr marL="0" marR="0" marT="0" marB="0"/>
                </a:tc>
                <a:tc>
                  <a:txBody>
                    <a:bodyPr/>
                    <a:lstStyle/>
                    <a:p>
                      <a:pPr>
                        <a:lnSpc>
                          <a:spcPct val="100000"/>
                        </a:lnSpc>
                      </a:pPr>
                      <a:endParaRPr sz="900" dirty="0">
                        <a:latin typeface="Times New Roman"/>
                        <a:cs typeface="Times New Roman"/>
                      </a:endParaRPr>
                    </a:p>
                  </a:txBody>
                  <a:tcPr marL="0" marR="0" marT="0" marB="0">
                    <a:lnT w="28575">
                      <a:solidFill>
                        <a:srgbClr val="000000"/>
                      </a:solidFill>
                      <a:prstDash val="solid"/>
                    </a:lnT>
                  </a:tcPr>
                </a:tc>
                <a:extLst>
                  <a:ext uri="{0D108BD9-81ED-4DB2-BD59-A6C34878D82A}">
                    <a16:rowId xmlns:a16="http://schemas.microsoft.com/office/drawing/2014/main" xmlns="" val="10003"/>
                  </a:ext>
                </a:extLst>
              </a:tr>
            </a:tbl>
          </a:graphicData>
        </a:graphic>
      </p:graphicFrame>
      <p:sp>
        <p:nvSpPr>
          <p:cNvPr id="7" name="object 2">
            <a:extLst>
              <a:ext uri="{FF2B5EF4-FFF2-40B4-BE49-F238E27FC236}">
                <a16:creationId xmlns:a16="http://schemas.microsoft.com/office/drawing/2014/main" xmlns="" id="{7FF5F357-7EBB-4DAC-800A-C00DDDC1E39A}"/>
              </a:ext>
            </a:extLst>
          </p:cNvPr>
          <p:cNvSpPr txBox="1">
            <a:spLocks/>
          </p:cNvSpPr>
          <p:nvPr/>
        </p:nvSpPr>
        <p:spPr>
          <a:xfrm>
            <a:off x="1762125" y="515499"/>
            <a:ext cx="5619115" cy="629018"/>
          </a:xfrm>
          <a:prstGeom prst="rect">
            <a:avLst/>
          </a:prstGeom>
        </p:spPr>
        <p:txBody>
          <a:bodyPr vert="horz" wrap="square" lIns="0" tIns="13335" rIns="0" bIns="0" rtlCol="0" anchor="ctr">
            <a:sp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12700">
              <a:spcBef>
                <a:spcPts val="105"/>
              </a:spcBef>
            </a:pPr>
            <a:r>
              <a:rPr lang="zh-CN" altLang="en-US" dirty="0">
                <a:solidFill>
                  <a:srgbClr val="0000FF"/>
                </a:solidFill>
                <a:latin typeface="黑体" panose="02010609060101010101" pitchFamily="49" charset="-122"/>
                <a:ea typeface="黑体" panose="02010609060101010101" pitchFamily="49" charset="-122"/>
              </a:rPr>
              <a:t>验证品质的指标－分类</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391186" y="2362200"/>
            <a:ext cx="4876800" cy="1176476"/>
          </a:xfrm>
          <a:prstGeom prst="rect">
            <a:avLst/>
          </a:prstGeom>
        </p:spPr>
        <p:txBody>
          <a:bodyPr vert="horz" wrap="square" lIns="0" tIns="13335" rIns="0" bIns="0" rtlCol="0">
            <a:spAutoFit/>
          </a:bodyPr>
          <a:lstStyle/>
          <a:p>
            <a:pPr marL="12700">
              <a:lnSpc>
                <a:spcPct val="130000"/>
              </a:lnSpc>
              <a:spcBef>
                <a:spcPts val="105"/>
              </a:spcBef>
            </a:pPr>
            <a:r>
              <a:rPr lang="zh-CN" altLang="en-US" sz="2000" spc="20" dirty="0">
                <a:solidFill>
                  <a:srgbClr val="FF0000"/>
                </a:solidFill>
                <a:latin typeface="Noto Sans CJK JP Regular"/>
              </a:rPr>
              <a:t>特异性（</a:t>
            </a:r>
            <a:r>
              <a:rPr lang="en-US" altLang="zh-CN" sz="2000" spc="20" dirty="0">
                <a:solidFill>
                  <a:srgbClr val="FF0000"/>
                </a:solidFill>
                <a:latin typeface="Noto Sans CJK JP Regular"/>
              </a:rPr>
              <a:t>Specificity</a:t>
            </a:r>
            <a:r>
              <a:rPr lang="zh-CN" altLang="en-US" sz="2000" spc="20" dirty="0">
                <a:solidFill>
                  <a:srgbClr val="FF0000"/>
                </a:solidFill>
                <a:latin typeface="Noto Sans CJK JP Regular"/>
              </a:rPr>
              <a:t>）</a:t>
            </a:r>
            <a:r>
              <a:rPr sz="2000" spc="20" dirty="0">
                <a:solidFill>
                  <a:srgbClr val="FF0000"/>
                </a:solidFill>
                <a:latin typeface="Noto Sans CJK JP Regular"/>
              </a:rPr>
              <a:t>= T</a:t>
            </a:r>
            <a:r>
              <a:rPr lang="en-US" sz="2000" spc="20" dirty="0">
                <a:solidFill>
                  <a:srgbClr val="FF0000"/>
                </a:solidFill>
                <a:latin typeface="Noto Sans CJK JP Regular"/>
              </a:rPr>
              <a:t>N</a:t>
            </a:r>
            <a:r>
              <a:rPr sz="2000" spc="20" dirty="0">
                <a:solidFill>
                  <a:srgbClr val="FF0000"/>
                </a:solidFill>
                <a:latin typeface="Noto Sans CJK JP Regular"/>
              </a:rPr>
              <a:t> / (T</a:t>
            </a:r>
            <a:r>
              <a:rPr lang="en-US" sz="2000" spc="20" dirty="0">
                <a:solidFill>
                  <a:srgbClr val="FF0000"/>
                </a:solidFill>
                <a:latin typeface="Noto Sans CJK JP Regular"/>
              </a:rPr>
              <a:t>N</a:t>
            </a:r>
            <a:r>
              <a:rPr sz="2000" spc="20" dirty="0">
                <a:solidFill>
                  <a:srgbClr val="FF0000"/>
                </a:solidFill>
                <a:latin typeface="Noto Sans CJK JP Regular"/>
              </a:rPr>
              <a:t>+FP)</a:t>
            </a:r>
          </a:p>
          <a:p>
            <a:pPr marL="469900">
              <a:lnSpc>
                <a:spcPct val="130000"/>
              </a:lnSpc>
              <a:spcBef>
                <a:spcPts val="5"/>
              </a:spcBef>
            </a:pPr>
            <a:r>
              <a:rPr lang="zh-CN" altLang="en-US" sz="2000" spc="20" dirty="0">
                <a:latin typeface="Noto Sans CJK JP Regular"/>
              </a:rPr>
              <a:t>特异度即为在不患病的人群中，</a:t>
            </a:r>
            <a:endParaRPr lang="en-US" altLang="zh-CN" sz="2000" spc="20" dirty="0">
              <a:latin typeface="Noto Sans CJK JP Regular"/>
            </a:endParaRPr>
          </a:p>
          <a:p>
            <a:pPr marL="469900">
              <a:lnSpc>
                <a:spcPct val="130000"/>
              </a:lnSpc>
              <a:spcBef>
                <a:spcPts val="5"/>
              </a:spcBef>
            </a:pPr>
            <a:r>
              <a:rPr lang="zh-CN" altLang="en-US" sz="2000" spc="20" dirty="0">
                <a:latin typeface="Noto Sans CJK JP Regular"/>
              </a:rPr>
              <a:t>成功排除患病的概率。</a:t>
            </a:r>
            <a:endParaRPr sz="2000" spc="20" dirty="0">
              <a:latin typeface="Noto Sans CJK JP Regular"/>
            </a:endParaRPr>
          </a:p>
        </p:txBody>
      </p:sp>
      <p:sp>
        <p:nvSpPr>
          <p:cNvPr id="5" name="object 3">
            <a:extLst>
              <a:ext uri="{FF2B5EF4-FFF2-40B4-BE49-F238E27FC236}">
                <a16:creationId xmlns:a16="http://schemas.microsoft.com/office/drawing/2014/main" xmlns="" id="{99EAA710-CCC0-4129-BFBE-0A138831B36F}"/>
              </a:ext>
            </a:extLst>
          </p:cNvPr>
          <p:cNvSpPr txBox="1"/>
          <p:nvPr/>
        </p:nvSpPr>
        <p:spPr>
          <a:xfrm>
            <a:off x="4419600" y="4267200"/>
            <a:ext cx="4454471" cy="1202124"/>
          </a:xfrm>
          <a:prstGeom prst="rect">
            <a:avLst/>
          </a:prstGeom>
        </p:spPr>
        <p:txBody>
          <a:bodyPr vert="horz" wrap="square" lIns="0" tIns="13335" rIns="0" bIns="0" rtlCol="0">
            <a:spAutoFit/>
          </a:bodyPr>
          <a:lstStyle/>
          <a:p>
            <a:pPr marL="12700" marR="5080">
              <a:lnSpc>
                <a:spcPct val="130000"/>
              </a:lnSpc>
              <a:spcBef>
                <a:spcPts val="105"/>
              </a:spcBef>
            </a:pPr>
            <a:r>
              <a:rPr lang="zh-CN" altLang="en-US" sz="2000" spc="20" dirty="0">
                <a:solidFill>
                  <a:srgbClr val="FF0000"/>
                </a:solidFill>
                <a:latin typeface="Noto Sans CJK JP Regular"/>
              </a:rPr>
              <a:t>灵敏度（</a:t>
            </a:r>
            <a:r>
              <a:rPr lang="en-US" altLang="zh-CN" sz="2000" spc="20" dirty="0">
                <a:solidFill>
                  <a:srgbClr val="FF0000"/>
                </a:solidFill>
                <a:latin typeface="Noto Sans CJK JP Regular"/>
              </a:rPr>
              <a:t>Sensitivity</a:t>
            </a:r>
            <a:r>
              <a:rPr lang="zh-CN" altLang="en-US" sz="2000" spc="20" dirty="0">
                <a:solidFill>
                  <a:srgbClr val="FF0000"/>
                </a:solidFill>
                <a:latin typeface="Noto Sans CJK JP Regular"/>
              </a:rPr>
              <a:t>）</a:t>
            </a:r>
            <a:r>
              <a:rPr sz="2000" spc="20" dirty="0">
                <a:solidFill>
                  <a:srgbClr val="FF0000"/>
                </a:solidFill>
                <a:latin typeface="Noto Sans CJK JP Regular"/>
              </a:rPr>
              <a:t>= TP / TP+FN = TP</a:t>
            </a:r>
            <a:endParaRPr lang="en-US" altLang="zh-CN" sz="2000" spc="20" dirty="0">
              <a:solidFill>
                <a:srgbClr val="FF0000"/>
              </a:solidFill>
              <a:latin typeface="Noto Sans CJK JP Regular"/>
            </a:endParaRPr>
          </a:p>
          <a:p>
            <a:pPr marL="12700" marR="5080">
              <a:lnSpc>
                <a:spcPct val="130000"/>
              </a:lnSpc>
              <a:spcBef>
                <a:spcPts val="105"/>
              </a:spcBef>
            </a:pPr>
            <a:r>
              <a:rPr lang="zh-CN" altLang="en-US" sz="2000" spc="20" dirty="0">
                <a:latin typeface="Noto Sans CJK JP Regular"/>
              </a:rPr>
              <a:t>     灵敏度即为在患病人群中，</a:t>
            </a:r>
            <a:endParaRPr lang="en-US" altLang="zh-CN" sz="2000" spc="20" dirty="0">
              <a:latin typeface="Noto Sans CJK JP Regular"/>
            </a:endParaRPr>
          </a:p>
          <a:p>
            <a:pPr marL="12700" marR="5080">
              <a:lnSpc>
                <a:spcPct val="130000"/>
              </a:lnSpc>
              <a:spcBef>
                <a:spcPts val="105"/>
              </a:spcBef>
            </a:pPr>
            <a:r>
              <a:rPr lang="en-US" altLang="zh-CN" sz="2000" spc="20" dirty="0">
                <a:latin typeface="Noto Sans CJK JP Regular"/>
              </a:rPr>
              <a:t>     </a:t>
            </a:r>
            <a:r>
              <a:rPr lang="zh-CN" altLang="en-US" sz="2000" spc="20" dirty="0">
                <a:latin typeface="Noto Sans CJK JP Regular"/>
              </a:rPr>
              <a:t>成功确证患病的概率；</a:t>
            </a:r>
            <a:endParaRPr sz="2000" spc="20" dirty="0">
              <a:latin typeface="Noto Sans CJK JP Regular"/>
            </a:endParaRPr>
          </a:p>
        </p:txBody>
      </p:sp>
      <p:graphicFrame>
        <p:nvGraphicFramePr>
          <p:cNvPr id="6" name="object 7">
            <a:extLst>
              <a:ext uri="{FF2B5EF4-FFF2-40B4-BE49-F238E27FC236}">
                <a16:creationId xmlns:a16="http://schemas.microsoft.com/office/drawing/2014/main" xmlns="" id="{FC35E509-F8CD-4635-B687-B522BBE61FB6}"/>
              </a:ext>
            </a:extLst>
          </p:cNvPr>
          <p:cNvGraphicFramePr>
            <a:graphicFrameLocks noGrp="1"/>
          </p:cNvGraphicFramePr>
          <p:nvPr>
            <p:extLst>
              <p:ext uri="{D42A27DB-BD31-4B8C-83A1-F6EECF244321}">
                <p14:modId xmlns:p14="http://schemas.microsoft.com/office/powerpoint/2010/main" val="4232160331"/>
              </p:ext>
            </p:extLst>
          </p:nvPr>
        </p:nvGraphicFramePr>
        <p:xfrm>
          <a:off x="76200" y="1981200"/>
          <a:ext cx="4032250" cy="4030345"/>
        </p:xfrm>
        <a:graphic>
          <a:graphicData uri="http://schemas.openxmlformats.org/drawingml/2006/table">
            <a:tbl>
              <a:tblPr firstRow="1" bandRow="1">
                <a:tableStyleId>{2D5ABB26-0587-4C30-8999-92F81FD0307C}</a:tableStyleId>
              </a:tblPr>
              <a:tblGrid>
                <a:gridCol w="2016125">
                  <a:extLst>
                    <a:ext uri="{9D8B030D-6E8A-4147-A177-3AD203B41FA5}">
                      <a16:colId xmlns:a16="http://schemas.microsoft.com/office/drawing/2014/main" xmlns="" val="20000"/>
                    </a:ext>
                  </a:extLst>
                </a:gridCol>
                <a:gridCol w="2016125">
                  <a:extLst>
                    <a:ext uri="{9D8B030D-6E8A-4147-A177-3AD203B41FA5}">
                      <a16:colId xmlns:a16="http://schemas.microsoft.com/office/drawing/2014/main" xmlns="" val="20001"/>
                    </a:ext>
                  </a:extLst>
                </a:gridCol>
              </a:tblGrid>
              <a:tr h="2014220">
                <a:tc>
                  <a:txBody>
                    <a:bodyPr/>
                    <a:lstStyle/>
                    <a:p>
                      <a:pPr>
                        <a:lnSpc>
                          <a:spcPct val="100000"/>
                        </a:lnSpc>
                      </a:pPr>
                      <a:endParaRPr sz="2400" dirty="0">
                        <a:latin typeface="Times New Roman"/>
                        <a:cs typeface="Times New Roman"/>
                      </a:endParaRPr>
                    </a:p>
                    <a:p>
                      <a:pPr marL="22860" algn="ctr">
                        <a:lnSpc>
                          <a:spcPct val="100000"/>
                        </a:lnSpc>
                        <a:spcBef>
                          <a:spcPts val="1880"/>
                        </a:spcBef>
                      </a:pPr>
                      <a:r>
                        <a:rPr sz="1800" spc="-70" dirty="0">
                          <a:latin typeface="Noto Sans CJK JP Regular"/>
                          <a:cs typeface="Noto Sans CJK JP Regular"/>
                        </a:rPr>
                        <a:t>TP</a:t>
                      </a:r>
                      <a:endParaRPr sz="1800" dirty="0">
                        <a:latin typeface="Noto Sans CJK JP Regular"/>
                        <a:cs typeface="Noto Sans CJK JP Regular"/>
                      </a:endParaRPr>
                    </a:p>
                    <a:p>
                      <a:pPr marL="23495" algn="ctr">
                        <a:lnSpc>
                          <a:spcPct val="100000"/>
                        </a:lnSpc>
                      </a:pPr>
                      <a:r>
                        <a:rPr sz="1800" spc="-5" dirty="0">
                          <a:latin typeface="Noto Sans CJK JP Regular"/>
                          <a:cs typeface="Noto Sans CJK JP Regular"/>
                        </a:rPr>
                        <a:t>答案</a:t>
                      </a:r>
                      <a:r>
                        <a:rPr sz="1800" dirty="0">
                          <a:latin typeface="Noto Sans CJK JP Regular"/>
                          <a:cs typeface="Noto Sans CJK JP Regular"/>
                        </a:rPr>
                        <a:t>=1</a:t>
                      </a:r>
                    </a:p>
                    <a:p>
                      <a:pPr marL="23495" algn="ctr">
                        <a:lnSpc>
                          <a:spcPct val="100000"/>
                        </a:lnSpc>
                        <a:spcBef>
                          <a:spcPts val="5"/>
                        </a:spcBef>
                      </a:pPr>
                      <a:r>
                        <a:rPr sz="1800" dirty="0">
                          <a:latin typeface="Noto Sans CJK JP Regular"/>
                          <a:cs typeface="Noto Sans CJK JP Regular"/>
                        </a:rPr>
                        <a:t>預測=1</a:t>
                      </a: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400" dirty="0">
                        <a:latin typeface="Times New Roman"/>
                        <a:cs typeface="Times New Roman"/>
                      </a:endParaRPr>
                    </a:p>
                    <a:p>
                      <a:pPr marL="24130" algn="ctr">
                        <a:lnSpc>
                          <a:spcPct val="100000"/>
                        </a:lnSpc>
                        <a:spcBef>
                          <a:spcPts val="1880"/>
                        </a:spcBef>
                      </a:pPr>
                      <a:r>
                        <a:rPr sz="1800" spc="-55" dirty="0">
                          <a:latin typeface="Noto Sans CJK JP Regular"/>
                          <a:cs typeface="Noto Sans CJK JP Regular"/>
                        </a:rPr>
                        <a:t>FP</a:t>
                      </a:r>
                      <a:endParaRPr sz="1800" dirty="0">
                        <a:latin typeface="Noto Sans CJK JP Regular"/>
                        <a:cs typeface="Noto Sans CJK JP Regular"/>
                      </a:endParaRPr>
                    </a:p>
                    <a:p>
                      <a:pPr marL="25400" algn="ctr">
                        <a:lnSpc>
                          <a:spcPct val="100000"/>
                        </a:lnSpc>
                      </a:pPr>
                      <a:r>
                        <a:rPr sz="1800" spc="-5" dirty="0">
                          <a:latin typeface="Noto Sans CJK JP Regular"/>
                          <a:cs typeface="Noto Sans CJK JP Regular"/>
                        </a:rPr>
                        <a:t>答案</a:t>
                      </a:r>
                      <a:r>
                        <a:rPr sz="1800" dirty="0">
                          <a:latin typeface="Noto Sans CJK JP Regular"/>
                          <a:cs typeface="Noto Sans CJK JP Regular"/>
                        </a:rPr>
                        <a:t>=0</a:t>
                      </a:r>
                    </a:p>
                    <a:p>
                      <a:pPr marL="24765" algn="ctr">
                        <a:lnSpc>
                          <a:spcPct val="100000"/>
                        </a:lnSpc>
                        <a:spcBef>
                          <a:spcPts val="5"/>
                        </a:spcBef>
                      </a:pPr>
                      <a:r>
                        <a:rPr sz="1800" dirty="0">
                          <a:latin typeface="Noto Sans CJK JP Regular"/>
                          <a:cs typeface="Noto Sans CJK JP Regular"/>
                        </a:rPr>
                        <a:t>預測=1</a:t>
                      </a: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16125">
                <a:tc>
                  <a:txBody>
                    <a:bodyPr/>
                    <a:lstStyle/>
                    <a:p>
                      <a:pPr>
                        <a:lnSpc>
                          <a:spcPct val="100000"/>
                        </a:lnSpc>
                      </a:pPr>
                      <a:endParaRPr sz="2400">
                        <a:latin typeface="Times New Roman"/>
                        <a:cs typeface="Times New Roman"/>
                      </a:endParaRPr>
                    </a:p>
                    <a:p>
                      <a:pPr marL="20955" algn="ctr">
                        <a:lnSpc>
                          <a:spcPct val="100000"/>
                        </a:lnSpc>
                        <a:spcBef>
                          <a:spcPts val="1895"/>
                        </a:spcBef>
                      </a:pPr>
                      <a:r>
                        <a:rPr sz="1800" spc="35" dirty="0">
                          <a:latin typeface="Noto Sans CJK JP Regular"/>
                          <a:cs typeface="Noto Sans CJK JP Regular"/>
                        </a:rPr>
                        <a:t>TN</a:t>
                      </a:r>
                      <a:endParaRPr sz="1800">
                        <a:latin typeface="Noto Sans CJK JP Regular"/>
                        <a:cs typeface="Noto Sans CJK JP Regular"/>
                      </a:endParaRPr>
                    </a:p>
                    <a:p>
                      <a:pPr marL="640080" marR="608330" algn="ctr">
                        <a:lnSpc>
                          <a:spcPct val="100000"/>
                        </a:lnSpc>
                        <a:spcBef>
                          <a:spcPts val="5"/>
                        </a:spcBef>
                      </a:pPr>
                      <a:r>
                        <a:rPr sz="1800" dirty="0">
                          <a:latin typeface="Noto Sans CJK JP Regular"/>
                          <a:cs typeface="Noto Sans CJK JP Regular"/>
                        </a:rPr>
                        <a:t>答案=0 預測=0</a:t>
                      </a:r>
                      <a:endParaRPr sz="1800">
                        <a:latin typeface="Noto Sans CJK JP Regular"/>
                        <a:cs typeface="Noto Sans CJK JP Regular"/>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400" dirty="0">
                        <a:latin typeface="Times New Roman"/>
                        <a:cs typeface="Times New Roman"/>
                      </a:endParaRPr>
                    </a:p>
                    <a:p>
                      <a:pPr marL="24765" algn="ctr">
                        <a:lnSpc>
                          <a:spcPct val="100000"/>
                        </a:lnSpc>
                        <a:spcBef>
                          <a:spcPts val="1895"/>
                        </a:spcBef>
                      </a:pPr>
                      <a:r>
                        <a:rPr sz="1800" spc="50" dirty="0">
                          <a:latin typeface="Noto Sans CJK JP Regular"/>
                          <a:cs typeface="Noto Sans CJK JP Regular"/>
                        </a:rPr>
                        <a:t>FN</a:t>
                      </a:r>
                      <a:endParaRPr sz="1800" dirty="0">
                        <a:latin typeface="Noto Sans CJK JP Regular"/>
                        <a:cs typeface="Noto Sans CJK JP Regular"/>
                      </a:endParaRPr>
                    </a:p>
                    <a:p>
                      <a:pPr marL="640715" marR="607695" algn="ctr">
                        <a:lnSpc>
                          <a:spcPct val="100000"/>
                        </a:lnSpc>
                        <a:spcBef>
                          <a:spcPts val="5"/>
                        </a:spcBef>
                      </a:pPr>
                      <a:r>
                        <a:rPr sz="1800" dirty="0">
                          <a:latin typeface="Noto Sans CJK JP Regular"/>
                          <a:cs typeface="Noto Sans CJK JP Regular"/>
                        </a:rPr>
                        <a:t>答案=1 預測=0</a:t>
                      </a: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bl>
          </a:graphicData>
        </a:graphic>
      </p:graphicFrame>
      <p:sp>
        <p:nvSpPr>
          <p:cNvPr id="9" name="object 2">
            <a:extLst>
              <a:ext uri="{FF2B5EF4-FFF2-40B4-BE49-F238E27FC236}">
                <a16:creationId xmlns:a16="http://schemas.microsoft.com/office/drawing/2014/main" xmlns="" id="{A3116E4C-64A9-4EB0-88D9-6B30BCEEF029}"/>
              </a:ext>
            </a:extLst>
          </p:cNvPr>
          <p:cNvSpPr txBox="1">
            <a:spLocks/>
          </p:cNvSpPr>
          <p:nvPr/>
        </p:nvSpPr>
        <p:spPr>
          <a:xfrm>
            <a:off x="1762125" y="515499"/>
            <a:ext cx="5619115" cy="629018"/>
          </a:xfrm>
          <a:prstGeom prst="rect">
            <a:avLst/>
          </a:prstGeom>
        </p:spPr>
        <p:txBody>
          <a:bodyPr vert="horz" wrap="square" lIns="0" tIns="13335" rIns="0" bIns="0" rtlCol="0" anchor="ctr">
            <a:sp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12700">
              <a:spcBef>
                <a:spcPts val="105"/>
              </a:spcBef>
            </a:pPr>
            <a:r>
              <a:rPr lang="zh-CN" altLang="en-US" dirty="0">
                <a:solidFill>
                  <a:srgbClr val="0000FF"/>
                </a:solidFill>
                <a:latin typeface="黑体" panose="02010609060101010101" pitchFamily="49" charset="-122"/>
                <a:ea typeface="黑体" panose="02010609060101010101" pitchFamily="49" charset="-122"/>
              </a:rPr>
              <a:t>验证品质的指标－分类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21588A4F-CD2D-4E0A-B46C-48EE1F33B391}"/>
              </a:ext>
            </a:extLst>
          </p:cNvPr>
          <p:cNvPicPr>
            <a:picLocks noChangeAspect="1"/>
          </p:cNvPicPr>
          <p:nvPr/>
        </p:nvPicPr>
        <p:blipFill>
          <a:blip r:embed="rId2"/>
          <a:stretch>
            <a:fillRect/>
          </a:stretch>
        </p:blipFill>
        <p:spPr>
          <a:xfrm>
            <a:off x="159463" y="1828800"/>
            <a:ext cx="8908337" cy="4953000"/>
          </a:xfrm>
          <a:prstGeom prst="rect">
            <a:avLst/>
          </a:prstGeom>
        </p:spPr>
      </p:pic>
      <p:sp>
        <p:nvSpPr>
          <p:cNvPr id="3" name="Rectangle 2">
            <a:extLst>
              <a:ext uri="{FF2B5EF4-FFF2-40B4-BE49-F238E27FC236}">
                <a16:creationId xmlns:a16="http://schemas.microsoft.com/office/drawing/2014/main" xmlns="" id="{B85C2DCB-A25D-469C-BCF9-28D12D5D7EC6}"/>
              </a:ext>
            </a:extLst>
          </p:cNvPr>
          <p:cNvSpPr txBox="1">
            <a:spLocks noChangeArrowheads="1"/>
          </p:cNvSpPr>
          <p:nvPr/>
        </p:nvSpPr>
        <p:spPr>
          <a:xfrm>
            <a:off x="457200" y="838200"/>
            <a:ext cx="8382000" cy="1066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sz="3400" b="1" dirty="0">
                <a:solidFill>
                  <a:srgbClr val="0000FF"/>
                </a:solidFill>
                <a:latin typeface="Arial" charset="0"/>
                <a:ea typeface="Arial" charset="0"/>
                <a:cs typeface="Arial" charset="0"/>
              </a:rPr>
              <a:t>E</a:t>
            </a:r>
            <a:r>
              <a:rPr lang="en-US" altLang="zh-CN" sz="3400" b="1" dirty="0">
                <a:solidFill>
                  <a:srgbClr val="0000FF"/>
                </a:solidFill>
                <a:latin typeface="Arial" charset="0"/>
                <a:ea typeface="Arial" charset="0"/>
                <a:cs typeface="Arial" charset="0"/>
              </a:rPr>
              <a:t>xamples of </a:t>
            </a:r>
            <a:r>
              <a:rPr lang="en-US" altLang="x-none" sz="3400" b="1" dirty="0">
                <a:solidFill>
                  <a:srgbClr val="0000FF"/>
                </a:solidFill>
                <a:latin typeface="Arial" charset="0"/>
                <a:ea typeface="Arial" charset="0"/>
                <a:cs typeface="Arial" charset="0"/>
              </a:rPr>
              <a:t>Artificial Intelligence</a:t>
            </a:r>
          </a:p>
        </p:txBody>
      </p:sp>
    </p:spTree>
    <p:extLst>
      <p:ext uri="{BB962C8B-B14F-4D97-AF65-F5344CB8AC3E}">
        <p14:creationId xmlns:p14="http://schemas.microsoft.com/office/powerpoint/2010/main" val="9702975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550797"/>
            <a:ext cx="7774305" cy="1653658"/>
          </a:xfrm>
          <a:prstGeom prst="rect">
            <a:avLst/>
          </a:prstGeom>
        </p:spPr>
        <p:txBody>
          <a:bodyPr vert="horz" wrap="square" lIns="0" tIns="85725" rIns="0" bIns="0" rtlCol="0">
            <a:spAutoFit/>
          </a:bodyPr>
          <a:lstStyle/>
          <a:p>
            <a:pPr marL="355600" indent="-342900">
              <a:lnSpc>
                <a:spcPct val="100000"/>
              </a:lnSpc>
              <a:spcBef>
                <a:spcPts val="675"/>
              </a:spcBef>
              <a:buFont typeface="Arial"/>
              <a:buChar char="•"/>
              <a:tabLst>
                <a:tab pos="354965" algn="l"/>
                <a:tab pos="355600" algn="l"/>
              </a:tabLst>
            </a:pPr>
            <a:r>
              <a:rPr lang="en-US" altLang="zh-CN" sz="2400" spc="165" dirty="0">
                <a:solidFill>
                  <a:srgbClr val="FF0000"/>
                </a:solidFill>
                <a:latin typeface="黑体" panose="02010609060101010101" pitchFamily="49" charset="-122"/>
                <a:ea typeface="黑体" panose="02010609060101010101" pitchFamily="49" charset="-122"/>
                <a:cs typeface="Noto Sans CJK JP Regular"/>
              </a:rPr>
              <a:t>ROC</a:t>
            </a:r>
            <a:r>
              <a:rPr lang="en-US" altLang="zh-CN" sz="2400" spc="165" dirty="0">
                <a:latin typeface="黑体" panose="02010609060101010101" pitchFamily="49" charset="-122"/>
                <a:ea typeface="黑体" panose="02010609060101010101" pitchFamily="49" charset="-122"/>
                <a:cs typeface="Noto Sans CJK JP Regular"/>
              </a:rPr>
              <a:t>=</a:t>
            </a:r>
            <a:r>
              <a:rPr lang="zh-CN" altLang="en-US" sz="2400" spc="165" dirty="0">
                <a:latin typeface="黑体" panose="02010609060101010101" pitchFamily="49" charset="-122"/>
                <a:ea typeface="黑体" panose="02010609060101010101" pitchFamily="49" charset="-122"/>
                <a:cs typeface="Noto Sans CJK JP Regular"/>
              </a:rPr>
              <a:t>各种</a:t>
            </a:r>
            <a:r>
              <a:rPr lang="en-US" altLang="zh-CN" sz="2400" spc="165" dirty="0">
                <a:latin typeface="黑体" panose="02010609060101010101" pitchFamily="49" charset="-122"/>
                <a:ea typeface="黑体" panose="02010609060101010101" pitchFamily="49" charset="-122"/>
                <a:cs typeface="Noto Sans CJK JP Regular"/>
              </a:rPr>
              <a:t>Sensitivity</a:t>
            </a:r>
            <a:r>
              <a:rPr lang="zh-CN" altLang="en-US" sz="2400" spc="165" dirty="0">
                <a:latin typeface="黑体" panose="02010609060101010101" pitchFamily="49" charset="-122"/>
                <a:ea typeface="黑体" panose="02010609060101010101" pitchFamily="49" charset="-122"/>
                <a:cs typeface="Noto Sans CJK JP Regular"/>
              </a:rPr>
              <a:t>和</a:t>
            </a:r>
            <a:r>
              <a:rPr lang="en-US" altLang="zh-CN" sz="2400" spc="165" dirty="0">
                <a:latin typeface="黑体" panose="02010609060101010101" pitchFamily="49" charset="-122"/>
                <a:ea typeface="黑体" panose="02010609060101010101" pitchFamily="49" charset="-122"/>
                <a:cs typeface="Noto Sans CJK JP Regular"/>
              </a:rPr>
              <a:t>1-Specificity</a:t>
            </a:r>
            <a:r>
              <a:rPr lang="zh-CN" altLang="en-US" sz="2400" spc="165" dirty="0">
                <a:latin typeface="黑体" panose="02010609060101010101" pitchFamily="49" charset="-122"/>
                <a:ea typeface="黑体" panose="02010609060101010101" pitchFamily="49" charset="-122"/>
                <a:cs typeface="Noto Sans CJK JP Regular"/>
              </a:rPr>
              <a:t>结果所产生的一条曲线</a:t>
            </a:r>
          </a:p>
          <a:p>
            <a:pPr marL="355600" indent="-342900">
              <a:lnSpc>
                <a:spcPct val="100000"/>
              </a:lnSpc>
              <a:spcBef>
                <a:spcPts val="675"/>
              </a:spcBef>
              <a:buFont typeface="Arial"/>
              <a:buChar char="•"/>
              <a:tabLst>
                <a:tab pos="354965" algn="l"/>
                <a:tab pos="355600" algn="l"/>
              </a:tabLst>
            </a:pPr>
            <a:r>
              <a:rPr lang="en-US" altLang="zh-CN" sz="2400" spc="165" dirty="0">
                <a:solidFill>
                  <a:srgbClr val="FF0000"/>
                </a:solidFill>
                <a:latin typeface="黑体" panose="02010609060101010101" pitchFamily="49" charset="-122"/>
                <a:ea typeface="黑体" panose="02010609060101010101" pitchFamily="49" charset="-122"/>
                <a:cs typeface="Noto Sans CJK JP Regular"/>
              </a:rPr>
              <a:t>AUC=ROC</a:t>
            </a:r>
            <a:r>
              <a:rPr lang="zh-CN" altLang="en-US" sz="2400" spc="165" dirty="0">
                <a:solidFill>
                  <a:srgbClr val="FF0000"/>
                </a:solidFill>
                <a:latin typeface="黑体" panose="02010609060101010101" pitchFamily="49" charset="-122"/>
                <a:ea typeface="黑体" panose="02010609060101010101" pitchFamily="49" charset="-122"/>
                <a:cs typeface="Noto Sans CJK JP Regular"/>
              </a:rPr>
              <a:t>下的面积</a:t>
            </a:r>
            <a:r>
              <a:rPr lang="en-US" altLang="zh-CN" sz="2400" spc="165" dirty="0">
                <a:latin typeface="黑体" panose="02010609060101010101" pitchFamily="49" charset="-122"/>
                <a:ea typeface="黑体" panose="02010609060101010101" pitchFamily="49" charset="-122"/>
                <a:cs typeface="Noto Sans CJK JP Regular"/>
              </a:rPr>
              <a:t>,</a:t>
            </a:r>
            <a:r>
              <a:rPr lang="zh-CN" altLang="en-US" sz="2400" spc="165" dirty="0">
                <a:latin typeface="黑体" panose="02010609060101010101" pitchFamily="49" charset="-122"/>
                <a:ea typeface="黑体" panose="02010609060101010101" pitchFamily="49" charset="-122"/>
                <a:cs typeface="Noto Sans CJK JP Regular"/>
              </a:rPr>
              <a:t>数字介于</a:t>
            </a:r>
            <a:r>
              <a:rPr lang="en-US" altLang="zh-CN" sz="2400" spc="165" dirty="0">
                <a:latin typeface="黑体" panose="02010609060101010101" pitchFamily="49" charset="-122"/>
                <a:ea typeface="黑体" panose="02010609060101010101" pitchFamily="49" charset="-122"/>
                <a:cs typeface="Noto Sans CJK JP Regular"/>
              </a:rPr>
              <a:t>1~0</a:t>
            </a:r>
            <a:r>
              <a:rPr lang="zh-CN" altLang="en-US" sz="2400" spc="165" dirty="0">
                <a:latin typeface="黑体" panose="02010609060101010101" pitchFamily="49" charset="-122"/>
                <a:ea typeface="黑体" panose="02010609060101010101" pitchFamily="49" charset="-122"/>
                <a:cs typeface="Noto Sans CJK JP Regular"/>
              </a:rPr>
              <a:t>之间</a:t>
            </a:r>
            <a:r>
              <a:rPr lang="en-US" altLang="zh-CN" sz="2400" spc="165" dirty="0">
                <a:latin typeface="黑体" panose="02010609060101010101" pitchFamily="49" charset="-122"/>
                <a:ea typeface="黑体" panose="02010609060101010101" pitchFamily="49" charset="-122"/>
                <a:cs typeface="Noto Sans CJK JP Regular"/>
              </a:rPr>
              <a:t>,</a:t>
            </a:r>
            <a:r>
              <a:rPr lang="zh-CN" altLang="en-US" sz="2400" spc="165" dirty="0">
                <a:latin typeface="黑体" panose="02010609060101010101" pitchFamily="49" charset="-122"/>
                <a:ea typeface="黑体" panose="02010609060101010101" pitchFamily="49" charset="-122"/>
                <a:cs typeface="Noto Sans CJK JP Regular"/>
              </a:rPr>
              <a:t>越大表示系统认 定结果越好</a:t>
            </a:r>
            <a:r>
              <a:rPr lang="en-US" altLang="zh-CN" sz="2400" spc="165" dirty="0">
                <a:latin typeface="黑体" panose="02010609060101010101" pitchFamily="49" charset="-122"/>
                <a:ea typeface="黑体" panose="02010609060101010101" pitchFamily="49" charset="-122"/>
                <a:cs typeface="Noto Sans CJK JP Regular"/>
              </a:rPr>
              <a:t>,0.5</a:t>
            </a:r>
            <a:r>
              <a:rPr lang="zh-CN" altLang="en-US" sz="2400" spc="165" dirty="0">
                <a:latin typeface="黑体" panose="02010609060101010101" pitchFamily="49" charset="-122"/>
                <a:ea typeface="黑体" panose="02010609060101010101" pitchFamily="49" charset="-122"/>
                <a:cs typeface="Noto Sans CJK JP Regular"/>
              </a:rPr>
              <a:t>表示无预测价值</a:t>
            </a:r>
            <a:endParaRPr sz="2400" dirty="0">
              <a:latin typeface="黑体" panose="02010609060101010101" pitchFamily="49" charset="-122"/>
              <a:ea typeface="黑体" panose="02010609060101010101" pitchFamily="49" charset="-122"/>
              <a:cs typeface="Noto Sans CJK JP Regular"/>
            </a:endParaRPr>
          </a:p>
        </p:txBody>
      </p:sp>
      <p:sp>
        <p:nvSpPr>
          <p:cNvPr id="4" name="object 4"/>
          <p:cNvSpPr/>
          <p:nvPr/>
        </p:nvSpPr>
        <p:spPr>
          <a:xfrm>
            <a:off x="1600200" y="3669044"/>
            <a:ext cx="5267324" cy="2447576"/>
          </a:xfrm>
          <a:prstGeom prst="rect">
            <a:avLst/>
          </a:prstGeom>
          <a:blipFill>
            <a:blip r:embed="rId2" cstate="print"/>
            <a:stretch>
              <a:fillRect/>
            </a:stretch>
          </a:blipFill>
        </p:spPr>
        <p:txBody>
          <a:bodyPr wrap="square" lIns="0" tIns="0" rIns="0" bIns="0" rtlCol="0"/>
          <a:lstStyle/>
          <a:p>
            <a:endParaRPr/>
          </a:p>
        </p:txBody>
      </p:sp>
      <p:sp>
        <p:nvSpPr>
          <p:cNvPr id="8" name="object 2">
            <a:extLst>
              <a:ext uri="{FF2B5EF4-FFF2-40B4-BE49-F238E27FC236}">
                <a16:creationId xmlns:a16="http://schemas.microsoft.com/office/drawing/2014/main" xmlns="" id="{B5D897BD-A931-4AC8-B291-3F772C5E0127}"/>
              </a:ext>
            </a:extLst>
          </p:cNvPr>
          <p:cNvSpPr txBox="1">
            <a:spLocks/>
          </p:cNvSpPr>
          <p:nvPr/>
        </p:nvSpPr>
        <p:spPr>
          <a:xfrm>
            <a:off x="1762125" y="515499"/>
            <a:ext cx="5619115" cy="629018"/>
          </a:xfrm>
          <a:prstGeom prst="rect">
            <a:avLst/>
          </a:prstGeom>
        </p:spPr>
        <p:txBody>
          <a:bodyPr vert="horz" wrap="square" lIns="0" tIns="13335" rIns="0" bIns="0" rtlCol="0" anchor="ctr">
            <a:sp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12700">
              <a:spcBef>
                <a:spcPts val="105"/>
              </a:spcBef>
            </a:pPr>
            <a:r>
              <a:rPr lang="zh-CN" altLang="en-US" dirty="0">
                <a:solidFill>
                  <a:srgbClr val="0000FF"/>
                </a:solidFill>
                <a:latin typeface="黑体" panose="02010609060101010101" pitchFamily="49" charset="-122"/>
                <a:ea typeface="黑体" panose="02010609060101010101" pitchFamily="49" charset="-122"/>
              </a:rPr>
              <a:t>验证品质的指标－分类</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981326"/>
            <a:ext cx="7644765" cy="2712922"/>
          </a:xfrm>
          <a:prstGeom prst="rect">
            <a:avLst/>
          </a:prstGeom>
        </p:spPr>
        <p:txBody>
          <a:bodyPr vert="horz" wrap="square" lIns="0" tIns="85725" rIns="0" bIns="0" rtlCol="0">
            <a:spAutoFit/>
          </a:bodyPr>
          <a:lstStyle/>
          <a:p>
            <a:pPr marL="355600" indent="-342900">
              <a:lnSpc>
                <a:spcPct val="100000"/>
              </a:lnSpc>
              <a:spcBef>
                <a:spcPts val="675"/>
              </a:spcBef>
              <a:buChar char="•"/>
              <a:tabLst>
                <a:tab pos="354965" algn="l"/>
                <a:tab pos="355600" algn="l"/>
              </a:tabLst>
            </a:pPr>
            <a:r>
              <a:rPr sz="2400" spc="-125" dirty="0">
                <a:latin typeface="Arial"/>
                <a:cs typeface="Arial"/>
              </a:rPr>
              <a:t>MAD(mean</a:t>
            </a:r>
            <a:r>
              <a:rPr sz="2400" spc="-150" dirty="0">
                <a:latin typeface="Arial"/>
                <a:cs typeface="Arial"/>
              </a:rPr>
              <a:t> </a:t>
            </a:r>
            <a:r>
              <a:rPr sz="2400" spc="-90" dirty="0">
                <a:latin typeface="Arial"/>
                <a:cs typeface="Arial"/>
              </a:rPr>
              <a:t>absolute</a:t>
            </a:r>
            <a:r>
              <a:rPr sz="2400" spc="-125" dirty="0">
                <a:latin typeface="Arial"/>
                <a:cs typeface="Arial"/>
              </a:rPr>
              <a:t> </a:t>
            </a:r>
            <a:r>
              <a:rPr sz="2400" spc="-65" dirty="0" err="1">
                <a:latin typeface="Arial"/>
                <a:cs typeface="Arial"/>
              </a:rPr>
              <a:t>deviation,</a:t>
            </a:r>
            <a:r>
              <a:rPr sz="2400" dirty="0" err="1">
                <a:latin typeface="Droid Sans Fallback"/>
                <a:cs typeface="Droid Sans Fallback"/>
              </a:rPr>
              <a:t>平均絕對偏差</a:t>
            </a:r>
            <a:r>
              <a:rPr sz="2400" spc="-75" dirty="0">
                <a:latin typeface="Arial"/>
                <a:cs typeface="Arial"/>
              </a:rPr>
              <a:t>)</a:t>
            </a:r>
            <a:endParaRPr lang="en-US" altLang="zh-CN" sz="2400" spc="-75" dirty="0">
              <a:latin typeface="Arial"/>
              <a:cs typeface="Arial"/>
            </a:endParaRPr>
          </a:p>
          <a:p>
            <a:pPr marL="355600" indent="-342900">
              <a:lnSpc>
                <a:spcPct val="100000"/>
              </a:lnSpc>
              <a:spcBef>
                <a:spcPts val="675"/>
              </a:spcBef>
              <a:buChar char="•"/>
              <a:tabLst>
                <a:tab pos="354965" algn="l"/>
                <a:tab pos="355600" algn="l"/>
              </a:tabLst>
            </a:pPr>
            <a:endParaRPr lang="en-US" altLang="zh-CN" sz="2400" spc="-75" dirty="0">
              <a:latin typeface="Arial"/>
              <a:cs typeface="Arial"/>
            </a:endParaRPr>
          </a:p>
          <a:p>
            <a:pPr marL="355600" indent="-342900">
              <a:lnSpc>
                <a:spcPct val="100000"/>
              </a:lnSpc>
              <a:spcBef>
                <a:spcPts val="675"/>
              </a:spcBef>
              <a:buChar char="•"/>
              <a:tabLst>
                <a:tab pos="354965" algn="l"/>
                <a:tab pos="355600" algn="l"/>
              </a:tabLst>
            </a:pPr>
            <a:endParaRPr sz="2400" dirty="0">
              <a:latin typeface="Arial"/>
              <a:cs typeface="Arial"/>
            </a:endParaRPr>
          </a:p>
          <a:p>
            <a:pPr marL="355600" indent="-342900">
              <a:lnSpc>
                <a:spcPct val="100000"/>
              </a:lnSpc>
              <a:spcBef>
                <a:spcPts val="575"/>
              </a:spcBef>
              <a:buChar char="•"/>
              <a:tabLst>
                <a:tab pos="354965" algn="l"/>
                <a:tab pos="355600" algn="l"/>
              </a:tabLst>
            </a:pPr>
            <a:r>
              <a:rPr sz="2400" spc="-180" dirty="0">
                <a:latin typeface="Arial"/>
                <a:cs typeface="Arial"/>
              </a:rPr>
              <a:t>MSE(mean</a:t>
            </a:r>
            <a:r>
              <a:rPr sz="2400" spc="-160" dirty="0">
                <a:latin typeface="Arial"/>
                <a:cs typeface="Arial"/>
              </a:rPr>
              <a:t> </a:t>
            </a:r>
            <a:r>
              <a:rPr sz="2400" spc="-120" dirty="0">
                <a:latin typeface="Arial"/>
                <a:cs typeface="Arial"/>
              </a:rPr>
              <a:t>squared</a:t>
            </a:r>
            <a:r>
              <a:rPr sz="2400" spc="-110" dirty="0">
                <a:latin typeface="Arial"/>
                <a:cs typeface="Arial"/>
              </a:rPr>
              <a:t> </a:t>
            </a:r>
            <a:r>
              <a:rPr sz="2400" spc="-70" dirty="0" err="1">
                <a:latin typeface="Arial"/>
                <a:cs typeface="Arial"/>
              </a:rPr>
              <a:t>error,</a:t>
            </a:r>
            <a:r>
              <a:rPr sz="2400" dirty="0" err="1">
                <a:latin typeface="Droid Sans Fallback"/>
                <a:cs typeface="Droid Sans Fallback"/>
              </a:rPr>
              <a:t>均方誤差</a:t>
            </a:r>
            <a:r>
              <a:rPr sz="2400" spc="-75" dirty="0">
                <a:latin typeface="Arial"/>
                <a:cs typeface="Arial"/>
              </a:rPr>
              <a:t>)</a:t>
            </a:r>
            <a:endParaRPr lang="en-US" altLang="zh-CN" sz="2400" spc="-75" dirty="0">
              <a:latin typeface="Arial"/>
              <a:cs typeface="Arial"/>
            </a:endParaRPr>
          </a:p>
          <a:p>
            <a:pPr marL="355600" indent="-342900">
              <a:lnSpc>
                <a:spcPct val="100000"/>
              </a:lnSpc>
              <a:spcBef>
                <a:spcPts val="575"/>
              </a:spcBef>
              <a:buChar char="•"/>
              <a:tabLst>
                <a:tab pos="354965" algn="l"/>
                <a:tab pos="355600" algn="l"/>
              </a:tabLst>
            </a:pPr>
            <a:endParaRPr lang="en-US" altLang="zh-CN" sz="2400" spc="-75" dirty="0">
              <a:latin typeface="Arial"/>
              <a:cs typeface="Arial"/>
            </a:endParaRPr>
          </a:p>
          <a:p>
            <a:pPr marL="355600" indent="-342900">
              <a:lnSpc>
                <a:spcPct val="100000"/>
              </a:lnSpc>
              <a:spcBef>
                <a:spcPts val="575"/>
              </a:spcBef>
              <a:buChar char="•"/>
              <a:tabLst>
                <a:tab pos="354965" algn="l"/>
                <a:tab pos="355600" algn="l"/>
              </a:tabLst>
            </a:pPr>
            <a:endParaRPr sz="2400" dirty="0">
              <a:latin typeface="Arial"/>
              <a:cs typeface="Arial"/>
            </a:endParaRPr>
          </a:p>
        </p:txBody>
      </p:sp>
      <p:pic>
        <p:nvPicPr>
          <p:cNvPr id="4" name="图片 3">
            <a:extLst>
              <a:ext uri="{FF2B5EF4-FFF2-40B4-BE49-F238E27FC236}">
                <a16:creationId xmlns:a16="http://schemas.microsoft.com/office/drawing/2014/main" xmlns="" id="{02C4466D-F72D-45E4-82E9-11696631C64A}"/>
              </a:ext>
            </a:extLst>
          </p:cNvPr>
          <p:cNvPicPr>
            <a:picLocks noChangeAspect="1"/>
          </p:cNvPicPr>
          <p:nvPr/>
        </p:nvPicPr>
        <p:blipFill>
          <a:blip r:embed="rId2"/>
          <a:stretch>
            <a:fillRect/>
          </a:stretch>
        </p:blipFill>
        <p:spPr>
          <a:xfrm>
            <a:off x="1905000" y="2514600"/>
            <a:ext cx="4221954" cy="685800"/>
          </a:xfrm>
          <a:prstGeom prst="rect">
            <a:avLst/>
          </a:prstGeom>
        </p:spPr>
      </p:pic>
      <p:pic>
        <p:nvPicPr>
          <p:cNvPr id="5" name="图片 4">
            <a:extLst>
              <a:ext uri="{FF2B5EF4-FFF2-40B4-BE49-F238E27FC236}">
                <a16:creationId xmlns:a16="http://schemas.microsoft.com/office/drawing/2014/main" xmlns="" id="{42AD74FB-F9AB-4822-95C0-ECFB76162DFE}"/>
              </a:ext>
            </a:extLst>
          </p:cNvPr>
          <p:cNvPicPr>
            <a:picLocks noChangeAspect="1"/>
          </p:cNvPicPr>
          <p:nvPr/>
        </p:nvPicPr>
        <p:blipFill>
          <a:blip r:embed="rId3"/>
          <a:stretch>
            <a:fillRect/>
          </a:stretch>
        </p:blipFill>
        <p:spPr>
          <a:xfrm>
            <a:off x="1873774" y="3971132"/>
            <a:ext cx="2698226" cy="685800"/>
          </a:xfrm>
          <a:prstGeom prst="rect">
            <a:avLst/>
          </a:prstGeom>
        </p:spPr>
      </p:pic>
      <p:sp>
        <p:nvSpPr>
          <p:cNvPr id="8" name="object 2">
            <a:extLst>
              <a:ext uri="{FF2B5EF4-FFF2-40B4-BE49-F238E27FC236}">
                <a16:creationId xmlns:a16="http://schemas.microsoft.com/office/drawing/2014/main" xmlns="" id="{8011F5C9-DC65-4F9C-8779-3BE062F98280}"/>
              </a:ext>
            </a:extLst>
          </p:cNvPr>
          <p:cNvSpPr txBox="1">
            <a:spLocks/>
          </p:cNvSpPr>
          <p:nvPr/>
        </p:nvSpPr>
        <p:spPr>
          <a:xfrm>
            <a:off x="1676400" y="890679"/>
            <a:ext cx="5619115" cy="629018"/>
          </a:xfrm>
          <a:prstGeom prst="rect">
            <a:avLst/>
          </a:prstGeom>
        </p:spPr>
        <p:txBody>
          <a:bodyPr vert="horz" wrap="square" lIns="0" tIns="13335" rIns="0" bIns="0" rtlCol="0" anchor="ctr">
            <a:sp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12700">
              <a:spcBef>
                <a:spcPts val="105"/>
              </a:spcBef>
            </a:pPr>
            <a:r>
              <a:rPr lang="zh-CN" altLang="en-US" dirty="0">
                <a:solidFill>
                  <a:srgbClr val="0000FF"/>
                </a:solidFill>
                <a:latin typeface="黑体" panose="02010609060101010101" pitchFamily="49" charset="-122"/>
                <a:ea typeface="黑体" panose="02010609060101010101" pitchFamily="49" charset="-122"/>
              </a:rPr>
              <a:t>验证品质的指标－回归</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A9AA05-A5CF-486D-AC23-DA8F606969E9}"/>
              </a:ext>
            </a:extLst>
          </p:cNvPr>
          <p:cNvSpPr>
            <a:spLocks noGrp="1"/>
          </p:cNvSpPr>
          <p:nvPr>
            <p:ph type="title"/>
          </p:nvPr>
        </p:nvSpPr>
        <p:spPr>
          <a:xfrm>
            <a:off x="457200" y="457200"/>
            <a:ext cx="8229600" cy="1066800"/>
          </a:xfrm>
        </p:spPr>
        <p:txBody>
          <a:bodyPr/>
          <a:lstStyle/>
          <a:p>
            <a:r>
              <a:rPr lang="en-US" altLang="zh-CN" dirty="0">
                <a:solidFill>
                  <a:srgbClr val="0000FF"/>
                </a:solidFill>
              </a:rPr>
              <a:t>Part 1 Conclusion</a:t>
            </a:r>
            <a:endParaRPr lang="zh-CN" altLang="en-US" dirty="0">
              <a:solidFill>
                <a:srgbClr val="0000FF"/>
              </a:solidFill>
            </a:endParaRPr>
          </a:p>
        </p:txBody>
      </p:sp>
      <p:sp>
        <p:nvSpPr>
          <p:cNvPr id="3" name="内容占位符 2">
            <a:extLst>
              <a:ext uri="{FF2B5EF4-FFF2-40B4-BE49-F238E27FC236}">
                <a16:creationId xmlns:a16="http://schemas.microsoft.com/office/drawing/2014/main" xmlns="" id="{193079DC-D143-4266-A96E-5C9A3A04E595}"/>
              </a:ext>
            </a:extLst>
          </p:cNvPr>
          <p:cNvSpPr>
            <a:spLocks noGrp="1"/>
          </p:cNvSpPr>
          <p:nvPr>
            <p:ph idx="1"/>
          </p:nvPr>
        </p:nvSpPr>
        <p:spPr>
          <a:xfrm>
            <a:off x="457200" y="1295400"/>
            <a:ext cx="8229600" cy="5279136"/>
          </a:xfrm>
        </p:spPr>
        <p:txBody>
          <a:bodyPr>
            <a:normAutofit fontScale="92500" lnSpcReduction="20000"/>
          </a:bodyPr>
          <a:lstStyle/>
          <a:p>
            <a:pPr>
              <a:lnSpc>
                <a:spcPct val="130000"/>
              </a:lnSpc>
            </a:pPr>
            <a:r>
              <a:rPr lang="en-US" altLang="zh-CN" sz="2600" dirty="0">
                <a:latin typeface="Times New Roman" panose="02020603050405020304" pitchFamily="18" charset="0"/>
                <a:ea typeface="黑体" panose="02010609060101010101" pitchFamily="49" charset="-122"/>
              </a:rPr>
              <a:t>Artificial Intelligence</a:t>
            </a:r>
            <a:r>
              <a:rPr lang="zh-CN" altLang="en-US" sz="2600" dirty="0">
                <a:latin typeface="Times New Roman" panose="02020603050405020304" pitchFamily="18" charset="0"/>
                <a:ea typeface="黑体" panose="02010609060101010101" pitchFamily="49" charset="-122"/>
              </a:rPr>
              <a:t>是指利用计算机软件和硬件</a:t>
            </a:r>
            <a:r>
              <a:rPr lang="zh-CN" altLang="en-US" sz="2600" dirty="0">
                <a:solidFill>
                  <a:srgbClr val="FF0000"/>
                </a:solidFill>
                <a:latin typeface="Times New Roman" panose="02020603050405020304" pitchFamily="18" charset="0"/>
                <a:ea typeface="黑体" panose="02010609060101010101" pitchFamily="49" charset="-122"/>
              </a:rPr>
              <a:t>实现模拟人类智慧和人类智能行为</a:t>
            </a:r>
            <a:r>
              <a:rPr lang="zh-CN" altLang="en-US" sz="2600" dirty="0">
                <a:latin typeface="Times New Roman" panose="02020603050405020304" pitchFamily="18" charset="0"/>
                <a:ea typeface="黑体" panose="02010609060101010101" pitchFamily="49" charset="-122"/>
              </a:rPr>
              <a:t>；</a:t>
            </a:r>
            <a:endParaRPr lang="en-US" altLang="zh-CN" sz="2600" dirty="0">
              <a:latin typeface="Times New Roman" panose="02020603050405020304" pitchFamily="18" charset="0"/>
              <a:ea typeface="黑体" panose="02010609060101010101" pitchFamily="49" charset="-122"/>
            </a:endParaRPr>
          </a:p>
          <a:p>
            <a:pPr>
              <a:lnSpc>
                <a:spcPct val="130000"/>
              </a:lnSpc>
            </a:pPr>
            <a:endParaRPr lang="en-US" altLang="zh-CN" sz="2600" dirty="0">
              <a:latin typeface="Times New Roman" panose="02020603050405020304" pitchFamily="18" charset="0"/>
              <a:ea typeface="黑体" panose="02010609060101010101" pitchFamily="49" charset="-122"/>
            </a:endParaRPr>
          </a:p>
          <a:p>
            <a:pPr>
              <a:lnSpc>
                <a:spcPct val="130000"/>
              </a:lnSpc>
            </a:pPr>
            <a:r>
              <a:rPr lang="en-US" altLang="zh-CN" sz="2600" dirty="0">
                <a:latin typeface="Times New Roman" panose="02020603050405020304" pitchFamily="18" charset="0"/>
                <a:ea typeface="黑体" panose="02010609060101010101" pitchFamily="49" charset="-122"/>
              </a:rPr>
              <a:t>Machine Learning</a:t>
            </a:r>
            <a:r>
              <a:rPr lang="zh-CN" altLang="en-US" sz="2600" dirty="0">
                <a:latin typeface="Times New Roman" panose="02020603050405020304" pitchFamily="18" charset="0"/>
                <a:ea typeface="黑体" panose="02010609060101010101" pitchFamily="49" charset="-122"/>
              </a:rPr>
              <a:t>是一种</a:t>
            </a:r>
            <a:r>
              <a:rPr lang="zh-CN" altLang="en-US" sz="2600" dirty="0">
                <a:solidFill>
                  <a:srgbClr val="FF0000"/>
                </a:solidFill>
                <a:latin typeface="Times New Roman" panose="02020603050405020304" pitchFamily="18" charset="0"/>
                <a:ea typeface="黑体" panose="02010609060101010101" pitchFamily="49" charset="-122"/>
              </a:rPr>
              <a:t>实现</a:t>
            </a:r>
            <a:r>
              <a:rPr lang="en-US" altLang="zh-CN" sz="2600" dirty="0">
                <a:solidFill>
                  <a:srgbClr val="FF0000"/>
                </a:solidFill>
                <a:latin typeface="Times New Roman" panose="02020603050405020304" pitchFamily="18" charset="0"/>
                <a:ea typeface="黑体" panose="02010609060101010101" pitchFamily="49" charset="-122"/>
              </a:rPr>
              <a:t>Artificial Intelligence</a:t>
            </a:r>
            <a:r>
              <a:rPr lang="zh-CN" altLang="en-US" sz="2600" dirty="0">
                <a:latin typeface="Times New Roman" panose="02020603050405020304" pitchFamily="18" charset="0"/>
                <a:ea typeface="黑体" panose="02010609060101010101" pitchFamily="49" charset="-122"/>
              </a:rPr>
              <a:t>的方法；</a:t>
            </a:r>
            <a:endParaRPr lang="en-US" altLang="zh-CN" sz="2600" dirty="0">
              <a:latin typeface="Times New Roman" panose="02020603050405020304" pitchFamily="18" charset="0"/>
              <a:ea typeface="黑体" panose="02010609060101010101" pitchFamily="49" charset="-122"/>
            </a:endParaRPr>
          </a:p>
          <a:p>
            <a:pPr>
              <a:lnSpc>
                <a:spcPct val="130000"/>
              </a:lnSpc>
            </a:pPr>
            <a:endParaRPr lang="en-US" altLang="zh-CN" sz="2600" dirty="0">
              <a:latin typeface="Times New Roman" panose="02020603050405020304" pitchFamily="18" charset="0"/>
              <a:ea typeface="黑体" panose="02010609060101010101" pitchFamily="49" charset="-122"/>
            </a:endParaRPr>
          </a:p>
          <a:p>
            <a:pPr>
              <a:lnSpc>
                <a:spcPct val="130000"/>
              </a:lnSpc>
            </a:pPr>
            <a:r>
              <a:rPr lang="en-US" altLang="zh-CN" sz="2600" dirty="0">
                <a:latin typeface="Times New Roman" panose="02020603050405020304" pitchFamily="18" charset="0"/>
                <a:ea typeface="黑体" panose="02010609060101010101" pitchFamily="49" charset="-122"/>
              </a:rPr>
              <a:t>Machine Learning</a:t>
            </a:r>
            <a:r>
              <a:rPr lang="zh-CN" altLang="en-US" sz="2600" dirty="0">
                <a:latin typeface="Times New Roman" panose="02020603050405020304" pitchFamily="18" charset="0"/>
                <a:ea typeface="黑体" panose="02010609060101010101" pitchFamily="49" charset="-122"/>
              </a:rPr>
              <a:t>主要包括</a:t>
            </a:r>
            <a:r>
              <a:rPr lang="zh-CN" altLang="en-US" sz="2600" dirty="0">
                <a:solidFill>
                  <a:srgbClr val="FF0000"/>
                </a:solidFill>
                <a:latin typeface="Times New Roman" panose="02020603050405020304" pitchFamily="18" charset="0"/>
                <a:ea typeface="黑体" panose="02010609060101010101" pitchFamily="49" charset="-122"/>
              </a:rPr>
              <a:t>特征提取、构建模型和模型评估</a:t>
            </a:r>
            <a:r>
              <a:rPr lang="zh-CN" altLang="en-US" sz="2600" dirty="0">
                <a:latin typeface="Times New Roman" panose="02020603050405020304" pitchFamily="18" charset="0"/>
                <a:ea typeface="黑体" panose="02010609060101010101" pitchFamily="49" charset="-122"/>
              </a:rPr>
              <a:t>三个步骤；</a:t>
            </a:r>
            <a:endParaRPr lang="en-US" altLang="zh-CN" sz="2600" dirty="0">
              <a:latin typeface="Times New Roman" panose="02020603050405020304" pitchFamily="18" charset="0"/>
              <a:ea typeface="黑体" panose="02010609060101010101" pitchFamily="49" charset="-122"/>
            </a:endParaRPr>
          </a:p>
          <a:p>
            <a:pPr>
              <a:lnSpc>
                <a:spcPct val="130000"/>
              </a:lnSpc>
            </a:pPr>
            <a:endParaRPr lang="en-US" altLang="zh-CN" sz="2600" dirty="0">
              <a:latin typeface="Times New Roman" panose="02020603050405020304" pitchFamily="18" charset="0"/>
              <a:ea typeface="黑体" panose="02010609060101010101" pitchFamily="49" charset="-122"/>
            </a:endParaRPr>
          </a:p>
          <a:p>
            <a:pPr>
              <a:lnSpc>
                <a:spcPct val="130000"/>
              </a:lnSpc>
            </a:pPr>
            <a:r>
              <a:rPr lang="en-US" altLang="zh-CN" sz="2600" dirty="0">
                <a:latin typeface="Times New Roman" panose="02020603050405020304" pitchFamily="18" charset="0"/>
                <a:ea typeface="黑体" panose="02010609060101010101" pitchFamily="49" charset="-122"/>
              </a:rPr>
              <a:t>Neural Network</a:t>
            </a:r>
            <a:r>
              <a:rPr lang="zh-CN" altLang="en-US" sz="2600" dirty="0">
                <a:latin typeface="Times New Roman" panose="02020603050405020304" pitchFamily="18" charset="0"/>
                <a:ea typeface="黑体" panose="02010609060101010101" pitchFamily="49" charset="-122"/>
              </a:rPr>
              <a:t>是</a:t>
            </a:r>
            <a:r>
              <a:rPr lang="zh-CN" altLang="en-US" sz="2600" dirty="0">
                <a:solidFill>
                  <a:srgbClr val="FF0000"/>
                </a:solidFill>
                <a:latin typeface="Times New Roman" panose="02020603050405020304" pitchFamily="18" charset="0"/>
                <a:ea typeface="黑体" panose="02010609060101010101" pitchFamily="49" charset="-122"/>
              </a:rPr>
              <a:t>构建模型</a:t>
            </a:r>
            <a:r>
              <a:rPr lang="zh-CN" altLang="en-US" sz="2600" dirty="0">
                <a:latin typeface="Times New Roman" panose="02020603050405020304" pitchFamily="18" charset="0"/>
                <a:ea typeface="黑体" panose="02010609060101010101" pitchFamily="49" charset="-122"/>
              </a:rPr>
              <a:t>的一种算法；</a:t>
            </a:r>
            <a:endParaRPr lang="en-US" altLang="zh-CN" sz="2600" dirty="0">
              <a:latin typeface="Times New Roman" panose="02020603050405020304" pitchFamily="18" charset="0"/>
              <a:ea typeface="黑体" panose="02010609060101010101" pitchFamily="49" charset="-122"/>
            </a:endParaRPr>
          </a:p>
          <a:p>
            <a:pPr>
              <a:lnSpc>
                <a:spcPct val="130000"/>
              </a:lnSpc>
            </a:pPr>
            <a:endParaRPr lang="en-US" altLang="zh-CN" sz="2600" dirty="0">
              <a:latin typeface="Times New Roman" panose="02020603050405020304" pitchFamily="18" charset="0"/>
              <a:ea typeface="黑体" panose="02010609060101010101" pitchFamily="49" charset="-122"/>
            </a:endParaRPr>
          </a:p>
          <a:p>
            <a:pPr>
              <a:lnSpc>
                <a:spcPct val="130000"/>
              </a:lnSpc>
            </a:pPr>
            <a:r>
              <a:rPr lang="en-US" altLang="zh-CN" sz="2600" dirty="0">
                <a:latin typeface="Times New Roman" panose="02020603050405020304" pitchFamily="18" charset="0"/>
                <a:ea typeface="黑体" panose="02010609060101010101" pitchFamily="49" charset="-122"/>
              </a:rPr>
              <a:t>Deep Learning</a:t>
            </a:r>
            <a:r>
              <a:rPr lang="zh-CN" altLang="en-US" sz="2600" dirty="0">
                <a:latin typeface="Times New Roman" panose="02020603050405020304" pitchFamily="18" charset="0"/>
                <a:ea typeface="黑体" panose="02010609060101010101" pitchFamily="49" charset="-122"/>
              </a:rPr>
              <a:t>是在</a:t>
            </a:r>
            <a:r>
              <a:rPr lang="en-US" altLang="zh-CN" sz="2600" dirty="0">
                <a:latin typeface="Times New Roman" panose="02020603050405020304" pitchFamily="18" charset="0"/>
                <a:ea typeface="黑体" panose="02010609060101010101" pitchFamily="49" charset="-122"/>
              </a:rPr>
              <a:t>Neural Network</a:t>
            </a:r>
            <a:r>
              <a:rPr lang="zh-CN" altLang="en-US" sz="2600" dirty="0">
                <a:latin typeface="Times New Roman" panose="02020603050405020304" pitchFamily="18" charset="0"/>
                <a:ea typeface="黑体" panose="02010609060101010101" pitchFamily="49" charset="-122"/>
              </a:rPr>
              <a:t>基础上</a:t>
            </a:r>
            <a:r>
              <a:rPr lang="zh-CN" altLang="en-US" sz="2600" dirty="0">
                <a:solidFill>
                  <a:srgbClr val="FF0000"/>
                </a:solidFill>
                <a:latin typeface="Times New Roman" panose="02020603050405020304" pitchFamily="18" charset="0"/>
                <a:ea typeface="黑体" panose="02010609060101010101" pitchFamily="49" charset="-122"/>
              </a:rPr>
              <a:t>基于大数据</a:t>
            </a:r>
            <a:r>
              <a:rPr lang="zh-CN" altLang="en-US" sz="2600" dirty="0">
                <a:latin typeface="Times New Roman" panose="02020603050405020304" pitchFamily="18" charset="0"/>
                <a:ea typeface="黑体" panose="02010609060101010101" pitchFamily="49" charset="-122"/>
              </a:rPr>
              <a:t>建立的算法。</a:t>
            </a:r>
            <a:endParaRPr lang="en-US" altLang="zh-CN" sz="2600" dirty="0">
              <a:latin typeface="Times New Roman" panose="02020603050405020304" pitchFamily="18" charset="0"/>
              <a:ea typeface="黑体" panose="02010609060101010101" pitchFamily="49" charset="-122"/>
            </a:endParaRPr>
          </a:p>
          <a:p>
            <a:endParaRPr lang="en-US" altLang="zh-CN" dirty="0"/>
          </a:p>
        </p:txBody>
      </p:sp>
    </p:spTree>
    <p:extLst>
      <p:ext uri="{BB962C8B-B14F-4D97-AF65-F5344CB8AC3E}">
        <p14:creationId xmlns:p14="http://schemas.microsoft.com/office/powerpoint/2010/main" val="263813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B85C2DCB-A25D-469C-BCF9-28D12D5D7EC6}"/>
              </a:ext>
            </a:extLst>
          </p:cNvPr>
          <p:cNvSpPr txBox="1">
            <a:spLocks noChangeArrowheads="1"/>
          </p:cNvSpPr>
          <p:nvPr/>
        </p:nvSpPr>
        <p:spPr>
          <a:xfrm>
            <a:off x="457200" y="838200"/>
            <a:ext cx="8382000" cy="1066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sz="3400" b="1" dirty="0">
                <a:solidFill>
                  <a:srgbClr val="0000FF"/>
                </a:solidFill>
                <a:latin typeface="Arial" charset="0"/>
                <a:ea typeface="Arial" charset="0"/>
                <a:cs typeface="Arial" charset="0"/>
              </a:rPr>
              <a:t>E</a:t>
            </a:r>
            <a:r>
              <a:rPr lang="en-US" altLang="zh-CN" sz="3400" b="1" dirty="0">
                <a:solidFill>
                  <a:srgbClr val="0000FF"/>
                </a:solidFill>
                <a:latin typeface="Arial" charset="0"/>
                <a:ea typeface="Arial" charset="0"/>
                <a:cs typeface="Arial" charset="0"/>
              </a:rPr>
              <a:t>xamples of </a:t>
            </a:r>
            <a:r>
              <a:rPr lang="en-US" altLang="x-none" sz="3400" b="1" dirty="0">
                <a:solidFill>
                  <a:srgbClr val="0000FF"/>
                </a:solidFill>
                <a:latin typeface="Arial" charset="0"/>
                <a:ea typeface="Arial" charset="0"/>
                <a:cs typeface="Arial" charset="0"/>
              </a:rPr>
              <a:t>Artificial Intelligence</a:t>
            </a:r>
          </a:p>
        </p:txBody>
      </p:sp>
      <p:sp>
        <p:nvSpPr>
          <p:cNvPr id="4" name="Rectangle 3">
            <a:extLst>
              <a:ext uri="{FF2B5EF4-FFF2-40B4-BE49-F238E27FC236}">
                <a16:creationId xmlns:a16="http://schemas.microsoft.com/office/drawing/2014/main" xmlns="" id="{A3095C1B-3B53-4A4F-8CB0-A692DF50E5BA}"/>
              </a:ext>
            </a:extLst>
          </p:cNvPr>
          <p:cNvSpPr txBox="1">
            <a:spLocks noChangeArrowheads="1"/>
          </p:cNvSpPr>
          <p:nvPr/>
        </p:nvSpPr>
        <p:spPr>
          <a:xfrm>
            <a:off x="5334000" y="2438400"/>
            <a:ext cx="3657600" cy="3124200"/>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n-US" altLang="zh-CN" b="1" dirty="0"/>
              <a:t>GPS navigation systems </a:t>
            </a:r>
            <a:r>
              <a:rPr lang="en-US" altLang="zh-CN" dirty="0"/>
              <a:t>use stored map information for determining optimal route selection based on a shortest path algorithm.</a:t>
            </a:r>
            <a:endParaRPr lang="en-US" altLang="x-none" sz="2400" dirty="0">
              <a:latin typeface="Calibri" panose="020F0502020204030204" pitchFamily="34" charset="0"/>
              <a:cs typeface="Calibri" panose="020F0502020204030204" pitchFamily="34" charset="0"/>
            </a:endParaRPr>
          </a:p>
        </p:txBody>
      </p:sp>
      <p:pic>
        <p:nvPicPr>
          <p:cNvPr id="590850" name="Picture 2" descr="âGPS navigation systemsâçå¾çæç´¢ç»æ">
            <a:extLst>
              <a:ext uri="{FF2B5EF4-FFF2-40B4-BE49-F238E27FC236}">
                <a16:creationId xmlns:a16="http://schemas.microsoft.com/office/drawing/2014/main" xmlns="" id="{C9828D52-503F-44CC-BC1B-2A239C368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34648"/>
            <a:ext cx="508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652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B85C2DCB-A25D-469C-BCF9-28D12D5D7EC6}"/>
              </a:ext>
            </a:extLst>
          </p:cNvPr>
          <p:cNvSpPr txBox="1">
            <a:spLocks noChangeArrowheads="1"/>
          </p:cNvSpPr>
          <p:nvPr/>
        </p:nvSpPr>
        <p:spPr>
          <a:xfrm>
            <a:off x="304800" y="990600"/>
            <a:ext cx="8382000" cy="1066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sz="3400" b="1" dirty="0">
                <a:solidFill>
                  <a:srgbClr val="0000FF"/>
                </a:solidFill>
                <a:latin typeface="Arial" charset="0"/>
                <a:ea typeface="Arial" charset="0"/>
                <a:cs typeface="Arial" charset="0"/>
              </a:rPr>
              <a:t>E</a:t>
            </a:r>
            <a:r>
              <a:rPr lang="en-US" altLang="zh-CN" sz="3400" b="1" dirty="0">
                <a:solidFill>
                  <a:srgbClr val="0000FF"/>
                </a:solidFill>
                <a:latin typeface="Arial" charset="0"/>
                <a:ea typeface="Arial" charset="0"/>
                <a:cs typeface="Arial" charset="0"/>
              </a:rPr>
              <a:t>xamples of </a:t>
            </a:r>
            <a:r>
              <a:rPr lang="en-US" altLang="x-none" sz="3400" b="1" dirty="0">
                <a:solidFill>
                  <a:srgbClr val="0000FF"/>
                </a:solidFill>
                <a:latin typeface="Arial" charset="0"/>
                <a:ea typeface="Arial" charset="0"/>
                <a:cs typeface="Arial" charset="0"/>
              </a:rPr>
              <a:t>Artificial Intelligence</a:t>
            </a:r>
          </a:p>
        </p:txBody>
      </p:sp>
      <p:sp>
        <p:nvSpPr>
          <p:cNvPr id="4" name="Rectangle 3">
            <a:extLst>
              <a:ext uri="{FF2B5EF4-FFF2-40B4-BE49-F238E27FC236}">
                <a16:creationId xmlns:a16="http://schemas.microsoft.com/office/drawing/2014/main" xmlns="" id="{A3095C1B-3B53-4A4F-8CB0-A692DF50E5BA}"/>
              </a:ext>
            </a:extLst>
          </p:cNvPr>
          <p:cNvSpPr txBox="1">
            <a:spLocks noChangeArrowheads="1"/>
          </p:cNvSpPr>
          <p:nvPr/>
        </p:nvSpPr>
        <p:spPr>
          <a:xfrm>
            <a:off x="5181600" y="2274404"/>
            <a:ext cx="3962400" cy="2743200"/>
          </a:xfrm>
          <a:prstGeom prst="rect">
            <a:avLst/>
          </a:prstGeom>
        </p:spPr>
        <p:txBody>
          <a:bodyPr>
            <a:normAutofit fontScale="9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n-US" altLang="zh-CN" dirty="0">
                <a:latin typeface="Calibri" panose="020F0502020204030204" pitchFamily="34" charset="0"/>
                <a:cs typeface="Calibri" panose="020F0502020204030204" pitchFamily="34" charset="0"/>
              </a:rPr>
              <a:t>In </a:t>
            </a:r>
            <a:r>
              <a:rPr lang="en-US" altLang="zh-CN" b="1" dirty="0">
                <a:latin typeface="Calibri" panose="020F0502020204030204" pitchFamily="34" charset="0"/>
                <a:cs typeface="Calibri" panose="020F0502020204030204" pitchFamily="34" charset="0"/>
              </a:rPr>
              <a:t>video games</a:t>
            </a:r>
            <a:r>
              <a:rPr lang="en-US" altLang="zh-CN" dirty="0">
                <a:latin typeface="Calibri" panose="020F0502020204030204" pitchFamily="34" charset="0"/>
                <a:cs typeface="Calibri" panose="020F0502020204030204" pitchFamily="34" charset="0"/>
              </a:rPr>
              <a:t>, </a:t>
            </a:r>
            <a:r>
              <a:rPr lang="en-US" altLang="zh-CN" b="1" dirty="0">
                <a:latin typeface="Calibri" panose="020F0502020204030204" pitchFamily="34" charset="0"/>
                <a:cs typeface="Calibri" panose="020F0502020204030204" pitchFamily="34" charset="0"/>
              </a:rPr>
              <a:t>artificial intelligence</a:t>
            </a:r>
            <a:r>
              <a:rPr lang="en-US" altLang="zh-CN" dirty="0">
                <a:latin typeface="Calibri" panose="020F0502020204030204" pitchFamily="34" charset="0"/>
                <a:cs typeface="Calibri" panose="020F0502020204030204" pitchFamily="34" charset="0"/>
              </a:rPr>
              <a:t> (</a:t>
            </a:r>
            <a:r>
              <a:rPr lang="en-US" altLang="zh-CN" b="1" dirty="0">
                <a:latin typeface="Calibri" panose="020F0502020204030204" pitchFamily="34" charset="0"/>
                <a:cs typeface="Calibri" panose="020F0502020204030204" pitchFamily="34" charset="0"/>
              </a:rPr>
              <a:t>AI</a:t>
            </a:r>
            <a:r>
              <a:rPr lang="en-US" altLang="zh-CN" dirty="0">
                <a:latin typeface="Calibri" panose="020F0502020204030204" pitchFamily="34" charset="0"/>
                <a:cs typeface="Calibri" panose="020F0502020204030204" pitchFamily="34" charset="0"/>
              </a:rPr>
              <a:t>) is used to generate responsive, adaptive or </a:t>
            </a:r>
            <a:r>
              <a:rPr lang="en-US" altLang="zh-CN" b="1" dirty="0">
                <a:latin typeface="Calibri" panose="020F0502020204030204" pitchFamily="34" charset="0"/>
                <a:cs typeface="Calibri" panose="020F0502020204030204" pitchFamily="34" charset="0"/>
              </a:rPr>
              <a:t>intelligent </a:t>
            </a:r>
            <a:r>
              <a:rPr lang="en-US" altLang="zh-CN" dirty="0">
                <a:latin typeface="Calibri" panose="020F0502020204030204" pitchFamily="34" charset="0"/>
                <a:cs typeface="Calibri" panose="020F0502020204030204" pitchFamily="34" charset="0"/>
              </a:rPr>
              <a:t>behaviors primarily in non-player </a:t>
            </a:r>
            <a:r>
              <a:rPr lang="en-US" altLang="zh-CN" b="1" dirty="0">
                <a:latin typeface="Calibri" panose="020F0502020204030204" pitchFamily="34" charset="0"/>
                <a:cs typeface="Calibri" panose="020F0502020204030204" pitchFamily="34" charset="0"/>
              </a:rPr>
              <a:t>characters</a:t>
            </a:r>
            <a:r>
              <a:rPr lang="en-US" altLang="zh-CN" dirty="0">
                <a:latin typeface="Calibri" panose="020F0502020204030204" pitchFamily="34" charset="0"/>
                <a:cs typeface="Calibri" panose="020F0502020204030204" pitchFamily="34" charset="0"/>
              </a:rPr>
              <a:t> (NPCs) similar to human-like</a:t>
            </a:r>
          </a:p>
          <a:p>
            <a:pPr marL="109728" indent="0">
              <a:buNone/>
            </a:pPr>
            <a:r>
              <a:rPr lang="en-US" altLang="zh-CN" b="1" dirty="0">
                <a:latin typeface="Calibri" panose="020F0502020204030204" pitchFamily="34" charset="0"/>
                <a:cs typeface="Calibri" panose="020F0502020204030204" pitchFamily="34" charset="0"/>
              </a:rPr>
              <a:t>intelligence</a:t>
            </a:r>
            <a:r>
              <a:rPr lang="en-US" altLang="zh-CN" dirty="0">
                <a:latin typeface="Calibri" panose="020F0502020204030204" pitchFamily="34" charset="0"/>
                <a:cs typeface="Calibri" panose="020F0502020204030204" pitchFamily="34" charset="0"/>
              </a:rPr>
              <a:t>. </a:t>
            </a:r>
            <a:endParaRPr lang="en-US" altLang="x-none" sz="2400" dirty="0">
              <a:latin typeface="Calibri" panose="020F0502020204030204" pitchFamily="34" charset="0"/>
              <a:cs typeface="Calibri" panose="020F0502020204030204" pitchFamily="34" charset="0"/>
            </a:endParaRPr>
          </a:p>
        </p:txBody>
      </p:sp>
      <p:sp>
        <p:nvSpPr>
          <p:cNvPr id="5" name="Rectangle 3">
            <a:extLst>
              <a:ext uri="{FF2B5EF4-FFF2-40B4-BE49-F238E27FC236}">
                <a16:creationId xmlns:a16="http://schemas.microsoft.com/office/drawing/2014/main" xmlns="" id="{F6E0C19D-1783-4333-A53F-DCA089197D75}"/>
              </a:ext>
            </a:extLst>
          </p:cNvPr>
          <p:cNvSpPr txBox="1">
            <a:spLocks noChangeArrowheads="1"/>
          </p:cNvSpPr>
          <p:nvPr/>
        </p:nvSpPr>
        <p:spPr>
          <a:xfrm>
            <a:off x="152400" y="5334000"/>
            <a:ext cx="8572500" cy="1143000"/>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altLang="zh-CN" b="1" dirty="0">
                <a:latin typeface="Calibri" panose="020F0502020204030204" pitchFamily="34" charset="0"/>
                <a:cs typeface="Calibri" panose="020F0502020204030204" pitchFamily="34" charset="0"/>
              </a:rPr>
              <a:t>Artificial intelligence</a:t>
            </a:r>
            <a:r>
              <a:rPr lang="en-US" altLang="zh-CN" dirty="0">
                <a:latin typeface="Calibri" panose="020F0502020204030204" pitchFamily="34" charset="0"/>
                <a:cs typeface="Calibri" panose="020F0502020204030204" pitchFamily="34" charset="0"/>
              </a:rPr>
              <a:t> has been an integral part of </a:t>
            </a:r>
            <a:r>
              <a:rPr lang="en-US" altLang="zh-CN" b="1" dirty="0">
                <a:latin typeface="Calibri" panose="020F0502020204030204" pitchFamily="34" charset="0"/>
                <a:cs typeface="Calibri" panose="020F0502020204030204" pitchFamily="34" charset="0"/>
              </a:rPr>
              <a:t>video games</a:t>
            </a:r>
            <a:r>
              <a:rPr lang="en-US" altLang="zh-CN" dirty="0">
                <a:latin typeface="Calibri" panose="020F0502020204030204" pitchFamily="34" charset="0"/>
                <a:cs typeface="Calibri" panose="020F0502020204030204" pitchFamily="34" charset="0"/>
              </a:rPr>
              <a:t> since their inception in the 1950s</a:t>
            </a:r>
            <a:endParaRPr lang="en-US" altLang="x-none" sz="2400" dirty="0">
              <a:latin typeface="Calibri" panose="020F0502020204030204" pitchFamily="34" charset="0"/>
              <a:cs typeface="Calibri" panose="020F0502020204030204" pitchFamily="34" charset="0"/>
            </a:endParaRPr>
          </a:p>
        </p:txBody>
      </p:sp>
      <p:pic>
        <p:nvPicPr>
          <p:cNvPr id="589826" name="Picture 2" descr="âvideo games characters artificial intelligenceâçå¾çæç´¢ç»æ">
            <a:extLst>
              <a:ext uri="{FF2B5EF4-FFF2-40B4-BE49-F238E27FC236}">
                <a16:creationId xmlns:a16="http://schemas.microsoft.com/office/drawing/2014/main" xmlns="" id="{0CA58801-B72F-4F70-ACB6-7200759C5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1"/>
            <a:ext cx="4898569" cy="274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86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3400" y="2286000"/>
            <a:ext cx="7368540" cy="3330399"/>
          </a:xfrm>
          <a:prstGeom prst="rect">
            <a:avLst/>
          </a:prstGeom>
        </p:spPr>
        <p:txBody>
          <a:bodyPr vert="horz" wrap="square" lIns="0" tIns="87630" rIns="0" bIns="0" rtlCol="0">
            <a:spAutoFit/>
          </a:bodyPr>
          <a:lstStyle/>
          <a:p>
            <a:pPr marL="355600" indent="-342900">
              <a:lnSpc>
                <a:spcPct val="100000"/>
              </a:lnSpc>
              <a:spcBef>
                <a:spcPts val="690"/>
              </a:spcBef>
              <a:buFont typeface="Arial"/>
              <a:buChar char="•"/>
              <a:tabLst>
                <a:tab pos="354965" algn="l"/>
                <a:tab pos="355600" algn="l"/>
              </a:tabLst>
            </a:pPr>
            <a:r>
              <a:rPr sz="3200" dirty="0">
                <a:latin typeface="黑体" panose="02010609060101010101" pitchFamily="49" charset="-122"/>
                <a:ea typeface="黑体" panose="02010609060101010101" pitchFamily="49" charset="-122"/>
              </a:rPr>
              <a:t>2017年</a:t>
            </a:r>
            <a:r>
              <a:rPr lang="zh-CN" altLang="en-US" sz="3200" dirty="0">
                <a:latin typeface="黑体" panose="02010609060101010101" pitchFamily="49" charset="-122"/>
                <a:ea typeface="黑体" panose="02010609060101010101" pitchFamily="49" charset="-122"/>
              </a:rPr>
              <a:t>讨论度</a:t>
            </a:r>
            <a:r>
              <a:rPr sz="3200" dirty="0" err="1">
                <a:latin typeface="黑体" panose="02010609060101010101" pitchFamily="49" charset="-122"/>
                <a:ea typeface="黑体" panose="02010609060101010101" pitchFamily="49" charset="-122"/>
              </a:rPr>
              <a:t>最高的三大</a:t>
            </a:r>
            <a:r>
              <a:rPr lang="zh-CN" altLang="en-US" sz="3200" dirty="0">
                <a:latin typeface="黑体" panose="02010609060101010101" pitchFamily="49" charset="-122"/>
                <a:ea typeface="黑体" panose="02010609060101010101" pitchFamily="49" charset="-122"/>
              </a:rPr>
              <a:t>杀手级应用</a:t>
            </a:r>
            <a:endParaRPr lang="en-US" altLang="zh-CN" sz="3200" dirty="0">
              <a:latin typeface="黑体" panose="02010609060101010101" pitchFamily="49" charset="-122"/>
              <a:ea typeface="黑体" panose="02010609060101010101" pitchFamily="49" charset="-122"/>
            </a:endParaRPr>
          </a:p>
          <a:p>
            <a:pPr marL="355600" indent="-342900">
              <a:lnSpc>
                <a:spcPct val="100000"/>
              </a:lnSpc>
              <a:spcBef>
                <a:spcPts val="690"/>
              </a:spcBef>
              <a:buFont typeface="Arial"/>
              <a:buChar char="•"/>
              <a:tabLst>
                <a:tab pos="354965" algn="l"/>
                <a:tab pos="355600" algn="l"/>
              </a:tabLst>
            </a:pPr>
            <a:endParaRPr sz="3200" dirty="0">
              <a:latin typeface="黑体" panose="02010609060101010101" pitchFamily="49" charset="-122"/>
              <a:ea typeface="黑体" panose="02010609060101010101" pitchFamily="49" charset="-122"/>
            </a:endParaRPr>
          </a:p>
          <a:p>
            <a:pPr marL="756285" lvl="1" indent="-286385">
              <a:lnSpc>
                <a:spcPct val="100000"/>
              </a:lnSpc>
              <a:spcBef>
                <a:spcPts val="500"/>
              </a:spcBef>
              <a:buFont typeface="Arial"/>
              <a:buChar char="–"/>
              <a:tabLst>
                <a:tab pos="756285" algn="l"/>
                <a:tab pos="756920" algn="l"/>
              </a:tabLst>
            </a:pPr>
            <a:r>
              <a:rPr sz="2400" dirty="0" err="1">
                <a:latin typeface="黑体" panose="02010609060101010101" pitchFamily="49" charset="-122"/>
                <a:ea typeface="黑体" panose="02010609060101010101" pitchFamily="49" charset="-122"/>
              </a:rPr>
              <a:t>以一抵十，AI客服</a:t>
            </a:r>
            <a:r>
              <a:rPr lang="zh-CN" altLang="en-US" sz="2400" dirty="0">
                <a:latin typeface="黑体" panose="02010609060101010101" pitchFamily="49" charset="-122"/>
                <a:ea typeface="黑体" panose="02010609060101010101" pitchFamily="49" charset="-122"/>
              </a:rPr>
              <a:t>将</a:t>
            </a:r>
            <a:r>
              <a:rPr sz="2400" dirty="0">
                <a:latin typeface="黑体" panose="02010609060101010101" pitchFamily="49" charset="-122"/>
                <a:ea typeface="黑体" panose="02010609060101010101" pitchFamily="49" charset="-122"/>
              </a:rPr>
              <a:t>成</a:t>
            </a:r>
            <a:r>
              <a:rPr lang="zh-CN" altLang="en-US" sz="2400" dirty="0">
                <a:latin typeface="黑体" panose="02010609060101010101" pitchFamily="49" charset="-122"/>
                <a:ea typeface="黑体" panose="02010609060101010101" pitchFamily="49" charset="-122"/>
              </a:rPr>
              <a:t>企业</a:t>
            </a:r>
            <a:r>
              <a:rPr sz="2400" dirty="0" err="1">
                <a:latin typeface="黑体" panose="02010609060101010101" pitchFamily="49" charset="-122"/>
                <a:ea typeface="黑体" panose="02010609060101010101" pitchFamily="49" charset="-122"/>
              </a:rPr>
              <a:t>新武器</a:t>
            </a:r>
            <a:endParaRPr lang="en-US" altLang="zh-CN" sz="2400" dirty="0">
              <a:latin typeface="黑体" panose="02010609060101010101" pitchFamily="49" charset="-122"/>
              <a:ea typeface="黑体" panose="02010609060101010101" pitchFamily="49" charset="-122"/>
            </a:endParaRPr>
          </a:p>
          <a:p>
            <a:pPr marL="756285" lvl="1" indent="-286385">
              <a:lnSpc>
                <a:spcPct val="100000"/>
              </a:lnSpc>
              <a:spcBef>
                <a:spcPts val="500"/>
              </a:spcBef>
              <a:buFont typeface="Arial"/>
              <a:buChar char="–"/>
              <a:tabLst>
                <a:tab pos="756285" algn="l"/>
                <a:tab pos="756920" algn="l"/>
              </a:tabLst>
            </a:pPr>
            <a:endParaRPr sz="2400" dirty="0">
              <a:latin typeface="黑体" panose="02010609060101010101" pitchFamily="49" charset="-122"/>
              <a:ea typeface="黑体" panose="02010609060101010101" pitchFamily="49" charset="-122"/>
            </a:endParaRPr>
          </a:p>
          <a:p>
            <a:pPr marL="756285" lvl="1" indent="-286385">
              <a:lnSpc>
                <a:spcPct val="100000"/>
              </a:lnSpc>
              <a:spcBef>
                <a:spcPts val="480"/>
              </a:spcBef>
              <a:buFont typeface="Arial"/>
              <a:buChar char="–"/>
              <a:tabLst>
                <a:tab pos="756285" algn="l"/>
                <a:tab pos="756920" algn="l"/>
              </a:tabLst>
            </a:pPr>
            <a:r>
              <a:rPr lang="zh-CN" altLang="en-US" sz="2400" dirty="0">
                <a:latin typeface="黑体" panose="02010609060101010101" pitchFamily="49" charset="-122"/>
                <a:ea typeface="黑体" panose="02010609060101010101" pitchFamily="49" charset="-122"/>
              </a:rPr>
              <a:t>放开双手</a:t>
            </a:r>
            <a:r>
              <a:rPr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自驾车</a:t>
            </a:r>
            <a:r>
              <a:rPr sz="2400" dirty="0" err="1">
                <a:latin typeface="黑体" panose="02010609060101010101" pitchFamily="49" charset="-122"/>
                <a:ea typeface="黑体" panose="02010609060101010101" pitchFamily="49" charset="-122"/>
              </a:rPr>
              <a:t>上路更安全</a:t>
            </a:r>
            <a:endParaRPr lang="en-US" altLang="zh-CN" sz="2400" dirty="0">
              <a:latin typeface="黑体" panose="02010609060101010101" pitchFamily="49" charset="-122"/>
              <a:ea typeface="黑体" panose="02010609060101010101" pitchFamily="49" charset="-122"/>
            </a:endParaRPr>
          </a:p>
          <a:p>
            <a:pPr marL="756285" lvl="1" indent="-286385">
              <a:lnSpc>
                <a:spcPct val="100000"/>
              </a:lnSpc>
              <a:spcBef>
                <a:spcPts val="480"/>
              </a:spcBef>
              <a:buFont typeface="Arial"/>
              <a:buChar char="–"/>
              <a:tabLst>
                <a:tab pos="756285" algn="l"/>
                <a:tab pos="756920" algn="l"/>
              </a:tabLst>
            </a:pPr>
            <a:endParaRPr sz="2400" dirty="0">
              <a:latin typeface="黑体" panose="02010609060101010101" pitchFamily="49" charset="-122"/>
              <a:ea typeface="黑体" panose="02010609060101010101" pitchFamily="49" charset="-122"/>
            </a:endParaRPr>
          </a:p>
          <a:p>
            <a:pPr marL="756285" lvl="1" indent="-286385">
              <a:lnSpc>
                <a:spcPct val="100000"/>
              </a:lnSpc>
              <a:spcBef>
                <a:spcPts val="480"/>
              </a:spcBef>
              <a:buFont typeface="Arial"/>
              <a:buChar char="–"/>
              <a:tabLst>
                <a:tab pos="756285" algn="l"/>
                <a:tab pos="756920" algn="l"/>
              </a:tabLst>
            </a:pPr>
            <a:r>
              <a:rPr lang="zh-CN" altLang="en-US" sz="2400" dirty="0">
                <a:latin typeface="黑体" panose="02010609060101010101" pitchFamily="49" charset="-122"/>
                <a:ea typeface="黑体" panose="02010609060101010101" pitchFamily="49" charset="-122"/>
              </a:rPr>
              <a:t>让</a:t>
            </a:r>
            <a:r>
              <a:rPr sz="2400" dirty="0">
                <a:latin typeface="黑体" panose="02010609060101010101" pitchFamily="49" charset="-122"/>
                <a:ea typeface="黑体" panose="02010609060101010101" pitchFamily="49" charset="-122"/>
              </a:rPr>
              <a:t>AI</a:t>
            </a:r>
            <a:r>
              <a:rPr lang="zh-CN" altLang="en-US" sz="2400" dirty="0">
                <a:latin typeface="黑体" panose="02010609060101010101" pitchFamily="49" charset="-122"/>
                <a:ea typeface="黑体" panose="02010609060101010101" pitchFamily="49" charset="-122"/>
              </a:rPr>
              <a:t>分担医生</a:t>
            </a:r>
            <a:r>
              <a:rPr sz="2400" dirty="0" err="1">
                <a:latin typeface="黑体" panose="02010609060101010101" pitchFamily="49" charset="-122"/>
                <a:ea typeface="黑体" panose="02010609060101010101" pitchFamily="49" charset="-122"/>
              </a:rPr>
              <a:t>工作</a:t>
            </a:r>
            <a:r>
              <a:rPr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诊断</a:t>
            </a:r>
            <a:r>
              <a:rPr sz="2400" dirty="0" err="1">
                <a:latin typeface="黑体" panose="02010609060101010101" pitchFamily="49" charset="-122"/>
                <a:ea typeface="黑体" panose="02010609060101010101" pitchFamily="49" charset="-122"/>
              </a:rPr>
              <a:t>效率更高</a:t>
            </a:r>
            <a:endParaRPr sz="2400" dirty="0">
              <a:latin typeface="黑体" panose="02010609060101010101" pitchFamily="49" charset="-122"/>
              <a:ea typeface="黑体" panose="02010609060101010101" pitchFamily="49" charset="-122"/>
            </a:endParaRPr>
          </a:p>
        </p:txBody>
      </p:sp>
      <p:sp>
        <p:nvSpPr>
          <p:cNvPr id="4" name="Rectangle 2">
            <a:extLst>
              <a:ext uri="{FF2B5EF4-FFF2-40B4-BE49-F238E27FC236}">
                <a16:creationId xmlns:a16="http://schemas.microsoft.com/office/drawing/2014/main" xmlns="" id="{30BDAE02-6094-458F-9696-D4ABF3F1FE92}"/>
              </a:ext>
            </a:extLst>
          </p:cNvPr>
          <p:cNvSpPr txBox="1">
            <a:spLocks noChangeArrowheads="1"/>
          </p:cNvSpPr>
          <p:nvPr/>
        </p:nvSpPr>
        <p:spPr>
          <a:xfrm>
            <a:off x="304800" y="990600"/>
            <a:ext cx="8382000" cy="1066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sz="3400" b="1" dirty="0">
                <a:solidFill>
                  <a:srgbClr val="0000FF"/>
                </a:solidFill>
                <a:latin typeface="Arial" charset="0"/>
                <a:ea typeface="Arial" charset="0"/>
                <a:cs typeface="Arial" charset="0"/>
              </a:rPr>
              <a:t>A</a:t>
            </a:r>
            <a:r>
              <a:rPr lang="en-US" altLang="zh-CN" sz="3400" b="1" dirty="0">
                <a:solidFill>
                  <a:srgbClr val="0000FF"/>
                </a:solidFill>
                <a:latin typeface="Arial" charset="0"/>
                <a:ea typeface="Arial" charset="0"/>
                <a:cs typeface="Arial" charset="0"/>
              </a:rPr>
              <a:t>pplication of </a:t>
            </a:r>
            <a:r>
              <a:rPr lang="en-US" altLang="x-none" sz="3400" b="1" dirty="0">
                <a:solidFill>
                  <a:srgbClr val="0000FF"/>
                </a:solidFill>
                <a:latin typeface="Arial" charset="0"/>
                <a:ea typeface="Arial" charset="0"/>
                <a:cs typeface="Arial" charset="0"/>
              </a:rPr>
              <a:t>Artificial Intelligence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63219</TotalTime>
  <Words>3148</Words>
  <Application>Microsoft Office PowerPoint</Application>
  <PresentationFormat>全屏显示(4:3)</PresentationFormat>
  <Paragraphs>671</Paragraphs>
  <Slides>62</Slides>
  <Notes>19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64" baseType="lpstr">
      <vt:lpstr>Urban</vt:lpstr>
      <vt:lpstr>方程式</vt:lpstr>
      <vt:lpstr>Neural Network</vt:lpstr>
      <vt:lpstr>Goal and Feature of the Course</vt:lpstr>
      <vt:lpstr>Topics</vt:lpstr>
      <vt:lpstr>Part1 </vt:lpstr>
      <vt:lpstr>1.1 Introduction to Artificial Intelligence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但也不要过度神化AI</vt:lpstr>
      <vt:lpstr>What can’t AI do?</vt:lpstr>
      <vt:lpstr>PowerPoint 演示文稿</vt:lpstr>
      <vt:lpstr>PowerPoint 演示文稿</vt:lpstr>
      <vt:lpstr>如何开发一个人工智能系统？</vt:lpstr>
      <vt:lpstr>Expert  System(Rule-based)</vt:lpstr>
      <vt:lpstr>What’s the Rule?</vt:lpstr>
      <vt:lpstr>机器学习 ≈ 构建一个映射函数</vt:lpstr>
      <vt:lpstr>PowerPoint 演示文稿</vt:lpstr>
      <vt:lpstr>PowerPoint 演示文稿</vt:lpstr>
      <vt:lpstr>PowerPoint 演示文稿</vt:lpstr>
      <vt:lpstr>PowerPoint 演示文稿</vt:lpstr>
      <vt:lpstr>ML的应用时机</vt:lpstr>
      <vt:lpstr>芒果机器学习</vt:lpstr>
      <vt:lpstr>芒果机器学习</vt:lpstr>
      <vt:lpstr>如何开发一个人工智能系统？</vt:lpstr>
      <vt:lpstr>Topics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如何知道Model训练后的效果</vt:lpstr>
      <vt:lpstr>PowerPoint 演示文稿</vt:lpstr>
      <vt:lpstr>Topics</vt:lpstr>
      <vt:lpstr>PowerPoint 演示文稿</vt:lpstr>
      <vt:lpstr>特征工程</vt:lpstr>
      <vt:lpstr>特征工程</vt:lpstr>
      <vt:lpstr>Raw Data</vt:lpstr>
      <vt:lpstr>Concrete Feature Data</vt:lpstr>
      <vt:lpstr>PowerPoint 演示文稿</vt:lpstr>
      <vt:lpstr>one-hot特征</vt:lpstr>
      <vt:lpstr>one-hot特征</vt:lpstr>
      <vt:lpstr>特征归一化</vt:lpstr>
      <vt:lpstr>特征归一化</vt:lpstr>
      <vt:lpstr>特征归一化</vt:lpstr>
      <vt:lpstr>ML三大类算法</vt:lpstr>
      <vt:lpstr>经典分类和回归算法</vt:lpstr>
      <vt:lpstr>模型评估架构</vt:lpstr>
      <vt:lpstr>常见切割方式</vt:lpstr>
      <vt:lpstr>模型评估后会有三种结果</vt:lpstr>
      <vt:lpstr>验证品质的指标－分类</vt:lpstr>
      <vt:lpstr>PowerPoint 演示文稿</vt:lpstr>
      <vt:lpstr>PowerPoint 演示文稿</vt:lpstr>
      <vt:lpstr>PowerPoint 演示文稿</vt:lpstr>
      <vt:lpstr>PowerPoint 演示文稿</vt:lpstr>
      <vt:lpstr>Part 1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Informatics Research Overview</dc:title>
  <dc:creator>Joshi, Trupti</dc:creator>
  <cp:lastModifiedBy>搜乐网</cp:lastModifiedBy>
  <cp:revision>1040</cp:revision>
  <dcterms:created xsi:type="dcterms:W3CDTF">2006-08-16T00:00:00Z</dcterms:created>
  <dcterms:modified xsi:type="dcterms:W3CDTF">2019-10-19T03:58:32Z</dcterms:modified>
</cp:coreProperties>
</file>