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5" r:id="rId1"/>
  </p:sldMasterIdLst>
  <p:sldIdLst>
    <p:sldId id="256" r:id="rId2"/>
    <p:sldId id="257" r:id="rId3"/>
    <p:sldId id="283" r:id="rId4"/>
    <p:sldId id="282" r:id="rId5"/>
    <p:sldId id="264" r:id="rId6"/>
    <p:sldId id="277" r:id="rId7"/>
    <p:sldId id="288" r:id="rId8"/>
    <p:sldId id="296" r:id="rId9"/>
    <p:sldId id="289" r:id="rId10"/>
    <p:sldId id="290" r:id="rId11"/>
    <p:sldId id="292" r:id="rId12"/>
    <p:sldId id="284" r:id="rId13"/>
    <p:sldId id="285" r:id="rId14"/>
    <p:sldId id="287" r:id="rId15"/>
    <p:sldId id="293" r:id="rId16"/>
    <p:sldId id="294" r:id="rId17"/>
    <p:sldId id="286" r:id="rId18"/>
    <p:sldId id="297" r:id="rId19"/>
    <p:sldId id="298" r:id="rId20"/>
    <p:sldId id="299" r:id="rId21"/>
    <p:sldId id="300" r:id="rId22"/>
    <p:sldId id="301" r:id="rId23"/>
    <p:sldId id="302" r:id="rId24"/>
    <p:sldId id="303" r:id="rId25"/>
    <p:sldId id="304" r:id="rId26"/>
    <p:sldId id="305" r:id="rId27"/>
    <p:sldId id="306" r:id="rId28"/>
    <p:sldId id="295" r:id="rId29"/>
  </p:sldIdLst>
  <p:sldSz cx="9144000" cy="5143500" type="screen16x9"/>
  <p:notesSz cx="9144000" cy="51435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003" autoAdjust="0"/>
    <p:restoredTop sz="94660"/>
  </p:normalViewPr>
  <p:slideViewPr>
    <p:cSldViewPr>
      <p:cViewPr varScale="1">
        <p:scale>
          <a:sx n="110" d="100"/>
          <a:sy n="110" d="100"/>
        </p:scale>
        <p:origin x="413"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843235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899759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350" dirty="0">
              <a:solidFill>
                <a:schemeClr val="accent1">
                  <a:lumMod val="60000"/>
                  <a:lumOff val="40000"/>
                </a:schemeClr>
              </a:solidFill>
              <a:latin typeface="Arial"/>
            </a:endParaRPr>
          </a:p>
        </p:txBody>
      </p:sp>
    </p:spTree>
    <p:extLst>
      <p:ext uri="{BB962C8B-B14F-4D97-AF65-F5344CB8AC3E}">
        <p14:creationId xmlns:p14="http://schemas.microsoft.com/office/powerpoint/2010/main" val="1868644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9500729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34566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6426954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157814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0815843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49367" y="1434439"/>
            <a:ext cx="7845265" cy="1269364"/>
          </a:xfrm>
          <a:prstGeom prst="rect">
            <a:avLst/>
          </a:prstGeom>
        </p:spPr>
        <p:txBody>
          <a:bodyPr wrap="square" lIns="0" tIns="0" rIns="0" bIns="0">
            <a:spAutoFit/>
          </a:bodyPr>
          <a:lstStyle>
            <a:lvl1pPr>
              <a:defRPr sz="4050" b="0" i="0">
                <a:solidFill>
                  <a:schemeClr val="tx1"/>
                </a:solidFill>
                <a:latin typeface="Arial MT"/>
                <a:cs typeface="Arial MT"/>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90189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99866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663687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12/2/2023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618174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12/2/2023</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615677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12/2/2023</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547029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12/2/2023</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163382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12/2/2023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065778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12/2/2023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660494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1D8BD707-D9CF-40AE-B4C6-C98DA3205C09}" type="datetimeFigureOut">
              <a:rPr lang="en-US" smtClean="0"/>
              <a:t>12/2/2023</a:t>
            </a:fld>
            <a:endParaRPr lang="en-US"/>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1743788676"/>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Lst>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152400" y="2025546"/>
            <a:ext cx="7845265" cy="1232004"/>
          </a:xfrm>
          <a:prstGeom prst="rect">
            <a:avLst/>
          </a:prstGeom>
        </p:spPr>
        <p:txBody>
          <a:bodyPr vert="horz" wrap="square" lIns="0" tIns="12065" rIns="0" bIns="0" rtlCol="0">
            <a:spAutoFit/>
          </a:bodyPr>
          <a:lstStyle/>
          <a:p>
            <a:pPr marL="12700" marR="5080" indent="239395" algn="ctr">
              <a:lnSpc>
                <a:spcPct val="100699"/>
              </a:lnSpc>
              <a:spcBef>
                <a:spcPts val="95"/>
              </a:spcBef>
            </a:pPr>
            <a:r>
              <a:rPr lang="en-US" spc="10" dirty="0"/>
              <a:t>CAMPUS PLACEMENT</a:t>
            </a:r>
            <a:br>
              <a:rPr lang="en-US" spc="10" dirty="0"/>
            </a:br>
            <a:r>
              <a:rPr lang="en-US" spc="10" dirty="0"/>
              <a:t>DATA ANALYTICS</a:t>
            </a:r>
            <a:endParaRPr spc="5"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B25708-CA71-7DFC-50FF-136364DC18EE}"/>
              </a:ext>
            </a:extLst>
          </p:cNvPr>
          <p:cNvPicPr>
            <a:picLocks noChangeAspect="1"/>
          </p:cNvPicPr>
          <p:nvPr/>
        </p:nvPicPr>
        <p:blipFill>
          <a:blip r:embed="rId2"/>
          <a:stretch>
            <a:fillRect/>
          </a:stretch>
        </p:blipFill>
        <p:spPr>
          <a:xfrm>
            <a:off x="533400" y="361950"/>
            <a:ext cx="5707297" cy="4248150"/>
          </a:xfrm>
          <a:prstGeom prst="rect">
            <a:avLst/>
          </a:prstGeom>
        </p:spPr>
      </p:pic>
    </p:spTree>
    <p:extLst>
      <p:ext uri="{BB962C8B-B14F-4D97-AF65-F5344CB8AC3E}">
        <p14:creationId xmlns:p14="http://schemas.microsoft.com/office/powerpoint/2010/main" val="103615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D20BA2-C017-D7E0-5F25-D785BB210686}"/>
              </a:ext>
            </a:extLst>
          </p:cNvPr>
          <p:cNvSpPr txBox="1"/>
          <p:nvPr/>
        </p:nvSpPr>
        <p:spPr>
          <a:xfrm>
            <a:off x="457200" y="32594"/>
            <a:ext cx="5791200" cy="2831544"/>
          </a:xfrm>
          <a:prstGeom prst="rect">
            <a:avLst/>
          </a:prstGeom>
          <a:noFill/>
        </p:spPr>
        <p:txBody>
          <a:bodyPr wrap="square">
            <a:spAutoFit/>
          </a:bodyPr>
          <a:lstStyle/>
          <a:p>
            <a:r>
              <a:rPr lang="en-US" sz="1600" b="1" i="0" dirty="0" err="1">
                <a:effectLst/>
                <a:latin typeface="+mj-lt"/>
              </a:rPr>
              <a:t>Streamlit</a:t>
            </a:r>
            <a:r>
              <a:rPr lang="en-US" sz="1600" b="1" i="0" dirty="0">
                <a:effectLst/>
                <a:latin typeface="+mj-lt"/>
              </a:rPr>
              <a:t> Overview:</a:t>
            </a:r>
          </a:p>
          <a:p>
            <a:endParaRPr lang="en-US" sz="1350" b="1" i="0" dirty="0">
              <a:effectLst/>
              <a:latin typeface="+mj-lt"/>
            </a:endParaRPr>
          </a:p>
          <a:p>
            <a:r>
              <a:rPr lang="en-US" sz="1350" b="0" i="0" dirty="0" err="1">
                <a:effectLst/>
                <a:latin typeface="+mj-lt"/>
              </a:rPr>
              <a:t>Streamlit</a:t>
            </a:r>
            <a:r>
              <a:rPr lang="en-US" sz="1350" b="0" i="0" dirty="0">
                <a:effectLst/>
                <a:latin typeface="+mj-lt"/>
              </a:rPr>
              <a:t> is a Python library that simplifies the creation of interactive web applications for data science and machine learning. It allows developers to transform data scripts into shareable web apps with minimal effort. By providing an easy-to-use interface, </a:t>
            </a:r>
            <a:r>
              <a:rPr lang="en-US" sz="1350" b="0" i="0" dirty="0" err="1">
                <a:effectLst/>
                <a:latin typeface="+mj-lt"/>
              </a:rPr>
              <a:t>Streamlit</a:t>
            </a:r>
            <a:r>
              <a:rPr lang="en-US" sz="1350" b="0" i="0" dirty="0">
                <a:effectLst/>
                <a:latin typeface="+mj-lt"/>
              </a:rPr>
              <a:t> enables quick and efficient development, making it accessible for both beginners and experienced developers. The framework supports real-time interaction, making it suitable for tasks like data visualization, model prototyping, and analytics dashboards. With its simplicity and versatility, </a:t>
            </a:r>
            <a:r>
              <a:rPr lang="en-US" sz="1350" b="0" i="0" dirty="0" err="1">
                <a:effectLst/>
                <a:latin typeface="+mj-lt"/>
              </a:rPr>
              <a:t>Streamlit</a:t>
            </a:r>
            <a:r>
              <a:rPr lang="en-US" sz="1350" b="0" i="0" dirty="0">
                <a:effectLst/>
                <a:latin typeface="+mj-lt"/>
              </a:rPr>
              <a:t> has gained popularity in the data science community for its ability to turn complex data projects into interactive applications seamlessly.</a:t>
            </a:r>
            <a:endParaRPr lang="en-IN" sz="1350" dirty="0">
              <a:latin typeface="+mj-lt"/>
            </a:endParaRPr>
          </a:p>
        </p:txBody>
      </p:sp>
      <p:pic>
        <p:nvPicPr>
          <p:cNvPr id="5" name="Picture 4">
            <a:extLst>
              <a:ext uri="{FF2B5EF4-FFF2-40B4-BE49-F238E27FC236}">
                <a16:creationId xmlns:a16="http://schemas.microsoft.com/office/drawing/2014/main" id="{DE7B2A0D-71C8-074C-2CCB-83D2EFE64582}"/>
              </a:ext>
            </a:extLst>
          </p:cNvPr>
          <p:cNvPicPr>
            <a:picLocks noChangeAspect="1"/>
          </p:cNvPicPr>
          <p:nvPr/>
        </p:nvPicPr>
        <p:blipFill>
          <a:blip r:embed="rId2"/>
          <a:stretch>
            <a:fillRect/>
          </a:stretch>
        </p:blipFill>
        <p:spPr>
          <a:xfrm>
            <a:off x="4572000" y="2800350"/>
            <a:ext cx="3352800" cy="1700107"/>
          </a:xfrm>
          <a:prstGeom prst="rect">
            <a:avLst/>
          </a:prstGeom>
        </p:spPr>
      </p:pic>
    </p:spTree>
    <p:extLst>
      <p:ext uri="{BB962C8B-B14F-4D97-AF65-F5344CB8AC3E}">
        <p14:creationId xmlns:p14="http://schemas.microsoft.com/office/powerpoint/2010/main" val="51933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B10F7-5377-F116-F559-739DBBD5BB70}"/>
              </a:ext>
            </a:extLst>
          </p:cNvPr>
          <p:cNvSpPr>
            <a:spLocks noGrp="1"/>
          </p:cNvSpPr>
          <p:nvPr>
            <p:ph type="title"/>
          </p:nvPr>
        </p:nvSpPr>
        <p:spPr>
          <a:xfrm>
            <a:off x="508001" y="209550"/>
            <a:ext cx="6447501" cy="990600"/>
          </a:xfrm>
        </p:spPr>
        <p:txBody>
          <a:bodyPr/>
          <a:lstStyle/>
          <a:p>
            <a:r>
              <a:rPr lang="en-US" dirty="0"/>
              <a:t>Mapping</a:t>
            </a:r>
            <a:endParaRPr lang="en-IN" dirty="0"/>
          </a:p>
        </p:txBody>
      </p:sp>
      <p:sp>
        <p:nvSpPr>
          <p:cNvPr id="3" name="Text Placeholder 2">
            <a:extLst>
              <a:ext uri="{FF2B5EF4-FFF2-40B4-BE49-F238E27FC236}">
                <a16:creationId xmlns:a16="http://schemas.microsoft.com/office/drawing/2014/main" id="{94A0947A-7262-E540-4EA4-FE4DDF8DD473}"/>
              </a:ext>
            </a:extLst>
          </p:cNvPr>
          <p:cNvSpPr>
            <a:spLocks noGrp="1"/>
          </p:cNvSpPr>
          <p:nvPr>
            <p:ph idx="1"/>
          </p:nvPr>
        </p:nvSpPr>
        <p:spPr>
          <a:xfrm>
            <a:off x="384725" y="895349"/>
            <a:ext cx="8374549" cy="990601"/>
          </a:xfrm>
        </p:spPr>
        <p:txBody>
          <a:bodyPr>
            <a:noAutofit/>
          </a:bodyPr>
          <a:lstStyle/>
          <a:p>
            <a:r>
              <a:rPr lang="en-US" dirty="0">
                <a:solidFill>
                  <a:schemeClr val="tx1"/>
                </a:solidFill>
              </a:rPr>
              <a:t>What we have?</a:t>
            </a:r>
          </a:p>
          <a:p>
            <a:r>
              <a:rPr lang="en-US" dirty="0">
                <a:solidFill>
                  <a:schemeClr val="tx1"/>
                </a:solidFill>
              </a:rPr>
              <a:t>The </a:t>
            </a:r>
            <a:r>
              <a:rPr lang="en-US" dirty="0" err="1">
                <a:solidFill>
                  <a:schemeClr val="tx1"/>
                </a:solidFill>
              </a:rPr>
              <a:t>BERTopic</a:t>
            </a:r>
            <a:r>
              <a:rPr lang="en-US" dirty="0">
                <a:solidFill>
                  <a:schemeClr val="tx1"/>
                </a:solidFill>
              </a:rPr>
              <a:t> model generates multiple buckets, each representing a cluster of related questions based on their underlying topics.</a:t>
            </a:r>
          </a:p>
          <a:p>
            <a:r>
              <a:rPr lang="en-US" dirty="0">
                <a:solidFill>
                  <a:schemeClr val="tx1"/>
                </a:solidFill>
              </a:rPr>
              <a:t>Buckets of topics names matched with topic numbers predicted by our enhanced </a:t>
            </a:r>
            <a:r>
              <a:rPr lang="en-US" dirty="0" err="1">
                <a:solidFill>
                  <a:schemeClr val="tx1"/>
                </a:solidFill>
              </a:rPr>
              <a:t>BERTopic</a:t>
            </a:r>
            <a:r>
              <a:rPr lang="en-US" dirty="0">
                <a:solidFill>
                  <a:schemeClr val="tx1"/>
                </a:solidFill>
              </a:rPr>
              <a:t> model.</a:t>
            </a:r>
          </a:p>
          <a:p>
            <a:endParaRPr lang="en-US" dirty="0">
              <a:solidFill>
                <a:schemeClr val="tx1"/>
              </a:solidFill>
            </a:endParaRPr>
          </a:p>
          <a:p>
            <a:endParaRPr lang="en-IN" dirty="0">
              <a:solidFill>
                <a:schemeClr val="tx1"/>
              </a:solidFill>
            </a:endParaRPr>
          </a:p>
        </p:txBody>
      </p:sp>
      <p:pic>
        <p:nvPicPr>
          <p:cNvPr id="5" name="Picture 4">
            <a:extLst>
              <a:ext uri="{FF2B5EF4-FFF2-40B4-BE49-F238E27FC236}">
                <a16:creationId xmlns:a16="http://schemas.microsoft.com/office/drawing/2014/main" id="{D934C2F3-3FA5-1C84-DA1A-2C36D0EC1EAE}"/>
              </a:ext>
            </a:extLst>
          </p:cNvPr>
          <p:cNvPicPr>
            <a:picLocks noChangeAspect="1"/>
          </p:cNvPicPr>
          <p:nvPr/>
        </p:nvPicPr>
        <p:blipFill>
          <a:blip r:embed="rId2"/>
          <a:stretch>
            <a:fillRect/>
          </a:stretch>
        </p:blipFill>
        <p:spPr>
          <a:xfrm>
            <a:off x="384725" y="2114550"/>
            <a:ext cx="7020905" cy="2581635"/>
          </a:xfrm>
          <a:prstGeom prst="rect">
            <a:avLst/>
          </a:prstGeom>
        </p:spPr>
      </p:pic>
    </p:spTree>
    <p:extLst>
      <p:ext uri="{BB962C8B-B14F-4D97-AF65-F5344CB8AC3E}">
        <p14:creationId xmlns:p14="http://schemas.microsoft.com/office/powerpoint/2010/main" val="1454708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2A4B6A6-A702-8EFB-BBF6-CE658CB72C86}"/>
              </a:ext>
            </a:extLst>
          </p:cNvPr>
          <p:cNvSpPr>
            <a:spLocks noGrp="1"/>
          </p:cNvSpPr>
          <p:nvPr>
            <p:ph idx="1"/>
          </p:nvPr>
        </p:nvSpPr>
        <p:spPr>
          <a:xfrm>
            <a:off x="384725" y="133350"/>
            <a:ext cx="8374549" cy="2209800"/>
          </a:xfrm>
        </p:spPr>
        <p:txBody>
          <a:bodyPr>
            <a:normAutofit lnSpcReduction="10000"/>
          </a:bodyPr>
          <a:lstStyle/>
          <a:p>
            <a:r>
              <a:rPr lang="en-US" dirty="0">
                <a:solidFill>
                  <a:schemeClr val="tx1"/>
                </a:solidFill>
              </a:rPr>
              <a:t>What we need?</a:t>
            </a:r>
          </a:p>
          <a:p>
            <a:endParaRPr lang="en-US" dirty="0">
              <a:solidFill>
                <a:schemeClr val="tx1"/>
              </a:solidFill>
            </a:endParaRPr>
          </a:p>
          <a:p>
            <a:r>
              <a:rPr lang="en-US" dirty="0">
                <a:solidFill>
                  <a:schemeClr val="tx1"/>
                </a:solidFill>
              </a:rPr>
              <a:t>However, in the context of mapping these buckets to the predefined curriculum topics, the relationship is many-to-one. This implies that several buckets may be associated with, or mapped to, a single curriculum topic.</a:t>
            </a:r>
          </a:p>
          <a:p>
            <a:r>
              <a:rPr lang="en-US" dirty="0">
                <a:solidFill>
                  <a:schemeClr val="tx1"/>
                </a:solidFill>
              </a:rPr>
              <a:t>For this, we manually generated a list of topics for each subject of OS, DBMS and Networking taught in our campus. Along with this we needed to feed the context of these topics to present the topic in vectorized form. Hence, we generated a .csv file which consisted of Topic, Description and main Keywords associated with each topic.</a:t>
            </a:r>
            <a:endParaRPr lang="en-IN" dirty="0">
              <a:solidFill>
                <a:schemeClr val="tx1"/>
              </a:solidFill>
            </a:endParaRPr>
          </a:p>
        </p:txBody>
      </p:sp>
      <p:pic>
        <p:nvPicPr>
          <p:cNvPr id="5" name="Picture 4">
            <a:extLst>
              <a:ext uri="{FF2B5EF4-FFF2-40B4-BE49-F238E27FC236}">
                <a16:creationId xmlns:a16="http://schemas.microsoft.com/office/drawing/2014/main" id="{4B2594B8-182A-B945-D0D8-16FFE403971F}"/>
              </a:ext>
            </a:extLst>
          </p:cNvPr>
          <p:cNvPicPr>
            <a:picLocks noChangeAspect="1"/>
          </p:cNvPicPr>
          <p:nvPr/>
        </p:nvPicPr>
        <p:blipFill>
          <a:blip r:embed="rId2"/>
          <a:stretch>
            <a:fillRect/>
          </a:stretch>
        </p:blipFill>
        <p:spPr>
          <a:xfrm>
            <a:off x="1295400" y="2482436"/>
            <a:ext cx="7018370" cy="2442329"/>
          </a:xfrm>
          <a:prstGeom prst="rect">
            <a:avLst/>
          </a:prstGeom>
        </p:spPr>
      </p:pic>
    </p:spTree>
    <p:extLst>
      <p:ext uri="{BB962C8B-B14F-4D97-AF65-F5344CB8AC3E}">
        <p14:creationId xmlns:p14="http://schemas.microsoft.com/office/powerpoint/2010/main" val="3402612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627D658-0DF5-EB41-6FDA-6A526A9F129E}"/>
              </a:ext>
            </a:extLst>
          </p:cNvPr>
          <p:cNvSpPr>
            <a:spLocks noGrp="1"/>
          </p:cNvSpPr>
          <p:nvPr>
            <p:ph idx="1"/>
          </p:nvPr>
        </p:nvSpPr>
        <p:spPr>
          <a:xfrm>
            <a:off x="384725" y="742950"/>
            <a:ext cx="8374549" cy="3365047"/>
          </a:xfrm>
        </p:spPr>
        <p:txBody>
          <a:bodyPr/>
          <a:lstStyle/>
          <a:p>
            <a:pPr marL="285750" indent="-285750">
              <a:buFont typeface="Arial" panose="020B0604020202020204" pitchFamily="34" charset="0"/>
              <a:buChar char="•"/>
            </a:pPr>
            <a:r>
              <a:rPr lang="en-US" b="0" i="0" dirty="0">
                <a:solidFill>
                  <a:schemeClr val="tx1"/>
                </a:solidFill>
                <a:effectLst/>
                <a:latin typeface="+mj-lt"/>
              </a:rPr>
              <a:t>Assigned greater importance to keywords within our text data and combine them with the description. This ensured that critical terms play a more prominent role in similarity calculations, potentially leading to more accurate mappings.</a:t>
            </a:r>
            <a:endParaRPr lang="en-US" dirty="0">
              <a:solidFill>
                <a:schemeClr val="tx1"/>
              </a:solidFill>
              <a:latin typeface="+mj-lt"/>
            </a:endParaRPr>
          </a:p>
          <a:p>
            <a:pPr marL="285750" indent="-285750">
              <a:buFont typeface="Arial" panose="020B0604020202020204" pitchFamily="34" charset="0"/>
              <a:buChar char="•"/>
            </a:pPr>
            <a:r>
              <a:rPr lang="en-US" b="0" i="0" dirty="0">
                <a:solidFill>
                  <a:schemeClr val="tx1"/>
                </a:solidFill>
                <a:effectLst/>
                <a:latin typeface="+mj-lt"/>
              </a:rPr>
              <a:t>Utilized TF-IDF (Term Frequency-Inverse Document Frequency) vectorization to transform text data into numerical vectors</a:t>
            </a:r>
          </a:p>
          <a:p>
            <a:pPr marL="285750" indent="-285750">
              <a:buFont typeface="Arial" panose="020B0604020202020204" pitchFamily="34" charset="0"/>
              <a:buChar char="•"/>
            </a:pPr>
            <a:r>
              <a:rPr lang="en-US" b="0" i="0" dirty="0">
                <a:solidFill>
                  <a:schemeClr val="tx1"/>
                </a:solidFill>
                <a:effectLst/>
                <a:latin typeface="+mj-lt"/>
              </a:rPr>
              <a:t>Computed cosine similarity between the TF-IDF vectors of predicted buckets and topics.</a:t>
            </a:r>
          </a:p>
          <a:p>
            <a:pPr marL="285750" indent="-285750">
              <a:buFont typeface="Arial" panose="020B0604020202020204" pitchFamily="34" charset="0"/>
              <a:buChar char="•"/>
            </a:pPr>
            <a:r>
              <a:rPr lang="en-IN" dirty="0">
                <a:solidFill>
                  <a:schemeClr val="tx1"/>
                </a:solidFill>
                <a:latin typeface="+mj-lt"/>
              </a:rPr>
              <a:t>For each bucket, topic with maximum similarity was matched.</a:t>
            </a:r>
          </a:p>
          <a:p>
            <a:pPr marL="285750" indent="-285750">
              <a:buFont typeface="Arial" panose="020B0604020202020204" pitchFamily="34" charset="0"/>
              <a:buChar char="•"/>
            </a:pPr>
            <a:r>
              <a:rPr lang="en-IN" dirty="0">
                <a:solidFill>
                  <a:schemeClr val="tx1"/>
                </a:solidFill>
                <a:latin typeface="+mj-lt"/>
              </a:rPr>
              <a:t>Hence, we obtained one to one mappings of each buckets with its topic.</a:t>
            </a:r>
          </a:p>
          <a:p>
            <a:pPr marL="285750" indent="-285750">
              <a:buFont typeface="Arial" panose="020B0604020202020204" pitchFamily="34" charset="0"/>
              <a:buChar char="•"/>
            </a:pPr>
            <a:r>
              <a:rPr lang="en-IN" dirty="0">
                <a:solidFill>
                  <a:schemeClr val="tx1"/>
                </a:solidFill>
                <a:latin typeface="+mj-lt"/>
              </a:rPr>
              <a:t>At last, we were able to assign the most similar topic to each question of dataset.</a:t>
            </a:r>
          </a:p>
        </p:txBody>
      </p:sp>
    </p:spTree>
    <p:extLst>
      <p:ext uri="{BB962C8B-B14F-4D97-AF65-F5344CB8AC3E}">
        <p14:creationId xmlns:p14="http://schemas.microsoft.com/office/powerpoint/2010/main" val="1414442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73CF3-03E1-FD12-9CEF-1015291C541E}"/>
              </a:ext>
            </a:extLst>
          </p:cNvPr>
          <p:cNvSpPr>
            <a:spLocks noGrp="1"/>
          </p:cNvSpPr>
          <p:nvPr>
            <p:ph type="title"/>
          </p:nvPr>
        </p:nvSpPr>
        <p:spPr/>
        <p:txBody>
          <a:bodyPr/>
          <a:lstStyle/>
          <a:p>
            <a:r>
              <a:rPr lang="en-US" dirty="0"/>
              <a:t>Streamlining the project</a:t>
            </a:r>
            <a:endParaRPr lang="en-IN" dirty="0"/>
          </a:p>
        </p:txBody>
      </p:sp>
      <p:sp>
        <p:nvSpPr>
          <p:cNvPr id="5" name="Rectangle 2">
            <a:extLst>
              <a:ext uri="{FF2B5EF4-FFF2-40B4-BE49-F238E27FC236}">
                <a16:creationId xmlns:a16="http://schemas.microsoft.com/office/drawing/2014/main" id="{0C662A2D-077A-8038-BA09-0F009D8A8734}"/>
              </a:ext>
            </a:extLst>
          </p:cNvPr>
          <p:cNvSpPr>
            <a:spLocks noGrp="1" noChangeArrowheads="1"/>
          </p:cNvSpPr>
          <p:nvPr>
            <p:ph idx="1"/>
          </p:nvPr>
        </p:nvSpPr>
        <p:spPr bwMode="auto">
          <a:xfrm>
            <a:off x="508001" y="216634"/>
            <a:ext cx="6807199" cy="4763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lang="en-US" altLang="en-US" b="1" dirty="0">
              <a:solidFill>
                <a:schemeClr val="tx1"/>
              </a:solidFill>
              <a:latin typeface="+mj-l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a:ln>
                  <a:noFill/>
                </a:ln>
                <a:solidFill>
                  <a:schemeClr val="tx1"/>
                </a:solidFill>
                <a:effectLst/>
                <a:latin typeface="+mj-lt"/>
              </a:rPr>
              <a:t>Libraries Used:</a:t>
            </a:r>
            <a:endParaRPr kumimoji="0" lang="en-US" altLang="en-US" b="0" i="0" u="none" strike="noStrike" cap="none" normalizeH="0" baseline="0" dirty="0">
              <a:ln>
                <a:noFill/>
              </a:ln>
              <a:solidFill>
                <a:schemeClr val="tx1"/>
              </a:solidFill>
              <a:effectLst/>
              <a:latin typeface="+mj-l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350" b="0" i="0" u="none" strike="noStrike" cap="none" normalizeH="0" baseline="0" dirty="0">
                <a:ln>
                  <a:noFill/>
                </a:ln>
                <a:solidFill>
                  <a:schemeClr val="tx1"/>
                </a:solidFill>
                <a:effectLst/>
                <a:latin typeface="+mj-lt"/>
              </a:rPr>
              <a:t>Import necessary libraries for the application, such as </a:t>
            </a:r>
            <a:r>
              <a:rPr kumimoji="0" lang="en-US" altLang="en-US" sz="1350" b="1" i="0" u="none" strike="noStrike" cap="none" normalizeH="0" baseline="0" dirty="0" err="1">
                <a:ln>
                  <a:noFill/>
                </a:ln>
                <a:solidFill>
                  <a:schemeClr val="tx1"/>
                </a:solidFill>
                <a:effectLst/>
                <a:latin typeface="+mj-lt"/>
              </a:rPr>
              <a:t>os</a:t>
            </a:r>
            <a:r>
              <a:rPr kumimoji="0" lang="en-US" altLang="en-US" sz="1350" b="0" i="0" u="none" strike="noStrike" cap="none" normalizeH="0" baseline="0" dirty="0">
                <a:ln>
                  <a:noFill/>
                </a:ln>
                <a:solidFill>
                  <a:schemeClr val="tx1"/>
                </a:solidFill>
                <a:effectLst/>
                <a:latin typeface="+mj-lt"/>
              </a:rPr>
              <a:t>, </a:t>
            </a:r>
            <a:r>
              <a:rPr kumimoji="0" lang="en-US" altLang="en-US" sz="1350" b="1" i="0" u="none" strike="noStrike" cap="none" normalizeH="0" baseline="0" dirty="0" err="1">
                <a:ln>
                  <a:noFill/>
                </a:ln>
                <a:solidFill>
                  <a:schemeClr val="tx1"/>
                </a:solidFill>
                <a:effectLst/>
                <a:latin typeface="+mj-lt"/>
              </a:rPr>
              <a:t>gensim</a:t>
            </a:r>
            <a:r>
              <a:rPr kumimoji="0" lang="en-US" altLang="en-US" sz="1350" b="0" i="0" u="none" strike="noStrike" cap="none" normalizeH="0" baseline="0" dirty="0">
                <a:ln>
                  <a:noFill/>
                </a:ln>
                <a:solidFill>
                  <a:schemeClr val="tx1"/>
                </a:solidFill>
                <a:effectLst/>
                <a:latin typeface="+mj-lt"/>
              </a:rPr>
              <a:t>, </a:t>
            </a:r>
            <a:r>
              <a:rPr kumimoji="0" lang="en-US" altLang="en-US" sz="1350" b="1" i="0" u="none" strike="noStrike" cap="none" normalizeH="0" baseline="0" dirty="0" err="1">
                <a:ln>
                  <a:noFill/>
                </a:ln>
                <a:solidFill>
                  <a:schemeClr val="tx1"/>
                </a:solidFill>
                <a:effectLst/>
                <a:latin typeface="+mj-lt"/>
              </a:rPr>
              <a:t>WordNetLemmatizer</a:t>
            </a:r>
            <a:r>
              <a:rPr kumimoji="0" lang="en-US" altLang="en-US" sz="1350" b="0" i="0" u="none" strike="noStrike" cap="none" normalizeH="0" baseline="0" dirty="0">
                <a:ln>
                  <a:noFill/>
                </a:ln>
                <a:solidFill>
                  <a:schemeClr val="tx1"/>
                </a:solidFill>
                <a:effectLst/>
                <a:latin typeface="+mj-lt"/>
              </a:rPr>
              <a:t>, </a:t>
            </a:r>
            <a:r>
              <a:rPr kumimoji="0" lang="en-US" altLang="en-US" sz="1350" b="1" i="0" u="none" strike="noStrike" cap="none" normalizeH="0" baseline="0" dirty="0">
                <a:ln>
                  <a:noFill/>
                </a:ln>
                <a:solidFill>
                  <a:schemeClr val="tx1"/>
                </a:solidFill>
                <a:effectLst/>
                <a:latin typeface="+mj-lt"/>
              </a:rPr>
              <a:t>pandas</a:t>
            </a:r>
            <a:r>
              <a:rPr kumimoji="0" lang="en-US" altLang="en-US" sz="1350" b="0" i="0" u="none" strike="noStrike" cap="none" normalizeH="0" baseline="0" dirty="0">
                <a:ln>
                  <a:noFill/>
                </a:ln>
                <a:solidFill>
                  <a:schemeClr val="tx1"/>
                </a:solidFill>
                <a:effectLst/>
                <a:latin typeface="+mj-lt"/>
              </a:rPr>
              <a:t>, </a:t>
            </a:r>
            <a:r>
              <a:rPr kumimoji="0" lang="en-US" altLang="en-US" sz="1350" b="1" i="0" u="none" strike="noStrike" cap="none" normalizeH="0" baseline="0" dirty="0" err="1">
                <a:ln>
                  <a:noFill/>
                </a:ln>
                <a:solidFill>
                  <a:schemeClr val="tx1"/>
                </a:solidFill>
                <a:effectLst/>
                <a:latin typeface="+mj-lt"/>
              </a:rPr>
              <a:t>BERTopic</a:t>
            </a:r>
            <a:r>
              <a:rPr kumimoji="0" lang="en-US" altLang="en-US" sz="1350" b="0" i="0" u="none" strike="noStrike" cap="none" normalizeH="0" baseline="0" dirty="0">
                <a:ln>
                  <a:noFill/>
                </a:ln>
                <a:solidFill>
                  <a:schemeClr val="tx1"/>
                </a:solidFill>
                <a:effectLst/>
                <a:latin typeface="+mj-lt"/>
              </a:rPr>
              <a:t>, </a:t>
            </a:r>
            <a:r>
              <a:rPr kumimoji="0" lang="en-US" altLang="en-US" sz="1350" b="1" i="0" u="none" strike="noStrike" cap="none" normalizeH="0" baseline="0" dirty="0" err="1">
                <a:ln>
                  <a:noFill/>
                </a:ln>
                <a:solidFill>
                  <a:schemeClr val="tx1"/>
                </a:solidFill>
                <a:effectLst/>
                <a:latin typeface="+mj-lt"/>
              </a:rPr>
              <a:t>streamlit</a:t>
            </a:r>
            <a:r>
              <a:rPr kumimoji="0" lang="en-US" altLang="en-US" sz="1350" b="0" i="0" u="none" strike="noStrike" cap="none" normalizeH="0" baseline="0" dirty="0">
                <a:ln>
                  <a:noFill/>
                </a:ln>
                <a:solidFill>
                  <a:schemeClr val="tx1"/>
                </a:solidFill>
                <a:effectLst/>
                <a:latin typeface="+mj-lt"/>
              </a:rPr>
              <a:t>, and </a:t>
            </a:r>
            <a:r>
              <a:rPr kumimoji="0" lang="en-US" altLang="en-US" sz="1350" b="1" i="0" u="none" strike="noStrike" cap="none" normalizeH="0" baseline="0" dirty="0">
                <a:ln>
                  <a:noFill/>
                </a:ln>
                <a:solidFill>
                  <a:schemeClr val="tx1"/>
                </a:solidFill>
                <a:effectLst/>
                <a:latin typeface="+mj-lt"/>
              </a:rPr>
              <a:t>PIL</a:t>
            </a:r>
            <a:r>
              <a:rPr kumimoji="0" lang="en-US" altLang="en-US" sz="1350" b="0" i="0" u="none" strike="noStrike" cap="none" normalizeH="0" baseline="0" dirty="0">
                <a:ln>
                  <a:noFill/>
                </a:ln>
                <a:solidFill>
                  <a:schemeClr val="tx1"/>
                </a:solidFill>
                <a:effectLst/>
                <a:latin typeface="+mj-lt"/>
              </a:rPr>
              <a:t>.</a:t>
            </a: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135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1" i="0" u="none" strike="noStrike" cap="none" normalizeH="0" baseline="0" dirty="0">
                <a:ln>
                  <a:noFill/>
                </a:ln>
                <a:solidFill>
                  <a:schemeClr val="tx1"/>
                </a:solidFill>
                <a:effectLst/>
                <a:latin typeface="+mj-lt"/>
              </a:rPr>
              <a:t>Text Preprocessing Functions:</a:t>
            </a:r>
            <a:endParaRPr kumimoji="0" lang="en-US" altLang="en-US" b="0" i="0" u="none" strike="noStrike" cap="none" normalizeH="0" baseline="0" dirty="0">
              <a:ln>
                <a:noFill/>
              </a:ln>
              <a:solidFill>
                <a:schemeClr val="tx1"/>
              </a:solidFill>
              <a:effectLst/>
              <a:latin typeface="+mj-l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350" b="0" i="0" u="none" strike="noStrike" cap="none" normalizeH="0" baseline="0" dirty="0">
                <a:ln>
                  <a:noFill/>
                </a:ln>
                <a:solidFill>
                  <a:schemeClr val="tx1"/>
                </a:solidFill>
                <a:effectLst/>
                <a:latin typeface="+mj-lt"/>
              </a:rPr>
              <a:t>Define two text preprocessing functions:</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350" b="1" i="0" u="none" strike="noStrike" cap="none" normalizeH="0" baseline="0" dirty="0">
                <a:ln>
                  <a:noFill/>
                </a:ln>
                <a:solidFill>
                  <a:schemeClr val="tx1"/>
                </a:solidFill>
                <a:effectLst/>
                <a:latin typeface="+mj-lt"/>
              </a:rPr>
              <a:t>ls(text)</a:t>
            </a:r>
            <a:r>
              <a:rPr kumimoji="0" lang="en-US" altLang="en-US" sz="1350" b="0" i="0" u="none" strike="noStrike" cap="none" normalizeH="0" baseline="0" dirty="0">
                <a:ln>
                  <a:noFill/>
                </a:ln>
                <a:solidFill>
                  <a:schemeClr val="tx1"/>
                </a:solidFill>
                <a:effectLst/>
                <a:latin typeface="+mj-lt"/>
              </a:rPr>
              <a:t>: Lemmatizes the input text using </a:t>
            </a:r>
            <a:r>
              <a:rPr kumimoji="0" lang="en-US" altLang="en-US" sz="1350" b="0" i="0" u="none" strike="noStrike" cap="none" normalizeH="0" baseline="0" dirty="0" err="1">
                <a:ln>
                  <a:noFill/>
                </a:ln>
                <a:solidFill>
                  <a:schemeClr val="tx1"/>
                </a:solidFill>
                <a:effectLst/>
                <a:latin typeface="+mj-lt"/>
              </a:rPr>
              <a:t>WordNetLemmatizer</a:t>
            </a:r>
            <a:r>
              <a:rPr kumimoji="0" lang="en-US" altLang="en-US" sz="1350" b="0" i="0" u="none" strike="noStrike" cap="none" normalizeH="0" baseline="0" dirty="0">
                <a:ln>
                  <a:noFill/>
                </a:ln>
                <a:solidFill>
                  <a:schemeClr val="tx1"/>
                </a:solidFill>
                <a:effectLst/>
                <a:latin typeface="+mj-lt"/>
              </a:rPr>
              <a:t>.</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350" b="1" i="0" u="none" strike="noStrike" cap="none" normalizeH="0" baseline="0" dirty="0">
                <a:ln>
                  <a:noFill/>
                </a:ln>
                <a:solidFill>
                  <a:schemeClr val="tx1"/>
                </a:solidFill>
                <a:effectLst/>
                <a:latin typeface="+mj-lt"/>
              </a:rPr>
              <a:t>pp(text)</a:t>
            </a:r>
            <a:r>
              <a:rPr kumimoji="0" lang="en-US" altLang="en-US" sz="1350" b="0" i="0" u="none" strike="noStrike" cap="none" normalizeH="0" baseline="0" dirty="0">
                <a:ln>
                  <a:noFill/>
                </a:ln>
                <a:solidFill>
                  <a:schemeClr val="tx1"/>
                </a:solidFill>
                <a:effectLst/>
                <a:latin typeface="+mj-lt"/>
              </a:rPr>
              <a:t>: Preprocesses the text by tokenizing, removing </a:t>
            </a:r>
            <a:r>
              <a:rPr kumimoji="0" lang="en-US" altLang="en-US" sz="1350" b="0" i="0" u="none" strike="noStrike" cap="none" normalizeH="0" baseline="0" dirty="0" err="1">
                <a:ln>
                  <a:noFill/>
                </a:ln>
                <a:solidFill>
                  <a:schemeClr val="tx1"/>
                </a:solidFill>
                <a:effectLst/>
                <a:latin typeface="+mj-lt"/>
              </a:rPr>
              <a:t>stopwords</a:t>
            </a:r>
            <a:r>
              <a:rPr kumimoji="0" lang="en-US" altLang="en-US" sz="1350" b="0" i="0" u="none" strike="noStrike" cap="none" normalizeH="0" baseline="0" dirty="0">
                <a:ln>
                  <a:noFill/>
                </a:ln>
                <a:solidFill>
                  <a:schemeClr val="tx1"/>
                </a:solidFill>
                <a:effectLst/>
                <a:latin typeface="+mj-lt"/>
              </a:rPr>
              <a:t>, and lemmatizing.</a:t>
            </a:r>
          </a:p>
          <a:p>
            <a:pPr marL="914400" marR="0" lvl="2" indent="0" algn="l" defTabSz="914400" rtl="0" eaLnBrk="0" fontAlgn="base" latinLnBrk="0" hangingPunct="0">
              <a:lnSpc>
                <a:spcPct val="100000"/>
              </a:lnSpc>
              <a:spcBef>
                <a:spcPct val="0"/>
              </a:spcBef>
              <a:spcAft>
                <a:spcPct val="0"/>
              </a:spcAft>
              <a:buClrTx/>
              <a:buSzTx/>
              <a:buNone/>
              <a:tabLst/>
            </a:pPr>
            <a:endParaRPr kumimoji="0" lang="en-US" altLang="en-US" sz="135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b="1" i="0" u="none" strike="noStrike" cap="none" normalizeH="0" baseline="0" dirty="0">
                <a:ln>
                  <a:noFill/>
                </a:ln>
                <a:solidFill>
                  <a:schemeClr val="tx1"/>
                </a:solidFill>
                <a:effectLst/>
                <a:latin typeface="+mj-lt"/>
              </a:rPr>
              <a:t>Data Loading and Preprocessing:</a:t>
            </a:r>
            <a:endParaRPr kumimoji="0" lang="en-US" altLang="en-US" b="0" i="0" u="none" strike="noStrike" cap="none" normalizeH="0" baseline="0" dirty="0">
              <a:ln>
                <a:noFill/>
              </a:ln>
              <a:solidFill>
                <a:schemeClr val="tx1"/>
              </a:solidFill>
              <a:effectLst/>
              <a:latin typeface="+mj-l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350" b="0" i="0" u="none" strike="noStrike" cap="none" normalizeH="0" baseline="0" dirty="0">
                <a:ln>
                  <a:noFill/>
                </a:ln>
                <a:solidFill>
                  <a:schemeClr val="tx1"/>
                </a:solidFill>
                <a:effectLst/>
                <a:latin typeface="+mj-lt"/>
              </a:rPr>
              <a:t>Define a function </a:t>
            </a:r>
            <a:r>
              <a:rPr kumimoji="0" lang="en-US" altLang="en-US" sz="1350" b="1" i="0" u="none" strike="noStrike" cap="none" normalizeH="0" baseline="0" dirty="0" err="1">
                <a:ln>
                  <a:noFill/>
                </a:ln>
                <a:solidFill>
                  <a:schemeClr val="tx1"/>
                </a:solidFill>
                <a:effectLst/>
                <a:latin typeface="+mj-lt"/>
              </a:rPr>
              <a:t>get_ques_list</a:t>
            </a:r>
            <a:r>
              <a:rPr kumimoji="0" lang="en-US" altLang="en-US" sz="1350" b="1" i="0" u="none" strike="noStrike" cap="none" normalizeH="0" baseline="0" dirty="0">
                <a:ln>
                  <a:noFill/>
                </a:ln>
                <a:solidFill>
                  <a:schemeClr val="tx1"/>
                </a:solidFill>
                <a:effectLst/>
                <a:latin typeface="+mj-lt"/>
              </a:rPr>
              <a:t>(folder)</a:t>
            </a:r>
            <a:r>
              <a:rPr kumimoji="0" lang="en-US" altLang="en-US" sz="1350" b="0" i="0" u="none" strike="noStrike" cap="none" normalizeH="0" baseline="0" dirty="0">
                <a:ln>
                  <a:noFill/>
                </a:ln>
                <a:solidFill>
                  <a:schemeClr val="tx1"/>
                </a:solidFill>
                <a:effectLst/>
                <a:latin typeface="+mj-lt"/>
              </a:rPr>
              <a:t> to load and preprocess questions from .docx files in the specified folder.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350" b="0" i="0" u="none" strike="noStrike" cap="none" normalizeH="0" baseline="0" dirty="0">
                <a:ln>
                  <a:noFill/>
                </a:ln>
                <a:solidFill>
                  <a:schemeClr val="tx1"/>
                </a:solidFill>
                <a:effectLst/>
                <a:latin typeface="+mj-lt"/>
              </a:rPr>
              <a:t>Organize questions by the company name.</a:t>
            </a: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135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b="1" i="0" u="none" strike="noStrike" cap="none" normalizeH="0" baseline="0" dirty="0" err="1">
                <a:ln>
                  <a:noFill/>
                </a:ln>
                <a:solidFill>
                  <a:schemeClr val="tx1"/>
                </a:solidFill>
                <a:effectLst/>
                <a:latin typeface="+mj-lt"/>
              </a:rPr>
              <a:t>BERTopic</a:t>
            </a:r>
            <a:r>
              <a:rPr kumimoji="0" lang="en-US" altLang="en-US" b="1" i="0" u="none" strike="noStrike" cap="none" normalizeH="0" baseline="0" dirty="0">
                <a:ln>
                  <a:noFill/>
                </a:ln>
                <a:solidFill>
                  <a:schemeClr val="tx1"/>
                </a:solidFill>
                <a:effectLst/>
                <a:latin typeface="+mj-lt"/>
              </a:rPr>
              <a:t> Model Loading:</a:t>
            </a:r>
            <a:endParaRPr kumimoji="0" lang="en-US" altLang="en-US" b="0" i="0" u="none" strike="noStrike" cap="none" normalizeH="0" baseline="0" dirty="0">
              <a:ln>
                <a:noFill/>
              </a:ln>
              <a:solidFill>
                <a:schemeClr val="tx1"/>
              </a:solidFill>
              <a:effectLst/>
              <a:latin typeface="+mj-l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350" b="0" i="0" u="none" strike="noStrike" cap="none" normalizeH="0" baseline="0" dirty="0">
                <a:ln>
                  <a:noFill/>
                </a:ln>
                <a:solidFill>
                  <a:schemeClr val="tx1"/>
                </a:solidFill>
                <a:effectLst/>
                <a:latin typeface="+mj-lt"/>
              </a:rPr>
              <a:t>Load the </a:t>
            </a:r>
            <a:r>
              <a:rPr kumimoji="0" lang="en-US" altLang="en-US" sz="1350" b="0" i="0" u="none" strike="noStrike" cap="none" normalizeH="0" baseline="0" dirty="0" err="1">
                <a:ln>
                  <a:noFill/>
                </a:ln>
                <a:solidFill>
                  <a:schemeClr val="tx1"/>
                </a:solidFill>
                <a:effectLst/>
                <a:latin typeface="+mj-lt"/>
              </a:rPr>
              <a:t>BERTopic</a:t>
            </a:r>
            <a:r>
              <a:rPr kumimoji="0" lang="en-US" altLang="en-US" sz="1350" b="0" i="0" u="none" strike="noStrike" cap="none" normalizeH="0" baseline="0" dirty="0">
                <a:ln>
                  <a:noFill/>
                </a:ln>
                <a:solidFill>
                  <a:schemeClr val="tx1"/>
                </a:solidFill>
                <a:effectLst/>
                <a:latin typeface="+mj-lt"/>
              </a:rPr>
              <a:t> model using </a:t>
            </a:r>
            <a:r>
              <a:rPr kumimoji="0" lang="en-US" altLang="en-US" sz="1350" b="1" i="0" u="none" strike="noStrike" cap="none" normalizeH="0" baseline="0" dirty="0" err="1">
                <a:ln>
                  <a:noFill/>
                </a:ln>
                <a:solidFill>
                  <a:schemeClr val="tx1"/>
                </a:solidFill>
                <a:effectLst/>
                <a:latin typeface="+mj-lt"/>
              </a:rPr>
              <a:t>BERTopic.load</a:t>
            </a:r>
            <a:r>
              <a:rPr kumimoji="0" lang="en-US" altLang="en-US" sz="1350" b="1" i="0" u="none" strike="noStrike" cap="none" normalizeH="0" baseline="0" dirty="0">
                <a:ln>
                  <a:noFill/>
                </a:ln>
                <a:solidFill>
                  <a:schemeClr val="tx1"/>
                </a:solidFill>
                <a:effectLst/>
                <a:latin typeface="+mj-lt"/>
              </a:rPr>
              <a:t>(</a:t>
            </a:r>
            <a:r>
              <a:rPr kumimoji="0" lang="en-US" altLang="en-US" sz="1350" b="1" i="0" u="none" strike="noStrike" cap="none" normalizeH="0" baseline="0" dirty="0" err="1">
                <a:ln>
                  <a:noFill/>
                </a:ln>
                <a:solidFill>
                  <a:schemeClr val="tx1"/>
                </a:solidFill>
                <a:effectLst/>
                <a:latin typeface="+mj-lt"/>
              </a:rPr>
              <a:t>model_path</a:t>
            </a:r>
            <a:r>
              <a:rPr kumimoji="0" lang="en-US" altLang="en-US" sz="1350" b="1" i="0" u="none" strike="noStrike" cap="none" normalizeH="0" baseline="0" dirty="0">
                <a:ln>
                  <a:noFill/>
                </a:ln>
                <a:solidFill>
                  <a:schemeClr val="tx1"/>
                </a:solidFill>
                <a:effectLst/>
                <a:latin typeface="+mj-lt"/>
              </a:rPr>
              <a:t>)</a:t>
            </a:r>
            <a:r>
              <a:rPr kumimoji="0" lang="en-US" altLang="en-US" sz="1350" b="0" i="0" u="none" strike="noStrike" cap="none" normalizeH="0" baseline="0" dirty="0">
                <a:ln>
                  <a:noFill/>
                </a:ln>
                <a:solidFill>
                  <a:schemeClr val="tx1"/>
                </a:solidFill>
                <a:effectLst/>
                <a:latin typeface="+mj-lt"/>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1759359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AD8984A2-4A45-C575-A890-C5213865DA8D}"/>
              </a:ext>
            </a:extLst>
          </p:cNvPr>
          <p:cNvSpPr>
            <a:spLocks noChangeArrowheads="1"/>
          </p:cNvSpPr>
          <p:nvPr/>
        </p:nvSpPr>
        <p:spPr bwMode="auto">
          <a:xfrm>
            <a:off x="381000" y="169221"/>
            <a:ext cx="6629400" cy="4347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50" b="0" i="0" u="none" strike="noStrike" cap="none" normalizeH="0" baseline="0" dirty="0">
              <a:ln>
                <a:noFill/>
              </a:ln>
              <a:effectLst/>
              <a:latin typeface="+mj-l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350" b="1" i="0" u="none" strike="noStrike" cap="none" normalizeH="0" baseline="0" dirty="0">
                <a:ln>
                  <a:noFill/>
                </a:ln>
                <a:effectLst/>
                <a:latin typeface="+mj-lt"/>
              </a:rPr>
              <a:t>5. Mapping and Topic Assignment:</a:t>
            </a:r>
            <a:endParaRPr kumimoji="0" lang="en-US" altLang="en-US" sz="1350" b="0" i="0" u="none" strike="noStrike" cap="none" normalizeH="0" baseline="0" dirty="0">
              <a:ln>
                <a:noFill/>
              </a:ln>
              <a:effectLst/>
              <a:latin typeface="+mj-l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350" b="0" i="0" u="none" strike="noStrike" cap="none" normalizeH="0" baseline="0" dirty="0">
                <a:ln>
                  <a:noFill/>
                </a:ln>
                <a:effectLst/>
                <a:latin typeface="+mj-lt"/>
              </a:rPr>
              <a:t>For each question, identify similar topics using the </a:t>
            </a:r>
            <a:r>
              <a:rPr kumimoji="0" lang="en-US" altLang="en-US" sz="1350" b="0" i="0" u="none" strike="noStrike" cap="none" normalizeH="0" baseline="0" dirty="0" err="1">
                <a:ln>
                  <a:noFill/>
                </a:ln>
                <a:effectLst/>
                <a:latin typeface="+mj-lt"/>
              </a:rPr>
              <a:t>BERTopic</a:t>
            </a:r>
            <a:r>
              <a:rPr kumimoji="0" lang="en-US" altLang="en-US" sz="1350" b="0" i="0" u="none" strike="noStrike" cap="none" normalizeH="0" baseline="0" dirty="0">
                <a:ln>
                  <a:noFill/>
                </a:ln>
                <a:effectLst/>
                <a:latin typeface="+mj-lt"/>
              </a:rPr>
              <a:t> model.</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350" b="0" i="0" u="none" strike="noStrike" cap="none" normalizeH="0" baseline="0" dirty="0">
                <a:ln>
                  <a:noFill/>
                </a:ln>
                <a:effectLst/>
                <a:latin typeface="+mj-lt"/>
              </a:rPr>
              <a:t>Establish a mapping between </a:t>
            </a:r>
            <a:r>
              <a:rPr kumimoji="0" lang="en-US" altLang="en-US" sz="1350" b="0" i="0" u="none" strike="noStrike" cap="none" normalizeH="0" baseline="0" dirty="0" err="1">
                <a:ln>
                  <a:noFill/>
                </a:ln>
                <a:effectLst/>
                <a:latin typeface="+mj-lt"/>
              </a:rPr>
              <a:t>BERTopic</a:t>
            </a:r>
            <a:r>
              <a:rPr kumimoji="0" lang="en-US" altLang="en-US" sz="1350" b="0" i="0" u="none" strike="noStrike" cap="none" normalizeH="0" baseline="0" dirty="0">
                <a:ln>
                  <a:noFill/>
                </a:ln>
                <a:effectLst/>
                <a:latin typeface="+mj-lt"/>
              </a:rPr>
              <a:t> buckets and book topics based on cosine similarity scores.</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350" b="0" i="0" u="none" strike="noStrike" cap="none" normalizeH="0" baseline="0" dirty="0">
              <a:ln>
                <a:noFill/>
              </a:ln>
              <a:effectLst/>
              <a:latin typeface="+mj-l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350" b="1" i="0" u="none" strike="noStrike" cap="none" normalizeH="0" baseline="0" dirty="0">
                <a:ln>
                  <a:noFill/>
                </a:ln>
                <a:effectLst/>
                <a:latin typeface="+mj-lt"/>
              </a:rPr>
              <a:t>6. Results Storage:</a:t>
            </a:r>
            <a:endParaRPr kumimoji="0" lang="en-US" altLang="en-US" sz="1350" b="0" i="0" u="none" strike="noStrike" cap="none" normalizeH="0" baseline="0" dirty="0">
              <a:ln>
                <a:noFill/>
              </a:ln>
              <a:effectLst/>
              <a:latin typeface="+mj-l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350" b="0" i="0" u="none" strike="noStrike" cap="none" normalizeH="0" baseline="0" dirty="0">
                <a:ln>
                  <a:noFill/>
                </a:ln>
                <a:effectLst/>
                <a:latin typeface="+mj-lt"/>
              </a:rPr>
              <a:t>Store results in dictionaries (</a:t>
            </a:r>
            <a:r>
              <a:rPr kumimoji="0" lang="en-US" altLang="en-US" sz="1350" b="1" i="0" u="none" strike="noStrike" cap="none" normalizeH="0" baseline="0" dirty="0" err="1">
                <a:ln>
                  <a:noFill/>
                </a:ln>
                <a:effectLst/>
                <a:latin typeface="+mj-lt"/>
              </a:rPr>
              <a:t>all_topics_per_company</a:t>
            </a:r>
            <a:r>
              <a:rPr kumimoji="0" lang="en-US" altLang="en-US" sz="1350" b="0" i="0" u="none" strike="noStrike" cap="none" normalizeH="0" baseline="0" dirty="0">
                <a:ln>
                  <a:noFill/>
                </a:ln>
                <a:effectLst/>
                <a:latin typeface="+mj-lt"/>
              </a:rPr>
              <a:t> and </a:t>
            </a:r>
            <a:r>
              <a:rPr kumimoji="0" lang="en-US" altLang="en-US" sz="1350" b="1" i="0" u="none" strike="noStrike" cap="none" normalizeH="0" baseline="0" dirty="0" err="1">
                <a:ln>
                  <a:noFill/>
                </a:ln>
                <a:effectLst/>
                <a:latin typeface="+mj-lt"/>
              </a:rPr>
              <a:t>all_results_table</a:t>
            </a:r>
            <a:r>
              <a:rPr kumimoji="0" lang="en-US" altLang="en-US" sz="1350" b="0" i="0" u="none" strike="noStrike" cap="none" normalizeH="0" baseline="0" dirty="0">
                <a:ln>
                  <a:noFill/>
                </a:ln>
                <a:effectLst/>
                <a:latin typeface="+mj-lt"/>
              </a:rPr>
              <a:t>) for each company.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350" b="0" i="0" u="none" strike="noStrike" cap="none" normalizeH="0" baseline="0" dirty="0">
                <a:ln>
                  <a:noFill/>
                </a:ln>
                <a:effectLst/>
                <a:latin typeface="+mj-lt"/>
              </a:rPr>
              <a:t>These dictionaries store information about each question, its similar topics, and the mapped book topics.</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350" b="0" i="0" u="none" strike="noStrike" cap="none" normalizeH="0" baseline="0" dirty="0">
              <a:ln>
                <a:noFill/>
              </a:ln>
              <a:effectLst/>
              <a:latin typeface="+mj-l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350" b="1" i="0" u="none" strike="noStrike" cap="none" normalizeH="0" baseline="0" dirty="0">
                <a:ln>
                  <a:noFill/>
                </a:ln>
                <a:effectLst/>
                <a:latin typeface="+mj-lt"/>
              </a:rPr>
              <a:t>7. </a:t>
            </a:r>
            <a:r>
              <a:rPr kumimoji="0" lang="en-US" altLang="en-US" sz="1350" b="1" i="0" u="none" strike="noStrike" cap="none" normalizeH="0" baseline="0" dirty="0" err="1">
                <a:ln>
                  <a:noFill/>
                </a:ln>
                <a:effectLst/>
                <a:latin typeface="+mj-lt"/>
              </a:rPr>
              <a:t>Streamlit</a:t>
            </a:r>
            <a:r>
              <a:rPr kumimoji="0" lang="en-US" altLang="en-US" sz="1350" b="1" i="0" u="none" strike="noStrike" cap="none" normalizeH="0" baseline="0" dirty="0">
                <a:ln>
                  <a:noFill/>
                </a:ln>
                <a:effectLst/>
                <a:latin typeface="+mj-lt"/>
              </a:rPr>
              <a:t> UI Setup:</a:t>
            </a:r>
            <a:endParaRPr kumimoji="0" lang="en-US" altLang="en-US" sz="1350" b="0" i="0" u="none" strike="noStrike" cap="none" normalizeH="0" baseline="0" dirty="0">
              <a:ln>
                <a:noFill/>
              </a:ln>
              <a:effectLst/>
              <a:latin typeface="+mj-l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350" b="0" i="0" u="none" strike="noStrike" cap="none" normalizeH="0" baseline="0" dirty="0">
                <a:ln>
                  <a:noFill/>
                </a:ln>
                <a:effectLst/>
                <a:latin typeface="+mj-lt"/>
              </a:rPr>
              <a:t>Set up the </a:t>
            </a:r>
            <a:r>
              <a:rPr kumimoji="0" lang="en-US" altLang="en-US" sz="1350" b="0" i="0" u="none" strike="noStrike" cap="none" normalizeH="0" baseline="0" dirty="0" err="1">
                <a:ln>
                  <a:noFill/>
                </a:ln>
                <a:effectLst/>
                <a:latin typeface="+mj-lt"/>
              </a:rPr>
              <a:t>Streamlit</a:t>
            </a:r>
            <a:r>
              <a:rPr kumimoji="0" lang="en-US" altLang="en-US" sz="1350" b="0" i="0" u="none" strike="noStrike" cap="none" normalizeH="0" baseline="0" dirty="0">
                <a:ln>
                  <a:noFill/>
                </a:ln>
                <a:effectLst/>
                <a:latin typeface="+mj-lt"/>
              </a:rPr>
              <a:t> app with a title and sidebar for navigation.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350" b="0" i="0" u="none" strike="noStrike" cap="none" normalizeH="0" baseline="0" dirty="0">
                <a:ln>
                  <a:noFill/>
                </a:ln>
                <a:effectLst/>
                <a:latin typeface="+mj-lt"/>
              </a:rPr>
              <a:t>Include a text input box for the user to enter the path to the folder containing .docx files.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350" b="0" i="0" u="none" strike="noStrike" cap="none" normalizeH="0" baseline="0" dirty="0">
                <a:ln>
                  <a:noFill/>
                </a:ln>
                <a:effectLst/>
                <a:latin typeface="+mj-lt"/>
              </a:rPr>
              <a:t>Add a sidebar with options to switch between "Data Table" and "Images" views.</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1350" b="0" i="0" u="none" strike="noStrike" cap="none" normalizeH="0" baseline="0" dirty="0">
              <a:ln>
                <a:noFill/>
              </a:ln>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50" b="0" i="0" u="none" strike="noStrike" cap="none" normalizeH="0" baseline="0" dirty="0">
              <a:ln>
                <a:noFill/>
              </a:ln>
              <a:effectLst/>
              <a:latin typeface="+mj-lt"/>
            </a:endParaRPr>
          </a:p>
        </p:txBody>
      </p:sp>
    </p:spTree>
    <p:extLst>
      <p:ext uri="{BB962C8B-B14F-4D97-AF65-F5344CB8AC3E}">
        <p14:creationId xmlns:p14="http://schemas.microsoft.com/office/powerpoint/2010/main" val="2829116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9B84A-8256-9CD7-A832-DCBB6B6C6404}"/>
              </a:ext>
            </a:extLst>
          </p:cNvPr>
          <p:cNvSpPr>
            <a:spLocks noGrp="1"/>
          </p:cNvSpPr>
          <p:nvPr>
            <p:ph type="title"/>
          </p:nvPr>
        </p:nvSpPr>
        <p:spPr>
          <a:xfrm>
            <a:off x="685800" y="361950"/>
            <a:ext cx="5197691" cy="384721"/>
          </a:xfrm>
        </p:spPr>
        <p:txBody>
          <a:bodyPr>
            <a:normAutofit fontScale="90000"/>
          </a:bodyPr>
          <a:lstStyle/>
          <a:p>
            <a:r>
              <a:rPr lang="en-US" dirty="0"/>
              <a:t>Dashboard</a:t>
            </a:r>
            <a:endParaRPr lang="en-IN" dirty="0"/>
          </a:p>
        </p:txBody>
      </p:sp>
      <p:sp>
        <p:nvSpPr>
          <p:cNvPr id="3" name="Text Placeholder 2">
            <a:extLst>
              <a:ext uri="{FF2B5EF4-FFF2-40B4-BE49-F238E27FC236}">
                <a16:creationId xmlns:a16="http://schemas.microsoft.com/office/drawing/2014/main" id="{DC854EA0-B775-FC99-24A7-813B3E4819D3}"/>
              </a:ext>
            </a:extLst>
          </p:cNvPr>
          <p:cNvSpPr>
            <a:spLocks noGrp="1"/>
          </p:cNvSpPr>
          <p:nvPr>
            <p:ph idx="1"/>
          </p:nvPr>
        </p:nvSpPr>
        <p:spPr>
          <a:xfrm>
            <a:off x="384725" y="911158"/>
            <a:ext cx="7159075" cy="4431983"/>
          </a:xfrm>
        </p:spPr>
        <p:txBody>
          <a:bodyPr>
            <a:normAutofit/>
          </a:bodyPr>
          <a:lstStyle/>
          <a:p>
            <a:endParaRPr lang="en-US" dirty="0">
              <a:solidFill>
                <a:schemeClr val="tx1"/>
              </a:solidFill>
            </a:endParaRPr>
          </a:p>
          <a:p>
            <a:r>
              <a:rPr lang="en-US" dirty="0">
                <a:solidFill>
                  <a:schemeClr val="tx1"/>
                </a:solidFill>
              </a:rPr>
              <a:t>User Input: Accepts user input for the folder path containing '.docx' files, allowing users to specify the data source.</a:t>
            </a:r>
          </a:p>
          <a:p>
            <a:r>
              <a:rPr lang="en-US" dirty="0">
                <a:solidFill>
                  <a:schemeClr val="tx1"/>
                </a:solidFill>
              </a:rPr>
              <a:t>Navigation Sidebar: Provides a sidebar for user navigation, enabling users to switch between different views, including a data table view and an image view.</a:t>
            </a:r>
          </a:p>
          <a:p>
            <a:r>
              <a:rPr lang="en-US" dirty="0">
                <a:solidFill>
                  <a:schemeClr val="tx1"/>
                </a:solidFill>
              </a:rPr>
              <a:t>Analysis Button (Analyze): Triggers the analysis process, executing the defined workflow.</a:t>
            </a:r>
          </a:p>
          <a:p>
            <a:r>
              <a:rPr lang="en-US" dirty="0">
                <a:solidFill>
                  <a:schemeClr val="tx1"/>
                </a:solidFill>
              </a:rPr>
              <a:t>Data Tables (Data Table View): Displays detailed information, including questions, corresponding topics, and book topics in a tabular format.</a:t>
            </a:r>
          </a:p>
          <a:p>
            <a:r>
              <a:rPr lang="en-US" dirty="0">
                <a:solidFill>
                  <a:schemeClr val="tx1"/>
                </a:solidFill>
              </a:rPr>
              <a:t>Images (Images View): Visualizes results through graphical images generated during the analysis process, providing a more intuitive representation of the data.</a:t>
            </a:r>
            <a:endParaRPr lang="en-IN" dirty="0">
              <a:solidFill>
                <a:schemeClr val="tx1"/>
              </a:solidFill>
            </a:endParaRPr>
          </a:p>
        </p:txBody>
      </p:sp>
    </p:spTree>
    <p:extLst>
      <p:ext uri="{BB962C8B-B14F-4D97-AF65-F5344CB8AC3E}">
        <p14:creationId xmlns:p14="http://schemas.microsoft.com/office/powerpoint/2010/main" val="4002139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07854-DAA9-BC6D-8754-925C54671356}"/>
              </a:ext>
            </a:extLst>
          </p:cNvPr>
          <p:cNvSpPr>
            <a:spLocks noGrp="1"/>
          </p:cNvSpPr>
          <p:nvPr>
            <p:ph type="title"/>
          </p:nvPr>
        </p:nvSpPr>
        <p:spPr/>
        <p:txBody>
          <a:bodyPr>
            <a:normAutofit fontScale="90000"/>
          </a:bodyPr>
          <a:lstStyle/>
          <a:p>
            <a:r>
              <a:rPr lang="en-IN" dirty="0"/>
              <a:t>								RESULTS</a:t>
            </a:r>
            <a:br>
              <a:rPr lang="en-IN" dirty="0"/>
            </a:br>
            <a:br>
              <a:rPr lang="en-IN" dirty="0"/>
            </a:br>
            <a:r>
              <a:rPr lang="en-US" sz="1400" b="1" i="0" u="none" strike="noStrike" dirty="0">
                <a:solidFill>
                  <a:srgbClr val="000000"/>
                </a:solidFill>
                <a:effectLst/>
                <a:latin typeface="Times New Roman" panose="02020603050405020304" pitchFamily="18" charset="0"/>
              </a:rPr>
              <a:t>Fig: </a:t>
            </a:r>
            <a:r>
              <a:rPr lang="en-US" sz="1400" b="0" i="0" u="none" strike="noStrike" dirty="0">
                <a:solidFill>
                  <a:srgbClr val="000000"/>
                </a:solidFill>
                <a:effectLst/>
                <a:latin typeface="Times New Roman" panose="02020603050405020304" pitchFamily="18" charset="0"/>
              </a:rPr>
              <a:t>CSV file of mapping of bucket topic to book topics</a:t>
            </a:r>
            <a:endParaRPr lang="en-IN" sz="1400" dirty="0"/>
          </a:p>
        </p:txBody>
      </p:sp>
      <p:pic>
        <p:nvPicPr>
          <p:cNvPr id="1026" name="Picture 2">
            <a:extLst>
              <a:ext uri="{FF2B5EF4-FFF2-40B4-BE49-F238E27FC236}">
                <a16:creationId xmlns:a16="http://schemas.microsoft.com/office/drawing/2014/main" id="{25A08074-DEA9-4C3C-EC12-4A71F7D95F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1" y="1657350"/>
            <a:ext cx="4305300" cy="2505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2884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987CF-D849-9EA9-FBCD-A7A812DB86A5}"/>
              </a:ext>
            </a:extLst>
          </p:cNvPr>
          <p:cNvSpPr>
            <a:spLocks noGrp="1"/>
          </p:cNvSpPr>
          <p:nvPr>
            <p:ph type="title"/>
          </p:nvPr>
        </p:nvSpPr>
        <p:spPr/>
        <p:txBody>
          <a:bodyPr>
            <a:normAutofit/>
          </a:bodyPr>
          <a:lstStyle/>
          <a:p>
            <a:r>
              <a:rPr lang="en-US" sz="1400" b="1" i="0" u="none" strike="noStrike" dirty="0">
                <a:solidFill>
                  <a:srgbClr val="000000"/>
                </a:solidFill>
                <a:effectLst/>
                <a:latin typeface="Times New Roman" panose="02020603050405020304" pitchFamily="18" charset="0"/>
              </a:rPr>
              <a:t>Fig: </a:t>
            </a:r>
            <a:r>
              <a:rPr lang="en-US" sz="1400" i="0" u="none" strike="noStrike" dirty="0" err="1">
                <a:solidFill>
                  <a:srgbClr val="000000"/>
                </a:solidFill>
                <a:effectLst/>
                <a:latin typeface="Times New Roman" panose="02020603050405020304" pitchFamily="18" charset="0"/>
              </a:rPr>
              <a:t>Streamlit</a:t>
            </a:r>
            <a:r>
              <a:rPr lang="en-US" sz="1400" i="0" u="none" strike="noStrike" dirty="0">
                <a:solidFill>
                  <a:srgbClr val="000000"/>
                </a:solidFill>
                <a:effectLst/>
                <a:latin typeface="Times New Roman" panose="02020603050405020304" pitchFamily="18" charset="0"/>
              </a:rPr>
              <a:t> application</a:t>
            </a:r>
            <a:endParaRPr lang="en-IN" sz="1400" dirty="0"/>
          </a:p>
        </p:txBody>
      </p:sp>
      <p:pic>
        <p:nvPicPr>
          <p:cNvPr id="2050" name="Picture 2">
            <a:extLst>
              <a:ext uri="{FF2B5EF4-FFF2-40B4-BE49-F238E27FC236}">
                <a16:creationId xmlns:a16="http://schemas.microsoft.com/office/drawing/2014/main" id="{11D46895-1E1F-2209-99DA-6B8A7AD4306B}"/>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508664" y="975014"/>
            <a:ext cx="6446838" cy="289704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0420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2358475" cy="430887"/>
          </a:xfrm>
          <a:prstGeom prst="rect">
            <a:avLst/>
          </a:prstGeom>
        </p:spPr>
        <p:txBody>
          <a:bodyPr vert="horz" wrap="square" lIns="0" tIns="15240" rIns="0" bIns="0" rtlCol="0">
            <a:spAutoFit/>
          </a:bodyPr>
          <a:lstStyle/>
          <a:p>
            <a:pPr marL="12700">
              <a:lnSpc>
                <a:spcPct val="100000"/>
              </a:lnSpc>
              <a:spcBef>
                <a:spcPts val="120"/>
              </a:spcBef>
            </a:pPr>
            <a:r>
              <a:rPr spc="5" dirty="0"/>
              <a:t>Presente</a:t>
            </a:r>
            <a:r>
              <a:rPr lang="en-US" spc="5" dirty="0"/>
              <a:t>d </a:t>
            </a:r>
            <a:r>
              <a:rPr dirty="0"/>
              <a:t>By:</a:t>
            </a:r>
          </a:p>
        </p:txBody>
      </p:sp>
      <p:graphicFrame>
        <p:nvGraphicFramePr>
          <p:cNvPr id="3" name="object 3"/>
          <p:cNvGraphicFramePr>
            <a:graphicFrameLocks noGrp="1"/>
          </p:cNvGraphicFramePr>
          <p:nvPr>
            <p:extLst>
              <p:ext uri="{D42A27DB-BD31-4B8C-83A1-F6EECF244321}">
                <p14:modId xmlns:p14="http://schemas.microsoft.com/office/powerpoint/2010/main" val="2456316311"/>
              </p:ext>
            </p:extLst>
          </p:nvPr>
        </p:nvGraphicFramePr>
        <p:xfrm>
          <a:off x="365675" y="1246957"/>
          <a:ext cx="3063325" cy="925225"/>
        </p:xfrm>
        <a:graphic>
          <a:graphicData uri="http://schemas.openxmlformats.org/drawingml/2006/table">
            <a:tbl>
              <a:tblPr firstRow="1" bandRow="1">
                <a:tableStyleId>{2D5ABB26-0587-4C30-8999-92F81FD0307C}</a:tableStyleId>
              </a:tblPr>
              <a:tblGrid>
                <a:gridCol w="2013971">
                  <a:extLst>
                    <a:ext uri="{9D8B030D-6E8A-4147-A177-3AD203B41FA5}">
                      <a16:colId xmlns:a16="http://schemas.microsoft.com/office/drawing/2014/main" val="20000"/>
                    </a:ext>
                  </a:extLst>
                </a:gridCol>
                <a:gridCol w="1049354">
                  <a:extLst>
                    <a:ext uri="{9D8B030D-6E8A-4147-A177-3AD203B41FA5}">
                      <a16:colId xmlns:a16="http://schemas.microsoft.com/office/drawing/2014/main" val="20001"/>
                    </a:ext>
                  </a:extLst>
                </a:gridCol>
              </a:tblGrid>
              <a:tr h="275999">
                <a:tc>
                  <a:txBody>
                    <a:bodyPr/>
                    <a:lstStyle/>
                    <a:p>
                      <a:pPr marL="31750">
                        <a:lnSpc>
                          <a:spcPts val="1390"/>
                        </a:lnSpc>
                      </a:pPr>
                      <a:r>
                        <a:rPr lang="en-US" sz="1250" b="0" spc="-20" dirty="0">
                          <a:solidFill>
                            <a:srgbClr val="595959"/>
                          </a:solidFill>
                          <a:latin typeface="Arial"/>
                          <a:cs typeface="Arial"/>
                        </a:rPr>
                        <a:t>PRABUDH KUMAR</a:t>
                      </a:r>
                      <a:endParaRPr sz="1250" b="0" dirty="0">
                        <a:latin typeface="Arial"/>
                        <a:cs typeface="Arial"/>
                      </a:endParaRPr>
                    </a:p>
                  </a:txBody>
                  <a:tcPr marL="0" marR="0" marT="0" marB="0"/>
                </a:tc>
                <a:tc>
                  <a:txBody>
                    <a:bodyPr/>
                    <a:lstStyle/>
                    <a:p>
                      <a:pPr marR="24130" algn="r">
                        <a:lnSpc>
                          <a:spcPts val="1390"/>
                        </a:lnSpc>
                      </a:pPr>
                      <a:r>
                        <a:rPr sz="1250" b="0" spc="5" dirty="0">
                          <a:solidFill>
                            <a:srgbClr val="595959"/>
                          </a:solidFill>
                          <a:latin typeface="Arial MT"/>
                          <a:cs typeface="Arial MT"/>
                        </a:rPr>
                        <a:t>(201032</a:t>
                      </a:r>
                      <a:r>
                        <a:rPr lang="en-US" sz="1250" b="0" spc="5" dirty="0">
                          <a:solidFill>
                            <a:srgbClr val="595959"/>
                          </a:solidFill>
                          <a:latin typeface="Arial MT"/>
                          <a:cs typeface="Arial MT"/>
                        </a:rPr>
                        <a:t>46</a:t>
                      </a:r>
                      <a:r>
                        <a:rPr sz="1250" b="0" spc="5" dirty="0">
                          <a:solidFill>
                            <a:srgbClr val="595959"/>
                          </a:solidFill>
                          <a:latin typeface="Arial MT"/>
                          <a:cs typeface="Arial MT"/>
                        </a:rPr>
                        <a:t>)</a:t>
                      </a:r>
                      <a:endParaRPr sz="1250" b="0" dirty="0">
                        <a:latin typeface="Arial MT"/>
                        <a:cs typeface="Arial MT"/>
                      </a:endParaRPr>
                    </a:p>
                  </a:txBody>
                  <a:tcPr marL="0" marR="0" marT="0" marB="0"/>
                </a:tc>
                <a:extLst>
                  <a:ext uri="{0D108BD9-81ED-4DB2-BD59-A6C34878D82A}">
                    <a16:rowId xmlns:a16="http://schemas.microsoft.com/office/drawing/2014/main" val="10000"/>
                  </a:ext>
                </a:extLst>
              </a:tr>
              <a:tr h="373227">
                <a:tc>
                  <a:txBody>
                    <a:bodyPr/>
                    <a:lstStyle/>
                    <a:p>
                      <a:pPr marL="31750">
                        <a:lnSpc>
                          <a:spcPct val="100000"/>
                        </a:lnSpc>
                        <a:spcBef>
                          <a:spcPts val="655"/>
                        </a:spcBef>
                      </a:pPr>
                      <a:r>
                        <a:rPr lang="en-US" sz="1250" b="0" dirty="0">
                          <a:solidFill>
                            <a:srgbClr val="595959"/>
                          </a:solidFill>
                          <a:latin typeface="Arial"/>
                          <a:cs typeface="Arial"/>
                        </a:rPr>
                        <a:t>KRITANK RISHI GOYAL</a:t>
                      </a:r>
                      <a:endParaRPr sz="1250" b="0" dirty="0">
                        <a:latin typeface="Arial"/>
                        <a:cs typeface="Arial"/>
                      </a:endParaRPr>
                    </a:p>
                  </a:txBody>
                  <a:tcPr marL="0" marR="0" marT="83185" marB="0"/>
                </a:tc>
                <a:tc>
                  <a:txBody>
                    <a:bodyPr/>
                    <a:lstStyle/>
                    <a:p>
                      <a:pPr marR="24130" algn="r">
                        <a:lnSpc>
                          <a:spcPct val="100000"/>
                        </a:lnSpc>
                        <a:spcBef>
                          <a:spcPts val="655"/>
                        </a:spcBef>
                      </a:pPr>
                      <a:r>
                        <a:rPr sz="1250" b="0" spc="5" dirty="0">
                          <a:solidFill>
                            <a:srgbClr val="595959"/>
                          </a:solidFill>
                          <a:latin typeface="Arial MT"/>
                          <a:cs typeface="Arial MT"/>
                        </a:rPr>
                        <a:t>(201032</a:t>
                      </a:r>
                      <a:r>
                        <a:rPr lang="en-US" sz="1250" b="0" spc="5" dirty="0">
                          <a:solidFill>
                            <a:srgbClr val="595959"/>
                          </a:solidFill>
                          <a:latin typeface="Arial MT"/>
                          <a:cs typeface="Arial MT"/>
                        </a:rPr>
                        <a:t>52</a:t>
                      </a:r>
                      <a:r>
                        <a:rPr sz="1250" b="0" spc="5" dirty="0">
                          <a:solidFill>
                            <a:srgbClr val="595959"/>
                          </a:solidFill>
                          <a:latin typeface="Arial MT"/>
                          <a:cs typeface="Arial MT"/>
                        </a:rPr>
                        <a:t>)</a:t>
                      </a:r>
                      <a:endParaRPr sz="1250" b="0" dirty="0">
                        <a:latin typeface="Arial MT"/>
                        <a:cs typeface="Arial MT"/>
                      </a:endParaRPr>
                    </a:p>
                  </a:txBody>
                  <a:tcPr marL="0" marR="0" marT="83185" marB="0"/>
                </a:tc>
                <a:extLst>
                  <a:ext uri="{0D108BD9-81ED-4DB2-BD59-A6C34878D82A}">
                    <a16:rowId xmlns:a16="http://schemas.microsoft.com/office/drawing/2014/main" val="10001"/>
                  </a:ext>
                </a:extLst>
              </a:tr>
              <a:tr h="275999">
                <a:tc>
                  <a:txBody>
                    <a:bodyPr/>
                    <a:lstStyle/>
                    <a:p>
                      <a:pPr marL="31750">
                        <a:lnSpc>
                          <a:spcPts val="1415"/>
                        </a:lnSpc>
                        <a:spcBef>
                          <a:spcPts val="655"/>
                        </a:spcBef>
                      </a:pPr>
                      <a:r>
                        <a:rPr lang="en-US" sz="1250" b="0" spc="-120" dirty="0">
                          <a:solidFill>
                            <a:srgbClr val="595959"/>
                          </a:solidFill>
                          <a:latin typeface="Arial"/>
                          <a:cs typeface="Arial"/>
                        </a:rPr>
                        <a:t>N</a:t>
                      </a:r>
                      <a:r>
                        <a:rPr lang="en-IN" sz="1250" b="0" spc="-120" dirty="0">
                          <a:solidFill>
                            <a:srgbClr val="595959"/>
                          </a:solidFill>
                          <a:latin typeface="Arial"/>
                          <a:cs typeface="Arial"/>
                        </a:rPr>
                        <a:t>EHAL  JAIN</a:t>
                      </a:r>
                      <a:endParaRPr sz="1250" b="0" dirty="0">
                        <a:latin typeface="Arial"/>
                        <a:cs typeface="Arial"/>
                      </a:endParaRPr>
                    </a:p>
                  </a:txBody>
                  <a:tcPr marL="0" marR="0" marT="83185" marB="0"/>
                </a:tc>
                <a:tc>
                  <a:txBody>
                    <a:bodyPr/>
                    <a:lstStyle/>
                    <a:p>
                      <a:pPr marR="24130" algn="r">
                        <a:lnSpc>
                          <a:spcPts val="1415"/>
                        </a:lnSpc>
                        <a:spcBef>
                          <a:spcPts val="655"/>
                        </a:spcBef>
                      </a:pPr>
                      <a:r>
                        <a:rPr sz="1250" b="0" spc="5" dirty="0">
                          <a:solidFill>
                            <a:srgbClr val="595959"/>
                          </a:solidFill>
                          <a:latin typeface="Arial MT"/>
                          <a:cs typeface="Arial MT"/>
                        </a:rPr>
                        <a:t>(201032</a:t>
                      </a:r>
                      <a:r>
                        <a:rPr lang="en-US" sz="1250" b="0" spc="5" dirty="0">
                          <a:solidFill>
                            <a:srgbClr val="595959"/>
                          </a:solidFill>
                          <a:latin typeface="Arial MT"/>
                          <a:cs typeface="Arial MT"/>
                        </a:rPr>
                        <a:t>49</a:t>
                      </a:r>
                      <a:r>
                        <a:rPr sz="1250" b="0" spc="5" dirty="0">
                          <a:solidFill>
                            <a:srgbClr val="595959"/>
                          </a:solidFill>
                          <a:latin typeface="Arial MT"/>
                          <a:cs typeface="Arial MT"/>
                        </a:rPr>
                        <a:t>)</a:t>
                      </a:r>
                      <a:endParaRPr sz="1250" b="0" dirty="0">
                        <a:latin typeface="Arial MT"/>
                        <a:cs typeface="Arial MT"/>
                      </a:endParaRPr>
                    </a:p>
                  </a:txBody>
                  <a:tcPr marL="0" marR="0" marT="83185" marB="0"/>
                </a:tc>
                <a:extLst>
                  <a:ext uri="{0D108BD9-81ED-4DB2-BD59-A6C34878D82A}">
                    <a16:rowId xmlns:a16="http://schemas.microsoft.com/office/drawing/2014/main" val="10002"/>
                  </a:ext>
                </a:extLst>
              </a:tr>
            </a:tbl>
          </a:graphicData>
        </a:graphic>
      </p:graphicFrame>
      <p:sp>
        <p:nvSpPr>
          <p:cNvPr id="4" name="object 4"/>
          <p:cNvSpPr txBox="1"/>
          <p:nvPr/>
        </p:nvSpPr>
        <p:spPr>
          <a:xfrm>
            <a:off x="384725" y="2832523"/>
            <a:ext cx="1988820" cy="409575"/>
          </a:xfrm>
          <a:prstGeom prst="rect">
            <a:avLst/>
          </a:prstGeom>
        </p:spPr>
        <p:txBody>
          <a:bodyPr vert="horz" wrap="square" lIns="0" tIns="15240" rIns="0" bIns="0" rtlCol="0">
            <a:spAutoFit/>
          </a:bodyPr>
          <a:lstStyle/>
          <a:p>
            <a:pPr marL="12700">
              <a:lnSpc>
                <a:spcPct val="100000"/>
              </a:lnSpc>
              <a:spcBef>
                <a:spcPts val="120"/>
              </a:spcBef>
            </a:pPr>
            <a:r>
              <a:rPr sz="2500" spc="5" dirty="0">
                <a:latin typeface="Arial MT"/>
                <a:cs typeface="Arial MT"/>
              </a:rPr>
              <a:t>Presented</a:t>
            </a:r>
            <a:r>
              <a:rPr sz="2500" spc="-125" dirty="0">
                <a:latin typeface="Arial MT"/>
                <a:cs typeface="Arial MT"/>
              </a:rPr>
              <a:t> </a:t>
            </a:r>
            <a:r>
              <a:rPr sz="2500" spc="-90" dirty="0">
                <a:latin typeface="Arial MT"/>
                <a:cs typeface="Arial MT"/>
              </a:rPr>
              <a:t>To:</a:t>
            </a:r>
            <a:endParaRPr sz="2500" dirty="0">
              <a:latin typeface="Arial MT"/>
              <a:cs typeface="Arial MT"/>
            </a:endParaRPr>
          </a:p>
        </p:txBody>
      </p:sp>
      <p:sp>
        <p:nvSpPr>
          <p:cNvPr id="5" name="object 5"/>
          <p:cNvSpPr txBox="1"/>
          <p:nvPr/>
        </p:nvSpPr>
        <p:spPr>
          <a:xfrm>
            <a:off x="384725" y="3519628"/>
            <a:ext cx="2254250" cy="780342"/>
          </a:xfrm>
          <a:prstGeom prst="rect">
            <a:avLst/>
          </a:prstGeom>
        </p:spPr>
        <p:txBody>
          <a:bodyPr vert="horz" wrap="square" lIns="0" tIns="15875" rIns="0" bIns="0" rtlCol="0">
            <a:spAutoFit/>
          </a:bodyPr>
          <a:lstStyle/>
          <a:p>
            <a:pPr marL="12700">
              <a:lnSpc>
                <a:spcPct val="100000"/>
              </a:lnSpc>
              <a:spcBef>
                <a:spcPts val="125"/>
              </a:spcBef>
            </a:pPr>
            <a:r>
              <a:rPr lang="en-IN" sz="1100" spc="10" dirty="0">
                <a:solidFill>
                  <a:srgbClr val="595959"/>
                </a:solidFill>
                <a:latin typeface="Arial"/>
                <a:cs typeface="Arial"/>
              </a:rPr>
              <a:t>DR.</a:t>
            </a:r>
            <a:r>
              <a:rPr lang="en-IN" sz="1100" spc="-20" dirty="0">
                <a:solidFill>
                  <a:srgbClr val="595959"/>
                </a:solidFill>
                <a:latin typeface="Arial"/>
                <a:cs typeface="Arial"/>
              </a:rPr>
              <a:t> GAZALA YASHMIN</a:t>
            </a:r>
            <a:endParaRPr lang="en-IN" sz="1100" dirty="0">
              <a:latin typeface="Arial"/>
              <a:cs typeface="Arial"/>
            </a:endParaRPr>
          </a:p>
          <a:p>
            <a:pPr marL="12700">
              <a:lnSpc>
                <a:spcPct val="100000"/>
              </a:lnSpc>
              <a:spcBef>
                <a:spcPts val="960"/>
              </a:spcBef>
            </a:pPr>
            <a:r>
              <a:rPr lang="en-US" sz="1100" spc="15" dirty="0">
                <a:solidFill>
                  <a:srgbClr val="595959"/>
                </a:solidFill>
                <a:latin typeface="Arial"/>
                <a:cs typeface="Arial"/>
              </a:rPr>
              <a:t>D</a:t>
            </a:r>
            <a:r>
              <a:rPr sz="1100" spc="15" dirty="0">
                <a:solidFill>
                  <a:srgbClr val="595959"/>
                </a:solidFill>
                <a:latin typeface="Arial"/>
                <a:cs typeface="Arial"/>
              </a:rPr>
              <a:t>R.</a:t>
            </a:r>
            <a:r>
              <a:rPr sz="1100" spc="-5" dirty="0">
                <a:solidFill>
                  <a:srgbClr val="595959"/>
                </a:solidFill>
                <a:latin typeface="Arial"/>
                <a:cs typeface="Arial"/>
              </a:rPr>
              <a:t> </a:t>
            </a:r>
            <a:r>
              <a:rPr lang="en-US" sz="1100" spc="-5" dirty="0">
                <a:solidFill>
                  <a:srgbClr val="595959"/>
                </a:solidFill>
                <a:latin typeface="Arial"/>
                <a:cs typeface="Arial"/>
              </a:rPr>
              <a:t>HEMA N.</a:t>
            </a:r>
            <a:endParaRPr sz="1100" dirty="0">
              <a:latin typeface="Arial"/>
              <a:cs typeface="Arial"/>
            </a:endParaRPr>
          </a:p>
          <a:p>
            <a:pPr marL="12700">
              <a:lnSpc>
                <a:spcPct val="100000"/>
              </a:lnSpc>
              <a:spcBef>
                <a:spcPts val="960"/>
              </a:spcBef>
            </a:pPr>
            <a:endParaRPr sz="1100" dirty="0">
              <a:latin typeface="Arial MT"/>
              <a:cs typeface="Arial MT"/>
            </a:endParaRPr>
          </a:p>
        </p:txBody>
      </p:sp>
      <p:sp>
        <p:nvSpPr>
          <p:cNvPr id="6" name="object 6"/>
          <p:cNvSpPr txBox="1"/>
          <p:nvPr/>
        </p:nvSpPr>
        <p:spPr>
          <a:xfrm>
            <a:off x="4799550" y="2832523"/>
            <a:ext cx="3165475" cy="409575"/>
          </a:xfrm>
          <a:prstGeom prst="rect">
            <a:avLst/>
          </a:prstGeom>
        </p:spPr>
        <p:txBody>
          <a:bodyPr vert="horz" wrap="square" lIns="0" tIns="15240" rIns="0" bIns="0" rtlCol="0">
            <a:spAutoFit/>
          </a:bodyPr>
          <a:lstStyle/>
          <a:p>
            <a:pPr marL="12700">
              <a:lnSpc>
                <a:spcPct val="100000"/>
              </a:lnSpc>
              <a:spcBef>
                <a:spcPts val="120"/>
              </a:spcBef>
            </a:pPr>
            <a:r>
              <a:rPr sz="2500" spc="5" dirty="0">
                <a:latin typeface="Arial MT"/>
                <a:cs typeface="Arial MT"/>
              </a:rPr>
              <a:t>Under</a:t>
            </a:r>
            <a:r>
              <a:rPr sz="2500" spc="-40" dirty="0">
                <a:latin typeface="Arial MT"/>
                <a:cs typeface="Arial MT"/>
              </a:rPr>
              <a:t> </a:t>
            </a:r>
            <a:r>
              <a:rPr sz="2500" spc="5" dirty="0">
                <a:latin typeface="Arial MT"/>
                <a:cs typeface="Arial MT"/>
              </a:rPr>
              <a:t>Supervision</a:t>
            </a:r>
            <a:r>
              <a:rPr sz="2500" spc="-40" dirty="0">
                <a:latin typeface="Arial MT"/>
                <a:cs typeface="Arial MT"/>
              </a:rPr>
              <a:t> </a:t>
            </a:r>
            <a:r>
              <a:rPr sz="2500" dirty="0">
                <a:latin typeface="Arial MT"/>
                <a:cs typeface="Arial MT"/>
              </a:rPr>
              <a:t>Of:</a:t>
            </a:r>
          </a:p>
        </p:txBody>
      </p:sp>
      <p:sp>
        <p:nvSpPr>
          <p:cNvPr id="7" name="object 7"/>
          <p:cNvSpPr txBox="1"/>
          <p:nvPr/>
        </p:nvSpPr>
        <p:spPr>
          <a:xfrm>
            <a:off x="4799550" y="3519628"/>
            <a:ext cx="1836420" cy="185307"/>
          </a:xfrm>
          <a:prstGeom prst="rect">
            <a:avLst/>
          </a:prstGeom>
        </p:spPr>
        <p:txBody>
          <a:bodyPr vert="horz" wrap="square" lIns="0" tIns="15875" rIns="0" bIns="0" rtlCol="0">
            <a:spAutoFit/>
          </a:bodyPr>
          <a:lstStyle/>
          <a:p>
            <a:pPr marL="12700">
              <a:lnSpc>
                <a:spcPct val="100000"/>
              </a:lnSpc>
              <a:spcBef>
                <a:spcPts val="125"/>
              </a:spcBef>
            </a:pPr>
            <a:r>
              <a:rPr sz="1100" spc="10" dirty="0">
                <a:solidFill>
                  <a:srgbClr val="595959"/>
                </a:solidFill>
                <a:latin typeface="Arial"/>
                <a:cs typeface="Arial"/>
              </a:rPr>
              <a:t>DR.</a:t>
            </a:r>
            <a:r>
              <a:rPr sz="1100" spc="-20" dirty="0">
                <a:solidFill>
                  <a:srgbClr val="595959"/>
                </a:solidFill>
                <a:latin typeface="Arial"/>
                <a:cs typeface="Arial"/>
              </a:rPr>
              <a:t> </a:t>
            </a:r>
            <a:r>
              <a:rPr lang="en-US" sz="1100" spc="10" dirty="0">
                <a:solidFill>
                  <a:srgbClr val="595959"/>
                </a:solidFill>
                <a:latin typeface="Arial"/>
                <a:cs typeface="Arial"/>
              </a:rPr>
              <a:t>NEETU SARADANA</a:t>
            </a:r>
            <a:endParaRPr sz="1100" dirty="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7E2EF-4524-66E6-4515-5B89591C8527}"/>
              </a:ext>
            </a:extLst>
          </p:cNvPr>
          <p:cNvSpPr>
            <a:spLocks noGrp="1"/>
          </p:cNvSpPr>
          <p:nvPr>
            <p:ph type="title"/>
          </p:nvPr>
        </p:nvSpPr>
        <p:spPr/>
        <p:txBody>
          <a:bodyPr/>
          <a:lstStyle/>
          <a:p>
            <a:r>
              <a:rPr lang="en-US" sz="1800" b="0" i="0" u="none" strike="noStrike" dirty="0">
                <a:solidFill>
                  <a:srgbClr val="000000"/>
                </a:solidFill>
                <a:effectLst/>
                <a:latin typeface="Arial" panose="020B0604020202020204" pitchFamily="34" charset="0"/>
              </a:rPr>
              <a:t>After mapping was completed , we visualized the graph for each company for each subject :</a:t>
            </a:r>
            <a:endParaRPr lang="en-IN" dirty="0"/>
          </a:p>
        </p:txBody>
      </p:sp>
      <p:pic>
        <p:nvPicPr>
          <p:cNvPr id="3074" name="Picture 2">
            <a:extLst>
              <a:ext uri="{FF2B5EF4-FFF2-40B4-BE49-F238E27FC236}">
                <a16:creationId xmlns:a16="http://schemas.microsoft.com/office/drawing/2014/main" id="{72E6343B-EEFF-9D36-C7F2-1E4AC097908A}"/>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33451" y="1620838"/>
            <a:ext cx="5595936" cy="290988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04201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83918A18-6AF7-611E-102E-84A25E4CF515}"/>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971550"/>
            <a:ext cx="5555870" cy="290988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95649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18E739EE-113C-7582-2E35-14FF649C7FDB}"/>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971550"/>
            <a:ext cx="6446838" cy="274393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43744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96039-58E4-6241-45C9-D99FAF312889}"/>
              </a:ext>
            </a:extLst>
          </p:cNvPr>
          <p:cNvSpPr>
            <a:spLocks noGrp="1"/>
          </p:cNvSpPr>
          <p:nvPr>
            <p:ph type="title"/>
          </p:nvPr>
        </p:nvSpPr>
        <p:spPr/>
        <p:txBody>
          <a:bodyPr/>
          <a:lstStyle/>
          <a:p>
            <a:r>
              <a:rPr lang="en-US" sz="1800" b="0" i="0" u="none" strike="noStrike" dirty="0">
                <a:solidFill>
                  <a:srgbClr val="000000"/>
                </a:solidFill>
                <a:effectLst/>
                <a:latin typeface="Arial" panose="020B0604020202020204" pitchFamily="34" charset="0"/>
              </a:rPr>
              <a:t>We finished our </a:t>
            </a:r>
            <a:r>
              <a:rPr lang="en-US" sz="1800" b="0" i="0" u="none" strike="noStrike" dirty="0" err="1">
                <a:solidFill>
                  <a:srgbClr val="000000"/>
                </a:solidFill>
                <a:effectLst/>
                <a:latin typeface="Arial" panose="020B0604020202020204" pitchFamily="34" charset="0"/>
              </a:rPr>
              <a:t>streamlit</a:t>
            </a:r>
            <a:r>
              <a:rPr lang="en-US" sz="1800" b="0" i="0" u="none" strike="noStrike" dirty="0">
                <a:solidFill>
                  <a:srgbClr val="000000"/>
                </a:solidFill>
                <a:effectLst/>
                <a:latin typeface="Arial" panose="020B0604020202020204" pitchFamily="34" charset="0"/>
              </a:rPr>
              <a:t> application where we can see :</a:t>
            </a:r>
            <a:endParaRPr lang="en-IN" dirty="0"/>
          </a:p>
        </p:txBody>
      </p:sp>
      <p:pic>
        <p:nvPicPr>
          <p:cNvPr id="6146" name="Picture 2">
            <a:extLst>
              <a:ext uri="{FF2B5EF4-FFF2-40B4-BE49-F238E27FC236}">
                <a16:creationId xmlns:a16="http://schemas.microsoft.com/office/drawing/2014/main" id="{DF8C55CF-01DB-BB57-324F-B00A2084922B}"/>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144853" y="1620838"/>
            <a:ext cx="5173132" cy="2909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22653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3C29C-3B69-2DB7-2151-88908B7947FE}"/>
              </a:ext>
            </a:extLst>
          </p:cNvPr>
          <p:cNvSpPr>
            <a:spLocks noGrp="1"/>
          </p:cNvSpPr>
          <p:nvPr>
            <p:ph type="title"/>
          </p:nvPr>
        </p:nvSpPr>
        <p:spPr/>
        <p:txBody>
          <a:bodyPr/>
          <a:lstStyle/>
          <a:p>
            <a:endParaRPr lang="en-IN"/>
          </a:p>
        </p:txBody>
      </p:sp>
      <p:pic>
        <p:nvPicPr>
          <p:cNvPr id="7170" name="Picture 2">
            <a:extLst>
              <a:ext uri="{FF2B5EF4-FFF2-40B4-BE49-F238E27FC236}">
                <a16:creationId xmlns:a16="http://schemas.microsoft.com/office/drawing/2014/main" id="{109D9137-8E22-9E81-5872-059E8EB67BB4}"/>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46838" y="1620838"/>
            <a:ext cx="5569161" cy="2909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03751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88044-B480-0551-944C-1142F91CEB42}"/>
              </a:ext>
            </a:extLst>
          </p:cNvPr>
          <p:cNvSpPr>
            <a:spLocks noGrp="1"/>
          </p:cNvSpPr>
          <p:nvPr>
            <p:ph type="title"/>
          </p:nvPr>
        </p:nvSpPr>
        <p:spPr/>
        <p:txBody>
          <a:bodyPr/>
          <a:lstStyle/>
          <a:p>
            <a:endParaRPr lang="en-IN"/>
          </a:p>
        </p:txBody>
      </p:sp>
      <p:pic>
        <p:nvPicPr>
          <p:cNvPr id="8194" name="Picture 2">
            <a:extLst>
              <a:ext uri="{FF2B5EF4-FFF2-40B4-BE49-F238E27FC236}">
                <a16:creationId xmlns:a16="http://schemas.microsoft.com/office/drawing/2014/main" id="{33112C85-3FC1-72D9-4838-36F93F70E737}"/>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36810" y="1620838"/>
            <a:ext cx="5589218" cy="2909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28875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ABC93-AD10-4A90-F2D4-6F55A90CA7A1}"/>
              </a:ext>
            </a:extLst>
          </p:cNvPr>
          <p:cNvSpPr>
            <a:spLocks noGrp="1"/>
          </p:cNvSpPr>
          <p:nvPr>
            <p:ph type="title"/>
          </p:nvPr>
        </p:nvSpPr>
        <p:spPr/>
        <p:txBody>
          <a:bodyPr/>
          <a:lstStyle/>
          <a:p>
            <a:endParaRPr lang="en-IN"/>
          </a:p>
        </p:txBody>
      </p:sp>
      <p:pic>
        <p:nvPicPr>
          <p:cNvPr id="9218" name="Picture 2">
            <a:extLst>
              <a:ext uri="{FF2B5EF4-FFF2-40B4-BE49-F238E27FC236}">
                <a16:creationId xmlns:a16="http://schemas.microsoft.com/office/drawing/2014/main" id="{167D7CF9-51B8-A7FA-A99D-1F2EDADED961}"/>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56795" y="1620838"/>
            <a:ext cx="5549248" cy="2909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99154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45E14-9FB0-492E-34AE-A14248CEF6BA}"/>
              </a:ext>
            </a:extLst>
          </p:cNvPr>
          <p:cNvSpPr>
            <a:spLocks noGrp="1"/>
          </p:cNvSpPr>
          <p:nvPr>
            <p:ph type="title"/>
          </p:nvPr>
        </p:nvSpPr>
        <p:spPr/>
        <p:txBody>
          <a:bodyPr/>
          <a:lstStyle/>
          <a:p>
            <a:r>
              <a:rPr lang="en-US" sz="1800" b="0" i="0" u="none" strike="noStrike" dirty="0">
                <a:solidFill>
                  <a:srgbClr val="000000"/>
                </a:solidFill>
                <a:effectLst/>
                <a:latin typeface="Times New Roman" panose="02020603050405020304" pitchFamily="18" charset="0"/>
              </a:rPr>
              <a:t>After analyzing the graph generated we could come up with topic having most importance for each company:</a:t>
            </a:r>
            <a:endParaRPr lang="en-IN" dirty="0"/>
          </a:p>
        </p:txBody>
      </p:sp>
      <p:graphicFrame>
        <p:nvGraphicFramePr>
          <p:cNvPr id="4" name="Content Placeholder 3">
            <a:extLst>
              <a:ext uri="{FF2B5EF4-FFF2-40B4-BE49-F238E27FC236}">
                <a16:creationId xmlns:a16="http://schemas.microsoft.com/office/drawing/2014/main" id="{3D33B2E1-A133-E79E-A816-FD4E39B94033}"/>
              </a:ext>
            </a:extLst>
          </p:cNvPr>
          <p:cNvGraphicFramePr>
            <a:graphicFrameLocks noGrp="1"/>
          </p:cNvGraphicFramePr>
          <p:nvPr>
            <p:ph idx="1"/>
          </p:nvPr>
        </p:nvGraphicFramePr>
        <p:xfrm>
          <a:off x="759619" y="1907381"/>
          <a:ext cx="5943600" cy="2336800"/>
        </p:xfrm>
        <a:graphic>
          <a:graphicData uri="http://schemas.openxmlformats.org/drawingml/2006/table">
            <a:tbl>
              <a:tblPr/>
              <a:tblGrid>
                <a:gridCol w="1485900">
                  <a:extLst>
                    <a:ext uri="{9D8B030D-6E8A-4147-A177-3AD203B41FA5}">
                      <a16:colId xmlns:a16="http://schemas.microsoft.com/office/drawing/2014/main" val="46916030"/>
                    </a:ext>
                  </a:extLst>
                </a:gridCol>
                <a:gridCol w="1485900">
                  <a:extLst>
                    <a:ext uri="{9D8B030D-6E8A-4147-A177-3AD203B41FA5}">
                      <a16:colId xmlns:a16="http://schemas.microsoft.com/office/drawing/2014/main" val="3807422840"/>
                    </a:ext>
                  </a:extLst>
                </a:gridCol>
                <a:gridCol w="1485900">
                  <a:extLst>
                    <a:ext uri="{9D8B030D-6E8A-4147-A177-3AD203B41FA5}">
                      <a16:colId xmlns:a16="http://schemas.microsoft.com/office/drawing/2014/main" val="2967711259"/>
                    </a:ext>
                  </a:extLst>
                </a:gridCol>
                <a:gridCol w="1485900">
                  <a:extLst>
                    <a:ext uri="{9D8B030D-6E8A-4147-A177-3AD203B41FA5}">
                      <a16:colId xmlns:a16="http://schemas.microsoft.com/office/drawing/2014/main" val="4071644595"/>
                    </a:ext>
                  </a:extLst>
                </a:gridCol>
              </a:tblGrid>
              <a:tr h="0">
                <a:tc>
                  <a:txBody>
                    <a:bodyPr/>
                    <a:lstStyle/>
                    <a:p>
                      <a:pPr rtl="0" fontAlgn="t">
                        <a:spcBef>
                          <a:spcPts val="0"/>
                        </a:spcBef>
                        <a:spcAft>
                          <a:spcPts val="0"/>
                        </a:spcAft>
                      </a:pPr>
                      <a:r>
                        <a:rPr lang="en-IN" sz="1200" b="1" i="0" u="none" strike="noStrike">
                          <a:solidFill>
                            <a:srgbClr val="000000"/>
                          </a:solidFill>
                          <a:effectLst/>
                          <a:latin typeface="Times New Roman" panose="02020603050405020304" pitchFamily="18" charset="0"/>
                        </a:rPr>
                        <a:t>Subject</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1" i="0" u="none" strike="noStrike">
                          <a:solidFill>
                            <a:srgbClr val="000000"/>
                          </a:solidFill>
                          <a:effectLst/>
                          <a:latin typeface="Times New Roman" panose="02020603050405020304" pitchFamily="18" charset="0"/>
                        </a:rPr>
                        <a:t>Amazon</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1" i="0" u="none" strike="noStrike" dirty="0">
                          <a:solidFill>
                            <a:srgbClr val="000000"/>
                          </a:solidFill>
                          <a:effectLst/>
                          <a:latin typeface="Times New Roman" panose="02020603050405020304" pitchFamily="18" charset="0"/>
                        </a:rPr>
                        <a:t>Google</a:t>
                      </a:r>
                      <a:endParaRPr lang="en-IN"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1" i="0" u="none" strike="noStrike" dirty="0">
                          <a:solidFill>
                            <a:srgbClr val="000000"/>
                          </a:solidFill>
                          <a:effectLst/>
                          <a:latin typeface="Times New Roman" panose="02020603050405020304" pitchFamily="18" charset="0"/>
                        </a:rPr>
                        <a:t>Microsoft</a:t>
                      </a:r>
                      <a:endParaRPr lang="en-IN"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3243348"/>
                  </a:ext>
                </a:extLst>
              </a:tr>
              <a:tr h="0">
                <a:tc>
                  <a:txBody>
                    <a:bodyPr/>
                    <a:lstStyle/>
                    <a:p>
                      <a:pPr rtl="0" fontAlgn="t">
                        <a:spcBef>
                          <a:spcPts val="0"/>
                        </a:spcBef>
                        <a:spcAft>
                          <a:spcPts val="0"/>
                        </a:spcAft>
                      </a:pPr>
                      <a:r>
                        <a:rPr lang="en-IN" sz="1200" b="1" i="0" u="none" strike="noStrike">
                          <a:solidFill>
                            <a:srgbClr val="000000"/>
                          </a:solidFill>
                          <a:effectLst/>
                          <a:latin typeface="Times New Roman" panose="02020603050405020304" pitchFamily="18" charset="0"/>
                        </a:rPr>
                        <a:t>Networking</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TCP/IP Protocol Suite</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Introduction to Computer Networks</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dirty="0">
                          <a:solidFill>
                            <a:srgbClr val="000000"/>
                          </a:solidFill>
                          <a:effectLst/>
                          <a:latin typeface="Times New Roman" panose="02020603050405020304" pitchFamily="18" charset="0"/>
                        </a:rPr>
                        <a:t>TCP/IP Protocol Suite</a:t>
                      </a:r>
                      <a:endParaRPr lang="en-IN"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687906"/>
                  </a:ext>
                </a:extLst>
              </a:tr>
              <a:tr h="0">
                <a:tc>
                  <a:txBody>
                    <a:bodyPr/>
                    <a:lstStyle/>
                    <a:p>
                      <a:pPr rtl="0" fontAlgn="t">
                        <a:spcBef>
                          <a:spcPts val="0"/>
                        </a:spcBef>
                        <a:spcAft>
                          <a:spcPts val="0"/>
                        </a:spcAft>
                      </a:pPr>
                      <a:r>
                        <a:rPr lang="en-IN" sz="1200" b="1" i="0" u="none" strike="noStrike">
                          <a:solidFill>
                            <a:srgbClr val="000000"/>
                          </a:solidFill>
                          <a:effectLst/>
                          <a:latin typeface="Times New Roman" panose="02020603050405020304" pitchFamily="18" charset="0"/>
                        </a:rPr>
                        <a:t>DBMS</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1.Database Design and Normalization</a:t>
                      </a:r>
                      <a:endParaRPr lang="en-US">
                        <a:effectLst/>
                      </a:endParaRPr>
                    </a:p>
                    <a:p>
                      <a:pPr rtl="0" fontAlgn="t">
                        <a:spcBef>
                          <a:spcPts val="0"/>
                        </a:spcBef>
                        <a:spcAft>
                          <a:spcPts val="0"/>
                        </a:spcAft>
                      </a:pPr>
                      <a:r>
                        <a:rPr lang="en-US" sz="1200" b="0" i="0" u="none" strike="noStrike">
                          <a:solidFill>
                            <a:srgbClr val="000000"/>
                          </a:solidFill>
                          <a:effectLst/>
                          <a:latin typeface="Times New Roman" panose="02020603050405020304" pitchFamily="18" charset="0"/>
                        </a:rPr>
                        <a:t>2.Introduction to Database Management System</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Database Design and Normalization</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Database Design and Normalization</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0670487"/>
                  </a:ext>
                </a:extLst>
              </a:tr>
              <a:tr h="0">
                <a:tc>
                  <a:txBody>
                    <a:bodyPr/>
                    <a:lstStyle/>
                    <a:p>
                      <a:pPr rtl="0" fontAlgn="t">
                        <a:spcBef>
                          <a:spcPts val="0"/>
                        </a:spcBef>
                        <a:spcAft>
                          <a:spcPts val="0"/>
                        </a:spcAft>
                      </a:pPr>
                      <a:r>
                        <a:rPr lang="en-IN" sz="1200" b="1" i="0" u="none" strike="noStrike" dirty="0">
                          <a:solidFill>
                            <a:srgbClr val="000000"/>
                          </a:solidFill>
                          <a:effectLst/>
                          <a:latin typeface="Times New Roman" panose="02020603050405020304" pitchFamily="18" charset="0"/>
                        </a:rPr>
                        <a:t>Operating System</a:t>
                      </a:r>
                      <a:endParaRPr lang="en-IN"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Distributed File Systems</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Introduction to Operating System</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dirty="0">
                          <a:solidFill>
                            <a:srgbClr val="000000"/>
                          </a:solidFill>
                          <a:effectLst/>
                          <a:latin typeface="Times New Roman" panose="02020603050405020304" pitchFamily="18" charset="0"/>
                        </a:rPr>
                        <a:t>Distributed Systems and Networking</a:t>
                      </a:r>
                      <a:endParaRPr lang="en-IN"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2205786"/>
                  </a:ext>
                </a:extLst>
              </a:tr>
            </a:tbl>
          </a:graphicData>
        </a:graphic>
      </p:graphicFrame>
      <p:sp>
        <p:nvSpPr>
          <p:cNvPr id="5" name="Rectangle 1">
            <a:extLst>
              <a:ext uri="{FF2B5EF4-FFF2-40B4-BE49-F238E27FC236}">
                <a16:creationId xmlns:a16="http://schemas.microsoft.com/office/drawing/2014/main" id="{794E4F21-00E3-C612-86C0-847E437AED58}"/>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8772031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EB3C13-B62D-A37D-F435-78CF334692C5}"/>
              </a:ext>
            </a:extLst>
          </p:cNvPr>
          <p:cNvSpPr>
            <a:spLocks noGrp="1"/>
          </p:cNvSpPr>
          <p:nvPr>
            <p:ph type="title"/>
          </p:nvPr>
        </p:nvSpPr>
        <p:spPr>
          <a:xfrm>
            <a:off x="508001" y="2724150"/>
            <a:ext cx="6447501" cy="990600"/>
          </a:xfrm>
        </p:spPr>
        <p:txBody>
          <a:bodyPr/>
          <a:lstStyle/>
          <a:p>
            <a:r>
              <a:rPr lang="en-US" dirty="0"/>
              <a:t>THANK YOU</a:t>
            </a:r>
            <a:endParaRPr lang="en-IN" dirty="0"/>
          </a:p>
        </p:txBody>
      </p:sp>
    </p:spTree>
    <p:extLst>
      <p:ext uri="{BB962C8B-B14F-4D97-AF65-F5344CB8AC3E}">
        <p14:creationId xmlns:p14="http://schemas.microsoft.com/office/powerpoint/2010/main" val="3876472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E7EC9-62CA-FD05-C62E-D800CE103070}"/>
              </a:ext>
            </a:extLst>
          </p:cNvPr>
          <p:cNvSpPr>
            <a:spLocks noGrp="1"/>
          </p:cNvSpPr>
          <p:nvPr>
            <p:ph type="title"/>
          </p:nvPr>
        </p:nvSpPr>
        <p:spPr>
          <a:xfrm>
            <a:off x="457200" y="378248"/>
            <a:ext cx="5426291" cy="384721"/>
          </a:xfrm>
        </p:spPr>
        <p:txBody>
          <a:bodyPr>
            <a:normAutofit fontScale="90000"/>
          </a:bodyPr>
          <a:lstStyle/>
          <a:p>
            <a:r>
              <a:rPr lang="en-US" dirty="0"/>
              <a:t>BACKGROUND</a:t>
            </a:r>
            <a:endParaRPr lang="en-IN" dirty="0"/>
          </a:p>
        </p:txBody>
      </p:sp>
      <p:sp>
        <p:nvSpPr>
          <p:cNvPr id="3" name="Text Placeholder 2">
            <a:extLst>
              <a:ext uri="{FF2B5EF4-FFF2-40B4-BE49-F238E27FC236}">
                <a16:creationId xmlns:a16="http://schemas.microsoft.com/office/drawing/2014/main" id="{7770CC6E-B89F-7696-B274-287FB167F37C}"/>
              </a:ext>
            </a:extLst>
          </p:cNvPr>
          <p:cNvSpPr>
            <a:spLocks noGrp="1"/>
          </p:cNvSpPr>
          <p:nvPr>
            <p:ph idx="1"/>
          </p:nvPr>
        </p:nvSpPr>
        <p:spPr>
          <a:xfrm>
            <a:off x="384725" y="1276350"/>
            <a:ext cx="8374549" cy="2769989"/>
          </a:xfrm>
        </p:spPr>
        <p:txBody>
          <a:bodyPr/>
          <a:lstStyle/>
          <a:p>
            <a:pPr algn="l">
              <a:buFont typeface="+mj-lt"/>
              <a:buAutoNum type="arabicPeriod"/>
            </a:pPr>
            <a:r>
              <a:rPr lang="en-IN" b="1" i="0" dirty="0">
                <a:solidFill>
                  <a:schemeClr val="tx1"/>
                </a:solidFill>
                <a:effectLst/>
                <a:latin typeface="+mj-lt"/>
              </a:rPr>
              <a:t>Initiation:</a:t>
            </a:r>
            <a:r>
              <a:rPr lang="en-IN" b="0" i="0" dirty="0">
                <a:solidFill>
                  <a:schemeClr val="tx1"/>
                </a:solidFill>
                <a:effectLst/>
                <a:latin typeface="+mj-lt"/>
              </a:rPr>
              <a:t> Focused on DBMS, OS, and Networking for technical interview questions.</a:t>
            </a:r>
          </a:p>
          <a:p>
            <a:pPr algn="l">
              <a:buFont typeface="+mj-lt"/>
              <a:buAutoNum type="arabicPeriod"/>
            </a:pPr>
            <a:r>
              <a:rPr lang="en-IN" b="1" i="0" dirty="0">
                <a:solidFill>
                  <a:schemeClr val="tx1"/>
                </a:solidFill>
                <a:effectLst/>
                <a:latin typeface="+mj-lt"/>
              </a:rPr>
              <a:t>Analysis Techniques:</a:t>
            </a:r>
            <a:r>
              <a:rPr lang="en-IN" b="0" i="0" dirty="0">
                <a:solidFill>
                  <a:schemeClr val="tx1"/>
                </a:solidFill>
                <a:effectLst/>
                <a:latin typeface="+mj-lt"/>
              </a:rPr>
              <a:t> Applied BERT, LDA, and GSDMM for unsupervised analysis of theoretical questions.</a:t>
            </a:r>
          </a:p>
          <a:p>
            <a:pPr algn="l">
              <a:buFont typeface="+mj-lt"/>
              <a:buAutoNum type="arabicPeriod"/>
            </a:pPr>
            <a:r>
              <a:rPr lang="en-IN" b="1" i="0" dirty="0">
                <a:solidFill>
                  <a:schemeClr val="tx1"/>
                </a:solidFill>
                <a:effectLst/>
                <a:latin typeface="+mj-lt"/>
              </a:rPr>
              <a:t>Clustering:</a:t>
            </a:r>
            <a:r>
              <a:rPr lang="en-IN" b="0" i="0" dirty="0">
                <a:solidFill>
                  <a:schemeClr val="tx1"/>
                </a:solidFill>
                <a:effectLst/>
                <a:latin typeface="+mj-lt"/>
              </a:rPr>
              <a:t> Grouped questions into potential topics for pattern identification.</a:t>
            </a:r>
          </a:p>
          <a:p>
            <a:pPr algn="l">
              <a:buFont typeface="+mj-lt"/>
              <a:buAutoNum type="arabicPeriod"/>
            </a:pPr>
            <a:r>
              <a:rPr lang="en-IN" b="1" i="0" dirty="0">
                <a:solidFill>
                  <a:schemeClr val="tx1"/>
                </a:solidFill>
                <a:effectLst/>
                <a:latin typeface="+mj-lt"/>
              </a:rPr>
              <a:t>Coherence Evaluation:</a:t>
            </a:r>
            <a:r>
              <a:rPr lang="en-IN" b="0" i="0" dirty="0">
                <a:solidFill>
                  <a:schemeClr val="tx1"/>
                </a:solidFill>
                <a:effectLst/>
                <a:latin typeface="+mj-lt"/>
              </a:rPr>
              <a:t> Ensured topic quality through coherence evaluation.</a:t>
            </a:r>
          </a:p>
          <a:p>
            <a:pPr algn="l">
              <a:buFont typeface="+mj-lt"/>
              <a:buAutoNum type="arabicPeriod"/>
            </a:pPr>
            <a:r>
              <a:rPr lang="en-IN" b="1" i="0" dirty="0" err="1">
                <a:solidFill>
                  <a:schemeClr val="tx1"/>
                </a:solidFill>
                <a:effectLst/>
                <a:latin typeface="+mj-lt"/>
              </a:rPr>
              <a:t>BERTopic</a:t>
            </a:r>
            <a:r>
              <a:rPr lang="en-IN" b="1" i="0" dirty="0">
                <a:solidFill>
                  <a:schemeClr val="tx1"/>
                </a:solidFill>
                <a:effectLst/>
                <a:latin typeface="+mj-lt"/>
              </a:rPr>
              <a:t> Integration:</a:t>
            </a:r>
            <a:r>
              <a:rPr lang="en-IN" b="0" i="0" dirty="0">
                <a:solidFill>
                  <a:schemeClr val="tx1"/>
                </a:solidFill>
                <a:effectLst/>
                <a:latin typeface="+mj-lt"/>
              </a:rPr>
              <a:t> Incorporated </a:t>
            </a:r>
            <a:r>
              <a:rPr lang="en-IN" b="0" i="0" dirty="0" err="1">
                <a:solidFill>
                  <a:schemeClr val="tx1"/>
                </a:solidFill>
                <a:effectLst/>
                <a:latin typeface="+mj-lt"/>
              </a:rPr>
              <a:t>BERTopic</a:t>
            </a:r>
            <a:r>
              <a:rPr lang="en-IN" b="0" i="0" dirty="0">
                <a:solidFill>
                  <a:schemeClr val="tx1"/>
                </a:solidFill>
                <a:effectLst/>
                <a:latin typeface="+mj-lt"/>
              </a:rPr>
              <a:t> for predicting aligned topics visually.</a:t>
            </a:r>
          </a:p>
          <a:p>
            <a:pPr algn="l">
              <a:buFont typeface="+mj-lt"/>
              <a:buAutoNum type="arabicPeriod"/>
            </a:pPr>
            <a:r>
              <a:rPr lang="en-IN" b="1" i="0" dirty="0">
                <a:solidFill>
                  <a:schemeClr val="tx1"/>
                </a:solidFill>
                <a:effectLst/>
                <a:latin typeface="+mj-lt"/>
              </a:rPr>
              <a:t>Extension Strategies:</a:t>
            </a:r>
            <a:r>
              <a:rPr lang="en-IN" b="0" i="0" dirty="0">
                <a:solidFill>
                  <a:schemeClr val="tx1"/>
                </a:solidFill>
                <a:effectLst/>
                <a:latin typeface="+mj-lt"/>
              </a:rPr>
              <a:t> Improved predictive accuracy through n-gram analysis and data enrichment.</a:t>
            </a:r>
          </a:p>
          <a:p>
            <a:endParaRPr lang="en-IN" dirty="0">
              <a:solidFill>
                <a:schemeClr val="tx1"/>
              </a:solidFill>
              <a:latin typeface="+mj-lt"/>
            </a:endParaRPr>
          </a:p>
        </p:txBody>
      </p:sp>
    </p:spTree>
    <p:extLst>
      <p:ext uri="{BB962C8B-B14F-4D97-AF65-F5344CB8AC3E}">
        <p14:creationId xmlns:p14="http://schemas.microsoft.com/office/powerpoint/2010/main" val="1975016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A1C40-91FD-0F47-E7A8-5C28A7409261}"/>
              </a:ext>
            </a:extLst>
          </p:cNvPr>
          <p:cNvSpPr>
            <a:spLocks noGrp="1"/>
          </p:cNvSpPr>
          <p:nvPr>
            <p:ph type="title"/>
          </p:nvPr>
        </p:nvSpPr>
        <p:spPr>
          <a:xfrm>
            <a:off x="384726" y="378248"/>
            <a:ext cx="5498766" cy="384721"/>
          </a:xfrm>
        </p:spPr>
        <p:txBody>
          <a:bodyPr>
            <a:normAutofit fontScale="90000"/>
          </a:bodyPr>
          <a:lstStyle/>
          <a:p>
            <a:r>
              <a:rPr lang="en-US" dirty="0"/>
              <a:t>Problem Statement</a:t>
            </a:r>
            <a:endParaRPr lang="en-IN" dirty="0"/>
          </a:p>
        </p:txBody>
      </p:sp>
      <p:sp>
        <p:nvSpPr>
          <p:cNvPr id="3" name="Text Placeholder 2">
            <a:extLst>
              <a:ext uri="{FF2B5EF4-FFF2-40B4-BE49-F238E27FC236}">
                <a16:creationId xmlns:a16="http://schemas.microsoft.com/office/drawing/2014/main" id="{6A0EC95A-7C3D-9276-3784-2DA8F3A8D67F}"/>
              </a:ext>
            </a:extLst>
          </p:cNvPr>
          <p:cNvSpPr>
            <a:spLocks noGrp="1"/>
          </p:cNvSpPr>
          <p:nvPr>
            <p:ph idx="1"/>
          </p:nvPr>
        </p:nvSpPr>
        <p:spPr>
          <a:xfrm>
            <a:off x="384725" y="1428750"/>
            <a:ext cx="8374549" cy="3323987"/>
          </a:xfrm>
        </p:spPr>
        <p:txBody>
          <a:bodyPr/>
          <a:lstStyle/>
          <a:p>
            <a:r>
              <a:rPr lang="en-US" dirty="0">
                <a:solidFill>
                  <a:schemeClr val="tx1"/>
                </a:solidFill>
                <a:latin typeface="+mj-lt"/>
              </a:rPr>
              <a:t>Now, we want to further extend our project and tackle remaining problems, so that, we can m</a:t>
            </a:r>
            <a:r>
              <a:rPr lang="en-IN" dirty="0" err="1">
                <a:solidFill>
                  <a:schemeClr val="tx1"/>
                </a:solidFill>
                <a:latin typeface="+mj-lt"/>
              </a:rPr>
              <a:t>ake</a:t>
            </a:r>
            <a:r>
              <a:rPr lang="en-IN" dirty="0">
                <a:solidFill>
                  <a:schemeClr val="tx1"/>
                </a:solidFill>
                <a:latin typeface="+mj-lt"/>
              </a:rPr>
              <a:t> the analysis obtained from our research to actual usage.</a:t>
            </a:r>
          </a:p>
          <a:p>
            <a:endParaRPr lang="en-US" dirty="0">
              <a:solidFill>
                <a:schemeClr val="tx1"/>
              </a:solidFill>
              <a:latin typeface="+mj-lt"/>
            </a:endParaRPr>
          </a:p>
          <a:p>
            <a:endParaRPr lang="en-US" dirty="0">
              <a:solidFill>
                <a:schemeClr val="tx1"/>
              </a:solidFill>
              <a:latin typeface="+mj-lt"/>
            </a:endParaRPr>
          </a:p>
          <a:p>
            <a:r>
              <a:rPr lang="en-IN" dirty="0">
                <a:solidFill>
                  <a:schemeClr val="tx1"/>
                </a:solidFill>
                <a:latin typeface="+mj-lt"/>
              </a:rPr>
              <a:t>OBJECTIVES:</a:t>
            </a:r>
          </a:p>
          <a:p>
            <a:pPr marL="285750" indent="-285750">
              <a:buFont typeface="Arial" panose="020B0604020202020204" pitchFamily="34" charset="0"/>
              <a:buChar char="•"/>
            </a:pPr>
            <a:r>
              <a:rPr lang="en-IN" dirty="0">
                <a:solidFill>
                  <a:schemeClr val="tx1"/>
                </a:solidFill>
                <a:latin typeface="+mj-lt"/>
              </a:rPr>
              <a:t>Mapping of buckets obtained from our model to actual taught topics for better understanding to users.</a:t>
            </a:r>
          </a:p>
          <a:p>
            <a:pPr marL="285750" indent="-285750">
              <a:buFont typeface="Arial" panose="020B0604020202020204" pitchFamily="34" charset="0"/>
              <a:buChar char="•"/>
            </a:pPr>
            <a:r>
              <a:rPr lang="en-IN" dirty="0">
                <a:solidFill>
                  <a:schemeClr val="tx1"/>
                </a:solidFill>
                <a:latin typeface="+mj-lt"/>
              </a:rPr>
              <a:t>Streamlining the entire process </a:t>
            </a:r>
            <a:r>
              <a:rPr lang="en-US" dirty="0">
                <a:solidFill>
                  <a:schemeClr val="tx1"/>
                </a:solidFill>
                <a:latin typeface="+mj-lt"/>
              </a:rPr>
              <a:t>by c</a:t>
            </a:r>
            <a:r>
              <a:rPr lang="en-US" b="0" i="0" dirty="0">
                <a:solidFill>
                  <a:schemeClr val="tx1"/>
                </a:solidFill>
                <a:effectLst/>
                <a:latin typeface="+mj-lt"/>
              </a:rPr>
              <a:t>onsolidating disparate steps into a cohesive and efficient workflow.</a:t>
            </a:r>
            <a:endParaRPr lang="en-IN" dirty="0">
              <a:solidFill>
                <a:schemeClr val="tx1"/>
              </a:solidFill>
              <a:latin typeface="+mj-lt"/>
            </a:endParaRPr>
          </a:p>
          <a:p>
            <a:pPr marL="285750" indent="-285750">
              <a:buFont typeface="Arial" panose="020B0604020202020204" pitchFamily="34" charset="0"/>
              <a:buChar char="•"/>
            </a:pPr>
            <a:r>
              <a:rPr lang="en-IN" dirty="0">
                <a:solidFill>
                  <a:schemeClr val="tx1"/>
                </a:solidFill>
                <a:latin typeface="+mj-lt"/>
              </a:rPr>
              <a:t>Providing a dashboard for users to use our model for their set of questions and obtaining meaningful insights from our analysis.</a:t>
            </a:r>
          </a:p>
          <a:p>
            <a:endParaRPr lang="en-IN" dirty="0">
              <a:solidFill>
                <a:schemeClr val="tx1"/>
              </a:solidFill>
              <a:latin typeface="+mj-lt"/>
            </a:endParaRPr>
          </a:p>
        </p:txBody>
      </p:sp>
    </p:spTree>
    <p:extLst>
      <p:ext uri="{BB962C8B-B14F-4D97-AF65-F5344CB8AC3E}">
        <p14:creationId xmlns:p14="http://schemas.microsoft.com/office/powerpoint/2010/main" val="2204914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13854" y="2345623"/>
            <a:ext cx="3311525" cy="409575"/>
          </a:xfrm>
          <a:prstGeom prst="rect">
            <a:avLst/>
          </a:prstGeom>
        </p:spPr>
        <p:txBody>
          <a:bodyPr vert="horz" wrap="square" lIns="0" tIns="15240" rIns="0" bIns="0" rtlCol="0">
            <a:spAutoFit/>
          </a:bodyPr>
          <a:lstStyle/>
          <a:p>
            <a:pPr marL="12700">
              <a:lnSpc>
                <a:spcPct val="100000"/>
              </a:lnSpc>
              <a:spcBef>
                <a:spcPts val="120"/>
              </a:spcBef>
            </a:pPr>
            <a:r>
              <a:rPr spc="5" dirty="0"/>
              <a:t>Proposed</a:t>
            </a:r>
            <a:r>
              <a:rPr spc="-80" dirty="0"/>
              <a:t> </a:t>
            </a:r>
            <a:r>
              <a:rPr spc="10" dirty="0"/>
              <a:t>Methodology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60CB867-EE06-3473-44D9-548CC0D7A05D}"/>
              </a:ext>
            </a:extLst>
          </p:cNvPr>
          <p:cNvPicPr>
            <a:picLocks noChangeAspect="1"/>
          </p:cNvPicPr>
          <p:nvPr/>
        </p:nvPicPr>
        <p:blipFill>
          <a:blip r:embed="rId2"/>
          <a:stretch>
            <a:fillRect/>
          </a:stretch>
        </p:blipFill>
        <p:spPr>
          <a:xfrm>
            <a:off x="762001" y="0"/>
            <a:ext cx="6016024" cy="5143500"/>
          </a:xfrm>
          <a:prstGeom prst="rect">
            <a:avLst/>
          </a:prstGeom>
        </p:spPr>
      </p:pic>
    </p:spTree>
    <p:extLst>
      <p:ext uri="{BB962C8B-B14F-4D97-AF65-F5344CB8AC3E}">
        <p14:creationId xmlns:p14="http://schemas.microsoft.com/office/powerpoint/2010/main" val="534470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0E7C6-94DB-22D7-D4AB-C39AD67FDBF5}"/>
              </a:ext>
            </a:extLst>
          </p:cNvPr>
          <p:cNvSpPr>
            <a:spLocks noGrp="1"/>
          </p:cNvSpPr>
          <p:nvPr>
            <p:ph type="title"/>
          </p:nvPr>
        </p:nvSpPr>
        <p:spPr>
          <a:xfrm>
            <a:off x="3260507" y="378248"/>
            <a:ext cx="2622984" cy="384721"/>
          </a:xfrm>
        </p:spPr>
        <p:txBody>
          <a:bodyPr>
            <a:normAutofit fontScale="90000"/>
          </a:bodyPr>
          <a:lstStyle/>
          <a:p>
            <a:r>
              <a:rPr lang="en-US" dirty="0"/>
              <a:t>Tech Stack</a:t>
            </a:r>
            <a:endParaRPr lang="en-IN" dirty="0"/>
          </a:p>
        </p:txBody>
      </p:sp>
      <p:sp>
        <p:nvSpPr>
          <p:cNvPr id="3" name="Text Placeholder 2">
            <a:extLst>
              <a:ext uri="{FF2B5EF4-FFF2-40B4-BE49-F238E27FC236}">
                <a16:creationId xmlns:a16="http://schemas.microsoft.com/office/drawing/2014/main" id="{CE5AF560-9A23-30A0-0D0B-3CEB671293A5}"/>
              </a:ext>
            </a:extLst>
          </p:cNvPr>
          <p:cNvSpPr>
            <a:spLocks noGrp="1"/>
          </p:cNvSpPr>
          <p:nvPr>
            <p:ph idx="1"/>
          </p:nvPr>
        </p:nvSpPr>
        <p:spPr>
          <a:xfrm>
            <a:off x="384725" y="911158"/>
            <a:ext cx="8374549" cy="276999"/>
          </a:xfrm>
        </p:spPr>
        <p:txBody>
          <a:bodyPr>
            <a:noAutofit/>
          </a:bodyPr>
          <a:lstStyle/>
          <a:p>
            <a:pPr marL="0" indent="0">
              <a:buNone/>
            </a:pPr>
            <a:r>
              <a:rPr lang="en-IN" dirty="0">
                <a:solidFill>
                  <a:schemeClr val="tx1"/>
                </a:solidFill>
              </a:rPr>
              <a:t>Language Used:</a:t>
            </a:r>
          </a:p>
          <a:p>
            <a:r>
              <a:rPr lang="en-IN" dirty="0">
                <a:solidFill>
                  <a:schemeClr val="tx1"/>
                </a:solidFill>
              </a:rPr>
              <a:t>Python 3</a:t>
            </a:r>
          </a:p>
          <a:p>
            <a:pPr marL="0" indent="0">
              <a:buNone/>
            </a:pPr>
            <a:r>
              <a:rPr lang="en-IN" dirty="0">
                <a:solidFill>
                  <a:schemeClr val="tx1"/>
                </a:solidFill>
              </a:rPr>
              <a:t>Libraries to be Used:</a:t>
            </a:r>
          </a:p>
          <a:p>
            <a:r>
              <a:rPr lang="en-IN" dirty="0" err="1">
                <a:solidFill>
                  <a:schemeClr val="tx1"/>
                </a:solidFill>
              </a:rPr>
              <a:t>streamlit</a:t>
            </a:r>
            <a:endParaRPr lang="en-IN" dirty="0">
              <a:solidFill>
                <a:schemeClr val="tx1"/>
              </a:solidFill>
            </a:endParaRPr>
          </a:p>
          <a:p>
            <a:r>
              <a:rPr lang="en-IN" dirty="0">
                <a:solidFill>
                  <a:schemeClr val="tx1"/>
                </a:solidFill>
              </a:rPr>
              <a:t>pandas</a:t>
            </a:r>
          </a:p>
          <a:p>
            <a:r>
              <a:rPr lang="en-IN" dirty="0" err="1">
                <a:solidFill>
                  <a:schemeClr val="tx1"/>
                </a:solidFill>
              </a:rPr>
              <a:t>os</a:t>
            </a:r>
            <a:endParaRPr lang="en-IN" dirty="0">
              <a:solidFill>
                <a:schemeClr val="tx1"/>
              </a:solidFill>
            </a:endParaRPr>
          </a:p>
          <a:p>
            <a:r>
              <a:rPr lang="en-IN" dirty="0">
                <a:solidFill>
                  <a:schemeClr val="tx1"/>
                </a:solidFill>
              </a:rPr>
              <a:t>docx</a:t>
            </a:r>
          </a:p>
          <a:p>
            <a:r>
              <a:rPr lang="en-IN" dirty="0" err="1">
                <a:solidFill>
                  <a:schemeClr val="tx1"/>
                </a:solidFill>
              </a:rPr>
              <a:t>BERTopic</a:t>
            </a:r>
            <a:endParaRPr lang="en-IN" dirty="0">
              <a:solidFill>
                <a:schemeClr val="tx1"/>
              </a:solidFill>
            </a:endParaRPr>
          </a:p>
          <a:p>
            <a:r>
              <a:rPr lang="en-IN" dirty="0" err="1">
                <a:solidFill>
                  <a:schemeClr val="tx1"/>
                </a:solidFill>
              </a:rPr>
              <a:t>nltk</a:t>
            </a:r>
            <a:endParaRPr lang="en-IN" dirty="0">
              <a:solidFill>
                <a:schemeClr val="tx1"/>
              </a:solidFill>
            </a:endParaRPr>
          </a:p>
          <a:p>
            <a:r>
              <a:rPr lang="en-IN" dirty="0" err="1">
                <a:solidFill>
                  <a:schemeClr val="tx1"/>
                </a:solidFill>
              </a:rPr>
              <a:t>gensim</a:t>
            </a:r>
            <a:endParaRPr lang="en-IN" dirty="0">
              <a:solidFill>
                <a:schemeClr val="tx1"/>
              </a:solidFill>
            </a:endParaRPr>
          </a:p>
          <a:p>
            <a:r>
              <a:rPr lang="en-IN" dirty="0">
                <a:solidFill>
                  <a:schemeClr val="tx1"/>
                </a:solidFill>
              </a:rPr>
              <a:t>matplotlib</a:t>
            </a:r>
          </a:p>
          <a:p>
            <a:r>
              <a:rPr lang="en-IN" dirty="0">
                <a:solidFill>
                  <a:schemeClr val="tx1"/>
                </a:solidFill>
              </a:rPr>
              <a:t>Pillow (PIL)</a:t>
            </a:r>
          </a:p>
          <a:p>
            <a:r>
              <a:rPr lang="en-IN" dirty="0" err="1">
                <a:solidFill>
                  <a:schemeClr val="tx1"/>
                </a:solidFill>
              </a:rPr>
              <a:t>TfidfVectorizer</a:t>
            </a:r>
            <a:endParaRPr lang="en-IN" dirty="0">
              <a:solidFill>
                <a:schemeClr val="tx1"/>
              </a:solidFill>
            </a:endParaRPr>
          </a:p>
          <a:p>
            <a:endParaRPr lang="en-IN" dirty="0">
              <a:solidFill>
                <a:schemeClr val="tx1"/>
              </a:solidFill>
            </a:endParaRPr>
          </a:p>
        </p:txBody>
      </p:sp>
    </p:spTree>
    <p:extLst>
      <p:ext uri="{BB962C8B-B14F-4D97-AF65-F5344CB8AC3E}">
        <p14:creationId xmlns:p14="http://schemas.microsoft.com/office/powerpoint/2010/main" val="2692282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3BBE685-15EF-9EED-D288-AFDBDD3D0C9B}"/>
              </a:ext>
            </a:extLst>
          </p:cNvPr>
          <p:cNvSpPr>
            <a:spLocks noGrp="1"/>
          </p:cNvSpPr>
          <p:nvPr>
            <p:ph type="title"/>
          </p:nvPr>
        </p:nvSpPr>
        <p:spPr>
          <a:xfrm>
            <a:off x="508001" y="2800350"/>
            <a:ext cx="6447501" cy="990600"/>
          </a:xfrm>
        </p:spPr>
        <p:txBody>
          <a:bodyPr/>
          <a:lstStyle/>
          <a:p>
            <a:r>
              <a:rPr lang="en-US" dirty="0"/>
              <a:t>Theory of approaches</a:t>
            </a:r>
            <a:endParaRPr lang="en-IN" dirty="0"/>
          </a:p>
        </p:txBody>
      </p:sp>
    </p:spTree>
    <p:extLst>
      <p:ext uri="{BB962C8B-B14F-4D97-AF65-F5344CB8AC3E}">
        <p14:creationId xmlns:p14="http://schemas.microsoft.com/office/powerpoint/2010/main" val="2567544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22116D-662B-EE36-094E-CD5D28694568}"/>
              </a:ext>
            </a:extLst>
          </p:cNvPr>
          <p:cNvSpPr>
            <a:spLocks noChangeArrowheads="1"/>
          </p:cNvSpPr>
          <p:nvPr/>
        </p:nvSpPr>
        <p:spPr bwMode="auto">
          <a:xfrm>
            <a:off x="304800" y="133350"/>
            <a:ext cx="7010400" cy="2377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50" b="1" i="0" u="none" strike="noStrike" cap="none" normalizeH="0" baseline="0" dirty="0">
                <a:ln>
                  <a:noFill/>
                </a:ln>
                <a:solidFill>
                  <a:srgbClr val="000000"/>
                </a:solidFill>
                <a:effectLst/>
                <a:latin typeface="+mj-lt"/>
                <a:cs typeface="Times New Roman" panose="02020603050405020304" pitchFamily="18" charset="0"/>
              </a:rPr>
              <a:t>TF-IDF Vectorization</a:t>
            </a:r>
            <a:br>
              <a:rPr kumimoji="0" lang="en-US" altLang="en-US" sz="1350" b="0" i="0" u="none" strike="noStrike" cap="none" normalizeH="0" baseline="0" dirty="0">
                <a:ln>
                  <a:noFill/>
                </a:ln>
                <a:solidFill>
                  <a:schemeClr val="tx1"/>
                </a:solidFill>
                <a:effectLst/>
                <a:latin typeface="+mj-lt"/>
              </a:rPr>
            </a:br>
            <a:r>
              <a:rPr kumimoji="0" lang="en-US" altLang="en-US" sz="1350" b="0" i="0" u="none" strike="noStrike" cap="none" normalizeH="0" baseline="0" dirty="0">
                <a:ln>
                  <a:noFill/>
                </a:ln>
                <a:solidFill>
                  <a:srgbClr val="000000"/>
                </a:solidFill>
                <a:effectLst/>
                <a:latin typeface="+mj-lt"/>
                <a:cs typeface="Times New Roman" panose="02020603050405020304" pitchFamily="18" charset="0"/>
              </a:rPr>
              <a:t>Term Frequency-Inverse Document Frequency (TF-IDF) vectorization is a pivotal technique in natural language processing, offering a numerical representation of text data while emphasizing the importance of individual terms. This method proves instrumental in various applications, such as information retrieval, document clustering, and topic modeling.</a:t>
            </a:r>
            <a:endParaRPr kumimoji="0" lang="en-US" altLang="en-US" sz="135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5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50" b="0" i="0" u="none" strike="noStrike" cap="none" normalizeH="0" baseline="0" dirty="0">
                <a:ln>
                  <a:noFill/>
                </a:ln>
                <a:solidFill>
                  <a:srgbClr val="000000"/>
                </a:solidFill>
                <a:effectLst/>
                <a:latin typeface="+mj-lt"/>
                <a:cs typeface="Times New Roman" panose="02020603050405020304" pitchFamily="18" charset="0"/>
              </a:rPr>
              <a:t>Formulas:</a:t>
            </a:r>
            <a:endParaRPr kumimoji="0" lang="en-US" altLang="en-US" sz="135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50" b="0" i="0" u="none" strike="noStrike" cap="none" normalizeH="0" baseline="0" dirty="0">
                <a:ln>
                  <a:noFill/>
                </a:ln>
                <a:solidFill>
                  <a:srgbClr val="000000"/>
                </a:solidFill>
                <a:effectLst/>
                <a:latin typeface="+mj-lt"/>
                <a:cs typeface="Times New Roman" panose="02020603050405020304" pitchFamily="18" charset="0"/>
              </a:rPr>
              <a:t>            </a:t>
            </a:r>
            <a:endParaRPr kumimoji="0" lang="en-US" altLang="en-US" sz="135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350" b="0" i="0" u="none" strike="noStrike" cap="none" normalizeH="0" baseline="0" dirty="0">
                <a:ln>
                  <a:noFill/>
                </a:ln>
                <a:solidFill>
                  <a:schemeClr val="tx1"/>
                </a:solidFill>
                <a:effectLst/>
                <a:latin typeface="+mj-lt"/>
              </a:rPr>
            </a:br>
            <a:endParaRPr kumimoji="0" lang="en-US" altLang="en-US" sz="1350" b="0" i="0" u="none" strike="noStrike" cap="none" normalizeH="0" baseline="0" dirty="0">
              <a:ln>
                <a:noFill/>
              </a:ln>
              <a:solidFill>
                <a:schemeClr val="tx1"/>
              </a:solidFill>
              <a:effectLst/>
              <a:latin typeface="+mj-lt"/>
            </a:endParaRPr>
          </a:p>
        </p:txBody>
      </p:sp>
      <p:pic>
        <p:nvPicPr>
          <p:cNvPr id="2050" name="Picture 2">
            <a:extLst>
              <a:ext uri="{FF2B5EF4-FFF2-40B4-BE49-F238E27FC236}">
                <a16:creationId xmlns:a16="http://schemas.microsoft.com/office/drawing/2014/main" id="{A3B3C15F-A84F-86FC-88B1-3E684616FE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038350"/>
            <a:ext cx="5943600" cy="300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861409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361</TotalTime>
  <Words>1179</Words>
  <Application>Microsoft Office PowerPoint</Application>
  <PresentationFormat>On-screen Show (16:9)</PresentationFormat>
  <Paragraphs>127</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Arial MT</vt:lpstr>
      <vt:lpstr>Times New Roman</vt:lpstr>
      <vt:lpstr>Trebuchet MS</vt:lpstr>
      <vt:lpstr>Wingdings 3</vt:lpstr>
      <vt:lpstr>Facet</vt:lpstr>
      <vt:lpstr>CAMPUS PLACEMENT DATA ANALYTICS</vt:lpstr>
      <vt:lpstr>Presented By:</vt:lpstr>
      <vt:lpstr>BACKGROUND</vt:lpstr>
      <vt:lpstr>Problem Statement</vt:lpstr>
      <vt:lpstr>Proposed Methodology</vt:lpstr>
      <vt:lpstr>PowerPoint Presentation</vt:lpstr>
      <vt:lpstr>Tech Stack</vt:lpstr>
      <vt:lpstr>Theory of approaches</vt:lpstr>
      <vt:lpstr>PowerPoint Presentation</vt:lpstr>
      <vt:lpstr>PowerPoint Presentation</vt:lpstr>
      <vt:lpstr>PowerPoint Presentation</vt:lpstr>
      <vt:lpstr>Mapping</vt:lpstr>
      <vt:lpstr>PowerPoint Presentation</vt:lpstr>
      <vt:lpstr>PowerPoint Presentation</vt:lpstr>
      <vt:lpstr>Streamlining the project</vt:lpstr>
      <vt:lpstr>PowerPoint Presentation</vt:lpstr>
      <vt:lpstr>Dashboard</vt:lpstr>
      <vt:lpstr>        RESULTS  Fig: CSV file of mapping of bucket topic to book topics</vt:lpstr>
      <vt:lpstr>Fig: Streamlit application</vt:lpstr>
      <vt:lpstr>After mapping was completed , we visualized the graph for each company for each subject :</vt:lpstr>
      <vt:lpstr>PowerPoint Presentation</vt:lpstr>
      <vt:lpstr>PowerPoint Presentation</vt:lpstr>
      <vt:lpstr>We finished our streamlit application where we can see :</vt:lpstr>
      <vt:lpstr>PowerPoint Presentation</vt:lpstr>
      <vt:lpstr>PowerPoint Presentation</vt:lpstr>
      <vt:lpstr>PowerPoint Presentation</vt:lpstr>
      <vt:lpstr>After analyzing the graph generated we could come up with topic having most importance for each company: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Major 1 PPT</dc:title>
  <cp:lastModifiedBy>KRG</cp:lastModifiedBy>
  <cp:revision>4</cp:revision>
  <dcterms:created xsi:type="dcterms:W3CDTF">2023-10-04T19:10:38Z</dcterms:created>
  <dcterms:modified xsi:type="dcterms:W3CDTF">2023-12-02T04:15:01Z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