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88" r:id="rId9"/>
    <p:sldId id="259" r:id="rId10"/>
    <p:sldId id="272" r:id="rId11"/>
    <p:sldId id="273" r:id="rId12"/>
    <p:sldId id="274" r:id="rId13"/>
    <p:sldId id="275" r:id="rId14"/>
    <p:sldId id="276" r:id="rId15"/>
    <p:sldId id="277" r:id="rId16"/>
    <p:sldId id="278" r:id="rId17"/>
    <p:sldId id="284" r:id="rId18"/>
    <p:sldId id="279" r:id="rId19"/>
    <p:sldId id="280" r:id="rId20"/>
    <p:sldId id="281" r:id="rId21"/>
    <p:sldId id="282" r:id="rId22"/>
    <p:sldId id="283" r:id="rId23"/>
    <p:sldId id="285" r:id="rId24"/>
    <p:sldId id="286" r:id="rId25"/>
    <p:sldId id="287" r:id="rId26"/>
    <p:sldId id="289" r:id="rId27"/>
    <p:sldId id="290"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sal shakib" initials="fs" lastIdx="1" clrIdx="0">
    <p:extLst>
      <p:ext uri="{19B8F6BF-5375-455C-9EA6-DF929625EA0E}">
        <p15:presenceInfo xmlns:p15="http://schemas.microsoft.com/office/powerpoint/2012/main" userId="a441282be1a100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2C3FF-C4D0-42C5-A2A3-2EA78140E551}" type="doc">
      <dgm:prSet loTypeId="urn:microsoft.com/office/officeart/2005/8/layout/pyramid2" loCatId="list" qsTypeId="urn:microsoft.com/office/officeart/2005/8/quickstyle/simple4" qsCatId="simple" csTypeId="urn:microsoft.com/office/officeart/2005/8/colors/accent1_2" csCatId="accent1" phldr="1"/>
      <dgm:spPr/>
    </dgm:pt>
    <dgm:pt modelId="{0B7F74D4-F052-417D-96DC-E11C31C759C0}">
      <dgm:prSet phldrT="[Text]"/>
      <dgm:spPr/>
      <dgm:t>
        <a:bodyPr/>
        <a:lstStyle/>
        <a:p>
          <a:pPr>
            <a:buNone/>
          </a:pPr>
          <a:r>
            <a:rPr lang="en-US" b="1" dirty="0">
              <a:latin typeface="Times New Roman" panose="02020603050405020304" pitchFamily="18" charset="0"/>
              <a:ea typeface="Arial"/>
              <a:cs typeface="Times New Roman" panose="02020603050405020304" pitchFamily="18" charset="0"/>
              <a:sym typeface="Arial"/>
            </a:rPr>
            <a:t>K-Nearest Neighbor Classifier</a:t>
          </a:r>
          <a:endParaRPr lang="en-US" dirty="0">
            <a:latin typeface="Times New Roman" panose="02020603050405020304" pitchFamily="18" charset="0"/>
            <a:cs typeface="Times New Roman" panose="02020603050405020304" pitchFamily="18" charset="0"/>
          </a:endParaRPr>
        </a:p>
      </dgm:t>
    </dgm:pt>
    <dgm:pt modelId="{4DE0AABD-FDDD-4D61-B4B7-3ED579C49652}" type="parTrans" cxnId="{7E62AC6B-705C-4789-B8AB-F25442564EEA}">
      <dgm:prSet/>
      <dgm:spPr/>
      <dgm:t>
        <a:bodyPr/>
        <a:lstStyle/>
        <a:p>
          <a:endParaRPr lang="en-US"/>
        </a:p>
      </dgm:t>
    </dgm:pt>
    <dgm:pt modelId="{6CF51320-7FAC-496D-82C4-2D0A7A215F17}" type="sibTrans" cxnId="{7E62AC6B-705C-4789-B8AB-F25442564EEA}">
      <dgm:prSet/>
      <dgm:spPr/>
      <dgm:t>
        <a:bodyPr/>
        <a:lstStyle/>
        <a:p>
          <a:endParaRPr lang="en-US"/>
        </a:p>
      </dgm:t>
    </dgm:pt>
    <dgm:pt modelId="{D2786702-AFAB-48AA-8296-86B93AA072E3}">
      <dgm:prSet phldrT="[Text]" custT="1"/>
      <dgm:spPr/>
      <dgm:t>
        <a:bodyPr/>
        <a:lstStyle/>
        <a:p>
          <a:pPr>
            <a:buNone/>
          </a:pPr>
          <a:r>
            <a:rPr lang="en-US" sz="2100" b="1" dirty="0">
              <a:latin typeface="Times New Roman" panose="02020603050405020304" pitchFamily="18" charset="0"/>
              <a:ea typeface="Arial"/>
              <a:cs typeface="Times New Roman" panose="02020603050405020304" pitchFamily="18" charset="0"/>
              <a:sym typeface="Arial"/>
            </a:rPr>
            <a:t>Logistic Regression Classifier</a:t>
          </a:r>
          <a:endParaRPr lang="en-US" sz="2100" dirty="0">
            <a:latin typeface="Times New Roman" panose="02020603050405020304" pitchFamily="18" charset="0"/>
            <a:cs typeface="Times New Roman" panose="02020603050405020304" pitchFamily="18" charset="0"/>
          </a:endParaRPr>
        </a:p>
      </dgm:t>
    </dgm:pt>
    <dgm:pt modelId="{9AC70A7A-D44C-4D49-A985-F981B01EC90E}" type="parTrans" cxnId="{19DC7112-1344-4799-B7F3-F60045930581}">
      <dgm:prSet/>
      <dgm:spPr/>
      <dgm:t>
        <a:bodyPr/>
        <a:lstStyle/>
        <a:p>
          <a:endParaRPr lang="en-US"/>
        </a:p>
      </dgm:t>
    </dgm:pt>
    <dgm:pt modelId="{08FAD556-254C-4F9F-8C97-A42245B28805}" type="sibTrans" cxnId="{19DC7112-1344-4799-B7F3-F60045930581}">
      <dgm:prSet/>
      <dgm:spPr/>
      <dgm:t>
        <a:bodyPr/>
        <a:lstStyle/>
        <a:p>
          <a:endParaRPr lang="en-US"/>
        </a:p>
      </dgm:t>
    </dgm:pt>
    <dgm:pt modelId="{9F0549F2-6D3B-49EA-A468-129DB0BB72F1}">
      <dgm:prSet phldrT="[Text]"/>
      <dgm:spPr/>
      <dgm:t>
        <a:bodyPr/>
        <a:lstStyle/>
        <a:p>
          <a:pPr>
            <a:buNone/>
          </a:pPr>
          <a:r>
            <a:rPr lang="en-US" b="1" dirty="0">
              <a:latin typeface="Times New Roman" panose="02020603050405020304" pitchFamily="18" charset="0"/>
              <a:ea typeface="Arial"/>
              <a:cs typeface="Times New Roman" panose="02020603050405020304" pitchFamily="18" charset="0"/>
              <a:sym typeface="Arial"/>
            </a:rPr>
            <a:t>Naive Bayes Classifier</a:t>
          </a:r>
          <a:endParaRPr lang="en-US" dirty="0">
            <a:latin typeface="Times New Roman" panose="02020603050405020304" pitchFamily="18" charset="0"/>
            <a:cs typeface="Times New Roman" panose="02020603050405020304" pitchFamily="18" charset="0"/>
          </a:endParaRPr>
        </a:p>
      </dgm:t>
    </dgm:pt>
    <dgm:pt modelId="{F3E5E930-4145-4412-8951-E77D88A899A1}" type="sibTrans" cxnId="{6CFDF799-0655-478F-AA36-A9E6202BA7E1}">
      <dgm:prSet/>
      <dgm:spPr/>
      <dgm:t>
        <a:bodyPr/>
        <a:lstStyle/>
        <a:p>
          <a:endParaRPr lang="en-US"/>
        </a:p>
      </dgm:t>
    </dgm:pt>
    <dgm:pt modelId="{58B3992D-ABDE-40E2-95D9-3D858441B909}" type="parTrans" cxnId="{6CFDF799-0655-478F-AA36-A9E6202BA7E1}">
      <dgm:prSet/>
      <dgm:spPr/>
      <dgm:t>
        <a:bodyPr/>
        <a:lstStyle/>
        <a:p>
          <a:endParaRPr lang="en-US"/>
        </a:p>
      </dgm:t>
    </dgm:pt>
    <dgm:pt modelId="{2309525D-0E8C-4D10-A88C-ADB0EBDB6BCD}" type="pres">
      <dgm:prSet presAssocID="{1972C3FF-C4D0-42C5-A2A3-2EA78140E551}" presName="compositeShape" presStyleCnt="0">
        <dgm:presLayoutVars>
          <dgm:dir/>
          <dgm:resizeHandles/>
        </dgm:presLayoutVars>
      </dgm:prSet>
      <dgm:spPr/>
    </dgm:pt>
    <dgm:pt modelId="{F7935DA4-3961-4A30-99EB-32D00A58B315}" type="pres">
      <dgm:prSet presAssocID="{1972C3FF-C4D0-42C5-A2A3-2EA78140E551}" presName="pyramid" presStyleLbl="node1" presStyleIdx="0" presStyleCnt="1" custScaleX="134081" custLinFactNeighborX="-934" custLinFactNeighborY="-3101"/>
      <dgm:spPr/>
    </dgm:pt>
    <dgm:pt modelId="{5F3F7522-4126-45D1-BBD7-533679B9EF18}" type="pres">
      <dgm:prSet presAssocID="{1972C3FF-C4D0-42C5-A2A3-2EA78140E551}" presName="theList" presStyleCnt="0"/>
      <dgm:spPr/>
    </dgm:pt>
    <dgm:pt modelId="{8E68D1CE-6C67-4670-BE7F-F648F762A232}" type="pres">
      <dgm:prSet presAssocID="{0B7F74D4-F052-417D-96DC-E11C31C759C0}" presName="aNode" presStyleLbl="fgAcc1" presStyleIdx="0" presStyleCnt="3">
        <dgm:presLayoutVars>
          <dgm:bulletEnabled val="1"/>
        </dgm:presLayoutVars>
      </dgm:prSet>
      <dgm:spPr/>
    </dgm:pt>
    <dgm:pt modelId="{4B2DE1B7-7E02-4A57-BF91-1527E4D591DB}" type="pres">
      <dgm:prSet presAssocID="{0B7F74D4-F052-417D-96DC-E11C31C759C0}" presName="aSpace" presStyleCnt="0"/>
      <dgm:spPr/>
    </dgm:pt>
    <dgm:pt modelId="{597BE433-7999-43CB-B7E3-48700EBEE187}" type="pres">
      <dgm:prSet presAssocID="{9F0549F2-6D3B-49EA-A468-129DB0BB72F1}" presName="aNode" presStyleLbl="fgAcc1" presStyleIdx="1" presStyleCnt="3">
        <dgm:presLayoutVars>
          <dgm:bulletEnabled val="1"/>
        </dgm:presLayoutVars>
      </dgm:prSet>
      <dgm:spPr/>
    </dgm:pt>
    <dgm:pt modelId="{6725C83F-C287-414E-92AA-341480E2E701}" type="pres">
      <dgm:prSet presAssocID="{9F0549F2-6D3B-49EA-A468-129DB0BB72F1}" presName="aSpace" presStyleCnt="0"/>
      <dgm:spPr/>
    </dgm:pt>
    <dgm:pt modelId="{A3C5ABE2-8568-435D-81E9-C3368DBD5B5E}" type="pres">
      <dgm:prSet presAssocID="{D2786702-AFAB-48AA-8296-86B93AA072E3}" presName="aNode" presStyleLbl="fgAcc1" presStyleIdx="2" presStyleCnt="3">
        <dgm:presLayoutVars>
          <dgm:bulletEnabled val="1"/>
        </dgm:presLayoutVars>
      </dgm:prSet>
      <dgm:spPr/>
    </dgm:pt>
    <dgm:pt modelId="{94CC90EF-9637-4CDC-864E-5827AA5AE3A9}" type="pres">
      <dgm:prSet presAssocID="{D2786702-AFAB-48AA-8296-86B93AA072E3}" presName="aSpace" presStyleCnt="0"/>
      <dgm:spPr/>
    </dgm:pt>
  </dgm:ptLst>
  <dgm:cxnLst>
    <dgm:cxn modelId="{19DC7112-1344-4799-B7F3-F60045930581}" srcId="{1972C3FF-C4D0-42C5-A2A3-2EA78140E551}" destId="{D2786702-AFAB-48AA-8296-86B93AA072E3}" srcOrd="2" destOrd="0" parTransId="{9AC70A7A-D44C-4D49-A985-F981B01EC90E}" sibTransId="{08FAD556-254C-4F9F-8C97-A42245B28805}"/>
    <dgm:cxn modelId="{60E97C18-4D0A-4825-B629-F5B19E568B5E}" type="presOf" srcId="{1972C3FF-C4D0-42C5-A2A3-2EA78140E551}" destId="{2309525D-0E8C-4D10-A88C-ADB0EBDB6BCD}" srcOrd="0" destOrd="0" presId="urn:microsoft.com/office/officeart/2005/8/layout/pyramid2"/>
    <dgm:cxn modelId="{7E62AC6B-705C-4789-B8AB-F25442564EEA}" srcId="{1972C3FF-C4D0-42C5-A2A3-2EA78140E551}" destId="{0B7F74D4-F052-417D-96DC-E11C31C759C0}" srcOrd="0" destOrd="0" parTransId="{4DE0AABD-FDDD-4D61-B4B7-3ED579C49652}" sibTransId="{6CF51320-7FAC-496D-82C4-2D0A7A215F17}"/>
    <dgm:cxn modelId="{6CFDF799-0655-478F-AA36-A9E6202BA7E1}" srcId="{1972C3FF-C4D0-42C5-A2A3-2EA78140E551}" destId="{9F0549F2-6D3B-49EA-A468-129DB0BB72F1}" srcOrd="1" destOrd="0" parTransId="{58B3992D-ABDE-40E2-95D9-3D858441B909}" sibTransId="{F3E5E930-4145-4412-8951-E77D88A899A1}"/>
    <dgm:cxn modelId="{53797FC9-0F17-4A93-A08A-F0F376FC5243}" type="presOf" srcId="{0B7F74D4-F052-417D-96DC-E11C31C759C0}" destId="{8E68D1CE-6C67-4670-BE7F-F648F762A232}" srcOrd="0" destOrd="0" presId="urn:microsoft.com/office/officeart/2005/8/layout/pyramid2"/>
    <dgm:cxn modelId="{E571C9E8-2C46-4ACF-9336-4A261AEA38E3}" type="presOf" srcId="{9F0549F2-6D3B-49EA-A468-129DB0BB72F1}" destId="{597BE433-7999-43CB-B7E3-48700EBEE187}" srcOrd="0" destOrd="0" presId="urn:microsoft.com/office/officeart/2005/8/layout/pyramid2"/>
    <dgm:cxn modelId="{25748CF9-A584-4C6D-9977-616992A64F7A}" type="presOf" srcId="{D2786702-AFAB-48AA-8296-86B93AA072E3}" destId="{A3C5ABE2-8568-435D-81E9-C3368DBD5B5E}" srcOrd="0" destOrd="0" presId="urn:microsoft.com/office/officeart/2005/8/layout/pyramid2"/>
    <dgm:cxn modelId="{7A4C65AA-C190-4B07-98AB-964AC20ED2C7}" type="presParOf" srcId="{2309525D-0E8C-4D10-A88C-ADB0EBDB6BCD}" destId="{F7935DA4-3961-4A30-99EB-32D00A58B315}" srcOrd="0" destOrd="0" presId="urn:microsoft.com/office/officeart/2005/8/layout/pyramid2"/>
    <dgm:cxn modelId="{02CF33C1-4100-488B-999E-C8B5DC3A9A01}" type="presParOf" srcId="{2309525D-0E8C-4D10-A88C-ADB0EBDB6BCD}" destId="{5F3F7522-4126-45D1-BBD7-533679B9EF18}" srcOrd="1" destOrd="0" presId="urn:microsoft.com/office/officeart/2005/8/layout/pyramid2"/>
    <dgm:cxn modelId="{3E9BDE10-FFE6-49FC-BC5C-FEFF2F8508BD}" type="presParOf" srcId="{5F3F7522-4126-45D1-BBD7-533679B9EF18}" destId="{8E68D1CE-6C67-4670-BE7F-F648F762A232}" srcOrd="0" destOrd="0" presId="urn:microsoft.com/office/officeart/2005/8/layout/pyramid2"/>
    <dgm:cxn modelId="{9542A148-D76E-4EAC-B749-1A8EC9FE4A37}" type="presParOf" srcId="{5F3F7522-4126-45D1-BBD7-533679B9EF18}" destId="{4B2DE1B7-7E02-4A57-BF91-1527E4D591DB}" srcOrd="1" destOrd="0" presId="urn:microsoft.com/office/officeart/2005/8/layout/pyramid2"/>
    <dgm:cxn modelId="{2CFED794-BBBE-4D53-9973-84FA6558941E}" type="presParOf" srcId="{5F3F7522-4126-45D1-BBD7-533679B9EF18}" destId="{597BE433-7999-43CB-B7E3-48700EBEE187}" srcOrd="2" destOrd="0" presId="urn:microsoft.com/office/officeart/2005/8/layout/pyramid2"/>
    <dgm:cxn modelId="{99312EE7-7099-4892-AC92-7C313B1EA04C}" type="presParOf" srcId="{5F3F7522-4126-45D1-BBD7-533679B9EF18}" destId="{6725C83F-C287-414E-92AA-341480E2E701}" srcOrd="3" destOrd="0" presId="urn:microsoft.com/office/officeart/2005/8/layout/pyramid2"/>
    <dgm:cxn modelId="{418703E7-C3E9-46AA-BEFB-820B712EFFAB}" type="presParOf" srcId="{5F3F7522-4126-45D1-BBD7-533679B9EF18}" destId="{A3C5ABE2-8568-435D-81E9-C3368DBD5B5E}" srcOrd="4" destOrd="0" presId="urn:microsoft.com/office/officeart/2005/8/layout/pyramid2"/>
    <dgm:cxn modelId="{FF75D337-02F8-47D6-8808-91AEADFAC42B}" type="presParOf" srcId="{5F3F7522-4126-45D1-BBD7-533679B9EF18}" destId="{94CC90EF-9637-4CDC-864E-5827AA5AE3A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35DA4-3961-4A30-99EB-32D00A58B315}">
      <dsp:nvSpPr>
        <dsp:cNvPr id="0" name=""/>
        <dsp:cNvSpPr/>
      </dsp:nvSpPr>
      <dsp:spPr>
        <a:xfrm>
          <a:off x="2299999" y="0"/>
          <a:ext cx="5834317"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68D1CE-6C67-4670-BE7F-F648F762A232}">
      <dsp:nvSpPr>
        <dsp:cNvPr id="0" name=""/>
        <dsp:cNvSpPr/>
      </dsp:nvSpPr>
      <dsp:spPr>
        <a:xfrm>
          <a:off x="5257800" y="437470"/>
          <a:ext cx="2828369" cy="103004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ea typeface="Arial"/>
              <a:cs typeface="Times New Roman" panose="02020603050405020304" pitchFamily="18" charset="0"/>
              <a:sym typeface="Arial"/>
            </a:rPr>
            <a:t>K-Nearest Neighbor Classifier</a:t>
          </a:r>
          <a:endParaRPr lang="en-US" sz="2400" kern="1200" dirty="0">
            <a:latin typeface="Times New Roman" panose="02020603050405020304" pitchFamily="18" charset="0"/>
            <a:cs typeface="Times New Roman" panose="02020603050405020304" pitchFamily="18" charset="0"/>
          </a:endParaRPr>
        </a:p>
      </dsp:txBody>
      <dsp:txXfrm>
        <a:off x="5308083" y="487753"/>
        <a:ext cx="2727803" cy="929477"/>
      </dsp:txXfrm>
    </dsp:sp>
    <dsp:sp modelId="{597BE433-7999-43CB-B7E3-48700EBEE187}">
      <dsp:nvSpPr>
        <dsp:cNvPr id="0" name=""/>
        <dsp:cNvSpPr/>
      </dsp:nvSpPr>
      <dsp:spPr>
        <a:xfrm>
          <a:off x="5257800" y="1596269"/>
          <a:ext cx="2828369" cy="103004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ea typeface="Arial"/>
              <a:cs typeface="Times New Roman" panose="02020603050405020304" pitchFamily="18" charset="0"/>
              <a:sym typeface="Arial"/>
            </a:rPr>
            <a:t>Naive Bayes Classifier</a:t>
          </a:r>
          <a:endParaRPr lang="en-US" sz="2400" kern="1200" dirty="0">
            <a:latin typeface="Times New Roman" panose="02020603050405020304" pitchFamily="18" charset="0"/>
            <a:cs typeface="Times New Roman" panose="02020603050405020304" pitchFamily="18" charset="0"/>
          </a:endParaRPr>
        </a:p>
      </dsp:txBody>
      <dsp:txXfrm>
        <a:off x="5308083" y="1646552"/>
        <a:ext cx="2727803" cy="929477"/>
      </dsp:txXfrm>
    </dsp:sp>
    <dsp:sp modelId="{A3C5ABE2-8568-435D-81E9-C3368DBD5B5E}">
      <dsp:nvSpPr>
        <dsp:cNvPr id="0" name=""/>
        <dsp:cNvSpPr/>
      </dsp:nvSpPr>
      <dsp:spPr>
        <a:xfrm>
          <a:off x="5257800" y="2755068"/>
          <a:ext cx="2828369" cy="103004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ea typeface="Arial"/>
              <a:cs typeface="Times New Roman" panose="02020603050405020304" pitchFamily="18" charset="0"/>
              <a:sym typeface="Arial"/>
            </a:rPr>
            <a:t>Logistic Regression Classifier</a:t>
          </a:r>
          <a:endParaRPr lang="en-US" sz="2100" kern="1200" dirty="0">
            <a:latin typeface="Times New Roman" panose="02020603050405020304" pitchFamily="18" charset="0"/>
            <a:cs typeface="Times New Roman" panose="02020603050405020304" pitchFamily="18" charset="0"/>
          </a:endParaRPr>
        </a:p>
      </dsp:txBody>
      <dsp:txXfrm>
        <a:off x="5308083"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79E0-6047-4B14-B696-F77D69373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B1E9BC-BA2C-4B8B-A4FF-B53F3F948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0E018-6D63-40B0-AAC3-303826C82B95}"/>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8628038D-241D-40A4-864E-482E05041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7EC64-17C1-44E3-9415-2068DC614BB9}"/>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428380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129C-4503-42C4-A891-A912C023E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9F1FCF-EAFF-440F-9C55-4139E2BE4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5B818-6AA2-4FED-B75A-5F9B0BF85E19}"/>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C48D97FD-C592-4E1A-B73B-80A6B1396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0F0B8-640E-4A60-B673-BFB620BED099}"/>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278529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5A5F4-EE00-4645-9D15-5B8DA00A59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C0BEB-EFCF-48F9-8645-E0D95CB32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B5AA8-D2ED-403D-BDB3-F1F5326CD2F4}"/>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45EFE740-8F33-4B2B-B9F6-51E96E023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5ACB0-496F-4A7D-AE17-84C4C17F594A}"/>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112032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C862-B6E8-4FDE-9789-B00F71533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8AA22-1D4F-4DD3-B72B-7E153649D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C96B6-6B95-4EF5-A7D2-6F78C4EEC8CC}"/>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97C8220F-50FB-40B0-A58B-B64EE2DEA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C2DD8-FE77-487B-B47E-C1169BBFF089}"/>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377646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DEDB-DC87-4AC7-94E7-09CEC951C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E5E9E-4EE4-42FD-B1ED-3D417CE5D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E9850-7D55-4FA6-A3C9-2674617969CD}"/>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A3E0A441-2FDF-4DE2-B059-6489DD92A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C2ACF-F2A0-4DCC-BE5B-F4B5E7E9CEC7}"/>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414742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8194-90F1-43AA-B445-828713525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7E8F1-B9D7-42DE-A072-1BE51F3A7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331B3-B233-4105-BB1E-333FBB461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420748-5B3A-4FBE-A63C-E7F6F1E76EEC}"/>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6" name="Footer Placeholder 5">
            <a:extLst>
              <a:ext uri="{FF2B5EF4-FFF2-40B4-BE49-F238E27FC236}">
                <a16:creationId xmlns:a16="http://schemas.microsoft.com/office/drawing/2014/main" id="{7C600C4A-8781-4ED5-83B2-E9577A6BC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7E7A9-CA58-447C-B647-0A2A21E06C08}"/>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7304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D5DA-CD95-4895-AAEF-13954C891C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A1ED8-4D04-4DC1-9662-CC6CA36B4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F231B-1697-4298-8302-5E7B52D5B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530C5-C496-4F51-9511-3723C1D7A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AE3B6-A6FF-49D3-9FB2-DEABE8DC0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A8AC0-03A1-4833-B44F-0853654F844C}"/>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8" name="Footer Placeholder 7">
            <a:extLst>
              <a:ext uri="{FF2B5EF4-FFF2-40B4-BE49-F238E27FC236}">
                <a16:creationId xmlns:a16="http://schemas.microsoft.com/office/drawing/2014/main" id="{ABB1B50D-E007-46F6-85AC-3DDA6E147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7D65E1-D3CD-4970-A27F-1FC303D8CD54}"/>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301073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A85F-12A5-4957-88F1-3F35E04BB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000B96-DEEF-498C-9474-40FADC9A779E}"/>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4" name="Footer Placeholder 3">
            <a:extLst>
              <a:ext uri="{FF2B5EF4-FFF2-40B4-BE49-F238E27FC236}">
                <a16:creationId xmlns:a16="http://schemas.microsoft.com/office/drawing/2014/main" id="{674B0A53-67B8-4BEE-ACF1-3552F0AC4E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69754-A86C-4990-A3E9-30F61253A048}"/>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88772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82D7B-C6DE-4FF7-93B9-F3AF624BFDB0}"/>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3" name="Footer Placeholder 2">
            <a:extLst>
              <a:ext uri="{FF2B5EF4-FFF2-40B4-BE49-F238E27FC236}">
                <a16:creationId xmlns:a16="http://schemas.microsoft.com/office/drawing/2014/main" id="{8E041F40-2067-4744-8D35-D7AE801A9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DE742-6E48-475C-A308-E1296E2AD0F9}"/>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360933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70D3-F29B-49B0-8EA1-B8CA430F9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7AF6E-B17F-4890-961D-5258653F9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047E20-74CF-469E-A03C-2D3CC6A39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969F6-A76A-4F8A-8B1F-68A8BE9D9693}"/>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6" name="Footer Placeholder 5">
            <a:extLst>
              <a:ext uri="{FF2B5EF4-FFF2-40B4-BE49-F238E27FC236}">
                <a16:creationId xmlns:a16="http://schemas.microsoft.com/office/drawing/2014/main" id="{3C9A847B-CD0A-4935-AEDD-35AB04F38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E27C7-978D-457A-86ED-74C9900F5034}"/>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152946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A807-038B-4BEB-A89E-5AF147823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C7A9D-1469-4864-B7EB-ECFD25DF9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CD5F5D-4672-46D8-ABFA-57D2B8F6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7BEEF-54FC-4018-BB39-8A69096A7C6B}"/>
              </a:ext>
            </a:extLst>
          </p:cNvPr>
          <p:cNvSpPr>
            <a:spLocks noGrp="1"/>
          </p:cNvSpPr>
          <p:nvPr>
            <p:ph type="dt" sz="half" idx="10"/>
          </p:nvPr>
        </p:nvSpPr>
        <p:spPr/>
        <p:txBody>
          <a:bodyPr/>
          <a:lstStyle/>
          <a:p>
            <a:fld id="{60062E0D-048F-4A1B-8F5D-A889C2B49E89}" type="datetimeFigureOut">
              <a:rPr lang="en-US" smtClean="0"/>
              <a:t>3/13/2023</a:t>
            </a:fld>
            <a:endParaRPr lang="en-US"/>
          </a:p>
        </p:txBody>
      </p:sp>
      <p:sp>
        <p:nvSpPr>
          <p:cNvPr id="6" name="Footer Placeholder 5">
            <a:extLst>
              <a:ext uri="{FF2B5EF4-FFF2-40B4-BE49-F238E27FC236}">
                <a16:creationId xmlns:a16="http://schemas.microsoft.com/office/drawing/2014/main" id="{C3A10EA2-DAE8-4EED-A895-0CC0502E8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979EC-47E7-43E6-9076-7AD7B2E8618E}"/>
              </a:ext>
            </a:extLst>
          </p:cNvPr>
          <p:cNvSpPr>
            <a:spLocks noGrp="1"/>
          </p:cNvSpPr>
          <p:nvPr>
            <p:ph type="sldNum" sz="quarter" idx="12"/>
          </p:nvPr>
        </p:nvSpPr>
        <p:spPr/>
        <p:txBody>
          <a:bodyPr/>
          <a:lstStyle/>
          <a:p>
            <a:fld id="{B185D002-0C0B-4E97-B1C3-DD6FE66C0895}" type="slidenum">
              <a:rPr lang="en-US" smtClean="0"/>
              <a:t>‹#›</a:t>
            </a:fld>
            <a:endParaRPr lang="en-US"/>
          </a:p>
        </p:txBody>
      </p:sp>
    </p:spTree>
    <p:extLst>
      <p:ext uri="{BB962C8B-B14F-4D97-AF65-F5344CB8AC3E}">
        <p14:creationId xmlns:p14="http://schemas.microsoft.com/office/powerpoint/2010/main" val="251608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BF6DA-4896-4931-9F40-AC5D92899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44EF1-1424-4B82-A6D2-EEBE02F75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5BC77-F978-4C61-A4C4-5B7E6DC67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62E0D-048F-4A1B-8F5D-A889C2B49E89}" type="datetimeFigureOut">
              <a:rPr lang="en-US" smtClean="0"/>
              <a:t>3/13/2023</a:t>
            </a:fld>
            <a:endParaRPr lang="en-US"/>
          </a:p>
        </p:txBody>
      </p:sp>
      <p:sp>
        <p:nvSpPr>
          <p:cNvPr id="5" name="Footer Placeholder 4">
            <a:extLst>
              <a:ext uri="{FF2B5EF4-FFF2-40B4-BE49-F238E27FC236}">
                <a16:creationId xmlns:a16="http://schemas.microsoft.com/office/drawing/2014/main" id="{A5F29302-5223-4FCF-A8E6-B44A1313B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BC1B71-530B-4AF0-B67A-B4D3C7CA1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5D002-0C0B-4E97-B1C3-DD6FE66C0895}" type="slidenum">
              <a:rPr lang="en-US" smtClean="0"/>
              <a:t>‹#›</a:t>
            </a:fld>
            <a:endParaRPr lang="en-US"/>
          </a:p>
        </p:txBody>
      </p:sp>
    </p:spTree>
    <p:extLst>
      <p:ext uri="{BB962C8B-B14F-4D97-AF65-F5344CB8AC3E}">
        <p14:creationId xmlns:p14="http://schemas.microsoft.com/office/powerpoint/2010/main" val="412216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jp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B3AFF3-7B36-43B4-A7A1-11263B8FC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753" y="69882"/>
            <a:ext cx="2165486" cy="1788498"/>
          </a:xfrm>
          <a:prstGeom prst="rect">
            <a:avLst/>
          </a:prstGeom>
        </p:spPr>
      </p:pic>
      <p:sp>
        <p:nvSpPr>
          <p:cNvPr id="7" name="TextBox 6">
            <a:extLst>
              <a:ext uri="{FF2B5EF4-FFF2-40B4-BE49-F238E27FC236}">
                <a16:creationId xmlns:a16="http://schemas.microsoft.com/office/drawing/2014/main" id="{7E53C2F8-F6F1-4B3E-91E9-18F283002EF1}"/>
              </a:ext>
            </a:extLst>
          </p:cNvPr>
          <p:cNvSpPr txBox="1"/>
          <p:nvPr/>
        </p:nvSpPr>
        <p:spPr>
          <a:xfrm>
            <a:off x="3030070" y="1766047"/>
            <a:ext cx="59436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Neural Network And Fuzzy Logic</a:t>
            </a:r>
          </a:p>
        </p:txBody>
      </p:sp>
      <p:sp>
        <p:nvSpPr>
          <p:cNvPr id="8" name="TextBox 7">
            <a:extLst>
              <a:ext uri="{FF2B5EF4-FFF2-40B4-BE49-F238E27FC236}">
                <a16:creationId xmlns:a16="http://schemas.microsoft.com/office/drawing/2014/main" id="{E8BBCB96-7905-4BB5-8534-9BEDCC03A618}"/>
              </a:ext>
            </a:extLst>
          </p:cNvPr>
          <p:cNvSpPr txBox="1"/>
          <p:nvPr/>
        </p:nvSpPr>
        <p:spPr>
          <a:xfrm>
            <a:off x="2472016" y="2275575"/>
            <a:ext cx="7059708"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Lung Cancer Prediction using Neural Network Model</a:t>
            </a:r>
          </a:p>
        </p:txBody>
      </p:sp>
      <p:sp>
        <p:nvSpPr>
          <p:cNvPr id="10" name="TextBox 9">
            <a:extLst>
              <a:ext uri="{FF2B5EF4-FFF2-40B4-BE49-F238E27FC236}">
                <a16:creationId xmlns:a16="http://schemas.microsoft.com/office/drawing/2014/main" id="{E96523C0-F978-4926-A1A3-C1464F147B43}"/>
              </a:ext>
            </a:extLst>
          </p:cNvPr>
          <p:cNvSpPr txBox="1"/>
          <p:nvPr/>
        </p:nvSpPr>
        <p:spPr>
          <a:xfrm>
            <a:off x="1746436" y="3554544"/>
            <a:ext cx="4050060" cy="1692771"/>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Presented By</a:t>
            </a:r>
          </a:p>
          <a:p>
            <a:r>
              <a:rPr lang="en-US" sz="2000" dirty="0" err="1">
                <a:latin typeface="Times New Roman" panose="02020603050405020304" pitchFamily="18" charset="0"/>
                <a:cs typeface="Times New Roman" panose="02020603050405020304" pitchFamily="18" charset="0"/>
              </a:rPr>
              <a:t>MD.Mohiuddin</a:t>
            </a:r>
            <a:r>
              <a:rPr lang="en-US" sz="2000" dirty="0">
                <a:latin typeface="Times New Roman" panose="02020603050405020304" pitchFamily="18" charset="0"/>
                <a:cs typeface="Times New Roman" panose="02020603050405020304" pitchFamily="18" charset="0"/>
              </a:rPr>
              <a:t> Faysal</a:t>
            </a:r>
          </a:p>
          <a:p>
            <a:r>
              <a:rPr lang="en-US" sz="2000" dirty="0">
                <a:latin typeface="Times New Roman" panose="02020603050405020304" pitchFamily="18" charset="0"/>
                <a:cs typeface="Times New Roman" panose="02020603050405020304" pitchFamily="18" charset="0"/>
              </a:rPr>
              <a:t>ID: 1903610201765</a:t>
            </a:r>
          </a:p>
          <a:p>
            <a:r>
              <a:rPr lang="en-US" sz="2000" dirty="0">
                <a:latin typeface="Times New Roman" panose="02020603050405020304" pitchFamily="18" charset="0"/>
                <a:cs typeface="Times New Roman" panose="02020603050405020304" pitchFamily="18" charset="0"/>
              </a:rPr>
              <a:t>Prima Das</a:t>
            </a:r>
          </a:p>
          <a:p>
            <a:r>
              <a:rPr lang="en-US" sz="2000" dirty="0">
                <a:latin typeface="Times New Roman" panose="02020603050405020304" pitchFamily="18" charset="0"/>
                <a:cs typeface="Times New Roman" panose="02020603050405020304" pitchFamily="18" charset="0"/>
              </a:rPr>
              <a:t>ID:1903610201766</a:t>
            </a:r>
          </a:p>
        </p:txBody>
      </p:sp>
      <p:sp>
        <p:nvSpPr>
          <p:cNvPr id="11" name="TextBox 10">
            <a:extLst>
              <a:ext uri="{FF2B5EF4-FFF2-40B4-BE49-F238E27FC236}">
                <a16:creationId xmlns:a16="http://schemas.microsoft.com/office/drawing/2014/main" id="{6ACD4FC0-4699-4202-8EAD-F1687B8C4C22}"/>
              </a:ext>
            </a:extLst>
          </p:cNvPr>
          <p:cNvSpPr txBox="1"/>
          <p:nvPr/>
        </p:nvSpPr>
        <p:spPr>
          <a:xfrm>
            <a:off x="7306235" y="3554544"/>
            <a:ext cx="3550023" cy="1969770"/>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Presented To</a:t>
            </a:r>
          </a:p>
          <a:p>
            <a:r>
              <a:rPr lang="en-US" sz="2000" dirty="0">
                <a:latin typeface="Times New Roman" panose="02020603050405020304" pitchFamily="18" charset="0"/>
                <a:cs typeface="Times New Roman" panose="02020603050405020304" pitchFamily="18" charset="0"/>
              </a:rPr>
              <a:t>Faisal Ahmed</a:t>
            </a:r>
          </a:p>
          <a:p>
            <a:r>
              <a:rPr lang="en-US" sz="2000" dirty="0">
                <a:latin typeface="Times New Roman" panose="02020603050405020304" pitchFamily="18" charset="0"/>
                <a:cs typeface="Times New Roman" panose="02020603050405020304" pitchFamily="18" charset="0"/>
              </a:rPr>
              <a:t>Assistant Professor</a:t>
            </a:r>
          </a:p>
          <a:p>
            <a:r>
              <a:rPr lang="en-US" sz="2000" dirty="0">
                <a:latin typeface="Times New Roman" panose="02020603050405020304" pitchFamily="18" charset="0"/>
                <a:cs typeface="Times New Roman" panose="02020603050405020304" pitchFamily="18" charset="0"/>
              </a:rPr>
              <a:t>Department of CSE</a:t>
            </a:r>
          </a:p>
          <a:p>
            <a:r>
              <a:rPr lang="en-US" sz="2000" dirty="0">
                <a:latin typeface="Times New Roman" panose="02020603050405020304" pitchFamily="18" charset="0"/>
                <a:cs typeface="Times New Roman" panose="02020603050405020304" pitchFamily="18" charset="0"/>
              </a:rPr>
              <a:t>Premier University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608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8EA9-CBE9-44D2-B43F-78BF0924E840}"/>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Methodology</a:t>
            </a:r>
          </a:p>
        </p:txBody>
      </p:sp>
      <p:pic>
        <p:nvPicPr>
          <p:cNvPr id="5" name="Content Placeholder 4">
            <a:extLst>
              <a:ext uri="{FF2B5EF4-FFF2-40B4-BE49-F238E27FC236}">
                <a16:creationId xmlns:a16="http://schemas.microsoft.com/office/drawing/2014/main" id="{C86A6DDF-71C1-46C9-8703-F163D3F43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684" y="2410857"/>
            <a:ext cx="1688941" cy="1688941"/>
          </a:xfrm>
        </p:spPr>
      </p:pic>
      <p:pic>
        <p:nvPicPr>
          <p:cNvPr id="7" name="Graphic 6" descr="Single gear">
            <a:extLst>
              <a:ext uri="{FF2B5EF4-FFF2-40B4-BE49-F238E27FC236}">
                <a16:creationId xmlns:a16="http://schemas.microsoft.com/office/drawing/2014/main" id="{30AD2C59-1D5B-47D3-98B4-2F1D105DA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9950" y="2245678"/>
            <a:ext cx="2019300" cy="2019300"/>
          </a:xfrm>
          <a:prstGeom prst="rect">
            <a:avLst/>
          </a:prstGeom>
        </p:spPr>
      </p:pic>
      <p:pic>
        <p:nvPicPr>
          <p:cNvPr id="9" name="Picture 8">
            <a:extLst>
              <a:ext uri="{FF2B5EF4-FFF2-40B4-BE49-F238E27FC236}">
                <a16:creationId xmlns:a16="http://schemas.microsoft.com/office/drawing/2014/main" id="{83CA4A04-8440-4661-96F3-B4956AA99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0326" y="2318862"/>
            <a:ext cx="1946116" cy="1946116"/>
          </a:xfrm>
          <a:prstGeom prst="rect">
            <a:avLst/>
          </a:prstGeom>
        </p:spPr>
      </p:pic>
      <p:pic>
        <p:nvPicPr>
          <p:cNvPr id="11" name="Picture 10">
            <a:extLst>
              <a:ext uri="{FF2B5EF4-FFF2-40B4-BE49-F238E27FC236}">
                <a16:creationId xmlns:a16="http://schemas.microsoft.com/office/drawing/2014/main" id="{3E43EFB6-10C2-461C-A144-84107E6166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9276" y="2245678"/>
            <a:ext cx="1745298" cy="1745298"/>
          </a:xfrm>
          <a:prstGeom prst="rect">
            <a:avLst/>
          </a:prstGeom>
        </p:spPr>
      </p:pic>
      <p:sp>
        <p:nvSpPr>
          <p:cNvPr id="12" name="TextBox 11">
            <a:extLst>
              <a:ext uri="{FF2B5EF4-FFF2-40B4-BE49-F238E27FC236}">
                <a16:creationId xmlns:a16="http://schemas.microsoft.com/office/drawing/2014/main" id="{92B9837B-E039-4836-A0EC-3D8DE4F257C8}"/>
              </a:ext>
            </a:extLst>
          </p:cNvPr>
          <p:cNvSpPr txBox="1"/>
          <p:nvPr/>
        </p:nvSpPr>
        <p:spPr>
          <a:xfrm>
            <a:off x="504825" y="4264978"/>
            <a:ext cx="21145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Preprocessing</a:t>
            </a:r>
          </a:p>
        </p:txBody>
      </p:sp>
      <p:sp>
        <p:nvSpPr>
          <p:cNvPr id="13" name="TextBox 12">
            <a:extLst>
              <a:ext uri="{FF2B5EF4-FFF2-40B4-BE49-F238E27FC236}">
                <a16:creationId xmlns:a16="http://schemas.microsoft.com/office/drawing/2014/main" id="{407AD2A9-6917-4F74-BB1F-B77FF0FE21A7}"/>
              </a:ext>
            </a:extLst>
          </p:cNvPr>
          <p:cNvSpPr txBox="1"/>
          <p:nvPr/>
        </p:nvSpPr>
        <p:spPr>
          <a:xfrm>
            <a:off x="3600450" y="4264978"/>
            <a:ext cx="2266950" cy="3810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train &amp; test</a:t>
            </a:r>
          </a:p>
        </p:txBody>
      </p:sp>
      <p:sp>
        <p:nvSpPr>
          <p:cNvPr id="14" name="TextBox 13">
            <a:extLst>
              <a:ext uri="{FF2B5EF4-FFF2-40B4-BE49-F238E27FC236}">
                <a16:creationId xmlns:a16="http://schemas.microsoft.com/office/drawing/2014/main" id="{EB7C87D0-683C-471B-847B-53168919DACD}"/>
              </a:ext>
            </a:extLst>
          </p:cNvPr>
          <p:cNvSpPr txBox="1"/>
          <p:nvPr/>
        </p:nvSpPr>
        <p:spPr>
          <a:xfrm>
            <a:off x="6410326" y="4264978"/>
            <a:ext cx="21907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ANN Model Design</a:t>
            </a:r>
          </a:p>
        </p:txBody>
      </p:sp>
      <p:sp>
        <p:nvSpPr>
          <p:cNvPr id="15" name="TextBox 14">
            <a:extLst>
              <a:ext uri="{FF2B5EF4-FFF2-40B4-BE49-F238E27FC236}">
                <a16:creationId xmlns:a16="http://schemas.microsoft.com/office/drawing/2014/main" id="{75556312-D169-4CFE-B0DD-E57385ED9AD8}"/>
              </a:ext>
            </a:extLst>
          </p:cNvPr>
          <p:cNvSpPr txBox="1"/>
          <p:nvPr/>
        </p:nvSpPr>
        <p:spPr>
          <a:xfrm>
            <a:off x="9439276" y="4099798"/>
            <a:ext cx="240466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Applying Classification Algorithm</a:t>
            </a:r>
          </a:p>
        </p:txBody>
      </p:sp>
      <p:cxnSp>
        <p:nvCxnSpPr>
          <p:cNvPr id="17" name="Straight Arrow Connector 16">
            <a:extLst>
              <a:ext uri="{FF2B5EF4-FFF2-40B4-BE49-F238E27FC236}">
                <a16:creationId xmlns:a16="http://schemas.microsoft.com/office/drawing/2014/main" id="{391EABDE-D366-4E67-8170-E809D21137AF}"/>
              </a:ext>
            </a:extLst>
          </p:cNvPr>
          <p:cNvCxnSpPr/>
          <p:nvPr/>
        </p:nvCxnSpPr>
        <p:spPr>
          <a:xfrm>
            <a:off x="2333625" y="3429000"/>
            <a:ext cx="1428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17840DA-EC69-4525-AD23-DCB5998E9F6D}"/>
              </a:ext>
            </a:extLst>
          </p:cNvPr>
          <p:cNvCxnSpPr/>
          <p:nvPr/>
        </p:nvCxnSpPr>
        <p:spPr>
          <a:xfrm>
            <a:off x="5248275" y="3419475"/>
            <a:ext cx="14287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C295D72-CC08-40E4-BDC2-230EB4917970}"/>
              </a:ext>
            </a:extLst>
          </p:cNvPr>
          <p:cNvCxnSpPr>
            <a:cxnSpLocks/>
          </p:cNvCxnSpPr>
          <p:nvPr/>
        </p:nvCxnSpPr>
        <p:spPr>
          <a:xfrm>
            <a:off x="8143877" y="3429000"/>
            <a:ext cx="12953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677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0177-12B3-49C5-AE66-453CE2C5DE61}"/>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E5067981-0622-4D91-9437-E7EFB13E9DED}"/>
              </a:ext>
            </a:extLst>
          </p:cNvPr>
          <p:cNvSpPr>
            <a:spLocks noGrp="1"/>
          </p:cNvSpPr>
          <p:nvPr>
            <p:ph idx="1"/>
          </p:nvPr>
        </p:nvSpPr>
        <p:spPr/>
        <p:txBody>
          <a:bodyPr>
            <a:normAutofit/>
          </a:bodyPr>
          <a:lstStyle/>
          <a:p>
            <a:r>
              <a:rPr lang="en-US" sz="1600" b="1" u="sng" dirty="0">
                <a:latin typeface="Times New Roman" panose="02020603050405020304" pitchFamily="18" charset="0"/>
                <a:cs typeface="Times New Roman" panose="02020603050405020304" pitchFamily="18" charset="0"/>
              </a:rPr>
              <a:t>Level Encoding</a:t>
            </a:r>
            <a:r>
              <a:rPr lang="en-US" sz="1600" dirty="0">
                <a:latin typeface="Times New Roman" panose="02020603050405020304" pitchFamily="18" charset="0"/>
                <a:cs typeface="Times New Roman" panose="02020603050405020304" pitchFamily="18" charset="0"/>
              </a:rPr>
              <a:t>: </a:t>
            </a:r>
            <a:r>
              <a:rPr lang="en-US"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 refers to converting the labels into a numeric form so as to convert them into the machine-readable form. In our dataset ‘Gender, and ‘</a:t>
            </a:r>
            <a:r>
              <a:rPr lang="en-US" sz="1600"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Lung_cancer</a:t>
            </a:r>
            <a:r>
              <a:rPr lang="en-US" sz="16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columns are text type data. We need to encode them.</a:t>
            </a:r>
            <a:endParaRPr lang="en-US" sz="1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B24C1952-E3AE-40F0-A96F-F6711D4C726D}"/>
              </a:ext>
            </a:extLst>
          </p:cNvPr>
          <p:cNvGraphicFramePr>
            <a:graphicFrameLocks noGrp="1"/>
          </p:cNvGraphicFramePr>
          <p:nvPr>
            <p:extLst>
              <p:ext uri="{D42A27DB-BD31-4B8C-83A1-F6EECF244321}">
                <p14:modId xmlns:p14="http://schemas.microsoft.com/office/powerpoint/2010/main" val="3442693158"/>
              </p:ext>
            </p:extLst>
          </p:nvPr>
        </p:nvGraphicFramePr>
        <p:xfrm>
          <a:off x="1231901" y="3196166"/>
          <a:ext cx="4244973" cy="2175935"/>
        </p:xfrm>
        <a:graphic>
          <a:graphicData uri="http://schemas.openxmlformats.org/drawingml/2006/table">
            <a:tbl>
              <a:tblPr firstRow="1" bandRow="1">
                <a:tableStyleId>{073A0DAA-6AF3-43AB-8588-CEC1D06C72B9}</a:tableStyleId>
              </a:tblPr>
              <a:tblGrid>
                <a:gridCol w="1389593">
                  <a:extLst>
                    <a:ext uri="{9D8B030D-6E8A-4147-A177-3AD203B41FA5}">
                      <a16:colId xmlns:a16="http://schemas.microsoft.com/office/drawing/2014/main" val="3671001914"/>
                    </a:ext>
                  </a:extLst>
                </a:gridCol>
                <a:gridCol w="1427690">
                  <a:extLst>
                    <a:ext uri="{9D8B030D-6E8A-4147-A177-3AD203B41FA5}">
                      <a16:colId xmlns:a16="http://schemas.microsoft.com/office/drawing/2014/main" val="179129133"/>
                    </a:ext>
                  </a:extLst>
                </a:gridCol>
                <a:gridCol w="1427690">
                  <a:extLst>
                    <a:ext uri="{9D8B030D-6E8A-4147-A177-3AD203B41FA5}">
                      <a16:colId xmlns:a16="http://schemas.microsoft.com/office/drawing/2014/main" val="2143646916"/>
                    </a:ext>
                  </a:extLst>
                </a:gridCol>
              </a:tblGrid>
              <a:tr h="435187">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Gender</a:t>
                      </a:r>
                    </a:p>
                  </a:txBody>
                  <a:tcPr/>
                </a:tc>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8574941"/>
                  </a:ext>
                </a:extLst>
              </a:tr>
              <a:tr h="435187">
                <a:tc>
                  <a:txBody>
                    <a:bodyPr/>
                    <a:lstStyle/>
                    <a:p>
                      <a:r>
                        <a:rPr lang="en-US" sz="1600" dirty="0">
                          <a:latin typeface="Times New Roman" panose="02020603050405020304" pitchFamily="18" charset="0"/>
                          <a:cs typeface="Times New Roman" panose="02020603050405020304" pitchFamily="18" charset="0"/>
                        </a:rPr>
                        <a:t>01</a:t>
                      </a:r>
                    </a:p>
                  </a:txBody>
                  <a:tcPr/>
                </a:tc>
                <a:tc>
                  <a:txBody>
                    <a:bodyPr/>
                    <a:lstStyle/>
                    <a:p>
                      <a:r>
                        <a:rPr lang="en-US" sz="1600" dirty="0">
                          <a:latin typeface="Times New Roman" panose="02020603050405020304" pitchFamily="18" charset="0"/>
                          <a:cs typeface="Times New Roman" panose="02020603050405020304" pitchFamily="18" charset="0"/>
                        </a:rPr>
                        <a:t>Male</a:t>
                      </a:r>
                    </a:p>
                  </a:txBody>
                  <a:tcPr/>
                </a:tc>
                <a:tc>
                  <a:txBody>
                    <a:bodyPr/>
                    <a:lstStyle/>
                    <a:p>
                      <a:r>
                        <a:rPr lang="en-US" sz="16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3611198709"/>
                  </a:ext>
                </a:extLst>
              </a:tr>
              <a:tr h="435187">
                <a:tc>
                  <a:txBody>
                    <a:bodyPr/>
                    <a:lstStyle/>
                    <a:p>
                      <a:r>
                        <a:rPr lang="en-US" sz="1600" dirty="0">
                          <a:latin typeface="Times New Roman" panose="02020603050405020304" pitchFamily="18" charset="0"/>
                          <a:cs typeface="Times New Roman" panose="02020603050405020304" pitchFamily="18" charset="0"/>
                        </a:rPr>
                        <a:t>02</a:t>
                      </a:r>
                    </a:p>
                  </a:txBody>
                  <a:tcPr/>
                </a:tc>
                <a:tc>
                  <a:txBody>
                    <a:bodyPr/>
                    <a:lstStyle/>
                    <a:p>
                      <a:r>
                        <a:rPr lang="en-US" sz="1600" dirty="0">
                          <a:latin typeface="Times New Roman" panose="02020603050405020304" pitchFamily="18" charset="0"/>
                          <a:cs typeface="Times New Roman" panose="02020603050405020304" pitchFamily="18" charset="0"/>
                        </a:rPr>
                        <a:t>Male</a:t>
                      </a:r>
                    </a:p>
                  </a:txBody>
                  <a:tcPr/>
                </a:tc>
                <a:tc>
                  <a:txBody>
                    <a:bodyPr/>
                    <a:lstStyle/>
                    <a:p>
                      <a:r>
                        <a:rPr lang="en-US" sz="1600"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2240265496"/>
                  </a:ext>
                </a:extLst>
              </a:tr>
              <a:tr h="435187">
                <a:tc>
                  <a:txBody>
                    <a:bodyPr/>
                    <a:lstStyle/>
                    <a:p>
                      <a:r>
                        <a:rPr lang="en-US" sz="1600" dirty="0">
                          <a:latin typeface="Times New Roman" panose="02020603050405020304" pitchFamily="18" charset="0"/>
                          <a:cs typeface="Times New Roman" panose="02020603050405020304" pitchFamily="18" charset="0"/>
                        </a:rPr>
                        <a:t>03</a:t>
                      </a:r>
                    </a:p>
                  </a:txBody>
                  <a:tcPr/>
                </a:tc>
                <a:tc>
                  <a:txBody>
                    <a:bodyPr/>
                    <a:lstStyle/>
                    <a:p>
                      <a:r>
                        <a:rPr lang="en-US" sz="1600" dirty="0">
                          <a:latin typeface="Times New Roman" panose="02020603050405020304" pitchFamily="18" charset="0"/>
                          <a:cs typeface="Times New Roman" panose="02020603050405020304" pitchFamily="18" charset="0"/>
                        </a:rPr>
                        <a:t>Female</a:t>
                      </a:r>
                    </a:p>
                  </a:txBody>
                  <a:tcPr/>
                </a:tc>
                <a:tc>
                  <a:txBody>
                    <a:bodyPr/>
                    <a:lstStyle/>
                    <a:p>
                      <a:r>
                        <a:rPr lang="en-US" sz="16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2771763983"/>
                  </a:ext>
                </a:extLst>
              </a:tr>
              <a:tr h="435187">
                <a:tc>
                  <a:txBody>
                    <a:bodyPr/>
                    <a:lstStyle/>
                    <a:p>
                      <a:r>
                        <a:rPr lang="en-US" sz="1600" dirty="0">
                          <a:latin typeface="Times New Roman" panose="02020603050405020304" pitchFamily="18" charset="0"/>
                          <a:cs typeface="Times New Roman" panose="02020603050405020304" pitchFamily="18" charset="0"/>
                        </a:rPr>
                        <a:t>04</a:t>
                      </a:r>
                    </a:p>
                  </a:txBody>
                  <a:tcPr/>
                </a:tc>
                <a:tc>
                  <a:txBody>
                    <a:bodyPr/>
                    <a:lstStyle/>
                    <a:p>
                      <a:r>
                        <a:rPr lang="en-US" sz="1600" dirty="0">
                          <a:latin typeface="Times New Roman" panose="02020603050405020304" pitchFamily="18" charset="0"/>
                          <a:cs typeface="Times New Roman" panose="02020603050405020304" pitchFamily="18" charset="0"/>
                        </a:rPr>
                        <a:t>Male</a:t>
                      </a:r>
                    </a:p>
                  </a:txBody>
                  <a:tcPr/>
                </a:tc>
                <a:tc>
                  <a:txBody>
                    <a:bodyPr/>
                    <a:lstStyle/>
                    <a:p>
                      <a:r>
                        <a:rPr lang="en-US" sz="1600"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2779694187"/>
                  </a:ext>
                </a:extLst>
              </a:tr>
            </a:tbl>
          </a:graphicData>
        </a:graphic>
      </p:graphicFrame>
      <p:sp>
        <p:nvSpPr>
          <p:cNvPr id="5" name="TextBox 4">
            <a:extLst>
              <a:ext uri="{FF2B5EF4-FFF2-40B4-BE49-F238E27FC236}">
                <a16:creationId xmlns:a16="http://schemas.microsoft.com/office/drawing/2014/main" id="{59CECDCB-C508-462D-92E9-83E8D5723A47}"/>
              </a:ext>
            </a:extLst>
          </p:cNvPr>
          <p:cNvSpPr txBox="1"/>
          <p:nvPr/>
        </p:nvSpPr>
        <p:spPr>
          <a:xfrm>
            <a:off x="2324101" y="5589866"/>
            <a:ext cx="18097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Encoding</a:t>
            </a:r>
          </a:p>
        </p:txBody>
      </p:sp>
      <p:pic>
        <p:nvPicPr>
          <p:cNvPr id="7" name="Graphic 6" descr="Line arrow Straight">
            <a:extLst>
              <a:ext uri="{FF2B5EF4-FFF2-40B4-BE49-F238E27FC236}">
                <a16:creationId xmlns:a16="http://schemas.microsoft.com/office/drawing/2014/main" id="{97AB0925-B334-4F7E-A900-BE2545A13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5610225" y="3533775"/>
            <a:ext cx="1371600" cy="1312333"/>
          </a:xfrm>
          <a:prstGeom prst="rect">
            <a:avLst/>
          </a:prstGeom>
        </p:spPr>
      </p:pic>
      <p:graphicFrame>
        <p:nvGraphicFramePr>
          <p:cNvPr id="8" name="Table 8">
            <a:extLst>
              <a:ext uri="{FF2B5EF4-FFF2-40B4-BE49-F238E27FC236}">
                <a16:creationId xmlns:a16="http://schemas.microsoft.com/office/drawing/2014/main" id="{B1298418-64EC-43E9-8015-F9C8E4FD9381}"/>
              </a:ext>
            </a:extLst>
          </p:cNvPr>
          <p:cNvGraphicFramePr>
            <a:graphicFrameLocks noGrp="1"/>
          </p:cNvGraphicFramePr>
          <p:nvPr>
            <p:extLst>
              <p:ext uri="{D42A27DB-BD31-4B8C-83A1-F6EECF244321}">
                <p14:modId xmlns:p14="http://schemas.microsoft.com/office/powerpoint/2010/main" val="3990972802"/>
              </p:ext>
            </p:extLst>
          </p:nvPr>
        </p:nvGraphicFramePr>
        <p:xfrm>
          <a:off x="7413626" y="3196165"/>
          <a:ext cx="4244973" cy="2175935"/>
        </p:xfrm>
        <a:graphic>
          <a:graphicData uri="http://schemas.openxmlformats.org/drawingml/2006/table">
            <a:tbl>
              <a:tblPr firstRow="1" bandRow="1">
                <a:tableStyleId>{93296810-A885-4BE3-A3E7-6D5BEEA58F35}</a:tableStyleId>
              </a:tblPr>
              <a:tblGrid>
                <a:gridCol w="1414991">
                  <a:extLst>
                    <a:ext uri="{9D8B030D-6E8A-4147-A177-3AD203B41FA5}">
                      <a16:colId xmlns:a16="http://schemas.microsoft.com/office/drawing/2014/main" val="3851966551"/>
                    </a:ext>
                  </a:extLst>
                </a:gridCol>
                <a:gridCol w="1414991">
                  <a:extLst>
                    <a:ext uri="{9D8B030D-6E8A-4147-A177-3AD203B41FA5}">
                      <a16:colId xmlns:a16="http://schemas.microsoft.com/office/drawing/2014/main" val="869812653"/>
                    </a:ext>
                  </a:extLst>
                </a:gridCol>
                <a:gridCol w="1414991">
                  <a:extLst>
                    <a:ext uri="{9D8B030D-6E8A-4147-A177-3AD203B41FA5}">
                      <a16:colId xmlns:a16="http://schemas.microsoft.com/office/drawing/2014/main" val="744175463"/>
                    </a:ext>
                  </a:extLst>
                </a:gridCol>
              </a:tblGrid>
              <a:tr h="435187">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Gender</a:t>
                      </a:r>
                    </a:p>
                  </a:txBody>
                  <a:tcPr/>
                </a:tc>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2338020"/>
                  </a:ext>
                </a:extLst>
              </a:tr>
              <a:tr h="435187">
                <a:tc>
                  <a:txBody>
                    <a:bodyPr/>
                    <a:lstStyle/>
                    <a:p>
                      <a:r>
                        <a:rPr lang="en-US" sz="1600" dirty="0">
                          <a:latin typeface="Times New Roman" panose="02020603050405020304" pitchFamily="18" charset="0"/>
                          <a:cs typeface="Times New Roman" panose="02020603050405020304" pitchFamily="18" charset="0"/>
                        </a:rPr>
                        <a:t>01</a:t>
                      </a: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552808970"/>
                  </a:ext>
                </a:extLst>
              </a:tr>
              <a:tr h="435187">
                <a:tc>
                  <a:txBody>
                    <a:bodyPr/>
                    <a:lstStyle/>
                    <a:p>
                      <a:r>
                        <a:rPr lang="en-US" sz="1600" dirty="0">
                          <a:latin typeface="Times New Roman" panose="02020603050405020304" pitchFamily="18" charset="0"/>
                          <a:cs typeface="Times New Roman" panose="02020603050405020304" pitchFamily="18" charset="0"/>
                        </a:rPr>
                        <a:t>02</a:t>
                      </a: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46023849"/>
                  </a:ext>
                </a:extLst>
              </a:tr>
              <a:tr h="435187">
                <a:tc>
                  <a:txBody>
                    <a:bodyPr/>
                    <a:lstStyle/>
                    <a:p>
                      <a:r>
                        <a:rPr lang="en-US" sz="1600" dirty="0">
                          <a:latin typeface="Times New Roman" panose="02020603050405020304" pitchFamily="18" charset="0"/>
                          <a:cs typeface="Times New Roman" panose="02020603050405020304" pitchFamily="18" charset="0"/>
                        </a:rPr>
                        <a:t>03</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62954307"/>
                  </a:ext>
                </a:extLst>
              </a:tr>
              <a:tr h="435187">
                <a:tc>
                  <a:txBody>
                    <a:bodyPr/>
                    <a:lstStyle/>
                    <a:p>
                      <a:r>
                        <a:rPr lang="en-US" sz="1600" dirty="0">
                          <a:latin typeface="Times New Roman" panose="02020603050405020304" pitchFamily="18" charset="0"/>
                          <a:cs typeface="Times New Roman" panose="02020603050405020304" pitchFamily="18" charset="0"/>
                        </a:rPr>
                        <a:t>04</a:t>
                      </a:r>
                    </a:p>
                  </a:txBody>
                  <a:tcPr/>
                </a:tc>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27474427"/>
                  </a:ext>
                </a:extLst>
              </a:tr>
            </a:tbl>
          </a:graphicData>
        </a:graphic>
      </p:graphicFrame>
      <p:sp>
        <p:nvSpPr>
          <p:cNvPr id="9" name="TextBox 8">
            <a:extLst>
              <a:ext uri="{FF2B5EF4-FFF2-40B4-BE49-F238E27FC236}">
                <a16:creationId xmlns:a16="http://schemas.microsoft.com/office/drawing/2014/main" id="{B52ECD2E-3A08-4B49-B0C5-CE241E45B089}"/>
              </a:ext>
            </a:extLst>
          </p:cNvPr>
          <p:cNvSpPr txBox="1"/>
          <p:nvPr/>
        </p:nvSpPr>
        <p:spPr>
          <a:xfrm>
            <a:off x="8512174" y="5589865"/>
            <a:ext cx="20478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After Encoding</a:t>
            </a:r>
          </a:p>
        </p:txBody>
      </p:sp>
    </p:spTree>
    <p:extLst>
      <p:ext uri="{BB962C8B-B14F-4D97-AF65-F5344CB8AC3E}">
        <p14:creationId xmlns:p14="http://schemas.microsoft.com/office/powerpoint/2010/main" val="224910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B029-0E9D-4826-8EE6-0453AF8F4E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Data Preprocessing</a:t>
            </a:r>
            <a:endParaRPr lang="en-US" u="sng" dirty="0"/>
          </a:p>
        </p:txBody>
      </p:sp>
      <p:sp>
        <p:nvSpPr>
          <p:cNvPr id="3" name="Content Placeholder 2">
            <a:extLst>
              <a:ext uri="{FF2B5EF4-FFF2-40B4-BE49-F238E27FC236}">
                <a16:creationId xmlns:a16="http://schemas.microsoft.com/office/drawing/2014/main" id="{0E28DC67-AB37-46CD-B3D2-3CA40D3A887F}"/>
              </a:ext>
            </a:extLst>
          </p:cNvPr>
          <p:cNvSpPr>
            <a:spLocks noGrp="1"/>
          </p:cNvSpPr>
          <p:nvPr>
            <p:ph idx="1"/>
          </p:nvPr>
        </p:nvSpPr>
        <p:spPr/>
        <p:txBody>
          <a:bodyPr>
            <a:normAutofit/>
          </a:bodyPr>
          <a:lstStyle/>
          <a:p>
            <a:r>
              <a:rPr lang="en-US" sz="1600" b="1" u="sng" dirty="0">
                <a:latin typeface="Times New Roman" panose="02020603050405020304" pitchFamily="18" charset="0"/>
                <a:cs typeface="Times New Roman" panose="02020603050405020304" pitchFamily="18" charset="0"/>
              </a:rPr>
              <a:t>Min-Max Scaling </a:t>
            </a:r>
            <a:r>
              <a:rPr lang="en-US" sz="1600" dirty="0">
                <a:latin typeface="Times New Roman" panose="02020603050405020304" pitchFamily="18" charset="0"/>
                <a:cs typeface="Times New Roman" panose="02020603050405020304" pitchFamily="18" charset="0"/>
              </a:rPr>
              <a:t>: </a:t>
            </a: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Min-max normalization  performs a linear transformation on the original data. This technique gets all the scaled data in the range (0, 1).The formula to achieve this is the following:</a:t>
            </a:r>
          </a:p>
          <a:p>
            <a:r>
              <a:rPr lang="en-US" sz="1600" dirty="0">
                <a:solidFill>
                  <a:srgbClr val="333333"/>
                </a:solidFill>
                <a:latin typeface="Times New Roman" panose="02020603050405020304" pitchFamily="18" charset="0"/>
                <a:cs typeface="Times New Roman" panose="02020603050405020304" pitchFamily="18" charset="0"/>
              </a:rPr>
              <a:t>Here we show ‘Age ‘ column scaled </a:t>
            </a:r>
          </a:p>
          <a:p>
            <a:endParaRPr lang="en-US" sz="1600" dirty="0">
              <a:solidFill>
                <a:srgbClr val="333333"/>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3954F4-898B-4124-A756-5ABB166F5B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46720" y="2113280"/>
            <a:ext cx="2575560" cy="591820"/>
          </a:xfrm>
          <a:prstGeom prst="rect">
            <a:avLst/>
          </a:prstGeom>
        </p:spPr>
      </p:pic>
      <p:graphicFrame>
        <p:nvGraphicFramePr>
          <p:cNvPr id="5" name="Table 4">
            <a:extLst>
              <a:ext uri="{FF2B5EF4-FFF2-40B4-BE49-F238E27FC236}">
                <a16:creationId xmlns:a16="http://schemas.microsoft.com/office/drawing/2014/main" id="{699E39C4-49D4-4595-9DFA-8004EA4B0835}"/>
              </a:ext>
            </a:extLst>
          </p:cNvPr>
          <p:cNvGraphicFramePr>
            <a:graphicFrameLocks noGrp="1"/>
          </p:cNvGraphicFramePr>
          <p:nvPr>
            <p:extLst>
              <p:ext uri="{D42A27DB-BD31-4B8C-83A1-F6EECF244321}">
                <p14:modId xmlns:p14="http://schemas.microsoft.com/office/powerpoint/2010/main" val="2747711729"/>
              </p:ext>
            </p:extLst>
          </p:nvPr>
        </p:nvGraphicFramePr>
        <p:xfrm>
          <a:off x="1000125" y="3187700"/>
          <a:ext cx="4111438" cy="2145740"/>
        </p:xfrm>
        <a:graphic>
          <a:graphicData uri="http://schemas.openxmlformats.org/drawingml/2006/table">
            <a:tbl>
              <a:tblPr firstRow="1" bandRow="1">
                <a:tableStyleId>{5C22544A-7EE6-4342-B048-85BDC9FD1C3A}</a:tableStyleId>
              </a:tblPr>
              <a:tblGrid>
                <a:gridCol w="2023745">
                  <a:extLst>
                    <a:ext uri="{9D8B030D-6E8A-4147-A177-3AD203B41FA5}">
                      <a16:colId xmlns:a16="http://schemas.microsoft.com/office/drawing/2014/main" val="1055685482"/>
                    </a:ext>
                  </a:extLst>
                </a:gridCol>
                <a:gridCol w="2087693">
                  <a:extLst>
                    <a:ext uri="{9D8B030D-6E8A-4147-A177-3AD203B41FA5}">
                      <a16:colId xmlns:a16="http://schemas.microsoft.com/office/drawing/2014/main" val="1134253322"/>
                    </a:ext>
                  </a:extLst>
                </a:gridCol>
              </a:tblGrid>
              <a:tr h="429148">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           Age</a:t>
                      </a:r>
                    </a:p>
                  </a:txBody>
                  <a:tcPr/>
                </a:tc>
                <a:extLst>
                  <a:ext uri="{0D108BD9-81ED-4DB2-BD59-A6C34878D82A}">
                    <a16:rowId xmlns:a16="http://schemas.microsoft.com/office/drawing/2014/main" val="481902984"/>
                  </a:ext>
                </a:extLst>
              </a:tr>
              <a:tr h="429148">
                <a:tc>
                  <a:txBody>
                    <a:bodyPr/>
                    <a:lstStyle/>
                    <a:p>
                      <a:r>
                        <a:rPr lang="en-US" sz="1600" dirty="0">
                          <a:latin typeface="Times New Roman" panose="02020603050405020304" pitchFamily="18" charset="0"/>
                          <a:cs typeface="Times New Roman" panose="02020603050405020304" pitchFamily="18" charset="0"/>
                        </a:rPr>
                        <a:t>01</a:t>
                      </a:r>
                    </a:p>
                  </a:txBody>
                  <a:tcPr/>
                </a:tc>
                <a:tc>
                  <a:txBody>
                    <a:bodyPr/>
                    <a:lstStyle/>
                    <a:p>
                      <a:r>
                        <a:rPr lang="en-US" sz="1600" dirty="0">
                          <a:latin typeface="Times New Roman" panose="02020603050405020304" pitchFamily="18" charset="0"/>
                          <a:cs typeface="Times New Roman" panose="02020603050405020304" pitchFamily="18" charset="0"/>
                        </a:rPr>
                        <a:t>           69</a:t>
                      </a:r>
                    </a:p>
                  </a:txBody>
                  <a:tcPr/>
                </a:tc>
                <a:extLst>
                  <a:ext uri="{0D108BD9-81ED-4DB2-BD59-A6C34878D82A}">
                    <a16:rowId xmlns:a16="http://schemas.microsoft.com/office/drawing/2014/main" val="749411308"/>
                  </a:ext>
                </a:extLst>
              </a:tr>
              <a:tr h="429148">
                <a:tc>
                  <a:txBody>
                    <a:bodyPr/>
                    <a:lstStyle/>
                    <a:p>
                      <a:r>
                        <a:rPr lang="en-US" sz="1600" dirty="0">
                          <a:latin typeface="Times New Roman" panose="02020603050405020304" pitchFamily="18" charset="0"/>
                          <a:cs typeface="Times New Roman" panose="02020603050405020304" pitchFamily="18" charset="0"/>
                        </a:rPr>
                        <a:t>02</a:t>
                      </a:r>
                    </a:p>
                  </a:txBody>
                  <a:tcPr/>
                </a:tc>
                <a:tc>
                  <a:txBody>
                    <a:bodyPr/>
                    <a:lstStyle/>
                    <a:p>
                      <a:r>
                        <a:rPr lang="en-US" sz="1600" dirty="0">
                          <a:latin typeface="Times New Roman" panose="02020603050405020304" pitchFamily="18" charset="0"/>
                          <a:cs typeface="Times New Roman" panose="02020603050405020304" pitchFamily="18" charset="0"/>
                        </a:rPr>
                        <a:t>           74</a:t>
                      </a:r>
                    </a:p>
                  </a:txBody>
                  <a:tcPr/>
                </a:tc>
                <a:extLst>
                  <a:ext uri="{0D108BD9-81ED-4DB2-BD59-A6C34878D82A}">
                    <a16:rowId xmlns:a16="http://schemas.microsoft.com/office/drawing/2014/main" val="1519344349"/>
                  </a:ext>
                </a:extLst>
              </a:tr>
              <a:tr h="429148">
                <a:tc>
                  <a:txBody>
                    <a:bodyPr/>
                    <a:lstStyle/>
                    <a:p>
                      <a:r>
                        <a:rPr lang="en-US" sz="1600" dirty="0">
                          <a:latin typeface="Times New Roman" panose="02020603050405020304" pitchFamily="18" charset="0"/>
                          <a:cs typeface="Times New Roman" panose="02020603050405020304" pitchFamily="18" charset="0"/>
                        </a:rPr>
                        <a:t>03</a:t>
                      </a:r>
                    </a:p>
                  </a:txBody>
                  <a:tcPr/>
                </a:tc>
                <a:tc>
                  <a:txBody>
                    <a:bodyPr/>
                    <a:lstStyle/>
                    <a:p>
                      <a:r>
                        <a:rPr lang="en-US" sz="1600" dirty="0">
                          <a:latin typeface="Times New Roman" panose="02020603050405020304" pitchFamily="18" charset="0"/>
                          <a:cs typeface="Times New Roman" panose="02020603050405020304" pitchFamily="18" charset="0"/>
                        </a:rPr>
                        <a:t>           59</a:t>
                      </a:r>
                    </a:p>
                  </a:txBody>
                  <a:tcPr/>
                </a:tc>
                <a:extLst>
                  <a:ext uri="{0D108BD9-81ED-4DB2-BD59-A6C34878D82A}">
                    <a16:rowId xmlns:a16="http://schemas.microsoft.com/office/drawing/2014/main" val="3923506408"/>
                  </a:ext>
                </a:extLst>
              </a:tr>
              <a:tr h="429148">
                <a:tc>
                  <a:txBody>
                    <a:bodyPr/>
                    <a:lstStyle/>
                    <a:p>
                      <a:r>
                        <a:rPr lang="en-US" sz="1600" dirty="0">
                          <a:latin typeface="Times New Roman" panose="02020603050405020304" pitchFamily="18" charset="0"/>
                          <a:cs typeface="Times New Roman" panose="02020603050405020304" pitchFamily="18" charset="0"/>
                        </a:rPr>
                        <a:t>04</a:t>
                      </a:r>
                    </a:p>
                  </a:txBody>
                  <a:tcPr/>
                </a:tc>
                <a:tc>
                  <a:txBody>
                    <a:bodyPr/>
                    <a:lstStyle/>
                    <a:p>
                      <a:r>
                        <a:rPr lang="en-US" sz="1600" dirty="0">
                          <a:latin typeface="Times New Roman" panose="02020603050405020304" pitchFamily="18" charset="0"/>
                          <a:cs typeface="Times New Roman" panose="02020603050405020304" pitchFamily="18" charset="0"/>
                        </a:rPr>
                        <a:t>           63</a:t>
                      </a:r>
                    </a:p>
                  </a:txBody>
                  <a:tcPr/>
                </a:tc>
                <a:extLst>
                  <a:ext uri="{0D108BD9-81ED-4DB2-BD59-A6C34878D82A}">
                    <a16:rowId xmlns:a16="http://schemas.microsoft.com/office/drawing/2014/main" val="3414287001"/>
                  </a:ext>
                </a:extLst>
              </a:tr>
            </a:tbl>
          </a:graphicData>
        </a:graphic>
      </p:graphicFrame>
      <p:graphicFrame>
        <p:nvGraphicFramePr>
          <p:cNvPr id="7" name="Table 6">
            <a:extLst>
              <a:ext uri="{FF2B5EF4-FFF2-40B4-BE49-F238E27FC236}">
                <a16:creationId xmlns:a16="http://schemas.microsoft.com/office/drawing/2014/main" id="{BD76EA99-13F3-47F6-8136-520118F9112D}"/>
              </a:ext>
            </a:extLst>
          </p:cNvPr>
          <p:cNvGraphicFramePr>
            <a:graphicFrameLocks noGrp="1"/>
          </p:cNvGraphicFramePr>
          <p:nvPr>
            <p:extLst>
              <p:ext uri="{D42A27DB-BD31-4B8C-83A1-F6EECF244321}">
                <p14:modId xmlns:p14="http://schemas.microsoft.com/office/powerpoint/2010/main" val="2591340473"/>
              </p:ext>
            </p:extLst>
          </p:nvPr>
        </p:nvGraphicFramePr>
        <p:xfrm>
          <a:off x="7045703" y="3187700"/>
          <a:ext cx="4111436" cy="2145740"/>
        </p:xfrm>
        <a:graphic>
          <a:graphicData uri="http://schemas.openxmlformats.org/drawingml/2006/table">
            <a:tbl>
              <a:tblPr firstRow="1" bandRow="1">
                <a:tableStyleId>{93296810-A885-4BE3-A3E7-6D5BEEA58F35}</a:tableStyleId>
              </a:tblPr>
              <a:tblGrid>
                <a:gridCol w="2021007">
                  <a:extLst>
                    <a:ext uri="{9D8B030D-6E8A-4147-A177-3AD203B41FA5}">
                      <a16:colId xmlns:a16="http://schemas.microsoft.com/office/drawing/2014/main" val="1116004589"/>
                    </a:ext>
                  </a:extLst>
                </a:gridCol>
                <a:gridCol w="2090429">
                  <a:extLst>
                    <a:ext uri="{9D8B030D-6E8A-4147-A177-3AD203B41FA5}">
                      <a16:colId xmlns:a16="http://schemas.microsoft.com/office/drawing/2014/main" val="402988712"/>
                    </a:ext>
                  </a:extLst>
                </a:gridCol>
              </a:tblGrid>
              <a:tr h="429148">
                <a:tc>
                  <a:txBody>
                    <a:bodyPr/>
                    <a:lstStyle/>
                    <a:p>
                      <a:r>
                        <a:rPr lang="en-US" sz="1600" dirty="0">
                          <a:latin typeface="Times New Roman" panose="02020603050405020304" pitchFamily="18" charset="0"/>
                          <a:cs typeface="Times New Roman" panose="02020603050405020304" pitchFamily="18" charset="0"/>
                        </a:rPr>
                        <a:t>No</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extLst>
                  <a:ext uri="{0D108BD9-81ED-4DB2-BD59-A6C34878D82A}">
                    <a16:rowId xmlns:a16="http://schemas.microsoft.com/office/drawing/2014/main" val="1456321329"/>
                  </a:ext>
                </a:extLst>
              </a:tr>
              <a:tr h="429148">
                <a:tc>
                  <a:txBody>
                    <a:bodyPr/>
                    <a:lstStyle/>
                    <a:p>
                      <a:r>
                        <a:rPr lang="en-US" sz="1600" dirty="0">
                          <a:latin typeface="Times New Roman" panose="02020603050405020304" pitchFamily="18" charset="0"/>
                          <a:cs typeface="Times New Roman" panose="02020603050405020304" pitchFamily="18" charset="0"/>
                        </a:rPr>
                        <a:t>01</a:t>
                      </a:r>
                    </a:p>
                  </a:txBody>
                  <a:tcPr/>
                </a:tc>
                <a:tc>
                  <a:txBody>
                    <a:bodyPr/>
                    <a:lstStyle/>
                    <a:p>
                      <a:r>
                        <a:rPr lang="en-US" sz="1600" dirty="0">
                          <a:latin typeface="Times New Roman" panose="02020603050405020304" pitchFamily="18" charset="0"/>
                          <a:cs typeface="Times New Roman" panose="02020603050405020304" pitchFamily="18" charset="0"/>
                        </a:rPr>
                        <a:t>0.72727</a:t>
                      </a:r>
                    </a:p>
                  </a:txBody>
                  <a:tcPr/>
                </a:tc>
                <a:extLst>
                  <a:ext uri="{0D108BD9-81ED-4DB2-BD59-A6C34878D82A}">
                    <a16:rowId xmlns:a16="http://schemas.microsoft.com/office/drawing/2014/main" val="2030172509"/>
                  </a:ext>
                </a:extLst>
              </a:tr>
              <a:tr h="429148">
                <a:tc>
                  <a:txBody>
                    <a:bodyPr/>
                    <a:lstStyle/>
                    <a:p>
                      <a:r>
                        <a:rPr lang="en-US" sz="1600" dirty="0">
                          <a:latin typeface="Times New Roman" panose="02020603050405020304" pitchFamily="18" charset="0"/>
                          <a:cs typeface="Times New Roman" panose="02020603050405020304" pitchFamily="18" charset="0"/>
                        </a:rPr>
                        <a:t>02</a:t>
                      </a:r>
                    </a:p>
                  </a:txBody>
                  <a:tcPr/>
                </a:tc>
                <a:tc>
                  <a:txBody>
                    <a:bodyPr/>
                    <a:lstStyle/>
                    <a:p>
                      <a:r>
                        <a:rPr lang="en-US" sz="1600" dirty="0">
                          <a:latin typeface="Times New Roman" panose="02020603050405020304" pitchFamily="18" charset="0"/>
                          <a:cs typeface="Times New Roman" panose="02020603050405020304" pitchFamily="18" charset="0"/>
                        </a:rPr>
                        <a:t>0.80303</a:t>
                      </a:r>
                    </a:p>
                  </a:txBody>
                  <a:tcPr/>
                </a:tc>
                <a:extLst>
                  <a:ext uri="{0D108BD9-81ED-4DB2-BD59-A6C34878D82A}">
                    <a16:rowId xmlns:a16="http://schemas.microsoft.com/office/drawing/2014/main" val="420158835"/>
                  </a:ext>
                </a:extLst>
              </a:tr>
              <a:tr h="429148">
                <a:tc>
                  <a:txBody>
                    <a:bodyPr/>
                    <a:lstStyle/>
                    <a:p>
                      <a:r>
                        <a:rPr lang="en-US" sz="1600" dirty="0">
                          <a:latin typeface="Times New Roman" panose="02020603050405020304" pitchFamily="18" charset="0"/>
                          <a:cs typeface="Times New Roman" panose="02020603050405020304" pitchFamily="18" charset="0"/>
                        </a:rPr>
                        <a:t>03</a:t>
                      </a:r>
                    </a:p>
                  </a:txBody>
                  <a:tcPr/>
                </a:tc>
                <a:tc>
                  <a:txBody>
                    <a:bodyPr/>
                    <a:lstStyle/>
                    <a:p>
                      <a:r>
                        <a:rPr lang="en-US" sz="1600" dirty="0">
                          <a:latin typeface="Times New Roman" panose="02020603050405020304" pitchFamily="18" charset="0"/>
                          <a:cs typeface="Times New Roman" panose="02020603050405020304" pitchFamily="18" charset="0"/>
                        </a:rPr>
                        <a:t>0.57575</a:t>
                      </a:r>
                    </a:p>
                  </a:txBody>
                  <a:tcPr/>
                </a:tc>
                <a:extLst>
                  <a:ext uri="{0D108BD9-81ED-4DB2-BD59-A6C34878D82A}">
                    <a16:rowId xmlns:a16="http://schemas.microsoft.com/office/drawing/2014/main" val="1574371721"/>
                  </a:ext>
                </a:extLst>
              </a:tr>
              <a:tr h="429148">
                <a:tc>
                  <a:txBody>
                    <a:bodyPr/>
                    <a:lstStyle/>
                    <a:p>
                      <a:r>
                        <a:rPr lang="en-US" sz="1600" dirty="0">
                          <a:latin typeface="Times New Roman" panose="02020603050405020304" pitchFamily="18" charset="0"/>
                          <a:cs typeface="Times New Roman" panose="02020603050405020304" pitchFamily="18" charset="0"/>
                        </a:rPr>
                        <a:t>04</a:t>
                      </a:r>
                    </a:p>
                  </a:txBody>
                  <a:tcPr/>
                </a:tc>
                <a:tc>
                  <a:txBody>
                    <a:bodyPr/>
                    <a:lstStyle/>
                    <a:p>
                      <a:r>
                        <a:rPr lang="en-US" sz="1600" dirty="0">
                          <a:latin typeface="Times New Roman" panose="02020603050405020304" pitchFamily="18" charset="0"/>
                          <a:cs typeface="Times New Roman" panose="02020603050405020304" pitchFamily="18" charset="0"/>
                        </a:rPr>
                        <a:t>0.63636</a:t>
                      </a:r>
                    </a:p>
                  </a:txBody>
                  <a:tcPr/>
                </a:tc>
                <a:extLst>
                  <a:ext uri="{0D108BD9-81ED-4DB2-BD59-A6C34878D82A}">
                    <a16:rowId xmlns:a16="http://schemas.microsoft.com/office/drawing/2014/main" val="2859905869"/>
                  </a:ext>
                </a:extLst>
              </a:tr>
            </a:tbl>
          </a:graphicData>
        </a:graphic>
      </p:graphicFrame>
      <p:pic>
        <p:nvPicPr>
          <p:cNvPr id="9" name="Graphic 8" descr="Line arrow Straight">
            <a:extLst>
              <a:ext uri="{FF2B5EF4-FFF2-40B4-BE49-F238E27FC236}">
                <a16:creationId xmlns:a16="http://schemas.microsoft.com/office/drawing/2014/main" id="{543E4585-105D-42AE-B60B-017BB0A18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273488" y="3581400"/>
            <a:ext cx="1479735" cy="1200150"/>
          </a:xfrm>
          <a:prstGeom prst="rect">
            <a:avLst/>
          </a:prstGeom>
        </p:spPr>
      </p:pic>
      <p:sp>
        <p:nvSpPr>
          <p:cNvPr id="8" name="TextBox 7">
            <a:extLst>
              <a:ext uri="{FF2B5EF4-FFF2-40B4-BE49-F238E27FC236}">
                <a16:creationId xmlns:a16="http://schemas.microsoft.com/office/drawing/2014/main" id="{51A3A9C6-65B8-4519-90FF-AC98C25B15D0}"/>
              </a:ext>
            </a:extLst>
          </p:cNvPr>
          <p:cNvSpPr txBox="1"/>
          <p:nvPr/>
        </p:nvSpPr>
        <p:spPr>
          <a:xfrm>
            <a:off x="2142564" y="5385869"/>
            <a:ext cx="195430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Before scaling</a:t>
            </a:r>
          </a:p>
        </p:txBody>
      </p:sp>
      <p:sp>
        <p:nvSpPr>
          <p:cNvPr id="10" name="TextBox 9">
            <a:extLst>
              <a:ext uri="{FF2B5EF4-FFF2-40B4-BE49-F238E27FC236}">
                <a16:creationId xmlns:a16="http://schemas.microsoft.com/office/drawing/2014/main" id="{9634E393-8B6B-430B-8DBD-AF6E3BA697E6}"/>
              </a:ext>
            </a:extLst>
          </p:cNvPr>
          <p:cNvSpPr txBox="1"/>
          <p:nvPr/>
        </p:nvSpPr>
        <p:spPr>
          <a:xfrm>
            <a:off x="8451476" y="5385869"/>
            <a:ext cx="176604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After Scaling</a:t>
            </a:r>
          </a:p>
        </p:txBody>
      </p:sp>
    </p:spTree>
    <p:extLst>
      <p:ext uri="{BB962C8B-B14F-4D97-AF65-F5344CB8AC3E}">
        <p14:creationId xmlns:p14="http://schemas.microsoft.com/office/powerpoint/2010/main" val="390034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BBAE-C4FA-4C67-B191-5845FA41D4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Data train &amp; test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3431273-96F9-47E7-B6CD-1BC304B0E96D}"/>
              </a:ext>
            </a:extLst>
          </p:cNvPr>
          <p:cNvSpPr>
            <a:spLocks noGrp="1"/>
          </p:cNvSpPr>
          <p:nvPr>
            <p:ph idx="1"/>
          </p:nvPr>
        </p:nvSpPr>
        <p:spPr>
          <a:xfrm>
            <a:off x="5676900" y="2214046"/>
            <a:ext cx="6116769" cy="2990850"/>
          </a:xfrm>
        </p:spPr>
        <p:txBody>
          <a:bodyPr>
            <a:normAutofit/>
          </a:bodyPr>
          <a:lstStyle/>
          <a:p>
            <a:r>
              <a:rPr lang="en-US" sz="1600" dirty="0">
                <a:solidFill>
                  <a:srgbClr val="000000"/>
                </a:solidFill>
                <a:effectLst/>
                <a:latin typeface="Times New Roman" panose="02020603050405020304" pitchFamily="18" charset="0"/>
                <a:ea typeface="Calibri" panose="020F0502020204030204" pitchFamily="34" charset="0"/>
              </a:rPr>
              <a:t>The input data samples are trained and tested by using neural network. Initially the weights of neural network of the input data are chosen randomly. The neural networks are trained with a sample data for learning and to perform classification process then with testing dataset. </a:t>
            </a:r>
          </a:p>
          <a:p>
            <a:r>
              <a:rPr lang="en-US" sz="1600" dirty="0">
                <a:solidFill>
                  <a:srgbClr val="000000"/>
                </a:solidFill>
                <a:effectLst/>
                <a:latin typeface="Times New Roman" panose="02020603050405020304" pitchFamily="18" charset="0"/>
                <a:ea typeface="Calibri" panose="020F0502020204030204" pitchFamily="34" charset="0"/>
              </a:rPr>
              <a:t>The classification result of the tested data is weighed to check the frequency error or the error rate which occur during classification process and the error are resolved by changing the weights in the dataset </a:t>
            </a:r>
            <a:r>
              <a:rPr lang="en-US" sz="1800" dirty="0">
                <a:solidFill>
                  <a:srgbClr val="000000"/>
                </a:solidFill>
                <a:effectLst/>
                <a:latin typeface="Times New Roman" panose="02020603050405020304" pitchFamily="18" charset="0"/>
                <a:ea typeface="Calibri" panose="020F0502020204030204" pitchFamily="34" charset="0"/>
              </a:rPr>
              <a:t>.</a:t>
            </a:r>
          </a:p>
          <a:p>
            <a:r>
              <a:rPr lang="en-US" sz="1600" dirty="0">
                <a:solidFill>
                  <a:srgbClr val="000000"/>
                </a:solidFill>
                <a:latin typeface="Times New Roman" panose="02020603050405020304" pitchFamily="18" charset="0"/>
                <a:ea typeface="Calibri" panose="020F0502020204030204" pitchFamily="34" charset="0"/>
              </a:rPr>
              <a:t>In our experiment 70% data is taken for training and 30% for testing.</a:t>
            </a:r>
            <a:endParaRPr lang="en-US" sz="16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3687A7E-8ABB-499A-BCE3-8D78E9037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 y="1419225"/>
            <a:ext cx="5695950" cy="3785671"/>
          </a:xfrm>
          <a:prstGeom prst="rect">
            <a:avLst/>
          </a:prstGeom>
        </p:spPr>
      </p:pic>
      <p:sp>
        <p:nvSpPr>
          <p:cNvPr id="8" name="TextBox 7">
            <a:extLst>
              <a:ext uri="{FF2B5EF4-FFF2-40B4-BE49-F238E27FC236}">
                <a16:creationId xmlns:a16="http://schemas.microsoft.com/office/drawing/2014/main" id="{67A0C08A-A3D4-4E12-AD57-FE1C4EB62E8B}"/>
              </a:ext>
            </a:extLst>
          </p:cNvPr>
          <p:cNvSpPr txBox="1"/>
          <p:nvPr/>
        </p:nvSpPr>
        <p:spPr>
          <a:xfrm>
            <a:off x="3390900" y="2744788"/>
            <a:ext cx="6667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30%</a:t>
            </a:r>
          </a:p>
        </p:txBody>
      </p:sp>
      <p:sp>
        <p:nvSpPr>
          <p:cNvPr id="9" name="TextBox 8">
            <a:extLst>
              <a:ext uri="{FF2B5EF4-FFF2-40B4-BE49-F238E27FC236}">
                <a16:creationId xmlns:a16="http://schemas.microsoft.com/office/drawing/2014/main" id="{B75A7449-C019-471C-A4B0-FF7527BBCC4D}"/>
              </a:ext>
            </a:extLst>
          </p:cNvPr>
          <p:cNvSpPr txBox="1"/>
          <p:nvPr/>
        </p:nvSpPr>
        <p:spPr>
          <a:xfrm>
            <a:off x="3390900" y="3312060"/>
            <a:ext cx="7048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70%</a:t>
            </a:r>
          </a:p>
        </p:txBody>
      </p:sp>
      <p:sp>
        <p:nvSpPr>
          <p:cNvPr id="10" name="TextBox 9">
            <a:extLst>
              <a:ext uri="{FF2B5EF4-FFF2-40B4-BE49-F238E27FC236}">
                <a16:creationId xmlns:a16="http://schemas.microsoft.com/office/drawing/2014/main" id="{3A005A67-282A-4B9D-9160-D27437BE29EB}"/>
              </a:ext>
            </a:extLst>
          </p:cNvPr>
          <p:cNvSpPr txBox="1"/>
          <p:nvPr/>
        </p:nvSpPr>
        <p:spPr>
          <a:xfrm>
            <a:off x="57150" y="4667250"/>
            <a:ext cx="15621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sample</a:t>
            </a:r>
          </a:p>
        </p:txBody>
      </p:sp>
      <p:sp>
        <p:nvSpPr>
          <p:cNvPr id="11" name="TextBox 10">
            <a:extLst>
              <a:ext uri="{FF2B5EF4-FFF2-40B4-BE49-F238E27FC236}">
                <a16:creationId xmlns:a16="http://schemas.microsoft.com/office/drawing/2014/main" id="{C2F1E9EE-B705-4AA8-B204-07254F890D12}"/>
              </a:ext>
            </a:extLst>
          </p:cNvPr>
          <p:cNvSpPr txBox="1"/>
          <p:nvPr/>
        </p:nvSpPr>
        <p:spPr>
          <a:xfrm>
            <a:off x="1704974" y="4620121"/>
            <a:ext cx="1457325"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Train &amp; test data</a:t>
            </a:r>
          </a:p>
        </p:txBody>
      </p:sp>
    </p:spTree>
    <p:extLst>
      <p:ext uri="{BB962C8B-B14F-4D97-AF65-F5344CB8AC3E}">
        <p14:creationId xmlns:p14="http://schemas.microsoft.com/office/powerpoint/2010/main" val="35336915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B1E1-1720-4D93-9B67-66C90591E6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ANN Model Design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BFCA5E0-2AB8-4F42-A2B6-DC8874D95A7F}"/>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Our project Lung cancer prediction is a binary classification model. We show our project both single class and multiclass</a:t>
            </a:r>
            <a:r>
              <a:rPr lang="en-US" dirty="0"/>
              <a:t>.</a:t>
            </a:r>
          </a:p>
          <a:p>
            <a:endParaRPr lang="en-US" dirty="0"/>
          </a:p>
        </p:txBody>
      </p:sp>
      <p:pic>
        <p:nvPicPr>
          <p:cNvPr id="5" name="Picture 4">
            <a:extLst>
              <a:ext uri="{FF2B5EF4-FFF2-40B4-BE49-F238E27FC236}">
                <a16:creationId xmlns:a16="http://schemas.microsoft.com/office/drawing/2014/main" id="{098858D0-44B1-4DD9-A0D4-DBB98F49005A}"/>
              </a:ext>
            </a:extLst>
          </p:cNvPr>
          <p:cNvPicPr>
            <a:picLocks noChangeAspect="1"/>
          </p:cNvPicPr>
          <p:nvPr/>
        </p:nvPicPr>
        <p:blipFill>
          <a:blip r:embed="rId2"/>
          <a:stretch>
            <a:fillRect/>
          </a:stretch>
        </p:blipFill>
        <p:spPr>
          <a:xfrm>
            <a:off x="1837183" y="2663659"/>
            <a:ext cx="6591871" cy="3528366"/>
          </a:xfrm>
          <a:prstGeom prst="rect">
            <a:avLst/>
          </a:prstGeom>
        </p:spPr>
      </p:pic>
      <p:sp>
        <p:nvSpPr>
          <p:cNvPr id="6" name="TextBox 5">
            <a:extLst>
              <a:ext uri="{FF2B5EF4-FFF2-40B4-BE49-F238E27FC236}">
                <a16:creationId xmlns:a16="http://schemas.microsoft.com/office/drawing/2014/main" id="{C0507CE1-7D7D-4BE3-94F3-D4926C0C169A}"/>
              </a:ext>
            </a:extLst>
          </p:cNvPr>
          <p:cNvSpPr txBox="1"/>
          <p:nvPr/>
        </p:nvSpPr>
        <p:spPr>
          <a:xfrm>
            <a:off x="1047750" y="2415659"/>
            <a:ext cx="2276475"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For Single class</a:t>
            </a:r>
          </a:p>
        </p:txBody>
      </p:sp>
      <p:sp>
        <p:nvSpPr>
          <p:cNvPr id="7" name="TextBox 6">
            <a:extLst>
              <a:ext uri="{FF2B5EF4-FFF2-40B4-BE49-F238E27FC236}">
                <a16:creationId xmlns:a16="http://schemas.microsoft.com/office/drawing/2014/main" id="{6E8BAEDB-C87B-4E4D-8440-CE94A78CF1C9}"/>
              </a:ext>
            </a:extLst>
          </p:cNvPr>
          <p:cNvSpPr txBox="1"/>
          <p:nvPr/>
        </p:nvSpPr>
        <p:spPr>
          <a:xfrm>
            <a:off x="8496300" y="3314700"/>
            <a:ext cx="2857500" cy="369332"/>
          </a:xfrm>
          <a:prstGeom prst="rect">
            <a:avLst/>
          </a:prstGeom>
          <a:noFill/>
        </p:spPr>
        <p:txBody>
          <a:bodyPr wrap="square" rtlCol="0">
            <a:spAutoFit/>
          </a:bodyPr>
          <a:lstStyle/>
          <a:p>
            <a:r>
              <a:rPr lang="en-US" dirty="0"/>
              <a:t> </a:t>
            </a:r>
          </a:p>
        </p:txBody>
      </p:sp>
      <p:sp>
        <p:nvSpPr>
          <p:cNvPr id="8" name="TextBox 7">
            <a:extLst>
              <a:ext uri="{FF2B5EF4-FFF2-40B4-BE49-F238E27FC236}">
                <a16:creationId xmlns:a16="http://schemas.microsoft.com/office/drawing/2014/main" id="{3A60D542-5FE3-465F-B25B-FAD300061D3C}"/>
              </a:ext>
            </a:extLst>
          </p:cNvPr>
          <p:cNvSpPr txBox="1"/>
          <p:nvPr/>
        </p:nvSpPr>
        <p:spPr>
          <a:xfrm>
            <a:off x="5710237" y="2860417"/>
            <a:ext cx="7715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1</a:t>
            </a:r>
            <a:r>
              <a:rPr lang="en-US" sz="1200" baseline="30000" dirty="0">
                <a:latin typeface="Times New Roman" panose="02020603050405020304" pitchFamily="18" charset="0"/>
                <a:cs typeface="Times New Roman" panose="02020603050405020304" pitchFamily="18" charset="0"/>
              </a:rPr>
              <a:t>st</a:t>
            </a:r>
            <a:endParaRPr lang="en-US"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257813-1841-467B-90E9-5379CCC61AB9}"/>
              </a:ext>
            </a:extLst>
          </p:cNvPr>
          <p:cNvSpPr txBox="1"/>
          <p:nvPr/>
        </p:nvSpPr>
        <p:spPr>
          <a:xfrm>
            <a:off x="8943975" y="3360866"/>
            <a:ext cx="2857500"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Sigmoid function is used as activation function.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Binary cross entropy is used as loss function.</a:t>
            </a:r>
          </a:p>
        </p:txBody>
      </p:sp>
      <p:sp>
        <p:nvSpPr>
          <p:cNvPr id="10" name="TextBox 9">
            <a:extLst>
              <a:ext uri="{FF2B5EF4-FFF2-40B4-BE49-F238E27FC236}">
                <a16:creationId xmlns:a16="http://schemas.microsoft.com/office/drawing/2014/main" id="{687ABF48-9510-4510-9B4E-A00721BF245E}"/>
              </a:ext>
            </a:extLst>
          </p:cNvPr>
          <p:cNvSpPr txBox="1"/>
          <p:nvPr/>
        </p:nvSpPr>
        <p:spPr>
          <a:xfrm>
            <a:off x="1971676" y="6192025"/>
            <a:ext cx="1281112" cy="37623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layer</a:t>
            </a:r>
          </a:p>
        </p:txBody>
      </p:sp>
      <p:sp>
        <p:nvSpPr>
          <p:cNvPr id="11" name="TextBox 10">
            <a:extLst>
              <a:ext uri="{FF2B5EF4-FFF2-40B4-BE49-F238E27FC236}">
                <a16:creationId xmlns:a16="http://schemas.microsoft.com/office/drawing/2014/main" id="{F27875AD-5D31-4D3B-9530-CBCB786166A5}"/>
              </a:ext>
            </a:extLst>
          </p:cNvPr>
          <p:cNvSpPr txBox="1"/>
          <p:nvPr/>
        </p:nvSpPr>
        <p:spPr>
          <a:xfrm>
            <a:off x="3590351" y="6176963"/>
            <a:ext cx="18573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hidden layer</a:t>
            </a:r>
          </a:p>
        </p:txBody>
      </p:sp>
      <p:sp>
        <p:nvSpPr>
          <p:cNvPr id="12" name="TextBox 11">
            <a:extLst>
              <a:ext uri="{FF2B5EF4-FFF2-40B4-BE49-F238E27FC236}">
                <a16:creationId xmlns:a16="http://schemas.microsoft.com/office/drawing/2014/main" id="{2169151C-0DF0-44F0-80A0-283A6D8EC590}"/>
              </a:ext>
            </a:extLst>
          </p:cNvPr>
          <p:cNvSpPr txBox="1"/>
          <p:nvPr/>
        </p:nvSpPr>
        <p:spPr>
          <a:xfrm>
            <a:off x="5574409" y="6123543"/>
            <a:ext cx="16645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hidden layer</a:t>
            </a:r>
          </a:p>
        </p:txBody>
      </p:sp>
      <p:sp>
        <p:nvSpPr>
          <p:cNvPr id="13" name="TextBox 12">
            <a:extLst>
              <a:ext uri="{FF2B5EF4-FFF2-40B4-BE49-F238E27FC236}">
                <a16:creationId xmlns:a16="http://schemas.microsoft.com/office/drawing/2014/main" id="{66DC8C06-9783-4DB8-8FD4-48CB3DBCFF8A}"/>
              </a:ext>
            </a:extLst>
          </p:cNvPr>
          <p:cNvSpPr txBox="1"/>
          <p:nvPr/>
        </p:nvSpPr>
        <p:spPr>
          <a:xfrm>
            <a:off x="7490558" y="6114500"/>
            <a:ext cx="15335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 layer</a:t>
            </a:r>
          </a:p>
        </p:txBody>
      </p:sp>
    </p:spTree>
    <p:extLst>
      <p:ext uri="{BB962C8B-B14F-4D97-AF65-F5344CB8AC3E}">
        <p14:creationId xmlns:p14="http://schemas.microsoft.com/office/powerpoint/2010/main" val="6276668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0768-5026-4C5A-A403-F6C2FA5240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ANN Model Design</a:t>
            </a:r>
            <a:endParaRPr lang="en-US" u="sng" dirty="0"/>
          </a:p>
        </p:txBody>
      </p:sp>
      <p:pic>
        <p:nvPicPr>
          <p:cNvPr id="5" name="Content Placeholder 4">
            <a:extLst>
              <a:ext uri="{FF2B5EF4-FFF2-40B4-BE49-F238E27FC236}">
                <a16:creationId xmlns:a16="http://schemas.microsoft.com/office/drawing/2014/main" id="{6C5656EE-248C-4FAC-9599-6D694471832A}"/>
              </a:ext>
            </a:extLst>
          </p:cNvPr>
          <p:cNvPicPr>
            <a:picLocks noGrp="1" noChangeAspect="1"/>
          </p:cNvPicPr>
          <p:nvPr>
            <p:ph idx="1"/>
          </p:nvPr>
        </p:nvPicPr>
        <p:blipFill>
          <a:blip r:embed="rId2"/>
          <a:stretch>
            <a:fillRect/>
          </a:stretch>
        </p:blipFill>
        <p:spPr>
          <a:xfrm>
            <a:off x="838200" y="1988582"/>
            <a:ext cx="6340389" cy="3711262"/>
          </a:xfrm>
        </p:spPr>
      </p:pic>
      <p:sp>
        <p:nvSpPr>
          <p:cNvPr id="6" name="TextBox 5">
            <a:extLst>
              <a:ext uri="{FF2B5EF4-FFF2-40B4-BE49-F238E27FC236}">
                <a16:creationId xmlns:a16="http://schemas.microsoft.com/office/drawing/2014/main" id="{6BDEB9A2-8392-4D1D-B086-F431E416B3E9}"/>
              </a:ext>
            </a:extLst>
          </p:cNvPr>
          <p:cNvSpPr txBox="1"/>
          <p:nvPr/>
        </p:nvSpPr>
        <p:spPr>
          <a:xfrm>
            <a:off x="1076325" y="1619250"/>
            <a:ext cx="161925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For multiclass</a:t>
            </a:r>
          </a:p>
        </p:txBody>
      </p:sp>
      <p:sp>
        <p:nvSpPr>
          <p:cNvPr id="8" name="TextBox 7">
            <a:extLst>
              <a:ext uri="{FF2B5EF4-FFF2-40B4-BE49-F238E27FC236}">
                <a16:creationId xmlns:a16="http://schemas.microsoft.com/office/drawing/2014/main" id="{CEA7ACEE-9553-4890-B3F4-B8A1FFE70E2F}"/>
              </a:ext>
            </a:extLst>
          </p:cNvPr>
          <p:cNvSpPr txBox="1"/>
          <p:nvPr/>
        </p:nvSpPr>
        <p:spPr>
          <a:xfrm>
            <a:off x="1087609" y="5699844"/>
            <a:ext cx="131119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Input layer</a:t>
            </a:r>
          </a:p>
        </p:txBody>
      </p:sp>
      <p:sp>
        <p:nvSpPr>
          <p:cNvPr id="10" name="TextBox 9">
            <a:extLst>
              <a:ext uri="{FF2B5EF4-FFF2-40B4-BE49-F238E27FC236}">
                <a16:creationId xmlns:a16="http://schemas.microsoft.com/office/drawing/2014/main" id="{C93DDDE8-DFC6-4E69-9497-F099BBAE4430}"/>
              </a:ext>
            </a:extLst>
          </p:cNvPr>
          <p:cNvSpPr txBox="1"/>
          <p:nvPr/>
        </p:nvSpPr>
        <p:spPr>
          <a:xfrm>
            <a:off x="2398799" y="5699844"/>
            <a:ext cx="165735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hidden layer</a:t>
            </a:r>
          </a:p>
        </p:txBody>
      </p:sp>
      <p:sp>
        <p:nvSpPr>
          <p:cNvPr id="12" name="TextBox 11">
            <a:extLst>
              <a:ext uri="{FF2B5EF4-FFF2-40B4-BE49-F238E27FC236}">
                <a16:creationId xmlns:a16="http://schemas.microsoft.com/office/drawing/2014/main" id="{403DD707-B8C1-4A1E-A539-90AD0270D6C4}"/>
              </a:ext>
            </a:extLst>
          </p:cNvPr>
          <p:cNvSpPr txBox="1"/>
          <p:nvPr/>
        </p:nvSpPr>
        <p:spPr>
          <a:xfrm>
            <a:off x="4056149" y="5699844"/>
            <a:ext cx="165735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hidden layer</a:t>
            </a:r>
          </a:p>
        </p:txBody>
      </p:sp>
      <p:sp>
        <p:nvSpPr>
          <p:cNvPr id="16" name="TextBox 15">
            <a:extLst>
              <a:ext uri="{FF2B5EF4-FFF2-40B4-BE49-F238E27FC236}">
                <a16:creationId xmlns:a16="http://schemas.microsoft.com/office/drawing/2014/main" id="{DB77BD3B-F3F3-49CF-91F3-649A046159D9}"/>
              </a:ext>
            </a:extLst>
          </p:cNvPr>
          <p:cNvSpPr txBox="1"/>
          <p:nvPr/>
        </p:nvSpPr>
        <p:spPr>
          <a:xfrm>
            <a:off x="5808748" y="5699844"/>
            <a:ext cx="161925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Output layer</a:t>
            </a:r>
          </a:p>
        </p:txBody>
      </p:sp>
      <p:sp>
        <p:nvSpPr>
          <p:cNvPr id="18" name="TextBox 17">
            <a:extLst>
              <a:ext uri="{FF2B5EF4-FFF2-40B4-BE49-F238E27FC236}">
                <a16:creationId xmlns:a16="http://schemas.microsoft.com/office/drawing/2014/main" id="{2CE18705-880E-4DB6-A2AA-1DBF3D355451}"/>
              </a:ext>
            </a:extLst>
          </p:cNvPr>
          <p:cNvSpPr txBox="1"/>
          <p:nvPr/>
        </p:nvSpPr>
        <p:spPr>
          <a:xfrm>
            <a:off x="2932199" y="2129909"/>
            <a:ext cx="590550"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a:t>
            </a:r>
            <a:r>
              <a:rPr lang="en-US" sz="1200" baseline="30000" dirty="0">
                <a:latin typeface="Times New Roman" panose="02020603050405020304" pitchFamily="18" charset="0"/>
                <a:cs typeface="Times New Roman" panose="02020603050405020304" pitchFamily="18" charset="0"/>
              </a:rPr>
              <a:t>st</a:t>
            </a:r>
            <a:endParaRPr lang="en-US" sz="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73273BF-E9DD-4BB1-B4C5-BDD922EB2376}"/>
              </a:ext>
            </a:extLst>
          </p:cNvPr>
          <p:cNvSpPr txBox="1"/>
          <p:nvPr/>
        </p:nvSpPr>
        <p:spPr>
          <a:xfrm>
            <a:off x="4160924" y="2314575"/>
            <a:ext cx="723900"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a:t>
            </a:r>
            <a:r>
              <a:rPr lang="en-US" sz="1200" baseline="30000" dirty="0">
                <a:latin typeface="Times New Roman" panose="02020603050405020304" pitchFamily="18" charset="0"/>
                <a:cs typeface="Times New Roman" panose="02020603050405020304" pitchFamily="18" charset="0"/>
              </a:rPr>
              <a:t>st</a:t>
            </a:r>
            <a:endParaRPr lang="en-US" sz="1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8E1E19B-0D85-4598-9B93-3911B565AB5F}"/>
              </a:ext>
            </a:extLst>
          </p:cNvPr>
          <p:cNvSpPr txBox="1"/>
          <p:nvPr/>
        </p:nvSpPr>
        <p:spPr>
          <a:xfrm>
            <a:off x="914400" y="5238750"/>
            <a:ext cx="1016174"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11</a:t>
            </a:r>
            <a:r>
              <a:rPr lang="en-US" sz="1200" baseline="30000" dirty="0">
                <a:latin typeface="Times New Roman" panose="02020603050405020304" pitchFamily="18" charset="0"/>
                <a:cs typeface="Times New Roman" panose="02020603050405020304" pitchFamily="18" charset="0"/>
              </a:rPr>
              <a:t>th</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6874DCD-9AC3-40EF-8BA1-A908CDBFC4F1}"/>
              </a:ext>
            </a:extLst>
          </p:cNvPr>
          <p:cNvSpPr txBox="1"/>
          <p:nvPr/>
        </p:nvSpPr>
        <p:spPr>
          <a:xfrm>
            <a:off x="2932199" y="5150026"/>
            <a:ext cx="847725"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12</a:t>
            </a:r>
            <a:r>
              <a:rPr lang="en-US" sz="1200" baseline="30000" dirty="0">
                <a:latin typeface="Times New Roman" panose="02020603050405020304" pitchFamily="18" charset="0"/>
                <a:cs typeface="Times New Roman" panose="02020603050405020304" pitchFamily="18" charset="0"/>
              </a:rPr>
              <a:t>th</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AE13DF5-7CDC-4F35-B3A2-A1E5AA18E21B}"/>
              </a:ext>
            </a:extLst>
          </p:cNvPr>
          <p:cNvSpPr txBox="1"/>
          <p:nvPr/>
        </p:nvSpPr>
        <p:spPr>
          <a:xfrm>
            <a:off x="4259306" y="5007917"/>
            <a:ext cx="59055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8</a:t>
            </a:r>
            <a:r>
              <a:rPr lang="en-US" sz="1200" baseline="30000" dirty="0">
                <a:latin typeface="Times New Roman" panose="02020603050405020304" pitchFamily="18" charset="0"/>
                <a:cs typeface="Times New Roman" panose="02020603050405020304" pitchFamily="18" charset="0"/>
              </a:rPr>
              <a:t>th</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49A7541E-6413-40CC-B3B5-1EDB956DFA0E}"/>
              </a:ext>
            </a:extLst>
          </p:cNvPr>
          <p:cNvSpPr txBox="1"/>
          <p:nvPr/>
        </p:nvSpPr>
        <p:spPr>
          <a:xfrm>
            <a:off x="5571373" y="2777609"/>
            <a:ext cx="474749"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a:t>
            </a:r>
            <a:r>
              <a:rPr lang="en-US" sz="1200" baseline="30000" dirty="0">
                <a:latin typeface="Times New Roman" panose="02020603050405020304" pitchFamily="18" charset="0"/>
                <a:cs typeface="Times New Roman" panose="02020603050405020304" pitchFamily="18" charset="0"/>
              </a:rPr>
              <a:t>st</a:t>
            </a:r>
            <a:endParaRPr lang="en-US"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36B51B05-4DCD-4C89-9C80-BDF708222575}"/>
              </a:ext>
            </a:extLst>
          </p:cNvPr>
          <p:cNvSpPr txBox="1"/>
          <p:nvPr/>
        </p:nvSpPr>
        <p:spPr>
          <a:xfrm>
            <a:off x="5578648" y="4688361"/>
            <a:ext cx="590550" cy="46166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2</a:t>
            </a:r>
            <a:r>
              <a:rPr lang="en-US" sz="1200" baseline="30000" dirty="0">
                <a:latin typeface="Times New Roman" panose="02020603050405020304" pitchFamily="18" charset="0"/>
                <a:cs typeface="Times New Roman" panose="02020603050405020304" pitchFamily="18" charset="0"/>
              </a:rPr>
              <a:t>nd</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4579BA0-3213-454B-B683-6FEFA3F0B8A9}"/>
              </a:ext>
            </a:extLst>
          </p:cNvPr>
          <p:cNvSpPr txBox="1"/>
          <p:nvPr/>
        </p:nvSpPr>
        <p:spPr>
          <a:xfrm>
            <a:off x="8296275" y="2591574"/>
            <a:ext cx="3752849"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function is used as activation function.</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Categorical cross entropy is used as loss function.</a:t>
            </a:r>
          </a:p>
        </p:txBody>
      </p:sp>
    </p:spTree>
    <p:extLst>
      <p:ext uri="{BB962C8B-B14F-4D97-AF65-F5344CB8AC3E}">
        <p14:creationId xmlns:p14="http://schemas.microsoft.com/office/powerpoint/2010/main" val="26902732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1552-BDAF-4A64-8EB8-7868236FD3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Classification</a:t>
            </a:r>
            <a:endParaRPr lang="en-US" b="1" u="sng" dirty="0"/>
          </a:p>
        </p:txBody>
      </p:sp>
      <p:graphicFrame>
        <p:nvGraphicFramePr>
          <p:cNvPr id="4" name="Content Placeholder 3">
            <a:extLst>
              <a:ext uri="{FF2B5EF4-FFF2-40B4-BE49-F238E27FC236}">
                <a16:creationId xmlns:a16="http://schemas.microsoft.com/office/drawing/2014/main" id="{F4EADBD2-DED9-4525-965A-BB9C99BD1EA3}"/>
              </a:ext>
            </a:extLst>
          </p:cNvPr>
          <p:cNvGraphicFramePr>
            <a:graphicFrameLocks noGrp="1"/>
          </p:cNvGraphicFramePr>
          <p:nvPr>
            <p:ph idx="1"/>
            <p:extLst>
              <p:ext uri="{D42A27DB-BD31-4B8C-83A1-F6EECF244321}">
                <p14:modId xmlns:p14="http://schemas.microsoft.com/office/powerpoint/2010/main" val="21383900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307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E147-444D-4332-A264-BD4C80B6DB50}"/>
              </a:ext>
            </a:extLst>
          </p:cNvPr>
          <p:cNvSpPr>
            <a:spLocks noGrp="1"/>
          </p:cNvSpPr>
          <p:nvPr>
            <p:ph type="title"/>
          </p:nvPr>
        </p:nvSpPr>
        <p:spPr/>
        <p:txBody>
          <a:bodyPr/>
          <a:lstStyle/>
          <a:p>
            <a:r>
              <a:rPr lang="en-US" dirty="0"/>
              <a:t>                 </a:t>
            </a:r>
            <a:r>
              <a:rPr lang="en-US" b="1" u="sng" dirty="0">
                <a:effectLst/>
                <a:latin typeface="Times New Roman" panose="02020603050405020304" pitchFamily="18" charset="0"/>
                <a:ea typeface="Times New Roman" panose="02020603050405020304" pitchFamily="18" charset="0"/>
              </a:rPr>
              <a:t>Experiment and Results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1B7EDA-3D84-48AD-87E1-F46B3092E6C2}"/>
              </a:ext>
            </a:extLst>
          </p:cNvPr>
          <p:cNvSpPr>
            <a:spLocks noGrp="1"/>
          </p:cNvSpPr>
          <p:nvPr>
            <p:ph idx="1"/>
          </p:nvPr>
        </p:nvSpPr>
        <p:spPr/>
        <p:txBody>
          <a:bodyPr>
            <a:normAutofit/>
          </a:bodyPr>
          <a:lstStyle/>
          <a:p>
            <a:pPr marL="0" indent="0">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binary classification ANN lung cancer prediction model is designed to predict whether a patient is likely to have lung cancer or not. The model has achieved an accuracy of 82% for a single class and 85% for multiclass classification, which is a reasonably good performance</a:t>
            </a:r>
          </a:p>
        </p:txBody>
      </p:sp>
      <p:pic>
        <p:nvPicPr>
          <p:cNvPr id="4" name="Picture 3">
            <a:extLst>
              <a:ext uri="{FF2B5EF4-FFF2-40B4-BE49-F238E27FC236}">
                <a16:creationId xmlns:a16="http://schemas.microsoft.com/office/drawing/2014/main" id="{EFDBF5CF-6AE3-4A57-868B-4E28D66FF093}"/>
              </a:ext>
            </a:extLst>
          </p:cNvPr>
          <p:cNvPicPr/>
          <p:nvPr/>
        </p:nvPicPr>
        <p:blipFill>
          <a:blip r:embed="rId2">
            <a:extLst>
              <a:ext uri="{28A0092B-C50C-407E-A947-70E740481C1C}">
                <a14:useLocalDpi xmlns:a14="http://schemas.microsoft.com/office/drawing/2010/main" val="0"/>
              </a:ext>
            </a:extLst>
          </a:blip>
          <a:stretch>
            <a:fillRect/>
          </a:stretch>
        </p:blipFill>
        <p:spPr>
          <a:xfrm>
            <a:off x="912875" y="2487930"/>
            <a:ext cx="3321685" cy="1882140"/>
          </a:xfrm>
          <a:prstGeom prst="rect">
            <a:avLst/>
          </a:prstGeom>
        </p:spPr>
      </p:pic>
      <p:pic>
        <p:nvPicPr>
          <p:cNvPr id="5" name="Picture 4">
            <a:extLst>
              <a:ext uri="{FF2B5EF4-FFF2-40B4-BE49-F238E27FC236}">
                <a16:creationId xmlns:a16="http://schemas.microsoft.com/office/drawing/2014/main" id="{CC93C5FB-76AD-42B8-B9FC-C5B13665053C}"/>
              </a:ext>
            </a:extLst>
          </p:cNvPr>
          <p:cNvPicPr/>
          <p:nvPr/>
        </p:nvPicPr>
        <p:blipFill>
          <a:blip r:embed="rId3">
            <a:extLst>
              <a:ext uri="{28A0092B-C50C-407E-A947-70E740481C1C}">
                <a14:useLocalDpi xmlns:a14="http://schemas.microsoft.com/office/drawing/2010/main" val="0"/>
              </a:ext>
            </a:extLst>
          </a:blip>
          <a:stretch>
            <a:fillRect/>
          </a:stretch>
        </p:blipFill>
        <p:spPr>
          <a:xfrm>
            <a:off x="868902" y="4303395"/>
            <a:ext cx="3409633" cy="2008505"/>
          </a:xfrm>
          <a:prstGeom prst="rect">
            <a:avLst/>
          </a:prstGeom>
        </p:spPr>
      </p:pic>
      <p:sp>
        <p:nvSpPr>
          <p:cNvPr id="7" name="TextBox 6">
            <a:extLst>
              <a:ext uri="{FF2B5EF4-FFF2-40B4-BE49-F238E27FC236}">
                <a16:creationId xmlns:a16="http://schemas.microsoft.com/office/drawing/2014/main" id="{BCE451B7-65C4-45E6-8A2E-93E15FA4112D}"/>
              </a:ext>
            </a:extLst>
          </p:cNvPr>
          <p:cNvSpPr txBox="1"/>
          <p:nvPr/>
        </p:nvSpPr>
        <p:spPr>
          <a:xfrm>
            <a:off x="4939553" y="2778592"/>
            <a:ext cx="5405718"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 have 359 data . From this data we take batch size 200 with 100 epochs. And </a:t>
            </a:r>
            <a:r>
              <a:rPr lang="en-US" sz="1600" dirty="0">
                <a:solidFill>
                  <a:srgbClr val="212121"/>
                </a:solidFill>
                <a:effectLst/>
                <a:latin typeface="Times New Roman" panose="02020603050405020304" pitchFamily="18" charset="0"/>
                <a:ea typeface="Times New Roman" panose="02020603050405020304" pitchFamily="18" charset="0"/>
              </a:rPr>
              <a:t>we got loss: 0.3911 - accuracy: 0.8280</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D90B09-048B-4ECA-904A-74D79D3FB2A1}"/>
              </a:ext>
            </a:extLst>
          </p:cNvPr>
          <p:cNvSpPr txBox="1"/>
          <p:nvPr/>
        </p:nvSpPr>
        <p:spPr>
          <a:xfrm>
            <a:off x="5020235" y="4796118"/>
            <a:ext cx="532503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the multiclass problem we take 128 batch size with 200 epochs. And we got </a:t>
            </a:r>
            <a:r>
              <a:rPr lang="en-US"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loss: 0.3436 - accuracy: 0.8548</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0488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5583-0E68-4D5E-AA0E-A501709BD78F}"/>
              </a:ext>
            </a:extLst>
          </p:cNvPr>
          <p:cNvSpPr>
            <a:spLocks noGrp="1"/>
          </p:cNvSpPr>
          <p:nvPr>
            <p:ph type="title"/>
          </p:nvPr>
        </p:nvSpPr>
        <p:spPr>
          <a:xfrm>
            <a:off x="838200" y="257548"/>
            <a:ext cx="10515600" cy="1325563"/>
          </a:xfrm>
        </p:spPr>
        <p:txBody>
          <a:bodyPr/>
          <a:lstStyle/>
          <a:p>
            <a:r>
              <a:rPr lang="en-US" sz="1600" b="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Experiment and Results</a:t>
            </a:r>
            <a:endParaRPr lang="en-US" u="sng" dirty="0"/>
          </a:p>
        </p:txBody>
      </p:sp>
      <p:sp>
        <p:nvSpPr>
          <p:cNvPr id="3" name="Content Placeholder 2">
            <a:extLst>
              <a:ext uri="{FF2B5EF4-FFF2-40B4-BE49-F238E27FC236}">
                <a16:creationId xmlns:a16="http://schemas.microsoft.com/office/drawing/2014/main" id="{892013AD-001C-468A-AB46-2E6E82946928}"/>
              </a:ext>
            </a:extLst>
          </p:cNvPr>
          <p:cNvSpPr>
            <a:spLocks noGrp="1"/>
          </p:cNvSpPr>
          <p:nvPr>
            <p:ph idx="1"/>
          </p:nvPr>
        </p:nvSpPr>
        <p:spPr>
          <a:xfrm>
            <a:off x="304800" y="1825625"/>
            <a:ext cx="110490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 test our model on some classifiers to find best accuracy. And we got different accuracy from different classifiers.</a:t>
            </a:r>
          </a:p>
          <a:p>
            <a:pPr marL="0" indent="0">
              <a:buNone/>
            </a:pPr>
            <a:r>
              <a:rPr lang="en-US" sz="1600" b="1" u="sng" dirty="0">
                <a:latin typeface="Times New Roman" panose="02020603050405020304" pitchFamily="18" charset="0"/>
                <a:cs typeface="Times New Roman" panose="02020603050405020304" pitchFamily="18" charset="0"/>
              </a:rPr>
              <a:t>Result for single neuron in output </a:t>
            </a:r>
          </a:p>
          <a:p>
            <a:pPr marL="0" indent="0">
              <a:buNone/>
            </a:pPr>
            <a:r>
              <a:rPr lang="en-US" sz="1400" b="1" u="sng" dirty="0">
                <a:latin typeface="Times New Roman" panose="02020603050405020304" pitchFamily="18" charset="0"/>
                <a:cs typeface="Times New Roman" panose="02020603050405020304" pitchFamily="18" charset="0"/>
              </a:rPr>
              <a:t>1. KNN Classifier </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B0AB816-B917-4FD1-A2DC-D1DF239939ED}"/>
              </a:ext>
            </a:extLst>
          </p:cNvPr>
          <p:cNvGraphicFramePr>
            <a:graphicFrameLocks noGrp="1"/>
          </p:cNvGraphicFramePr>
          <p:nvPr>
            <p:extLst>
              <p:ext uri="{D42A27DB-BD31-4B8C-83A1-F6EECF244321}">
                <p14:modId xmlns:p14="http://schemas.microsoft.com/office/powerpoint/2010/main" val="4162978526"/>
              </p:ext>
            </p:extLst>
          </p:nvPr>
        </p:nvGraphicFramePr>
        <p:xfrm>
          <a:off x="304800" y="3032559"/>
          <a:ext cx="7100047" cy="2579346"/>
        </p:xfrm>
        <a:graphic>
          <a:graphicData uri="http://schemas.openxmlformats.org/drawingml/2006/table">
            <a:tbl>
              <a:tblPr firstRow="1" bandRow="1">
                <a:tableStyleId>{5C22544A-7EE6-4342-B048-85BDC9FD1C3A}</a:tableStyleId>
              </a:tblPr>
              <a:tblGrid>
                <a:gridCol w="1362148">
                  <a:extLst>
                    <a:ext uri="{9D8B030D-6E8A-4147-A177-3AD203B41FA5}">
                      <a16:colId xmlns:a16="http://schemas.microsoft.com/office/drawing/2014/main" val="3357841568"/>
                    </a:ext>
                  </a:extLst>
                </a:gridCol>
                <a:gridCol w="1446549">
                  <a:extLst>
                    <a:ext uri="{9D8B030D-6E8A-4147-A177-3AD203B41FA5}">
                      <a16:colId xmlns:a16="http://schemas.microsoft.com/office/drawing/2014/main" val="700517113"/>
                    </a:ext>
                  </a:extLst>
                </a:gridCol>
                <a:gridCol w="1446549">
                  <a:extLst>
                    <a:ext uri="{9D8B030D-6E8A-4147-A177-3AD203B41FA5}">
                      <a16:colId xmlns:a16="http://schemas.microsoft.com/office/drawing/2014/main" val="3216999846"/>
                    </a:ext>
                  </a:extLst>
                </a:gridCol>
                <a:gridCol w="1445004">
                  <a:extLst>
                    <a:ext uri="{9D8B030D-6E8A-4147-A177-3AD203B41FA5}">
                      <a16:colId xmlns:a16="http://schemas.microsoft.com/office/drawing/2014/main" val="2931089577"/>
                    </a:ext>
                  </a:extLst>
                </a:gridCol>
                <a:gridCol w="1399797">
                  <a:extLst>
                    <a:ext uri="{9D8B030D-6E8A-4147-A177-3AD203B41FA5}">
                      <a16:colId xmlns:a16="http://schemas.microsoft.com/office/drawing/2014/main" val="2651207228"/>
                    </a:ext>
                  </a:extLst>
                </a:gridCol>
              </a:tblGrid>
              <a:tr h="859782">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Precision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Recall</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F1-Score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549572163"/>
                  </a:ext>
                </a:extLst>
              </a:tr>
              <a:tr h="859782">
                <a:tc>
                  <a:txBody>
                    <a:bodyPr/>
                    <a:lstStyle/>
                    <a:p>
                      <a:r>
                        <a:rPr lang="en-US" dirty="0">
                          <a:latin typeface="Times New Roman" panose="02020603050405020304" pitchFamily="18" charset="0"/>
                          <a:cs typeface="Times New Roman" panose="02020603050405020304" pitchFamily="18" charset="0"/>
                        </a:rPr>
                        <a:t>Yes</a:t>
                      </a:r>
                    </a:p>
                  </a:txBody>
                  <a:tcPr/>
                </a:tc>
                <a:tc>
                  <a:txBody>
                    <a:bodyPr/>
                    <a:lstStyle/>
                    <a:p>
                      <a:r>
                        <a:rPr lang="en-US" dirty="0">
                          <a:latin typeface="Times New Roman" panose="02020603050405020304" pitchFamily="18" charset="0"/>
                          <a:cs typeface="Times New Roman" panose="02020603050405020304" pitchFamily="18" charset="0"/>
                        </a:rPr>
                        <a:t>0.87</a:t>
                      </a:r>
                    </a:p>
                  </a:txBody>
                  <a:tcPr/>
                </a:tc>
                <a:tc>
                  <a:txBody>
                    <a:bodyPr/>
                    <a:lstStyle/>
                    <a:p>
                      <a:r>
                        <a:rPr lang="en-US" dirty="0">
                          <a:latin typeface="Times New Roman" panose="02020603050405020304" pitchFamily="18" charset="0"/>
                          <a:cs typeface="Times New Roman" panose="02020603050405020304" pitchFamily="18" charset="0"/>
                        </a:rPr>
                        <a:t>0.97</a:t>
                      </a:r>
                    </a:p>
                  </a:txBody>
                  <a:tcPr/>
                </a:tc>
                <a:tc>
                  <a:txBody>
                    <a:bodyPr/>
                    <a:lstStyle/>
                    <a:p>
                      <a:r>
                        <a:rPr lang="en-US" dirty="0">
                          <a:latin typeface="Times New Roman" panose="02020603050405020304" pitchFamily="18" charset="0"/>
                          <a:cs typeface="Times New Roman" panose="02020603050405020304" pitchFamily="18" charset="0"/>
                        </a:rPr>
                        <a:t>0.92</a:t>
                      </a:r>
                    </a:p>
                  </a:txBody>
                  <a:tcPr/>
                </a:tc>
                <a:tc rowSpan="2">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0.86</a:t>
                      </a:r>
                    </a:p>
                  </a:txBody>
                  <a:tcPr/>
                </a:tc>
                <a:extLst>
                  <a:ext uri="{0D108BD9-81ED-4DB2-BD59-A6C34878D82A}">
                    <a16:rowId xmlns:a16="http://schemas.microsoft.com/office/drawing/2014/main" val="3925621617"/>
                  </a:ext>
                </a:extLst>
              </a:tr>
              <a:tr h="859782">
                <a:tc>
                  <a:txBody>
                    <a:bodyPr/>
                    <a:lstStyle/>
                    <a:p>
                      <a:r>
                        <a:rPr lang="en-US" dirty="0">
                          <a:latin typeface="Times New Roman" panose="02020603050405020304" pitchFamily="18" charset="0"/>
                          <a:cs typeface="Times New Roman" panose="02020603050405020304" pitchFamily="18" charset="0"/>
                        </a:rPr>
                        <a:t>No</a:t>
                      </a:r>
                    </a:p>
                  </a:txBody>
                  <a:tcPr/>
                </a:tc>
                <a:tc>
                  <a:txBody>
                    <a:bodyPr/>
                    <a:lstStyle/>
                    <a:p>
                      <a:r>
                        <a:rPr lang="en-US" dirty="0">
                          <a:latin typeface="Times New Roman" panose="02020603050405020304" pitchFamily="18" charset="0"/>
                          <a:cs typeface="Times New Roman" panose="02020603050405020304" pitchFamily="18" charset="0"/>
                        </a:rPr>
                        <a:t>0.71</a:t>
                      </a:r>
                    </a:p>
                  </a:txBody>
                  <a:tcPr/>
                </a:tc>
                <a:tc>
                  <a:txBody>
                    <a:bodyPr/>
                    <a:lstStyle/>
                    <a:p>
                      <a:r>
                        <a:rPr lang="en-US" dirty="0">
                          <a:latin typeface="Times New Roman" panose="02020603050405020304" pitchFamily="18" charset="0"/>
                          <a:cs typeface="Times New Roman" panose="02020603050405020304" pitchFamily="18" charset="0"/>
                        </a:rPr>
                        <a:t>0.31</a:t>
                      </a:r>
                    </a:p>
                  </a:txBody>
                  <a:tcPr/>
                </a:tc>
                <a:tc>
                  <a:txBody>
                    <a:bodyPr/>
                    <a:lstStyle/>
                    <a:p>
                      <a:r>
                        <a:rPr lang="en-US" dirty="0">
                          <a:latin typeface="Times New Roman" panose="02020603050405020304" pitchFamily="18" charset="0"/>
                          <a:cs typeface="Times New Roman" panose="02020603050405020304" pitchFamily="18" charset="0"/>
                        </a:rPr>
                        <a:t>0.43</a:t>
                      </a:r>
                    </a:p>
                  </a:txBody>
                  <a:tcPr/>
                </a:tc>
                <a:tc vMerge="1">
                  <a:txBody>
                    <a:bodyPr/>
                    <a:lstStyle/>
                    <a:p>
                      <a:endParaRPr lang="en-US" dirty="0"/>
                    </a:p>
                  </a:txBody>
                  <a:tcPr/>
                </a:tc>
                <a:extLst>
                  <a:ext uri="{0D108BD9-81ED-4DB2-BD59-A6C34878D82A}">
                    <a16:rowId xmlns:a16="http://schemas.microsoft.com/office/drawing/2014/main" val="768285623"/>
                  </a:ext>
                </a:extLst>
              </a:tr>
            </a:tbl>
          </a:graphicData>
        </a:graphic>
      </p:graphicFrame>
      <p:pic>
        <p:nvPicPr>
          <p:cNvPr id="5" name="Picture 4">
            <a:extLst>
              <a:ext uri="{FF2B5EF4-FFF2-40B4-BE49-F238E27FC236}">
                <a16:creationId xmlns:a16="http://schemas.microsoft.com/office/drawing/2014/main" id="{8EEB817C-06EF-487E-89F4-0C6FE7A3919B}"/>
              </a:ext>
            </a:extLst>
          </p:cNvPr>
          <p:cNvPicPr/>
          <p:nvPr/>
        </p:nvPicPr>
        <p:blipFill>
          <a:blip r:embed="rId2">
            <a:extLst>
              <a:ext uri="{28A0092B-C50C-407E-A947-70E740481C1C}">
                <a14:useLocalDpi xmlns:a14="http://schemas.microsoft.com/office/drawing/2010/main" val="0"/>
              </a:ext>
            </a:extLst>
          </a:blip>
          <a:stretch>
            <a:fillRect/>
          </a:stretch>
        </p:blipFill>
        <p:spPr>
          <a:xfrm>
            <a:off x="7877025" y="2814918"/>
            <a:ext cx="3830881" cy="3056963"/>
          </a:xfrm>
          <a:prstGeom prst="rect">
            <a:avLst/>
          </a:prstGeom>
        </p:spPr>
      </p:pic>
      <p:sp>
        <p:nvSpPr>
          <p:cNvPr id="6" name="TextBox 5">
            <a:extLst>
              <a:ext uri="{FF2B5EF4-FFF2-40B4-BE49-F238E27FC236}">
                <a16:creationId xmlns:a16="http://schemas.microsoft.com/office/drawing/2014/main" id="{89264742-DCC6-47EC-A8D1-8DCEEA422076}"/>
              </a:ext>
            </a:extLst>
          </p:cNvPr>
          <p:cNvSpPr txBox="1"/>
          <p:nvPr/>
        </p:nvSpPr>
        <p:spPr>
          <a:xfrm>
            <a:off x="3119718" y="6025165"/>
            <a:ext cx="363070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classifier gives us 86% accuracy</a:t>
            </a:r>
          </a:p>
        </p:txBody>
      </p:sp>
    </p:spTree>
    <p:extLst>
      <p:ext uri="{BB962C8B-B14F-4D97-AF65-F5344CB8AC3E}">
        <p14:creationId xmlns:p14="http://schemas.microsoft.com/office/powerpoint/2010/main" val="1965185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0888-B080-45B8-8F4E-603369E9F30D}"/>
              </a:ext>
            </a:extLst>
          </p:cNvPr>
          <p:cNvSpPr>
            <a:spLocks noGrp="1"/>
          </p:cNvSpPr>
          <p:nvPr>
            <p:ph type="title"/>
          </p:nvPr>
        </p:nvSpPr>
        <p:spPr>
          <a:xfrm>
            <a:off x="838200" y="338230"/>
            <a:ext cx="10515600" cy="1325563"/>
          </a:xfrm>
        </p:spPr>
        <p:txBody>
          <a:bodyPr/>
          <a:lstStyle/>
          <a:p>
            <a:r>
              <a:rPr lang="en-US" b="1"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Experiment and Results</a:t>
            </a:r>
            <a:endParaRPr lang="en-US" u="sng" dirty="0"/>
          </a:p>
        </p:txBody>
      </p:sp>
      <p:sp>
        <p:nvSpPr>
          <p:cNvPr id="3" name="Content Placeholder 2">
            <a:extLst>
              <a:ext uri="{FF2B5EF4-FFF2-40B4-BE49-F238E27FC236}">
                <a16:creationId xmlns:a16="http://schemas.microsoft.com/office/drawing/2014/main" id="{2CA35911-98BA-4FBA-BAB9-002E0DFCB088}"/>
              </a:ext>
            </a:extLst>
          </p:cNvPr>
          <p:cNvSpPr>
            <a:spLocks noGrp="1"/>
          </p:cNvSpPr>
          <p:nvPr>
            <p:ph idx="1"/>
          </p:nvPr>
        </p:nvSpPr>
        <p:spPr>
          <a:xfrm>
            <a:off x="349624" y="1825625"/>
            <a:ext cx="11004176" cy="4351338"/>
          </a:xfrm>
        </p:spPr>
        <p:txBody>
          <a:bodyPr>
            <a:normAutofit/>
          </a:bodyPr>
          <a:lstStyle/>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2. Naïve bayes classifier</a:t>
            </a: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3896BB4-CE90-4008-B4EB-C606804F2D17}"/>
              </a:ext>
            </a:extLst>
          </p:cNvPr>
          <p:cNvGraphicFramePr>
            <a:graphicFrameLocks noGrp="1"/>
          </p:cNvGraphicFramePr>
          <p:nvPr>
            <p:extLst>
              <p:ext uri="{D42A27DB-BD31-4B8C-83A1-F6EECF244321}">
                <p14:modId xmlns:p14="http://schemas.microsoft.com/office/powerpoint/2010/main" val="2754303477"/>
              </p:ext>
            </p:extLst>
          </p:nvPr>
        </p:nvGraphicFramePr>
        <p:xfrm>
          <a:off x="418352" y="2889124"/>
          <a:ext cx="7383180" cy="2615205"/>
        </p:xfrm>
        <a:graphic>
          <a:graphicData uri="http://schemas.openxmlformats.org/drawingml/2006/table">
            <a:tbl>
              <a:tblPr firstRow="1" bandRow="1">
                <a:tableStyleId>{93296810-A885-4BE3-A3E7-6D5BEEA58F35}</a:tableStyleId>
              </a:tblPr>
              <a:tblGrid>
                <a:gridCol w="1476636">
                  <a:extLst>
                    <a:ext uri="{9D8B030D-6E8A-4147-A177-3AD203B41FA5}">
                      <a16:colId xmlns:a16="http://schemas.microsoft.com/office/drawing/2014/main" val="3420475146"/>
                    </a:ext>
                  </a:extLst>
                </a:gridCol>
                <a:gridCol w="1476636">
                  <a:extLst>
                    <a:ext uri="{9D8B030D-6E8A-4147-A177-3AD203B41FA5}">
                      <a16:colId xmlns:a16="http://schemas.microsoft.com/office/drawing/2014/main" val="446977364"/>
                    </a:ext>
                  </a:extLst>
                </a:gridCol>
                <a:gridCol w="1476636">
                  <a:extLst>
                    <a:ext uri="{9D8B030D-6E8A-4147-A177-3AD203B41FA5}">
                      <a16:colId xmlns:a16="http://schemas.microsoft.com/office/drawing/2014/main" val="2627340906"/>
                    </a:ext>
                  </a:extLst>
                </a:gridCol>
                <a:gridCol w="1476636">
                  <a:extLst>
                    <a:ext uri="{9D8B030D-6E8A-4147-A177-3AD203B41FA5}">
                      <a16:colId xmlns:a16="http://schemas.microsoft.com/office/drawing/2014/main" val="2968470179"/>
                    </a:ext>
                  </a:extLst>
                </a:gridCol>
                <a:gridCol w="1476636">
                  <a:extLst>
                    <a:ext uri="{9D8B030D-6E8A-4147-A177-3AD203B41FA5}">
                      <a16:colId xmlns:a16="http://schemas.microsoft.com/office/drawing/2014/main" val="94266633"/>
                    </a:ext>
                  </a:extLst>
                </a:gridCol>
              </a:tblGrid>
              <a:tr h="871735">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Precision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Recall</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F1-Score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377286678"/>
                  </a:ext>
                </a:extLst>
              </a:tr>
              <a:tr h="871735">
                <a:tc>
                  <a:txBody>
                    <a:bodyPr/>
                    <a:lstStyle/>
                    <a:p>
                      <a:r>
                        <a:rPr lang="en-US" dirty="0">
                          <a:latin typeface="Times New Roman" panose="02020603050405020304" pitchFamily="18" charset="0"/>
                          <a:cs typeface="Times New Roman" panose="02020603050405020304" pitchFamily="18" charset="0"/>
                        </a:rPr>
                        <a:t>Yes</a:t>
                      </a:r>
                    </a:p>
                  </a:txBody>
                  <a:tcPr/>
                </a:tc>
                <a:tc>
                  <a:txBody>
                    <a:bodyPr/>
                    <a:lstStyle/>
                    <a:p>
                      <a:r>
                        <a:rPr lang="en-US" dirty="0">
                          <a:latin typeface="Times New Roman" panose="02020603050405020304" pitchFamily="18" charset="0"/>
                          <a:cs typeface="Times New Roman" panose="02020603050405020304" pitchFamily="18" charset="0"/>
                        </a:rPr>
                        <a:t>0.88</a:t>
                      </a:r>
                    </a:p>
                  </a:txBody>
                  <a:tcPr/>
                </a:tc>
                <a:tc>
                  <a:txBody>
                    <a:bodyPr/>
                    <a:lstStyle/>
                    <a:p>
                      <a:r>
                        <a:rPr lang="en-US" dirty="0">
                          <a:latin typeface="Times New Roman" panose="02020603050405020304" pitchFamily="18" charset="0"/>
                          <a:cs typeface="Times New Roman" panose="02020603050405020304" pitchFamily="18" charset="0"/>
                        </a:rPr>
                        <a:t>0.99</a:t>
                      </a:r>
                    </a:p>
                  </a:txBody>
                  <a:tcPr/>
                </a:tc>
                <a:tc>
                  <a:txBody>
                    <a:bodyPr/>
                    <a:lstStyle/>
                    <a:p>
                      <a:r>
                        <a:rPr lang="en-US" dirty="0">
                          <a:latin typeface="Times New Roman" panose="02020603050405020304" pitchFamily="18" charset="0"/>
                          <a:cs typeface="Times New Roman" panose="02020603050405020304" pitchFamily="18" charset="0"/>
                        </a:rPr>
                        <a:t>0.93</a:t>
                      </a:r>
                    </a:p>
                  </a:txBody>
                  <a:tcPr/>
                </a:tc>
                <a:tc rowSpan="2">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2129187778"/>
                  </a:ext>
                </a:extLst>
              </a:tr>
              <a:tr h="871735">
                <a:tc>
                  <a:txBody>
                    <a:bodyPr/>
                    <a:lstStyle/>
                    <a:p>
                      <a:r>
                        <a:rPr lang="en-US" dirty="0">
                          <a:latin typeface="Times New Roman" panose="02020603050405020304" pitchFamily="18" charset="0"/>
                          <a:cs typeface="Times New Roman" panose="02020603050405020304" pitchFamily="18" charset="0"/>
                        </a:rPr>
                        <a:t>No</a:t>
                      </a:r>
                    </a:p>
                  </a:txBody>
                  <a:tcPr/>
                </a:tc>
                <a:tc>
                  <a:txBody>
                    <a:bodyPr/>
                    <a:lstStyle/>
                    <a:p>
                      <a:r>
                        <a:rPr lang="en-US" dirty="0">
                          <a:latin typeface="Times New Roman" panose="02020603050405020304" pitchFamily="18" charset="0"/>
                          <a:cs typeface="Times New Roman" panose="02020603050405020304" pitchFamily="18" charset="0"/>
                        </a:rPr>
                        <a:t>0.86</a:t>
                      </a:r>
                    </a:p>
                  </a:txBody>
                  <a:tcPr/>
                </a:tc>
                <a:tc>
                  <a:txBody>
                    <a:bodyPr/>
                    <a:lstStyle/>
                    <a:p>
                      <a:r>
                        <a:rPr lang="en-US" dirty="0">
                          <a:latin typeface="Times New Roman" panose="02020603050405020304" pitchFamily="18" charset="0"/>
                          <a:cs typeface="Times New Roman" panose="02020603050405020304" pitchFamily="18" charset="0"/>
                        </a:rPr>
                        <a:t>0.38</a:t>
                      </a:r>
                    </a:p>
                  </a:txBody>
                  <a:tcPr/>
                </a:tc>
                <a:tc>
                  <a:txBody>
                    <a:bodyPr/>
                    <a:lstStyle/>
                    <a:p>
                      <a:r>
                        <a:rPr lang="en-US" dirty="0">
                          <a:latin typeface="Times New Roman" panose="02020603050405020304" pitchFamily="18" charset="0"/>
                          <a:cs typeface="Times New Roman" panose="02020603050405020304" pitchFamily="18" charset="0"/>
                        </a:rPr>
                        <a:t>0.52</a:t>
                      </a:r>
                    </a:p>
                  </a:txBody>
                  <a:tcPr/>
                </a:tc>
                <a:tc vMerge="1">
                  <a:txBody>
                    <a:bodyPr/>
                    <a:lstStyle/>
                    <a:p>
                      <a:endParaRPr lang="en-US" dirty="0"/>
                    </a:p>
                  </a:txBody>
                  <a:tcPr/>
                </a:tc>
                <a:extLst>
                  <a:ext uri="{0D108BD9-81ED-4DB2-BD59-A6C34878D82A}">
                    <a16:rowId xmlns:a16="http://schemas.microsoft.com/office/drawing/2014/main" val="339897517"/>
                  </a:ext>
                </a:extLst>
              </a:tr>
            </a:tbl>
          </a:graphicData>
        </a:graphic>
      </p:graphicFrame>
      <p:sp>
        <p:nvSpPr>
          <p:cNvPr id="6" name="TextBox 5">
            <a:extLst>
              <a:ext uri="{FF2B5EF4-FFF2-40B4-BE49-F238E27FC236}">
                <a16:creationId xmlns:a16="http://schemas.microsoft.com/office/drawing/2014/main" id="{A18A0142-1D1D-4319-9823-A06E32A43D71}"/>
              </a:ext>
            </a:extLst>
          </p:cNvPr>
          <p:cNvSpPr txBox="1"/>
          <p:nvPr/>
        </p:nvSpPr>
        <p:spPr>
          <a:xfrm>
            <a:off x="2626657" y="5783288"/>
            <a:ext cx="387275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classifier gives us 88% accuracy </a:t>
            </a:r>
          </a:p>
        </p:txBody>
      </p:sp>
      <p:pic>
        <p:nvPicPr>
          <p:cNvPr id="7" name="Picture 6">
            <a:extLst>
              <a:ext uri="{FF2B5EF4-FFF2-40B4-BE49-F238E27FC236}">
                <a16:creationId xmlns:a16="http://schemas.microsoft.com/office/drawing/2014/main" id="{2F7C257D-761A-4824-9374-D8A09B1466EF}"/>
              </a:ext>
            </a:extLst>
          </p:cNvPr>
          <p:cNvPicPr/>
          <p:nvPr/>
        </p:nvPicPr>
        <p:blipFill>
          <a:blip r:embed="rId2">
            <a:extLst>
              <a:ext uri="{28A0092B-C50C-407E-A947-70E740481C1C}">
                <a14:useLocalDpi xmlns:a14="http://schemas.microsoft.com/office/drawing/2010/main" val="0"/>
              </a:ext>
            </a:extLst>
          </a:blip>
          <a:stretch>
            <a:fillRect/>
          </a:stretch>
        </p:blipFill>
        <p:spPr>
          <a:xfrm>
            <a:off x="7870260" y="2647663"/>
            <a:ext cx="3747250" cy="3304902"/>
          </a:xfrm>
          <a:prstGeom prst="rect">
            <a:avLst/>
          </a:prstGeom>
        </p:spPr>
      </p:pic>
    </p:spTree>
    <p:extLst>
      <p:ext uri="{BB962C8B-B14F-4D97-AF65-F5344CB8AC3E}">
        <p14:creationId xmlns:p14="http://schemas.microsoft.com/office/powerpoint/2010/main" val="35263590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88;p2">
            <a:extLst>
              <a:ext uri="{FF2B5EF4-FFF2-40B4-BE49-F238E27FC236}">
                <a16:creationId xmlns:a16="http://schemas.microsoft.com/office/drawing/2014/main" id="{7F8BC6E3-A2B5-465A-ACB1-1FF9F5DCD4A7}"/>
              </a:ext>
            </a:extLst>
          </p:cNvPr>
          <p:cNvCxnSpPr>
            <a:cxnSpLocks/>
          </p:cNvCxnSpPr>
          <p:nvPr/>
        </p:nvCxnSpPr>
        <p:spPr>
          <a:xfrm flipV="1">
            <a:off x="683295" y="2558236"/>
            <a:ext cx="837261" cy="2010592"/>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pic>
        <p:nvPicPr>
          <p:cNvPr id="13" name="Content Placeholder 12" descr="Group brainstorm">
            <a:extLst>
              <a:ext uri="{FF2B5EF4-FFF2-40B4-BE49-F238E27FC236}">
                <a16:creationId xmlns:a16="http://schemas.microsoft.com/office/drawing/2014/main" id="{C4B94A5E-A44E-4938-8B84-F3808538EB1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103" y="4085514"/>
            <a:ext cx="914400" cy="914400"/>
          </a:xfrm>
        </p:spPr>
      </p:pic>
      <p:pic>
        <p:nvPicPr>
          <p:cNvPr id="15" name="Picture 14">
            <a:extLst>
              <a:ext uri="{FF2B5EF4-FFF2-40B4-BE49-F238E27FC236}">
                <a16:creationId xmlns:a16="http://schemas.microsoft.com/office/drawing/2014/main" id="{178D8573-4EEC-46D8-B7B7-5F4D00E2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47" y="1929521"/>
            <a:ext cx="810575" cy="628715"/>
          </a:xfrm>
          <a:prstGeom prst="rect">
            <a:avLst/>
          </a:prstGeom>
        </p:spPr>
      </p:pic>
      <p:pic>
        <p:nvPicPr>
          <p:cNvPr id="19" name="Picture 18">
            <a:extLst>
              <a:ext uri="{FF2B5EF4-FFF2-40B4-BE49-F238E27FC236}">
                <a16:creationId xmlns:a16="http://schemas.microsoft.com/office/drawing/2014/main" id="{67DE8364-B294-4414-98A3-FD270BA2F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0564" y="4102639"/>
            <a:ext cx="932377" cy="932377"/>
          </a:xfrm>
          <a:prstGeom prst="rect">
            <a:avLst/>
          </a:prstGeom>
        </p:spPr>
      </p:pic>
      <p:cxnSp>
        <p:nvCxnSpPr>
          <p:cNvPr id="20" name="Google Shape;88;p2">
            <a:extLst>
              <a:ext uri="{FF2B5EF4-FFF2-40B4-BE49-F238E27FC236}">
                <a16:creationId xmlns:a16="http://schemas.microsoft.com/office/drawing/2014/main" id="{8BB5FDA8-4B70-4470-BCF5-1D858B7F93DE}"/>
              </a:ext>
            </a:extLst>
          </p:cNvPr>
          <p:cNvCxnSpPr>
            <a:cxnSpLocks/>
          </p:cNvCxnSpPr>
          <p:nvPr/>
        </p:nvCxnSpPr>
        <p:spPr>
          <a:xfrm flipH="1" flipV="1">
            <a:off x="1965900" y="2553754"/>
            <a:ext cx="367066" cy="1682645"/>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pic>
        <p:nvPicPr>
          <p:cNvPr id="23" name="Picture 22">
            <a:extLst>
              <a:ext uri="{FF2B5EF4-FFF2-40B4-BE49-F238E27FC236}">
                <a16:creationId xmlns:a16="http://schemas.microsoft.com/office/drawing/2014/main" id="{D20A9D1A-3755-4DF0-A90B-2FF2E14D0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2313" y="1805033"/>
            <a:ext cx="1023161" cy="1023161"/>
          </a:xfrm>
          <a:prstGeom prst="rect">
            <a:avLst/>
          </a:prstGeom>
        </p:spPr>
      </p:pic>
      <p:cxnSp>
        <p:nvCxnSpPr>
          <p:cNvPr id="24" name="Google Shape;88;p2">
            <a:extLst>
              <a:ext uri="{FF2B5EF4-FFF2-40B4-BE49-F238E27FC236}">
                <a16:creationId xmlns:a16="http://schemas.microsoft.com/office/drawing/2014/main" id="{D33EC39F-3616-40CB-8FBE-1C2FF0C81C47}"/>
              </a:ext>
            </a:extLst>
          </p:cNvPr>
          <p:cNvCxnSpPr>
            <a:cxnSpLocks/>
          </p:cNvCxnSpPr>
          <p:nvPr/>
        </p:nvCxnSpPr>
        <p:spPr>
          <a:xfrm flipV="1">
            <a:off x="2842690" y="2654925"/>
            <a:ext cx="952502" cy="2171646"/>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pic>
        <p:nvPicPr>
          <p:cNvPr id="27" name="Picture 26">
            <a:extLst>
              <a:ext uri="{FF2B5EF4-FFF2-40B4-BE49-F238E27FC236}">
                <a16:creationId xmlns:a16="http://schemas.microsoft.com/office/drawing/2014/main" id="{06ED2600-1E92-4753-939A-F97D0436AB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1484" y="4009946"/>
            <a:ext cx="949992" cy="1034711"/>
          </a:xfrm>
          <a:prstGeom prst="rect">
            <a:avLst/>
          </a:prstGeom>
        </p:spPr>
      </p:pic>
      <p:cxnSp>
        <p:nvCxnSpPr>
          <p:cNvPr id="31" name="Google Shape;88;p2">
            <a:extLst>
              <a:ext uri="{FF2B5EF4-FFF2-40B4-BE49-F238E27FC236}">
                <a16:creationId xmlns:a16="http://schemas.microsoft.com/office/drawing/2014/main" id="{E3125819-4064-4CC5-AFBE-BB3BB6477613}"/>
              </a:ext>
            </a:extLst>
          </p:cNvPr>
          <p:cNvCxnSpPr>
            <a:cxnSpLocks/>
          </p:cNvCxnSpPr>
          <p:nvPr/>
        </p:nvCxnSpPr>
        <p:spPr>
          <a:xfrm flipH="1" flipV="1">
            <a:off x="4304917" y="2469729"/>
            <a:ext cx="576389" cy="1540218"/>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pic>
        <p:nvPicPr>
          <p:cNvPr id="38" name="Picture 37">
            <a:extLst>
              <a:ext uri="{FF2B5EF4-FFF2-40B4-BE49-F238E27FC236}">
                <a16:creationId xmlns:a16="http://schemas.microsoft.com/office/drawing/2014/main" id="{D7E2C2F9-49AC-4776-A2B0-B9680FE6D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6735" y="1720128"/>
            <a:ext cx="1072575" cy="1072575"/>
          </a:xfrm>
          <a:prstGeom prst="rect">
            <a:avLst/>
          </a:prstGeom>
        </p:spPr>
      </p:pic>
      <p:cxnSp>
        <p:nvCxnSpPr>
          <p:cNvPr id="39" name="Google Shape;88;p2">
            <a:extLst>
              <a:ext uri="{FF2B5EF4-FFF2-40B4-BE49-F238E27FC236}">
                <a16:creationId xmlns:a16="http://schemas.microsoft.com/office/drawing/2014/main" id="{1F1B8932-4A35-41D3-9A6E-B3E8B165E55D}"/>
              </a:ext>
            </a:extLst>
          </p:cNvPr>
          <p:cNvCxnSpPr>
            <a:cxnSpLocks/>
          </p:cNvCxnSpPr>
          <p:nvPr/>
        </p:nvCxnSpPr>
        <p:spPr>
          <a:xfrm flipH="1">
            <a:off x="5412395" y="2553754"/>
            <a:ext cx="890137" cy="2064527"/>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0C8905B1-B69B-4684-93FF-591D49EE400B}"/>
              </a:ext>
            </a:extLst>
          </p:cNvPr>
          <p:cNvSpPr txBox="1"/>
          <p:nvPr/>
        </p:nvSpPr>
        <p:spPr>
          <a:xfrm>
            <a:off x="96689" y="4923385"/>
            <a:ext cx="14485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Introduction</a:t>
            </a:r>
          </a:p>
        </p:txBody>
      </p:sp>
      <p:sp>
        <p:nvSpPr>
          <p:cNvPr id="43" name="TextBox 42">
            <a:extLst>
              <a:ext uri="{FF2B5EF4-FFF2-40B4-BE49-F238E27FC236}">
                <a16:creationId xmlns:a16="http://schemas.microsoft.com/office/drawing/2014/main" id="{93B647D6-24A8-40B1-A1AF-42942A8B22F7}"/>
              </a:ext>
            </a:extLst>
          </p:cNvPr>
          <p:cNvSpPr txBox="1"/>
          <p:nvPr/>
        </p:nvSpPr>
        <p:spPr>
          <a:xfrm>
            <a:off x="1096503" y="1565283"/>
            <a:ext cx="192726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Related Work</a:t>
            </a:r>
          </a:p>
        </p:txBody>
      </p:sp>
      <p:sp>
        <p:nvSpPr>
          <p:cNvPr id="44" name="TextBox 43">
            <a:extLst>
              <a:ext uri="{FF2B5EF4-FFF2-40B4-BE49-F238E27FC236}">
                <a16:creationId xmlns:a16="http://schemas.microsoft.com/office/drawing/2014/main" id="{FCC2A964-518D-4B54-868C-2E4A1E51172D}"/>
              </a:ext>
            </a:extLst>
          </p:cNvPr>
          <p:cNvSpPr txBox="1"/>
          <p:nvPr/>
        </p:nvSpPr>
        <p:spPr>
          <a:xfrm>
            <a:off x="1714734" y="4956709"/>
            <a:ext cx="18556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collection</a:t>
            </a:r>
          </a:p>
        </p:txBody>
      </p:sp>
      <p:sp>
        <p:nvSpPr>
          <p:cNvPr id="45" name="TextBox 44">
            <a:extLst>
              <a:ext uri="{FF2B5EF4-FFF2-40B4-BE49-F238E27FC236}">
                <a16:creationId xmlns:a16="http://schemas.microsoft.com/office/drawing/2014/main" id="{061536AA-612B-4C0C-B8CC-9526FB81FBBD}"/>
              </a:ext>
            </a:extLst>
          </p:cNvPr>
          <p:cNvSpPr txBox="1"/>
          <p:nvPr/>
        </p:nvSpPr>
        <p:spPr>
          <a:xfrm>
            <a:off x="3235239" y="1531959"/>
            <a:ext cx="22232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Methodology</a:t>
            </a:r>
          </a:p>
        </p:txBody>
      </p:sp>
      <p:sp>
        <p:nvSpPr>
          <p:cNvPr id="46" name="TextBox 45">
            <a:extLst>
              <a:ext uri="{FF2B5EF4-FFF2-40B4-BE49-F238E27FC236}">
                <a16:creationId xmlns:a16="http://schemas.microsoft.com/office/drawing/2014/main" id="{C164EE89-B6CA-496E-B0D6-8847931E8055}"/>
              </a:ext>
            </a:extLst>
          </p:cNvPr>
          <p:cNvSpPr txBox="1"/>
          <p:nvPr/>
        </p:nvSpPr>
        <p:spPr>
          <a:xfrm>
            <a:off x="4182018" y="4980714"/>
            <a:ext cx="245891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Experiment Result</a:t>
            </a:r>
          </a:p>
        </p:txBody>
      </p:sp>
      <p:sp>
        <p:nvSpPr>
          <p:cNvPr id="47" name="TextBox 46">
            <a:extLst>
              <a:ext uri="{FF2B5EF4-FFF2-40B4-BE49-F238E27FC236}">
                <a16:creationId xmlns:a16="http://schemas.microsoft.com/office/drawing/2014/main" id="{6FF3AC8B-F653-4079-8229-AB11BFFC8C5A}"/>
              </a:ext>
            </a:extLst>
          </p:cNvPr>
          <p:cNvSpPr txBox="1"/>
          <p:nvPr/>
        </p:nvSpPr>
        <p:spPr>
          <a:xfrm>
            <a:off x="8042610" y="1454803"/>
            <a:ext cx="20798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Conclusion </a:t>
            </a:r>
          </a:p>
        </p:txBody>
      </p:sp>
      <p:pic>
        <p:nvPicPr>
          <p:cNvPr id="21" name="Graphic 20" descr="Research">
            <a:extLst>
              <a:ext uri="{FF2B5EF4-FFF2-40B4-BE49-F238E27FC236}">
                <a16:creationId xmlns:a16="http://schemas.microsoft.com/office/drawing/2014/main" id="{BDB8536E-AB84-4A70-9DB1-E1C1D90E68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26230" y="1720510"/>
            <a:ext cx="1223205" cy="1223205"/>
          </a:xfrm>
          <a:prstGeom prst="rect">
            <a:avLst/>
          </a:prstGeom>
        </p:spPr>
      </p:pic>
      <p:pic>
        <p:nvPicPr>
          <p:cNvPr id="29" name="Picture 28">
            <a:extLst>
              <a:ext uri="{FF2B5EF4-FFF2-40B4-BE49-F238E27FC236}">
                <a16:creationId xmlns:a16="http://schemas.microsoft.com/office/drawing/2014/main" id="{6BABF6B2-04E3-446E-A608-334507E9B0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63870" y="3856262"/>
            <a:ext cx="1223205" cy="1106709"/>
          </a:xfrm>
          <a:prstGeom prst="rect">
            <a:avLst/>
          </a:prstGeom>
        </p:spPr>
      </p:pic>
      <p:cxnSp>
        <p:nvCxnSpPr>
          <p:cNvPr id="40" name="Google Shape;88;p2">
            <a:extLst>
              <a:ext uri="{FF2B5EF4-FFF2-40B4-BE49-F238E27FC236}">
                <a16:creationId xmlns:a16="http://schemas.microsoft.com/office/drawing/2014/main" id="{841ECD16-375D-4433-8E76-77779D57F01C}"/>
              </a:ext>
            </a:extLst>
          </p:cNvPr>
          <p:cNvCxnSpPr>
            <a:cxnSpLocks/>
          </p:cNvCxnSpPr>
          <p:nvPr/>
        </p:nvCxnSpPr>
        <p:spPr>
          <a:xfrm flipH="1" flipV="1">
            <a:off x="6675675" y="2545296"/>
            <a:ext cx="576389" cy="1540218"/>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2A1ADFEE-2456-4830-886B-7BA8C837289E}"/>
              </a:ext>
            </a:extLst>
          </p:cNvPr>
          <p:cNvSpPr txBox="1"/>
          <p:nvPr/>
        </p:nvSpPr>
        <p:spPr>
          <a:xfrm>
            <a:off x="6001545" y="1448083"/>
            <a:ext cx="10725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Analysis</a:t>
            </a:r>
          </a:p>
        </p:txBody>
      </p:sp>
      <p:sp>
        <p:nvSpPr>
          <p:cNvPr id="32" name="TextBox 31">
            <a:extLst>
              <a:ext uri="{FF2B5EF4-FFF2-40B4-BE49-F238E27FC236}">
                <a16:creationId xmlns:a16="http://schemas.microsoft.com/office/drawing/2014/main" id="{1A1BFFD8-D99A-4913-88C7-8240AD598602}"/>
              </a:ext>
            </a:extLst>
          </p:cNvPr>
          <p:cNvSpPr txBox="1"/>
          <p:nvPr/>
        </p:nvSpPr>
        <p:spPr>
          <a:xfrm>
            <a:off x="7149435" y="4923385"/>
            <a:ext cx="13796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Discussion</a:t>
            </a:r>
          </a:p>
        </p:txBody>
      </p:sp>
      <p:pic>
        <p:nvPicPr>
          <p:cNvPr id="34" name="Picture 33">
            <a:extLst>
              <a:ext uri="{FF2B5EF4-FFF2-40B4-BE49-F238E27FC236}">
                <a16:creationId xmlns:a16="http://schemas.microsoft.com/office/drawing/2014/main" id="{EAEC7005-C318-43C0-93EB-39372D2386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70492" y="3976816"/>
            <a:ext cx="1131795" cy="1131795"/>
          </a:xfrm>
          <a:prstGeom prst="rect">
            <a:avLst/>
          </a:prstGeom>
        </p:spPr>
      </p:pic>
      <p:cxnSp>
        <p:nvCxnSpPr>
          <p:cNvPr id="48" name="Google Shape;88;p2">
            <a:extLst>
              <a:ext uri="{FF2B5EF4-FFF2-40B4-BE49-F238E27FC236}">
                <a16:creationId xmlns:a16="http://schemas.microsoft.com/office/drawing/2014/main" id="{16E74B67-A7F3-4752-9CD1-641D9732B635}"/>
              </a:ext>
            </a:extLst>
          </p:cNvPr>
          <p:cNvCxnSpPr>
            <a:cxnSpLocks/>
          </p:cNvCxnSpPr>
          <p:nvPr/>
        </p:nvCxnSpPr>
        <p:spPr>
          <a:xfrm flipV="1">
            <a:off x="7947287" y="2553754"/>
            <a:ext cx="754542" cy="1682645"/>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cxnSp>
        <p:nvCxnSpPr>
          <p:cNvPr id="49" name="Google Shape;88;p2">
            <a:extLst>
              <a:ext uri="{FF2B5EF4-FFF2-40B4-BE49-F238E27FC236}">
                <a16:creationId xmlns:a16="http://schemas.microsoft.com/office/drawing/2014/main" id="{83BCC67B-F2E0-41B7-8B51-F3E21C8FDEFA}"/>
              </a:ext>
            </a:extLst>
          </p:cNvPr>
          <p:cNvCxnSpPr>
            <a:cxnSpLocks/>
          </p:cNvCxnSpPr>
          <p:nvPr/>
        </p:nvCxnSpPr>
        <p:spPr>
          <a:xfrm flipH="1" flipV="1">
            <a:off x="8924353" y="2638367"/>
            <a:ext cx="754405" cy="1598032"/>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198377F5-4C4F-441E-A64F-4132BAE9CA9C}"/>
              </a:ext>
            </a:extLst>
          </p:cNvPr>
          <p:cNvSpPr txBox="1"/>
          <p:nvPr/>
        </p:nvSpPr>
        <p:spPr>
          <a:xfrm>
            <a:off x="9301555" y="4956800"/>
            <a:ext cx="13067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Reference</a:t>
            </a:r>
          </a:p>
        </p:txBody>
      </p:sp>
      <p:pic>
        <p:nvPicPr>
          <p:cNvPr id="52" name="Picture 51">
            <a:extLst>
              <a:ext uri="{FF2B5EF4-FFF2-40B4-BE49-F238E27FC236}">
                <a16:creationId xmlns:a16="http://schemas.microsoft.com/office/drawing/2014/main" id="{32CF91BB-0051-44AB-B6A9-E966C4B3DE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26100" y="1749949"/>
            <a:ext cx="1146989" cy="1146989"/>
          </a:xfrm>
          <a:prstGeom prst="rect">
            <a:avLst/>
          </a:prstGeom>
        </p:spPr>
      </p:pic>
      <p:cxnSp>
        <p:nvCxnSpPr>
          <p:cNvPr id="53" name="Google Shape;88;p2">
            <a:extLst>
              <a:ext uri="{FF2B5EF4-FFF2-40B4-BE49-F238E27FC236}">
                <a16:creationId xmlns:a16="http://schemas.microsoft.com/office/drawing/2014/main" id="{DCC4A491-3AA2-4CBC-9F24-1F5A53B5F069}"/>
              </a:ext>
            </a:extLst>
          </p:cNvPr>
          <p:cNvCxnSpPr>
            <a:cxnSpLocks/>
          </p:cNvCxnSpPr>
          <p:nvPr/>
        </p:nvCxnSpPr>
        <p:spPr>
          <a:xfrm flipV="1">
            <a:off x="10032024" y="2792703"/>
            <a:ext cx="576231" cy="1674106"/>
          </a:xfrm>
          <a:prstGeom prst="straightConnector1">
            <a:avLst/>
          </a:prstGeom>
          <a:ln>
            <a:headEnd type="none" w="sm" len="sm"/>
            <a:tailEnd type="none" w="sm" len="sm"/>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5CBCAA33-EDD7-4F96-B862-4103556036A3}"/>
              </a:ext>
            </a:extLst>
          </p:cNvPr>
          <p:cNvSpPr txBox="1"/>
          <p:nvPr/>
        </p:nvSpPr>
        <p:spPr>
          <a:xfrm>
            <a:off x="10191266" y="1454803"/>
            <a:ext cx="143595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Appendices</a:t>
            </a:r>
          </a:p>
        </p:txBody>
      </p:sp>
      <p:sp>
        <p:nvSpPr>
          <p:cNvPr id="57" name="TextBox 56">
            <a:extLst>
              <a:ext uri="{FF2B5EF4-FFF2-40B4-BE49-F238E27FC236}">
                <a16:creationId xmlns:a16="http://schemas.microsoft.com/office/drawing/2014/main" id="{79AEE989-296C-42BE-8F6A-6E227D51BCD9}"/>
              </a:ext>
            </a:extLst>
          </p:cNvPr>
          <p:cNvSpPr txBox="1"/>
          <p:nvPr/>
        </p:nvSpPr>
        <p:spPr>
          <a:xfrm>
            <a:off x="4695455" y="352410"/>
            <a:ext cx="2268414" cy="769441"/>
          </a:xfrm>
          <a:prstGeom prst="rect">
            <a:avLst/>
          </a:prstGeom>
          <a:noFill/>
        </p:spPr>
        <p:txBody>
          <a:bodyPr wrap="square" rtlCol="0">
            <a:spAutoFit/>
          </a:bodyPr>
          <a:lstStyle/>
          <a:p>
            <a:r>
              <a:rPr lang="en-US" sz="4400" b="1" u="sng" dirty="0">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691054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5A7B-B6C8-490A-9D70-A583E9F702D3}"/>
              </a:ext>
            </a:extLst>
          </p:cNvPr>
          <p:cNvSpPr>
            <a:spLocks noGrp="1"/>
          </p:cNvSpPr>
          <p:nvPr>
            <p:ph type="title"/>
          </p:nvPr>
        </p:nvSpPr>
        <p:spPr/>
        <p:txBody>
          <a:bodyPr/>
          <a:lstStyle/>
          <a:p>
            <a:r>
              <a:rPr lang="en-US" dirty="0"/>
              <a:t>                </a:t>
            </a:r>
            <a:r>
              <a:rPr lang="en-US" b="1" u="sng" dirty="0">
                <a:effectLst/>
                <a:latin typeface="Times New Roman" panose="02020603050405020304" pitchFamily="18" charset="0"/>
                <a:ea typeface="Times New Roman" panose="02020603050405020304" pitchFamily="18" charset="0"/>
              </a:rPr>
              <a:t>Experiment and Results</a:t>
            </a:r>
            <a:endParaRPr lang="en-US" dirty="0"/>
          </a:p>
        </p:txBody>
      </p:sp>
      <p:sp>
        <p:nvSpPr>
          <p:cNvPr id="3" name="Content Placeholder 2">
            <a:extLst>
              <a:ext uri="{FF2B5EF4-FFF2-40B4-BE49-F238E27FC236}">
                <a16:creationId xmlns:a16="http://schemas.microsoft.com/office/drawing/2014/main" id="{9BE0D782-9196-41BF-8779-D5706F05736C}"/>
              </a:ext>
            </a:extLst>
          </p:cNvPr>
          <p:cNvSpPr>
            <a:spLocks noGrp="1"/>
          </p:cNvSpPr>
          <p:nvPr>
            <p:ph idx="1"/>
          </p:nvPr>
        </p:nvSpPr>
        <p:spPr>
          <a:xfrm>
            <a:off x="331694" y="1825625"/>
            <a:ext cx="11022106" cy="4351338"/>
          </a:xfrm>
        </p:spPr>
        <p:txBody>
          <a:bodyPr>
            <a:normAutofit/>
          </a:bodyPr>
          <a:lstStyle/>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3. Logistic regression </a:t>
            </a: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79C0BCF-EEE8-4AE8-AD76-A72EC2E14B44}"/>
              </a:ext>
            </a:extLst>
          </p:cNvPr>
          <p:cNvGraphicFramePr>
            <a:graphicFrameLocks noGrp="1"/>
          </p:cNvGraphicFramePr>
          <p:nvPr>
            <p:extLst>
              <p:ext uri="{D42A27DB-BD31-4B8C-83A1-F6EECF244321}">
                <p14:modId xmlns:p14="http://schemas.microsoft.com/office/powerpoint/2010/main" val="3893800757"/>
              </p:ext>
            </p:extLst>
          </p:nvPr>
        </p:nvGraphicFramePr>
        <p:xfrm>
          <a:off x="331694" y="3009649"/>
          <a:ext cx="7620001" cy="2758641"/>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3970701968"/>
                    </a:ext>
                  </a:extLst>
                </a:gridCol>
                <a:gridCol w="1524000">
                  <a:extLst>
                    <a:ext uri="{9D8B030D-6E8A-4147-A177-3AD203B41FA5}">
                      <a16:colId xmlns:a16="http://schemas.microsoft.com/office/drawing/2014/main" val="3125939098"/>
                    </a:ext>
                  </a:extLst>
                </a:gridCol>
                <a:gridCol w="1524000">
                  <a:extLst>
                    <a:ext uri="{9D8B030D-6E8A-4147-A177-3AD203B41FA5}">
                      <a16:colId xmlns:a16="http://schemas.microsoft.com/office/drawing/2014/main" val="344686142"/>
                    </a:ext>
                  </a:extLst>
                </a:gridCol>
                <a:gridCol w="1524000">
                  <a:extLst>
                    <a:ext uri="{9D8B030D-6E8A-4147-A177-3AD203B41FA5}">
                      <a16:colId xmlns:a16="http://schemas.microsoft.com/office/drawing/2014/main" val="1650811839"/>
                    </a:ext>
                  </a:extLst>
                </a:gridCol>
                <a:gridCol w="1524000">
                  <a:extLst>
                    <a:ext uri="{9D8B030D-6E8A-4147-A177-3AD203B41FA5}">
                      <a16:colId xmlns:a16="http://schemas.microsoft.com/office/drawing/2014/main" val="20441238"/>
                    </a:ext>
                  </a:extLst>
                </a:gridCol>
              </a:tblGrid>
              <a:tr h="919547">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Precision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Recall</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F1-Score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993837539"/>
                  </a:ext>
                </a:extLst>
              </a:tr>
              <a:tr h="919547">
                <a:tc>
                  <a:txBody>
                    <a:bodyPr/>
                    <a:lstStyle/>
                    <a:p>
                      <a:r>
                        <a:rPr lang="en-US" dirty="0">
                          <a:latin typeface="Times New Roman" panose="02020603050405020304" pitchFamily="18" charset="0"/>
                          <a:cs typeface="Times New Roman" panose="02020603050405020304" pitchFamily="18" charset="0"/>
                        </a:rPr>
                        <a:t>Yes</a:t>
                      </a:r>
                    </a:p>
                  </a:txBody>
                  <a:tcPr/>
                </a:tc>
                <a:tc>
                  <a:txBody>
                    <a:bodyPr/>
                    <a:lstStyle/>
                    <a:p>
                      <a:r>
                        <a:rPr lang="en-US" dirty="0">
                          <a:latin typeface="Times New Roman" panose="02020603050405020304" pitchFamily="18" charset="0"/>
                          <a:cs typeface="Times New Roman" panose="02020603050405020304" pitchFamily="18" charset="0"/>
                        </a:rPr>
                        <a:t>0.87</a:t>
                      </a:r>
                    </a:p>
                  </a:txBody>
                  <a:tcPr/>
                </a:tc>
                <a:tc>
                  <a:txBody>
                    <a:bodyPr/>
                    <a:lstStyle/>
                    <a:p>
                      <a:r>
                        <a:rPr lang="en-US" dirty="0">
                          <a:latin typeface="Times New Roman" panose="02020603050405020304" pitchFamily="18" charset="0"/>
                          <a:cs typeface="Times New Roman" panose="02020603050405020304" pitchFamily="18" charset="0"/>
                        </a:rPr>
                        <a:t>0.99</a:t>
                      </a:r>
                    </a:p>
                  </a:txBody>
                  <a:tcPr/>
                </a:tc>
                <a:tc>
                  <a:txBody>
                    <a:bodyPr/>
                    <a:lstStyle/>
                    <a:p>
                      <a:r>
                        <a:rPr lang="en-US" dirty="0">
                          <a:latin typeface="Times New Roman" panose="02020603050405020304" pitchFamily="18" charset="0"/>
                          <a:cs typeface="Times New Roman" panose="02020603050405020304" pitchFamily="18" charset="0"/>
                        </a:rPr>
                        <a:t>0.93</a:t>
                      </a:r>
                    </a:p>
                  </a:txBody>
                  <a:tcPr/>
                </a:tc>
                <a:tc rowSpan="2">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0.87</a:t>
                      </a:r>
                    </a:p>
                  </a:txBody>
                  <a:tcPr/>
                </a:tc>
                <a:extLst>
                  <a:ext uri="{0D108BD9-81ED-4DB2-BD59-A6C34878D82A}">
                    <a16:rowId xmlns:a16="http://schemas.microsoft.com/office/drawing/2014/main" val="3149307903"/>
                  </a:ext>
                </a:extLst>
              </a:tr>
              <a:tr h="919547">
                <a:tc>
                  <a:txBody>
                    <a:bodyPr/>
                    <a:lstStyle/>
                    <a:p>
                      <a:r>
                        <a:rPr lang="en-US" dirty="0">
                          <a:latin typeface="Times New Roman" panose="02020603050405020304" pitchFamily="18" charset="0"/>
                          <a:cs typeface="Times New Roman" panose="02020603050405020304" pitchFamily="18" charset="0"/>
                        </a:rPr>
                        <a:t>No</a:t>
                      </a:r>
                    </a:p>
                  </a:txBody>
                  <a:tcPr/>
                </a:tc>
                <a:tc>
                  <a:txBody>
                    <a:bodyPr/>
                    <a:lstStyle/>
                    <a:p>
                      <a:r>
                        <a:rPr lang="en-US" dirty="0">
                          <a:latin typeface="Times New Roman" panose="02020603050405020304" pitchFamily="18" charset="0"/>
                          <a:cs typeface="Times New Roman" panose="02020603050405020304" pitchFamily="18" charset="0"/>
                        </a:rPr>
                        <a:t>0.83</a:t>
                      </a:r>
                    </a:p>
                  </a:txBody>
                  <a:tcPr/>
                </a:tc>
                <a:tc>
                  <a:txBody>
                    <a:bodyPr/>
                    <a:lstStyle/>
                    <a:p>
                      <a:r>
                        <a:rPr lang="en-US" dirty="0">
                          <a:latin typeface="Times New Roman" panose="02020603050405020304" pitchFamily="18" charset="0"/>
                          <a:cs typeface="Times New Roman" panose="02020603050405020304" pitchFamily="18" charset="0"/>
                        </a:rPr>
                        <a:t>0.31</a:t>
                      </a:r>
                    </a:p>
                  </a:txBody>
                  <a:tcPr/>
                </a:tc>
                <a:tc>
                  <a:txBody>
                    <a:bodyPr/>
                    <a:lstStyle/>
                    <a:p>
                      <a:r>
                        <a:rPr lang="en-US" dirty="0">
                          <a:latin typeface="Times New Roman" panose="02020603050405020304" pitchFamily="18" charset="0"/>
                          <a:cs typeface="Times New Roman" panose="02020603050405020304" pitchFamily="18" charset="0"/>
                        </a:rPr>
                        <a:t>0.45</a:t>
                      </a:r>
                    </a:p>
                  </a:txBody>
                  <a:tcPr/>
                </a:tc>
                <a:tc vMerge="1">
                  <a:txBody>
                    <a:bodyPr/>
                    <a:lstStyle/>
                    <a:p>
                      <a:endParaRPr lang="en-US" dirty="0"/>
                    </a:p>
                  </a:txBody>
                  <a:tcPr/>
                </a:tc>
                <a:extLst>
                  <a:ext uri="{0D108BD9-81ED-4DB2-BD59-A6C34878D82A}">
                    <a16:rowId xmlns:a16="http://schemas.microsoft.com/office/drawing/2014/main" val="4003229720"/>
                  </a:ext>
                </a:extLst>
              </a:tr>
            </a:tbl>
          </a:graphicData>
        </a:graphic>
      </p:graphicFrame>
      <p:pic>
        <p:nvPicPr>
          <p:cNvPr id="6" name="Picture 5">
            <a:extLst>
              <a:ext uri="{FF2B5EF4-FFF2-40B4-BE49-F238E27FC236}">
                <a16:creationId xmlns:a16="http://schemas.microsoft.com/office/drawing/2014/main" id="{5FAE6A8B-FA7F-433E-A30F-B41A34EAC143}"/>
              </a:ext>
            </a:extLst>
          </p:cNvPr>
          <p:cNvPicPr/>
          <p:nvPr/>
        </p:nvPicPr>
        <p:blipFill>
          <a:blip r:embed="rId2">
            <a:extLst>
              <a:ext uri="{28A0092B-C50C-407E-A947-70E740481C1C}">
                <a14:useLocalDpi xmlns:a14="http://schemas.microsoft.com/office/drawing/2010/main" val="0"/>
              </a:ext>
            </a:extLst>
          </a:blip>
          <a:stretch>
            <a:fillRect/>
          </a:stretch>
        </p:blipFill>
        <p:spPr>
          <a:xfrm>
            <a:off x="8034616" y="2466040"/>
            <a:ext cx="3825689" cy="3845860"/>
          </a:xfrm>
          <a:prstGeom prst="rect">
            <a:avLst/>
          </a:prstGeom>
        </p:spPr>
      </p:pic>
      <p:sp>
        <p:nvSpPr>
          <p:cNvPr id="7" name="TextBox 6">
            <a:extLst>
              <a:ext uri="{FF2B5EF4-FFF2-40B4-BE49-F238E27FC236}">
                <a16:creationId xmlns:a16="http://schemas.microsoft.com/office/drawing/2014/main" id="{4033E3B6-6544-4140-A83A-9BA200DE72F9}"/>
              </a:ext>
            </a:extLst>
          </p:cNvPr>
          <p:cNvSpPr txBox="1"/>
          <p:nvPr/>
        </p:nvSpPr>
        <p:spPr>
          <a:xfrm>
            <a:off x="2474257" y="5920305"/>
            <a:ext cx="382568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classifier gives us 87% accuracy</a:t>
            </a:r>
          </a:p>
        </p:txBody>
      </p:sp>
    </p:spTree>
    <p:extLst>
      <p:ext uri="{BB962C8B-B14F-4D97-AF65-F5344CB8AC3E}">
        <p14:creationId xmlns:p14="http://schemas.microsoft.com/office/powerpoint/2010/main" val="421549437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A35-73AF-49D4-A00F-57875E802875}"/>
              </a:ext>
            </a:extLst>
          </p:cNvPr>
          <p:cNvSpPr>
            <a:spLocks noGrp="1"/>
          </p:cNvSpPr>
          <p:nvPr>
            <p:ph type="title"/>
          </p:nvPr>
        </p:nvSpPr>
        <p:spPr/>
        <p:txBody>
          <a:bodyPr/>
          <a:lstStyle/>
          <a:p>
            <a:r>
              <a:rPr lang="en-US" b="1"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Experiment and Results</a:t>
            </a:r>
            <a:endParaRPr lang="en-US" u="sng" dirty="0"/>
          </a:p>
        </p:txBody>
      </p:sp>
      <p:sp>
        <p:nvSpPr>
          <p:cNvPr id="3" name="Content Placeholder 2">
            <a:extLst>
              <a:ext uri="{FF2B5EF4-FFF2-40B4-BE49-F238E27FC236}">
                <a16:creationId xmlns:a16="http://schemas.microsoft.com/office/drawing/2014/main" id="{993CF3F1-7A93-4B17-8E23-00070F5DBACF}"/>
              </a:ext>
            </a:extLst>
          </p:cNvPr>
          <p:cNvSpPr>
            <a:spLocks noGrp="1"/>
          </p:cNvSpPr>
          <p:nvPr>
            <p:ph idx="1"/>
          </p:nvPr>
        </p:nvSpPr>
        <p:spPr>
          <a:xfrm>
            <a:off x="633506" y="1690688"/>
            <a:ext cx="10720294" cy="5167312"/>
          </a:xfrm>
        </p:spPr>
        <p:txBody>
          <a:bodyPr/>
          <a:lstStyle/>
          <a:p>
            <a:pPr marL="0" indent="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Result for two neuron in output </a:t>
            </a: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1.KNN classifier</a:t>
            </a:r>
          </a:p>
          <a:p>
            <a:pPr marL="0" indent="0">
              <a:buNone/>
            </a:pP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B044494-4891-45B0-A598-BB935E33BFF5}"/>
              </a:ext>
            </a:extLst>
          </p:cNvPr>
          <p:cNvGraphicFramePr>
            <a:graphicFrameLocks noGrp="1"/>
          </p:cNvGraphicFramePr>
          <p:nvPr>
            <p:extLst>
              <p:ext uri="{D42A27DB-BD31-4B8C-83A1-F6EECF244321}">
                <p14:modId xmlns:p14="http://schemas.microsoft.com/office/powerpoint/2010/main" val="1404914303"/>
              </p:ext>
            </p:extLst>
          </p:nvPr>
        </p:nvGraphicFramePr>
        <p:xfrm>
          <a:off x="1532965" y="3087585"/>
          <a:ext cx="8328210" cy="2704944"/>
        </p:xfrm>
        <a:graphic>
          <a:graphicData uri="http://schemas.openxmlformats.org/drawingml/2006/table">
            <a:tbl>
              <a:tblPr firstRow="1" bandRow="1">
                <a:tableStyleId>{073A0DAA-6AF3-43AB-8588-CEC1D06C72B9}</a:tableStyleId>
              </a:tblPr>
              <a:tblGrid>
                <a:gridCol w="1665642">
                  <a:extLst>
                    <a:ext uri="{9D8B030D-6E8A-4147-A177-3AD203B41FA5}">
                      <a16:colId xmlns:a16="http://schemas.microsoft.com/office/drawing/2014/main" val="3672881519"/>
                    </a:ext>
                  </a:extLst>
                </a:gridCol>
                <a:gridCol w="1665642">
                  <a:extLst>
                    <a:ext uri="{9D8B030D-6E8A-4147-A177-3AD203B41FA5}">
                      <a16:colId xmlns:a16="http://schemas.microsoft.com/office/drawing/2014/main" val="401258040"/>
                    </a:ext>
                  </a:extLst>
                </a:gridCol>
                <a:gridCol w="1665642">
                  <a:extLst>
                    <a:ext uri="{9D8B030D-6E8A-4147-A177-3AD203B41FA5}">
                      <a16:colId xmlns:a16="http://schemas.microsoft.com/office/drawing/2014/main" val="1028563911"/>
                    </a:ext>
                  </a:extLst>
                </a:gridCol>
                <a:gridCol w="1665642">
                  <a:extLst>
                    <a:ext uri="{9D8B030D-6E8A-4147-A177-3AD203B41FA5}">
                      <a16:colId xmlns:a16="http://schemas.microsoft.com/office/drawing/2014/main" val="669357333"/>
                    </a:ext>
                  </a:extLst>
                </a:gridCol>
                <a:gridCol w="1665642">
                  <a:extLst>
                    <a:ext uri="{9D8B030D-6E8A-4147-A177-3AD203B41FA5}">
                      <a16:colId xmlns:a16="http://schemas.microsoft.com/office/drawing/2014/main" val="2910133415"/>
                    </a:ext>
                  </a:extLst>
                </a:gridCol>
              </a:tblGrid>
              <a:tr h="901648">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Precision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Recall</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F1-Score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209393021"/>
                  </a:ext>
                </a:extLst>
              </a:tr>
              <a:tr h="901648">
                <a:tc>
                  <a:txBody>
                    <a:bodyPr/>
                    <a:lstStyle/>
                    <a:p>
                      <a:r>
                        <a:rPr lang="en-US" dirty="0"/>
                        <a:t>Yes</a:t>
                      </a:r>
                    </a:p>
                  </a:txBody>
                  <a:tcPr/>
                </a:tc>
                <a:tc>
                  <a:txBody>
                    <a:bodyPr/>
                    <a:lstStyle/>
                    <a:p>
                      <a:r>
                        <a:rPr lang="en-US" dirty="0"/>
                        <a:t>0.87</a:t>
                      </a:r>
                    </a:p>
                  </a:txBody>
                  <a:tcPr/>
                </a:tc>
                <a:tc>
                  <a:txBody>
                    <a:bodyPr/>
                    <a:lstStyle/>
                    <a:p>
                      <a:r>
                        <a:rPr lang="en-US" dirty="0"/>
                        <a:t>1.00</a:t>
                      </a:r>
                    </a:p>
                  </a:txBody>
                  <a:tcPr/>
                </a:tc>
                <a:tc>
                  <a:txBody>
                    <a:bodyPr/>
                    <a:lstStyle/>
                    <a:p>
                      <a:r>
                        <a:rPr lang="en-US" dirty="0"/>
                        <a:t>0.93</a:t>
                      </a:r>
                    </a:p>
                  </a:txBody>
                  <a:tcPr/>
                </a:tc>
                <a:tc rowSpan="2">
                  <a:txBody>
                    <a:bodyPr/>
                    <a:lstStyle/>
                    <a:p>
                      <a:endParaRPr lang="en-US" dirty="0"/>
                    </a:p>
                    <a:p>
                      <a:endParaRPr lang="en-US" dirty="0"/>
                    </a:p>
                    <a:p>
                      <a:r>
                        <a:rPr lang="en-US" dirty="0"/>
                        <a:t>         0.87</a:t>
                      </a:r>
                    </a:p>
                  </a:txBody>
                  <a:tcPr/>
                </a:tc>
                <a:extLst>
                  <a:ext uri="{0D108BD9-81ED-4DB2-BD59-A6C34878D82A}">
                    <a16:rowId xmlns:a16="http://schemas.microsoft.com/office/drawing/2014/main" val="1352644376"/>
                  </a:ext>
                </a:extLst>
              </a:tr>
              <a:tr h="901648">
                <a:tc>
                  <a:txBody>
                    <a:bodyPr/>
                    <a:lstStyle/>
                    <a:p>
                      <a:r>
                        <a:rPr lang="en-US" dirty="0"/>
                        <a:t>No</a:t>
                      </a:r>
                    </a:p>
                  </a:txBody>
                  <a:tcPr/>
                </a:tc>
                <a:tc>
                  <a:txBody>
                    <a:bodyPr/>
                    <a:lstStyle/>
                    <a:p>
                      <a:r>
                        <a:rPr lang="en-US" dirty="0"/>
                        <a:t>1.00</a:t>
                      </a:r>
                    </a:p>
                  </a:txBody>
                  <a:tcPr/>
                </a:tc>
                <a:tc>
                  <a:txBody>
                    <a:bodyPr/>
                    <a:lstStyle/>
                    <a:p>
                      <a:r>
                        <a:rPr lang="en-US" dirty="0"/>
                        <a:t>0.20</a:t>
                      </a:r>
                    </a:p>
                  </a:txBody>
                  <a:tcPr/>
                </a:tc>
                <a:tc>
                  <a:txBody>
                    <a:bodyPr/>
                    <a:lstStyle/>
                    <a:p>
                      <a:r>
                        <a:rPr lang="en-US" dirty="0"/>
                        <a:t>0.33</a:t>
                      </a:r>
                    </a:p>
                  </a:txBody>
                  <a:tcPr/>
                </a:tc>
                <a:tc vMerge="1">
                  <a:txBody>
                    <a:bodyPr/>
                    <a:lstStyle/>
                    <a:p>
                      <a:endParaRPr lang="en-US" dirty="0"/>
                    </a:p>
                  </a:txBody>
                  <a:tcPr/>
                </a:tc>
                <a:extLst>
                  <a:ext uri="{0D108BD9-81ED-4DB2-BD59-A6C34878D82A}">
                    <a16:rowId xmlns:a16="http://schemas.microsoft.com/office/drawing/2014/main" val="2120315068"/>
                  </a:ext>
                </a:extLst>
              </a:tr>
            </a:tbl>
          </a:graphicData>
        </a:graphic>
      </p:graphicFrame>
      <p:sp>
        <p:nvSpPr>
          <p:cNvPr id="5" name="TextBox 4">
            <a:extLst>
              <a:ext uri="{FF2B5EF4-FFF2-40B4-BE49-F238E27FC236}">
                <a16:creationId xmlns:a16="http://schemas.microsoft.com/office/drawing/2014/main" id="{4CCB0A92-81BD-4D71-B99B-712BD56BC341}"/>
              </a:ext>
            </a:extLst>
          </p:cNvPr>
          <p:cNvSpPr txBox="1"/>
          <p:nvPr/>
        </p:nvSpPr>
        <p:spPr>
          <a:xfrm>
            <a:off x="645459" y="4402291"/>
            <a:ext cx="2447364" cy="338554"/>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E17FEAF-2215-4F2D-965D-00D456B13A18}"/>
              </a:ext>
            </a:extLst>
          </p:cNvPr>
          <p:cNvSpPr txBox="1"/>
          <p:nvPr/>
        </p:nvSpPr>
        <p:spPr>
          <a:xfrm>
            <a:off x="3662829" y="5891657"/>
            <a:ext cx="466164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classifier gives us 87% accuracy of the model</a:t>
            </a:r>
          </a:p>
        </p:txBody>
      </p:sp>
    </p:spTree>
    <p:extLst>
      <p:ext uri="{BB962C8B-B14F-4D97-AF65-F5344CB8AC3E}">
        <p14:creationId xmlns:p14="http://schemas.microsoft.com/office/powerpoint/2010/main" val="1416701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A5C2-6FDF-4607-B875-A39E3477EA2C}"/>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Experiment and Result</a:t>
            </a:r>
          </a:p>
        </p:txBody>
      </p:sp>
      <p:sp>
        <p:nvSpPr>
          <p:cNvPr id="3" name="Content Placeholder 2">
            <a:extLst>
              <a:ext uri="{FF2B5EF4-FFF2-40B4-BE49-F238E27FC236}">
                <a16:creationId xmlns:a16="http://schemas.microsoft.com/office/drawing/2014/main" id="{A434A683-0BD4-4421-AD71-C9D10D16D0AD}"/>
              </a:ext>
            </a:extLst>
          </p:cNvPr>
          <p:cNvSpPr>
            <a:spLocks noGrp="1"/>
          </p:cNvSpPr>
          <p:nvPr>
            <p:ph idx="1"/>
          </p:nvPr>
        </p:nvSpPr>
        <p:spPr>
          <a:xfrm>
            <a:off x="1846728" y="2465293"/>
            <a:ext cx="9507071" cy="3711669"/>
          </a:xfrm>
        </p:spPr>
        <p:txBody>
          <a:bodyPr/>
          <a:lstStyle/>
          <a:p>
            <a:pPr marL="0" indent="0" algn="l" rtl="0" eaLnBrk="1" fontAlgn="t" latinLnBrk="0" hangingPunct="1">
              <a:spcBef>
                <a:spcPts val="0"/>
              </a:spcBef>
              <a:spcAft>
                <a:spcPts val="0"/>
              </a:spcAft>
              <a:buNone/>
            </a:pPr>
            <a:r>
              <a:rPr lang="en-US" sz="1600" b="1" u="sng" dirty="0">
                <a:latin typeface="Times New Roman" panose="02020603050405020304" pitchFamily="18" charset="0"/>
                <a:cs typeface="Times New Roman" panose="02020603050405020304" pitchFamily="18" charset="0"/>
              </a:rPr>
              <a:t>2.Naïve bayes classifier</a:t>
            </a:r>
          </a:p>
          <a:p>
            <a:pPr marL="0" indent="0" algn="l" rtl="0" eaLnBrk="1" fontAlgn="t" latinLnBrk="0" hangingPunct="1">
              <a:spcBef>
                <a:spcPts val="0"/>
              </a:spcBef>
              <a:spcAft>
                <a:spcPts val="0"/>
              </a:spcAft>
              <a:buNone/>
            </a:pPr>
            <a:endParaRPr lang="en-US" sz="1600" b="1" i="0" u="sng" strike="noStrike" dirty="0">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US" sz="1600" b="1" i="0" u="sng"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Precision</a:t>
            </a: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Recall</a:t>
            </a: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F1-Score</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p:txBody>
      </p:sp>
      <p:graphicFrame>
        <p:nvGraphicFramePr>
          <p:cNvPr id="4" name="Table 4">
            <a:extLst>
              <a:ext uri="{FF2B5EF4-FFF2-40B4-BE49-F238E27FC236}">
                <a16:creationId xmlns:a16="http://schemas.microsoft.com/office/drawing/2014/main" id="{EAC4790B-B60E-4BA1-807E-2B88D8C1E7FF}"/>
              </a:ext>
            </a:extLst>
          </p:cNvPr>
          <p:cNvGraphicFramePr>
            <a:graphicFrameLocks noGrp="1"/>
          </p:cNvGraphicFramePr>
          <p:nvPr>
            <p:extLst>
              <p:ext uri="{D42A27DB-BD31-4B8C-83A1-F6EECF244321}">
                <p14:modId xmlns:p14="http://schemas.microsoft.com/office/powerpoint/2010/main" val="3873023418"/>
              </p:ext>
            </p:extLst>
          </p:nvPr>
        </p:nvGraphicFramePr>
        <p:xfrm>
          <a:off x="1846728" y="3041525"/>
          <a:ext cx="8241555" cy="2709333"/>
        </p:xfrm>
        <a:graphic>
          <a:graphicData uri="http://schemas.openxmlformats.org/drawingml/2006/table">
            <a:tbl>
              <a:tblPr firstRow="1" bandRow="1">
                <a:tableStyleId>{93296810-A885-4BE3-A3E7-6D5BEEA58F35}</a:tableStyleId>
              </a:tblPr>
              <a:tblGrid>
                <a:gridCol w="1648311">
                  <a:extLst>
                    <a:ext uri="{9D8B030D-6E8A-4147-A177-3AD203B41FA5}">
                      <a16:colId xmlns:a16="http://schemas.microsoft.com/office/drawing/2014/main" val="2161749576"/>
                    </a:ext>
                  </a:extLst>
                </a:gridCol>
                <a:gridCol w="1648311">
                  <a:extLst>
                    <a:ext uri="{9D8B030D-6E8A-4147-A177-3AD203B41FA5}">
                      <a16:colId xmlns:a16="http://schemas.microsoft.com/office/drawing/2014/main" val="1543351953"/>
                    </a:ext>
                  </a:extLst>
                </a:gridCol>
                <a:gridCol w="1648311">
                  <a:extLst>
                    <a:ext uri="{9D8B030D-6E8A-4147-A177-3AD203B41FA5}">
                      <a16:colId xmlns:a16="http://schemas.microsoft.com/office/drawing/2014/main" val="3584167402"/>
                    </a:ext>
                  </a:extLst>
                </a:gridCol>
                <a:gridCol w="1648311">
                  <a:extLst>
                    <a:ext uri="{9D8B030D-6E8A-4147-A177-3AD203B41FA5}">
                      <a16:colId xmlns:a16="http://schemas.microsoft.com/office/drawing/2014/main" val="4133258859"/>
                    </a:ext>
                  </a:extLst>
                </a:gridCol>
                <a:gridCol w="1648311">
                  <a:extLst>
                    <a:ext uri="{9D8B030D-6E8A-4147-A177-3AD203B41FA5}">
                      <a16:colId xmlns:a16="http://schemas.microsoft.com/office/drawing/2014/main" val="4046049402"/>
                    </a:ext>
                  </a:extLst>
                </a:gridCol>
              </a:tblGrid>
              <a:tr h="903111">
                <a:tc>
                  <a:txBody>
                    <a:bodyPr/>
                    <a:lstStyle/>
                    <a:p>
                      <a:r>
                        <a:rPr lang="en-US" sz="1600" dirty="0" err="1">
                          <a:latin typeface="Times New Roman" panose="02020603050405020304" pitchFamily="18" charset="0"/>
                          <a:cs typeface="Times New Roman" panose="02020603050405020304" pitchFamily="18" charset="0"/>
                        </a:rPr>
                        <a:t>Lung_cancer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Precision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Recall</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cap="none" dirty="0">
                          <a:latin typeface="Times New Roman" panose="02020603050405020304" pitchFamily="18" charset="0"/>
                          <a:cs typeface="Times New Roman" panose="02020603050405020304" pitchFamily="18" charset="0"/>
                        </a:rPr>
                        <a:t>F1-Score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430403910"/>
                  </a:ext>
                </a:extLst>
              </a:tr>
              <a:tr h="903111">
                <a:tc>
                  <a:txBody>
                    <a:bodyPr/>
                    <a:lstStyle/>
                    <a:p>
                      <a:r>
                        <a:rPr lang="en-US" dirty="0"/>
                        <a:t>Yes</a:t>
                      </a:r>
                    </a:p>
                  </a:txBody>
                  <a:tcPr/>
                </a:tc>
                <a:tc>
                  <a:txBody>
                    <a:bodyPr/>
                    <a:lstStyle/>
                    <a:p>
                      <a:r>
                        <a:rPr lang="en-US" dirty="0"/>
                        <a:t>0.89</a:t>
                      </a:r>
                    </a:p>
                  </a:txBody>
                  <a:tcPr/>
                </a:tc>
                <a:tc>
                  <a:txBody>
                    <a:bodyPr/>
                    <a:lstStyle/>
                    <a:p>
                      <a:r>
                        <a:rPr lang="en-US" dirty="0"/>
                        <a:t>0.98</a:t>
                      </a:r>
                    </a:p>
                  </a:txBody>
                  <a:tcPr/>
                </a:tc>
                <a:tc>
                  <a:txBody>
                    <a:bodyPr/>
                    <a:lstStyle/>
                    <a:p>
                      <a:r>
                        <a:rPr lang="en-US" dirty="0"/>
                        <a:t>0.94</a:t>
                      </a:r>
                    </a:p>
                  </a:txBody>
                  <a:tcPr/>
                </a:tc>
                <a:tc rowSpan="2">
                  <a:txBody>
                    <a:bodyPr/>
                    <a:lstStyle/>
                    <a:p>
                      <a:endParaRPr lang="en-US" dirty="0"/>
                    </a:p>
                    <a:p>
                      <a:endParaRPr lang="en-US" dirty="0"/>
                    </a:p>
                    <a:p>
                      <a:r>
                        <a:rPr lang="en-US" dirty="0"/>
                        <a:t>         </a:t>
                      </a:r>
                    </a:p>
                    <a:p>
                      <a:r>
                        <a:rPr lang="en-US" dirty="0"/>
                        <a:t>            89%</a:t>
                      </a:r>
                    </a:p>
                  </a:txBody>
                  <a:tcPr/>
                </a:tc>
                <a:extLst>
                  <a:ext uri="{0D108BD9-81ED-4DB2-BD59-A6C34878D82A}">
                    <a16:rowId xmlns:a16="http://schemas.microsoft.com/office/drawing/2014/main" val="2184054329"/>
                  </a:ext>
                </a:extLst>
              </a:tr>
              <a:tr h="903111">
                <a:tc>
                  <a:txBody>
                    <a:bodyPr/>
                    <a:lstStyle/>
                    <a:p>
                      <a:r>
                        <a:rPr lang="en-US" dirty="0"/>
                        <a:t>No</a:t>
                      </a:r>
                    </a:p>
                  </a:txBody>
                  <a:tcPr/>
                </a:tc>
                <a:tc>
                  <a:txBody>
                    <a:bodyPr/>
                    <a:lstStyle/>
                    <a:p>
                      <a:r>
                        <a:rPr lang="en-US" dirty="0"/>
                        <a:t>0.80</a:t>
                      </a:r>
                    </a:p>
                  </a:txBody>
                  <a:tcPr/>
                </a:tc>
                <a:tc>
                  <a:txBody>
                    <a:bodyPr/>
                    <a:lstStyle/>
                    <a:p>
                      <a:r>
                        <a:rPr lang="en-US" dirty="0"/>
                        <a:t>0.40</a:t>
                      </a:r>
                    </a:p>
                  </a:txBody>
                  <a:tcPr/>
                </a:tc>
                <a:tc>
                  <a:txBody>
                    <a:bodyPr/>
                    <a:lstStyle/>
                    <a:p>
                      <a:r>
                        <a:rPr lang="en-US" dirty="0"/>
                        <a:t>0.53</a:t>
                      </a:r>
                    </a:p>
                  </a:txBody>
                  <a:tcPr/>
                </a:tc>
                <a:tc vMerge="1">
                  <a:txBody>
                    <a:bodyPr/>
                    <a:lstStyle/>
                    <a:p>
                      <a:endParaRPr lang="en-US" dirty="0"/>
                    </a:p>
                  </a:txBody>
                  <a:tcPr/>
                </a:tc>
                <a:extLst>
                  <a:ext uri="{0D108BD9-81ED-4DB2-BD59-A6C34878D82A}">
                    <a16:rowId xmlns:a16="http://schemas.microsoft.com/office/drawing/2014/main" val="2148925770"/>
                  </a:ext>
                </a:extLst>
              </a:tr>
            </a:tbl>
          </a:graphicData>
        </a:graphic>
      </p:graphicFrame>
      <p:sp>
        <p:nvSpPr>
          <p:cNvPr id="5" name="TextBox 4">
            <a:extLst>
              <a:ext uri="{FF2B5EF4-FFF2-40B4-BE49-F238E27FC236}">
                <a16:creationId xmlns:a16="http://schemas.microsoft.com/office/drawing/2014/main" id="{C1689083-A677-4868-AED5-D3BC627A79DB}"/>
              </a:ext>
            </a:extLst>
          </p:cNvPr>
          <p:cNvSpPr txBox="1"/>
          <p:nvPr/>
        </p:nvSpPr>
        <p:spPr>
          <a:xfrm>
            <a:off x="3990787" y="5882183"/>
            <a:ext cx="395343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classifiers gives us 89% accuracy</a:t>
            </a:r>
          </a:p>
        </p:txBody>
      </p:sp>
    </p:spTree>
    <p:extLst>
      <p:ext uri="{BB962C8B-B14F-4D97-AF65-F5344CB8AC3E}">
        <p14:creationId xmlns:p14="http://schemas.microsoft.com/office/powerpoint/2010/main" val="3896245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89ED-12DC-4AA3-AEE9-3B60F25EBC6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Analysis</a:t>
            </a:r>
            <a:endParaRPr lang="en-US" u="sng" dirty="0"/>
          </a:p>
        </p:txBody>
      </p:sp>
      <p:sp>
        <p:nvSpPr>
          <p:cNvPr id="3" name="Content Placeholder 2">
            <a:extLst>
              <a:ext uri="{FF2B5EF4-FFF2-40B4-BE49-F238E27FC236}">
                <a16:creationId xmlns:a16="http://schemas.microsoft.com/office/drawing/2014/main" id="{ACB9544E-BB81-4950-AF7B-975035138584}"/>
              </a:ext>
            </a:extLst>
          </p:cNvPr>
          <p:cNvSpPr>
            <a:spLocks noGrp="1"/>
          </p:cNvSpPr>
          <p:nvPr>
            <p:ph idx="1"/>
          </p:nvPr>
        </p:nvSpPr>
        <p:spPr>
          <a:xfrm>
            <a:off x="391459" y="1825625"/>
            <a:ext cx="10962341" cy="4351338"/>
          </a:xfrm>
        </p:spPr>
        <p:txBody>
          <a:bodyPr>
            <a:normAutofit/>
          </a:bodyPr>
          <a:lstStyle/>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Accuracy for single neuron in output</a:t>
            </a:r>
          </a:p>
          <a:p>
            <a:pPr marL="0" indent="0">
              <a:buNone/>
            </a:pP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CB2F9C8-ABC8-4D65-AE0B-DE143DD28130}"/>
              </a:ext>
            </a:extLst>
          </p:cNvPr>
          <p:cNvGraphicFramePr>
            <a:graphicFrameLocks noGrp="1"/>
          </p:cNvGraphicFramePr>
          <p:nvPr>
            <p:extLst>
              <p:ext uri="{D42A27DB-BD31-4B8C-83A1-F6EECF244321}">
                <p14:modId xmlns:p14="http://schemas.microsoft.com/office/powerpoint/2010/main" val="3072710995"/>
              </p:ext>
            </p:extLst>
          </p:nvPr>
        </p:nvGraphicFramePr>
        <p:xfrm>
          <a:off x="391459" y="2584324"/>
          <a:ext cx="4888754" cy="2462804"/>
        </p:xfrm>
        <a:graphic>
          <a:graphicData uri="http://schemas.openxmlformats.org/drawingml/2006/table">
            <a:tbl>
              <a:tblPr firstRow="1" bandRow="1">
                <a:tableStyleId>{5C22544A-7EE6-4342-B048-85BDC9FD1C3A}</a:tableStyleId>
              </a:tblPr>
              <a:tblGrid>
                <a:gridCol w="2444377">
                  <a:extLst>
                    <a:ext uri="{9D8B030D-6E8A-4147-A177-3AD203B41FA5}">
                      <a16:colId xmlns:a16="http://schemas.microsoft.com/office/drawing/2014/main" val="968237387"/>
                    </a:ext>
                  </a:extLst>
                </a:gridCol>
                <a:gridCol w="2444377">
                  <a:extLst>
                    <a:ext uri="{9D8B030D-6E8A-4147-A177-3AD203B41FA5}">
                      <a16:colId xmlns:a16="http://schemas.microsoft.com/office/drawing/2014/main" val="650447554"/>
                    </a:ext>
                  </a:extLst>
                </a:gridCol>
              </a:tblGrid>
              <a:tr h="615701">
                <a:tc>
                  <a:txBody>
                    <a:bodyPr/>
                    <a:lstStyle/>
                    <a:p>
                      <a:r>
                        <a:rPr lang="en-US" sz="1600" dirty="0">
                          <a:latin typeface="Times New Roman" panose="02020603050405020304" pitchFamily="18" charset="0"/>
                          <a:cs typeface="Times New Roman" panose="02020603050405020304" pitchFamily="18" charset="0"/>
                        </a:rPr>
                        <a:t>Classifiers</a:t>
                      </a: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4199314829"/>
                  </a:ext>
                </a:extLst>
              </a:tr>
              <a:tr h="615701">
                <a:tc>
                  <a:txBody>
                    <a:bodyPr/>
                    <a:lstStyle/>
                    <a:p>
                      <a:r>
                        <a:rPr lang="en-US" sz="1600" dirty="0">
                          <a:latin typeface="Times New Roman" panose="02020603050405020304" pitchFamily="18" charset="0"/>
                          <a:cs typeface="Times New Roman" panose="02020603050405020304" pitchFamily="18" charset="0"/>
                        </a:rPr>
                        <a:t>KNN</a:t>
                      </a:r>
                    </a:p>
                  </a:txBody>
                  <a:tcPr/>
                </a:tc>
                <a:tc>
                  <a:txBody>
                    <a:bodyPr/>
                    <a:lstStyle/>
                    <a:p>
                      <a:r>
                        <a:rPr lang="en-US" sz="1600"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763620697"/>
                  </a:ext>
                </a:extLst>
              </a:tr>
              <a:tr h="615701">
                <a:tc>
                  <a:txBody>
                    <a:bodyPr/>
                    <a:lstStyle/>
                    <a:p>
                      <a:r>
                        <a:rPr lang="en-US" sz="1600" dirty="0">
                          <a:latin typeface="Times New Roman" panose="02020603050405020304" pitchFamily="18" charset="0"/>
                          <a:cs typeface="Times New Roman" panose="02020603050405020304" pitchFamily="18" charset="0"/>
                        </a:rPr>
                        <a:t>Naïve bayes</a:t>
                      </a:r>
                    </a:p>
                  </a:txBody>
                  <a:tcPr/>
                </a:tc>
                <a:tc>
                  <a:txBody>
                    <a:bodyPr/>
                    <a:lstStyle/>
                    <a:p>
                      <a:r>
                        <a:rPr lang="en-US" sz="1600"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563657645"/>
                  </a:ext>
                </a:extLst>
              </a:tr>
              <a:tr h="615701">
                <a:tc>
                  <a:txBody>
                    <a:bodyPr/>
                    <a:lstStyle/>
                    <a:p>
                      <a:r>
                        <a:rPr lang="en-US" sz="1600" dirty="0">
                          <a:latin typeface="Times New Roman" panose="02020603050405020304" pitchFamily="18" charset="0"/>
                          <a:cs typeface="Times New Roman" panose="02020603050405020304" pitchFamily="18" charset="0"/>
                        </a:rPr>
                        <a:t>Logistic regression</a:t>
                      </a:r>
                    </a:p>
                  </a:txBody>
                  <a:tcPr/>
                </a:tc>
                <a:tc>
                  <a:txBody>
                    <a:bodyPr/>
                    <a:lstStyle/>
                    <a:p>
                      <a:r>
                        <a:rPr lang="en-US" sz="1600" dirty="0">
                          <a:latin typeface="Times New Roman" panose="02020603050405020304" pitchFamily="18" charset="0"/>
                          <a:cs typeface="Times New Roman" panose="02020603050405020304" pitchFamily="18" charset="0"/>
                        </a:rPr>
                        <a:t>0.87</a:t>
                      </a:r>
                    </a:p>
                  </a:txBody>
                  <a:tcPr/>
                </a:tc>
                <a:extLst>
                  <a:ext uri="{0D108BD9-81ED-4DB2-BD59-A6C34878D82A}">
                    <a16:rowId xmlns:a16="http://schemas.microsoft.com/office/drawing/2014/main" val="1515060758"/>
                  </a:ext>
                </a:extLst>
              </a:tr>
            </a:tbl>
          </a:graphicData>
        </a:graphic>
      </p:graphicFrame>
      <p:sp>
        <p:nvSpPr>
          <p:cNvPr id="5" name="TextBox 4">
            <a:extLst>
              <a:ext uri="{FF2B5EF4-FFF2-40B4-BE49-F238E27FC236}">
                <a16:creationId xmlns:a16="http://schemas.microsoft.com/office/drawing/2014/main" id="{DAD4492B-68E5-4AEA-A81F-3B47D41C8F69}"/>
              </a:ext>
            </a:extLst>
          </p:cNvPr>
          <p:cNvSpPr txBox="1"/>
          <p:nvPr/>
        </p:nvSpPr>
        <p:spPr>
          <a:xfrm>
            <a:off x="7234519" y="2178302"/>
            <a:ext cx="3666564" cy="33855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Accuracy for two neuron in output</a:t>
            </a:r>
          </a:p>
        </p:txBody>
      </p:sp>
      <p:graphicFrame>
        <p:nvGraphicFramePr>
          <p:cNvPr id="6" name="Table 5">
            <a:extLst>
              <a:ext uri="{FF2B5EF4-FFF2-40B4-BE49-F238E27FC236}">
                <a16:creationId xmlns:a16="http://schemas.microsoft.com/office/drawing/2014/main" id="{E9A99AA0-F0A7-4F61-844A-31BB33375BDD}"/>
              </a:ext>
            </a:extLst>
          </p:cNvPr>
          <p:cNvGraphicFramePr>
            <a:graphicFrameLocks noGrp="1"/>
          </p:cNvGraphicFramePr>
          <p:nvPr>
            <p:extLst>
              <p:ext uri="{D42A27DB-BD31-4B8C-83A1-F6EECF244321}">
                <p14:modId xmlns:p14="http://schemas.microsoft.com/office/powerpoint/2010/main" val="3082762511"/>
              </p:ext>
            </p:extLst>
          </p:nvPr>
        </p:nvGraphicFramePr>
        <p:xfrm>
          <a:off x="6306669" y="2584324"/>
          <a:ext cx="5132296" cy="2462805"/>
        </p:xfrm>
        <a:graphic>
          <a:graphicData uri="http://schemas.openxmlformats.org/drawingml/2006/table">
            <a:tbl>
              <a:tblPr firstRow="1" bandRow="1">
                <a:tableStyleId>{21E4AEA4-8DFA-4A89-87EB-49C32662AFE0}</a:tableStyleId>
              </a:tblPr>
              <a:tblGrid>
                <a:gridCol w="2566148">
                  <a:extLst>
                    <a:ext uri="{9D8B030D-6E8A-4147-A177-3AD203B41FA5}">
                      <a16:colId xmlns:a16="http://schemas.microsoft.com/office/drawing/2014/main" val="495893767"/>
                    </a:ext>
                  </a:extLst>
                </a:gridCol>
                <a:gridCol w="2566148">
                  <a:extLst>
                    <a:ext uri="{9D8B030D-6E8A-4147-A177-3AD203B41FA5}">
                      <a16:colId xmlns:a16="http://schemas.microsoft.com/office/drawing/2014/main" val="2981718379"/>
                    </a:ext>
                  </a:extLst>
                </a:gridCol>
              </a:tblGrid>
              <a:tr h="820935">
                <a:tc>
                  <a:txBody>
                    <a:bodyPr/>
                    <a:lstStyle/>
                    <a:p>
                      <a:r>
                        <a:rPr lang="en-US" sz="1600" dirty="0">
                          <a:latin typeface="Times New Roman" panose="02020603050405020304" pitchFamily="18" charset="0"/>
                          <a:cs typeface="Times New Roman" panose="02020603050405020304" pitchFamily="18" charset="0"/>
                        </a:rPr>
                        <a:t>Classifiers</a:t>
                      </a:r>
                    </a:p>
                  </a:txBody>
                  <a:tcPr/>
                </a:tc>
                <a:tc>
                  <a:txBody>
                    <a:bodyPr/>
                    <a:lstStyle/>
                    <a:p>
                      <a:r>
                        <a:rPr lang="en-US" sz="16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154363861"/>
                  </a:ext>
                </a:extLst>
              </a:tr>
              <a:tr h="820935">
                <a:tc>
                  <a:txBody>
                    <a:bodyPr/>
                    <a:lstStyle/>
                    <a:p>
                      <a:r>
                        <a:rPr lang="en-US" sz="1600" dirty="0">
                          <a:latin typeface="Times New Roman" panose="02020603050405020304" pitchFamily="18" charset="0"/>
                          <a:cs typeface="Times New Roman" panose="02020603050405020304" pitchFamily="18" charset="0"/>
                        </a:rPr>
                        <a:t>KNN</a:t>
                      </a:r>
                    </a:p>
                  </a:txBody>
                  <a:tcPr/>
                </a:tc>
                <a:tc>
                  <a:txBody>
                    <a:bodyPr/>
                    <a:lstStyle/>
                    <a:p>
                      <a:r>
                        <a:rPr lang="en-US" sz="1600" dirty="0">
                          <a:latin typeface="Times New Roman" panose="02020603050405020304" pitchFamily="18" charset="0"/>
                          <a:cs typeface="Times New Roman" panose="02020603050405020304" pitchFamily="18" charset="0"/>
                        </a:rPr>
                        <a:t>0.87</a:t>
                      </a:r>
                    </a:p>
                  </a:txBody>
                  <a:tcPr/>
                </a:tc>
                <a:extLst>
                  <a:ext uri="{0D108BD9-81ED-4DB2-BD59-A6C34878D82A}">
                    <a16:rowId xmlns:a16="http://schemas.microsoft.com/office/drawing/2014/main" val="1521346767"/>
                  </a:ext>
                </a:extLst>
              </a:tr>
              <a:tr h="820935">
                <a:tc>
                  <a:txBody>
                    <a:bodyPr/>
                    <a:lstStyle/>
                    <a:p>
                      <a:r>
                        <a:rPr lang="en-US" sz="1600" dirty="0">
                          <a:latin typeface="Times New Roman" panose="02020603050405020304" pitchFamily="18" charset="0"/>
                          <a:cs typeface="Times New Roman" panose="02020603050405020304" pitchFamily="18" charset="0"/>
                        </a:rPr>
                        <a:t>Naïve bayes</a:t>
                      </a:r>
                    </a:p>
                  </a:txBody>
                  <a:tcPr/>
                </a:tc>
                <a:tc>
                  <a:txBody>
                    <a:bodyPr/>
                    <a:lstStyle/>
                    <a:p>
                      <a:r>
                        <a:rPr lang="en-US" sz="1600"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2850564364"/>
                  </a:ext>
                </a:extLst>
              </a:tr>
            </a:tbl>
          </a:graphicData>
        </a:graphic>
      </p:graphicFrame>
      <p:sp>
        <p:nvSpPr>
          <p:cNvPr id="7" name="TextBox 6">
            <a:extLst>
              <a:ext uri="{FF2B5EF4-FFF2-40B4-BE49-F238E27FC236}">
                <a16:creationId xmlns:a16="http://schemas.microsoft.com/office/drawing/2014/main" id="{4E5607B4-9B19-47B6-92B8-1FB2110F6594}"/>
              </a:ext>
            </a:extLst>
          </p:cNvPr>
          <p:cNvSpPr txBox="1"/>
          <p:nvPr/>
        </p:nvSpPr>
        <p:spPr>
          <a:xfrm>
            <a:off x="391459" y="5273491"/>
            <a:ext cx="108458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 see Naïve bayes classifiers gives us 88 % best model accuracy for both single class and multiclass in output layer. </a:t>
            </a:r>
          </a:p>
        </p:txBody>
      </p:sp>
    </p:spTree>
    <p:extLst>
      <p:ext uri="{BB962C8B-B14F-4D97-AF65-F5344CB8AC3E}">
        <p14:creationId xmlns:p14="http://schemas.microsoft.com/office/powerpoint/2010/main" val="5254375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AB04-5CF1-4EBA-A4B0-E7D81464F638}"/>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Discussion</a:t>
            </a:r>
            <a:endParaRPr lang="en-US" u="sng" dirty="0"/>
          </a:p>
        </p:txBody>
      </p:sp>
      <p:sp>
        <p:nvSpPr>
          <p:cNvPr id="3" name="Content Placeholder 2">
            <a:extLst>
              <a:ext uri="{FF2B5EF4-FFF2-40B4-BE49-F238E27FC236}">
                <a16:creationId xmlns:a16="http://schemas.microsoft.com/office/drawing/2014/main" id="{4693DDE7-6336-41A9-8BAD-1D2EEA249278}"/>
              </a:ext>
            </a:extLst>
          </p:cNvPr>
          <p:cNvSpPr>
            <a:spLocks noGrp="1"/>
          </p:cNvSpPr>
          <p:nvPr>
            <p:ph idx="1"/>
          </p:nvPr>
        </p:nvSpPr>
        <p:spPr>
          <a:xfrm>
            <a:off x="842682" y="2229037"/>
            <a:ext cx="10515600" cy="2692587"/>
          </a:xfrm>
        </p:spPr>
        <p:txBody>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Networks (ANN) are widely used in the field of medical diagnosis and prediction, including the prediction of lung cancer using binary classification.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Binary classification in this context refers to the classification of lung cancer as either present or absent based on a set of input features.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 ANN for lung cancer prediction using binary classification typically involves training a model on a dataset of known cases of lung cancer and non-cancerous lung conditions. The model is trained to recognize patterns in the input features that are associated with lung cancer and use those patterns to make predictions about new cases.</a:t>
            </a:r>
          </a:p>
          <a:p>
            <a:pPr marL="0" indent="0">
              <a:buNone/>
            </a:pPr>
            <a:endParaRPr lang="en-US" dirty="0"/>
          </a:p>
        </p:txBody>
      </p:sp>
    </p:spTree>
    <p:extLst>
      <p:ext uri="{BB962C8B-B14F-4D97-AF65-F5344CB8AC3E}">
        <p14:creationId xmlns:p14="http://schemas.microsoft.com/office/powerpoint/2010/main" val="3716891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1B3-AF79-458D-B1E3-8D9351D07A7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a:t>
            </a:r>
            <a:r>
              <a:rPr lang="en-US" b="1" u="sng" dirty="0">
                <a:effectLst/>
                <a:latin typeface="Times New Roman" panose="02020603050405020304" pitchFamily="18" charset="0"/>
                <a:ea typeface="Times New Roman" panose="02020603050405020304" pitchFamily="18" charset="0"/>
              </a:rPr>
              <a:t>Conclusion</a:t>
            </a:r>
            <a:endParaRPr lang="en-US" u="sng" dirty="0"/>
          </a:p>
        </p:txBody>
      </p:sp>
      <p:sp>
        <p:nvSpPr>
          <p:cNvPr id="3" name="Content Placeholder 2">
            <a:extLst>
              <a:ext uri="{FF2B5EF4-FFF2-40B4-BE49-F238E27FC236}">
                <a16:creationId xmlns:a16="http://schemas.microsoft.com/office/drawing/2014/main" id="{C98C36E3-F3C4-4F8A-8EC0-DE463E396DEC}"/>
              </a:ext>
            </a:extLst>
          </p:cNvPr>
          <p:cNvSpPr>
            <a:spLocks noGrp="1"/>
          </p:cNvSpPr>
          <p:nvPr>
            <p:ph idx="1"/>
          </p:nvPr>
        </p:nvSpPr>
        <p:spPr>
          <a:xfrm>
            <a:off x="1116106" y="2148354"/>
            <a:ext cx="10515600" cy="2997387"/>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Based on the given information, an ANN model for lung cancer prediction using binary classification has been developed with an accuracy of 88%. This means that the model correctly identified the presence or absence of lung cancer in 88% of the cases it was tested 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level of accuracy is promising, but further validation and evaluation of the model's performance would be necessary to determine its suitability for use in clinical practice. It would also be important to ensure that the model is robust and can handle variations in input data, as well as to address any potential biases or limitations in the dataset used to train the model.</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Overall, this project demonstrates the potential for ANN models to assist in medical diagnosis and prediction, but highlights the importance of careful development, validation, and evaluation to ensure their effectiveness and reliability in real-world settings.</a:t>
            </a:r>
          </a:p>
        </p:txBody>
      </p:sp>
    </p:spTree>
    <p:extLst>
      <p:ext uri="{BB962C8B-B14F-4D97-AF65-F5344CB8AC3E}">
        <p14:creationId xmlns:p14="http://schemas.microsoft.com/office/powerpoint/2010/main" val="970289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BF44-A297-4B55-97A0-BE6784725F6E}"/>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E99FD227-A011-4CD7-B3C8-D08CDC43C08B}"/>
              </a:ext>
            </a:extLst>
          </p:cNvPr>
          <p:cNvSpPr>
            <a:spLocks noGrp="1"/>
          </p:cNvSpPr>
          <p:nvPr>
            <p:ph idx="1"/>
          </p:nvPr>
        </p:nvSpPr>
        <p:spPr>
          <a:xfrm>
            <a:off x="4173070" y="2886634"/>
            <a:ext cx="7415250" cy="141408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When writing about an ANN lung cancer prediction model, it is important to include references to the relevant literature and studies that informed the development and evaluation of the model. We take some research paper information about ANN lung cancer prediction. Those are our reference .</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4209BC2-CA79-486B-99C2-71F2C31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80" y="1714807"/>
            <a:ext cx="3735237" cy="3757738"/>
          </a:xfrm>
          <a:prstGeom prst="rect">
            <a:avLst/>
          </a:prstGeom>
        </p:spPr>
      </p:pic>
    </p:spTree>
    <p:extLst>
      <p:ext uri="{BB962C8B-B14F-4D97-AF65-F5344CB8AC3E}">
        <p14:creationId xmlns:p14="http://schemas.microsoft.com/office/powerpoint/2010/main" val="454941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A1A0-A97E-42CE-80FD-CB0C2821C143}"/>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Appendices</a:t>
            </a:r>
          </a:p>
        </p:txBody>
      </p:sp>
      <p:sp>
        <p:nvSpPr>
          <p:cNvPr id="3" name="Content Placeholder 2">
            <a:extLst>
              <a:ext uri="{FF2B5EF4-FFF2-40B4-BE49-F238E27FC236}">
                <a16:creationId xmlns:a16="http://schemas.microsoft.com/office/drawing/2014/main" id="{12F9E479-3465-4ACB-93D0-56621246296F}"/>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An appendix for a lung cancer prediction model report might include additional details about the model, data used for training and evaluation, and technical specifications.</a:t>
            </a:r>
          </a:p>
          <a:p>
            <a:pPr marL="342900" indent="-342900">
              <a:buAutoNum type="arabicPeriod"/>
            </a:pPr>
            <a:r>
              <a:rPr lang="en-US" sz="1600" b="1" dirty="0">
                <a:latin typeface="Times New Roman" panose="02020603050405020304" pitchFamily="18" charset="0"/>
                <a:cs typeface="Times New Roman" panose="02020603050405020304" pitchFamily="18" charset="0"/>
              </a:rPr>
              <a:t>Description of input features: </a:t>
            </a:r>
            <a:r>
              <a:rPr lang="en-US" sz="1600" dirty="0">
                <a:latin typeface="Times New Roman" panose="02020603050405020304" pitchFamily="18" charset="0"/>
                <a:cs typeface="Times New Roman" panose="02020603050405020304" pitchFamily="18" charset="0"/>
              </a:rPr>
              <a:t>we used 11 input features in our model where ‘Gender’ is categorical and rest of the inputs are numerical .</a:t>
            </a:r>
          </a:p>
          <a:p>
            <a:pPr marL="342900" indent="-342900">
              <a:buAutoNum type="arabicPeriod"/>
            </a:pPr>
            <a:r>
              <a:rPr lang="en-US" sz="1600" b="1" dirty="0">
                <a:latin typeface="Times New Roman" panose="02020603050405020304" pitchFamily="18" charset="0"/>
                <a:cs typeface="Times New Roman" panose="02020603050405020304" pitchFamily="18" charset="0"/>
              </a:rPr>
              <a:t>Model architecture and specifications: </a:t>
            </a:r>
            <a:r>
              <a:rPr lang="en-US" sz="1600" dirty="0">
                <a:latin typeface="Times New Roman" panose="02020603050405020304" pitchFamily="18" charset="0"/>
                <a:cs typeface="Times New Roman" panose="02020603050405020304" pitchFamily="18" charset="0"/>
              </a:rPr>
              <a:t>our model binary classification lung cancer prediction is used with two ways. Where one neuron is used in output layer and another is two neuron in output layer. Besides we used two hidden layer where 12 neuron in 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hidden layer and 8 neuron in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hidden layer. </a:t>
            </a:r>
          </a:p>
          <a:p>
            <a:pPr marL="342900" indent="-342900">
              <a:buAutoNum type="arabicPeriod"/>
            </a:pPr>
            <a:r>
              <a:rPr lang="en-US" sz="1600" b="1" dirty="0">
                <a:latin typeface="Times New Roman" panose="02020603050405020304" pitchFamily="18" charset="0"/>
                <a:cs typeface="Times New Roman" panose="02020603050405020304" pitchFamily="18" charset="0"/>
              </a:rPr>
              <a:t>Performance metrics: </a:t>
            </a:r>
            <a:r>
              <a:rPr lang="en-US" sz="1600" dirty="0">
                <a:latin typeface="Times New Roman" panose="02020603050405020304" pitchFamily="18" charset="0"/>
                <a:cs typeface="Times New Roman" panose="02020603050405020304" pitchFamily="18" charset="0"/>
              </a:rPr>
              <a:t>we used KNN, Naïve bayes , Logistic regression classifiers to find our model accuracy . Where Naïve bayes gives us best accuracy for this model.</a:t>
            </a:r>
          </a:p>
          <a:p>
            <a:pPr marL="342900" indent="-342900">
              <a:buAutoNum type="arabicPeriod"/>
            </a:pPr>
            <a:r>
              <a:rPr lang="en-US" sz="1600" b="1" dirty="0">
                <a:latin typeface="Times New Roman" panose="02020603050405020304" pitchFamily="18" charset="0"/>
                <a:cs typeface="Times New Roman" panose="02020603050405020304" pitchFamily="18" charset="0"/>
              </a:rPr>
              <a:t>Code and software: </a:t>
            </a:r>
            <a:r>
              <a:rPr lang="en-US" sz="1600" dirty="0">
                <a:latin typeface="Times New Roman" panose="02020603050405020304" pitchFamily="18" charset="0"/>
                <a:cs typeface="Times New Roman" panose="02020603050405020304" pitchFamily="18" charset="0"/>
              </a:rPr>
              <a:t>we used google </a:t>
            </a:r>
            <a:r>
              <a:rPr lang="en-US" sz="1600" dirty="0" err="1">
                <a:latin typeface="Times New Roman" panose="02020603050405020304" pitchFamily="18" charset="0"/>
                <a:cs typeface="Times New Roman" panose="02020603050405020304" pitchFamily="18" charset="0"/>
              </a:rPr>
              <a:t>colab</a:t>
            </a:r>
            <a:r>
              <a:rPr lang="en-US" sz="1600" dirty="0">
                <a:latin typeface="Times New Roman" panose="02020603050405020304" pitchFamily="18" charset="0"/>
                <a:cs typeface="Times New Roman" panose="02020603050405020304" pitchFamily="18" charset="0"/>
              </a:rPr>
              <a:t> for creating the model with python language.</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913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51AD1-274A-45C3-B8CE-B23F34B94063}"/>
              </a:ext>
            </a:extLst>
          </p:cNvPr>
          <p:cNvSpPr>
            <a:spLocks noGrp="1"/>
          </p:cNvSpPr>
          <p:nvPr>
            <p:ph idx="1"/>
          </p:nvPr>
        </p:nvSpPr>
        <p:spPr>
          <a:xfrm>
            <a:off x="179294" y="1305673"/>
            <a:ext cx="10806953" cy="3355974"/>
          </a:xfrm>
        </p:spPr>
        <p:txBody>
          <a:bodyPr/>
          <a:lstStyle/>
          <a:p>
            <a:pPr marL="0" indent="0">
              <a:buNone/>
            </a:pPr>
            <a:r>
              <a:rPr lang="en-US" dirty="0"/>
              <a:t>   </a:t>
            </a:r>
          </a:p>
          <a:p>
            <a:endParaRPr lang="en-US" dirty="0"/>
          </a:p>
          <a:p>
            <a:pPr marL="0" indent="0">
              <a:buNone/>
            </a:pPr>
            <a:r>
              <a:rPr lang="en-US" dirty="0"/>
              <a:t>                                </a:t>
            </a:r>
          </a:p>
          <a:p>
            <a:pPr marL="0" indent="0">
              <a:buNone/>
            </a:pPr>
            <a:r>
              <a:rPr lang="en-US" sz="6000" dirty="0"/>
              <a:t>                       </a:t>
            </a:r>
            <a:r>
              <a:rPr lang="en-US" sz="6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562330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B832-2041-4B16-8358-0AEAC294BE9E}"/>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p>
        </p:txBody>
      </p:sp>
      <p:pic>
        <p:nvPicPr>
          <p:cNvPr id="11" name="Graphic 10" descr="Graduation cap">
            <a:extLst>
              <a:ext uri="{FF2B5EF4-FFF2-40B4-BE49-F238E27FC236}">
                <a16:creationId xmlns:a16="http://schemas.microsoft.com/office/drawing/2014/main" id="{2127B84B-37D9-4206-AF9B-32245C780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3976" y="2021541"/>
            <a:ext cx="1407459" cy="1407459"/>
          </a:xfrm>
          <a:prstGeom prst="rect">
            <a:avLst/>
          </a:prstGeom>
        </p:spPr>
      </p:pic>
      <p:pic>
        <p:nvPicPr>
          <p:cNvPr id="13" name="Graphic 12" descr="Database">
            <a:extLst>
              <a:ext uri="{FF2B5EF4-FFF2-40B4-BE49-F238E27FC236}">
                <a16:creationId xmlns:a16="http://schemas.microsoft.com/office/drawing/2014/main" id="{72E77ACD-67ED-4DEF-B4E8-AFDAA9DE24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8764" y="2142564"/>
            <a:ext cx="1497106" cy="1497106"/>
          </a:xfrm>
          <a:prstGeom prst="rect">
            <a:avLst/>
          </a:prstGeom>
        </p:spPr>
      </p:pic>
      <p:pic>
        <p:nvPicPr>
          <p:cNvPr id="17" name="Content Placeholder 16" descr="Books">
            <a:extLst>
              <a:ext uri="{FF2B5EF4-FFF2-40B4-BE49-F238E27FC236}">
                <a16:creationId xmlns:a16="http://schemas.microsoft.com/office/drawing/2014/main" id="{DFB71960-7E1C-4C3B-A0FB-70C044D7D30F}"/>
              </a:ext>
            </a:extLst>
          </p:cNvPr>
          <p:cNvPicPr>
            <a:picLocks noGrp="1" noChangeAspect="1"/>
          </p:cNvPicPr>
          <p:nvPr>
            <p:ph idx="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9506" y="2348753"/>
            <a:ext cx="914400" cy="914400"/>
          </a:xfrm>
        </p:spPr>
      </p:pic>
      <p:sp>
        <p:nvSpPr>
          <p:cNvPr id="18" name="TextBox 17">
            <a:extLst>
              <a:ext uri="{FF2B5EF4-FFF2-40B4-BE49-F238E27FC236}">
                <a16:creationId xmlns:a16="http://schemas.microsoft.com/office/drawing/2014/main" id="{325F190C-3D08-402C-8EDA-9AE8818A3CF8}"/>
              </a:ext>
            </a:extLst>
          </p:cNvPr>
          <p:cNvSpPr txBox="1"/>
          <p:nvPr/>
        </p:nvSpPr>
        <p:spPr>
          <a:xfrm>
            <a:off x="1963272" y="3639670"/>
            <a:ext cx="2554940" cy="8002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Dataset Background</a:t>
            </a:r>
          </a:p>
          <a:p>
            <a:r>
              <a:rPr lang="en-US" sz="1400" dirty="0">
                <a:latin typeface="Times New Roman" panose="02020603050405020304" pitchFamily="18" charset="0"/>
                <a:cs typeface="Times New Roman" panose="02020603050405020304" pitchFamily="18" charset="0"/>
              </a:rPr>
              <a:t>Lung Cancer prediction using neural network </a:t>
            </a:r>
          </a:p>
        </p:txBody>
      </p:sp>
      <p:sp>
        <p:nvSpPr>
          <p:cNvPr id="19" name="TextBox 18">
            <a:extLst>
              <a:ext uri="{FF2B5EF4-FFF2-40B4-BE49-F238E27FC236}">
                <a16:creationId xmlns:a16="http://schemas.microsoft.com/office/drawing/2014/main" id="{84EB28D1-E665-477B-8E00-9DE95E83A05E}"/>
              </a:ext>
            </a:extLst>
          </p:cNvPr>
          <p:cNvSpPr txBox="1"/>
          <p:nvPr/>
        </p:nvSpPr>
        <p:spPr>
          <a:xfrm>
            <a:off x="5428128" y="3564650"/>
            <a:ext cx="2949389" cy="15081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Motivation</a:t>
            </a:r>
          </a:p>
          <a:p>
            <a:r>
              <a:rPr lang="en-US" sz="1400" dirty="0">
                <a:effectLst/>
                <a:latin typeface="Times New Roman" panose="02020603050405020304" pitchFamily="18" charset="0"/>
                <a:ea typeface="Times New Roman" panose="02020603050405020304" pitchFamily="18" charset="0"/>
              </a:rPr>
              <a:t>Early detection through a lung cancer prediction model can significantly improve patient outcomes and save lives</a:t>
            </a:r>
          </a:p>
          <a:p>
            <a:endParaRPr lang="en-US"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1677F26-A8CA-48B9-94FC-8A1133FBBD79}"/>
              </a:ext>
            </a:extLst>
          </p:cNvPr>
          <p:cNvSpPr txBox="1"/>
          <p:nvPr/>
        </p:nvSpPr>
        <p:spPr>
          <a:xfrm>
            <a:off x="8978153" y="3429000"/>
            <a:ext cx="2411506" cy="193899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p>
          <a:p>
            <a:r>
              <a:rPr lang="en-US" sz="1400" dirty="0">
                <a:effectLst/>
                <a:latin typeface="Times New Roman" panose="02020603050405020304" pitchFamily="18" charset="0"/>
                <a:ea typeface="Times New Roman" panose="02020603050405020304" pitchFamily="18" charset="0"/>
              </a:rPr>
              <a:t>The objective of a lung cancer prediction model is to identify individuals at higher risk of developing lung cancer and enable early detection for improved outcomes.</a:t>
            </a:r>
          </a:p>
          <a:p>
            <a:endParaRPr lang="en-US" dirty="0"/>
          </a:p>
        </p:txBody>
      </p:sp>
    </p:spTree>
    <p:extLst>
      <p:ext uri="{BB962C8B-B14F-4D97-AF65-F5344CB8AC3E}">
        <p14:creationId xmlns:p14="http://schemas.microsoft.com/office/powerpoint/2010/main" val="3546182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4669-5CA9-436E-9156-7BBF9FB6BFAB}"/>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 </a:t>
            </a:r>
            <a:r>
              <a:rPr lang="en-US" dirty="0"/>
              <a:t>                     </a:t>
            </a:r>
            <a:r>
              <a:rPr lang="en-US" b="1" u="sng" dirty="0">
                <a:latin typeface="Times New Roman" panose="02020603050405020304" pitchFamily="18" charset="0"/>
                <a:cs typeface="Times New Roman" panose="02020603050405020304" pitchFamily="18" charset="0"/>
              </a:rPr>
              <a:t>Background</a:t>
            </a:r>
          </a:p>
        </p:txBody>
      </p:sp>
      <p:sp>
        <p:nvSpPr>
          <p:cNvPr id="5" name="TextBox 4">
            <a:extLst>
              <a:ext uri="{FF2B5EF4-FFF2-40B4-BE49-F238E27FC236}">
                <a16:creationId xmlns:a16="http://schemas.microsoft.com/office/drawing/2014/main" id="{B94DC4A8-CBDC-452B-A60B-90BE9613274B}"/>
              </a:ext>
            </a:extLst>
          </p:cNvPr>
          <p:cNvSpPr txBox="1"/>
          <p:nvPr/>
        </p:nvSpPr>
        <p:spPr>
          <a:xfrm>
            <a:off x="1775012" y="681037"/>
            <a:ext cx="6096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95ADE813-06E7-4038-834E-ADCD0E1DFDC9}"/>
              </a:ext>
            </a:extLst>
          </p:cNvPr>
          <p:cNvSpPr txBox="1"/>
          <p:nvPr/>
        </p:nvSpPr>
        <p:spPr>
          <a:xfrm>
            <a:off x="1899957" y="2185171"/>
            <a:ext cx="8946776" cy="3556808"/>
          </a:xfrm>
          <a:prstGeom prst="rect">
            <a:avLst/>
          </a:prstGeom>
          <a:noFill/>
        </p:spPr>
        <p:txBody>
          <a:bodyPr wrap="square">
            <a:spAutoFit/>
          </a:bodyPr>
          <a:lstStyle/>
          <a:p>
            <a:pPr marL="285750" marR="0" lvl="0" indent="-285750">
              <a:lnSpc>
                <a:spcPct val="107000"/>
              </a:lnSpc>
              <a:spcBef>
                <a:spcPts val="0"/>
              </a:spcBef>
              <a:spcAft>
                <a:spcPts val="800"/>
              </a:spcAft>
              <a:buFont typeface="Wingdings" panose="05000000000000000000" pitchFamily="2" charset="2"/>
              <a:buChar char="q"/>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Lung cancer is a major cause of cancer-related deaths worldwide. Early detection is key to improving outcomes, and </a:t>
            </a:r>
            <a:r>
              <a:rPr lang="en-US" sz="1600" dirty="0">
                <a:latin typeface="Times New Roman" panose="02020603050405020304" pitchFamily="18" charset="0"/>
                <a:ea typeface="Calibri" panose="020F0502020204030204" pitchFamily="34" charset="0"/>
                <a:cs typeface="Times New Roman" panose="02020603050405020304" pitchFamily="18" charset="0"/>
              </a:rPr>
              <a:t>this model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have been developed that use risk factors to identify individuals at higher risk of developing the disease</a:t>
            </a:r>
          </a:p>
          <a:p>
            <a:pPr>
              <a:lnSpc>
                <a:spcPct val="107000"/>
              </a:lnSpc>
              <a:spcAft>
                <a:spcPts val="800"/>
              </a:spcAft>
              <a:tabLst>
                <a:tab pos="457200"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Machine learning has led to more accurate and precise prediction models.</a:t>
            </a:r>
          </a:p>
          <a:p>
            <a:pPr marR="0" lvl="0">
              <a:lnSpc>
                <a:spcPct val="107000"/>
              </a:lnSpc>
              <a:spcBef>
                <a:spcPts val="0"/>
              </a:spcBef>
              <a:spcAft>
                <a:spcPts val="800"/>
              </a:spcAft>
              <a:tabLst>
                <a:tab pos="457200"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q"/>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 and other computational methods are used to predict Lung Cancer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7664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2261-0C64-48BB-9AF8-5C10CBD64621}"/>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F63E01BA-07B2-4C39-B24D-6BFFC413B6FE}"/>
              </a:ext>
            </a:extLst>
          </p:cNvPr>
          <p:cNvSpPr txBox="1"/>
          <p:nvPr/>
        </p:nvSpPr>
        <p:spPr>
          <a:xfrm>
            <a:off x="4715435" y="1981200"/>
            <a:ext cx="6571130" cy="4334905"/>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Early Detection: Early detection of lung cancer is crucial for improving patient outcomes. The use of ANN by point can help in the early detection of lung cancer by predicting the probability of lung cancer based on various input variables such as age, smoking history, family history, and medical history.</a:t>
            </a:r>
          </a:p>
          <a:p>
            <a:pPr marL="342900" marR="0" lvl="0" indent="-342900">
              <a:lnSpc>
                <a:spcPct val="107000"/>
              </a:lnSpc>
              <a:spcBef>
                <a:spcPts val="0"/>
              </a:spcBef>
              <a:spcAft>
                <a:spcPts val="800"/>
              </a:spcAft>
              <a:buFont typeface="+mj-lt"/>
              <a:buAutoNum type="arabicPeriod"/>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Improved Accuracy: ANN can process large amounts of data and identify complex patterns that may not be apparent to humans. By analyzing multiple factors and patterns, ANN can improve the accuracy of lung cancer prediction compared to traditional diagnostic methods.</a:t>
            </a:r>
          </a:p>
          <a:p>
            <a:pPr marL="342900" marR="0" lvl="0" indent="-342900">
              <a:lnSpc>
                <a:spcPct val="107000"/>
              </a:lnSpc>
              <a:spcBef>
                <a:spcPts val="0"/>
              </a:spcBef>
              <a:spcAft>
                <a:spcPts val="800"/>
              </a:spcAft>
              <a:buFont typeface="+mj-lt"/>
              <a:buAutoNum type="arabicPeriod"/>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Cost-effective: ANN by point can be an affordable alternative to expensive diagnostic tests, such as CT scans, that are typically used to diagnose lung cancer. By predicting the probability of lung cancer based on various input variables, ANN can help identify high-risk patients who require further diagnostic tests.</a:t>
            </a:r>
          </a:p>
          <a:p>
            <a:endParaRPr lang="en-US" sz="1600" dirty="0">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9749D0FB-A295-461D-BCF0-AB6D2F856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969" y="2112801"/>
            <a:ext cx="4164312" cy="3391528"/>
          </a:xfrm>
        </p:spPr>
      </p:pic>
    </p:spTree>
    <p:extLst>
      <p:ext uri="{BB962C8B-B14F-4D97-AF65-F5344CB8AC3E}">
        <p14:creationId xmlns:p14="http://schemas.microsoft.com/office/powerpoint/2010/main" val="29164140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3BB3-6FF0-45D2-91EF-C725215BB80F}"/>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5CC7CAE1-D4F8-4DC2-82E2-F9A55759723A}"/>
              </a:ext>
            </a:extLst>
          </p:cNvPr>
          <p:cNvSpPr>
            <a:spLocks noGrp="1"/>
          </p:cNvSpPr>
          <p:nvPr>
            <p:ph idx="1"/>
          </p:nvPr>
        </p:nvSpPr>
        <p:spPr>
          <a:xfrm>
            <a:off x="1268505" y="1975129"/>
            <a:ext cx="9300882" cy="3654705"/>
          </a:xfrm>
        </p:spPr>
        <p:txBody>
          <a:bodyPr>
            <a:noAutofit/>
          </a:bodyPr>
          <a:lstStyle/>
          <a:p>
            <a:pPr marL="0" indent="0">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field of lung cancer research, there has been a significant amount of related work conducted by researchers around the world. We collect several research paper related to Artificial Neural Network about Lung Cancer prediction.</a:t>
            </a:r>
          </a:p>
          <a:p>
            <a:pPr marL="0" indent="0">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related work is discussed  presents a variety of techniques for the detection and diagnosis of lung cancer. These techniques include artificial neural networks,. Support vector machines and feed-forward backpropagation neural networks have been identified as effective classification tools for the detection of lung cancer.</a:t>
            </a:r>
          </a:p>
          <a:p>
            <a:pPr>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Kuruvilla et.al presented a Computer Aided Diagnosis classification method in Computed Tomography  images for cancer detection based neural network.</a:t>
            </a:r>
          </a:p>
          <a:p>
            <a:pPr>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Kaur et.al assessed a new feature selection technique using hybrid genetic and particle swarm optimization and classification of lung CT images utilizing MLP-NN is investigated</a:t>
            </a:r>
          </a:p>
          <a:p>
            <a:pPr>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Krishnaiah </a:t>
            </a:r>
            <a:r>
              <a:rPr lang="en-US" sz="1600" i="1" dirty="0">
                <a:effectLst/>
                <a:latin typeface="Times New Roman" panose="02020603050405020304" pitchFamily="18" charset="0"/>
                <a:ea typeface="Times New Roman" panose="02020603050405020304" pitchFamily="18" charset="0"/>
              </a:rPr>
              <a:t>et.al </a:t>
            </a:r>
            <a:r>
              <a:rPr lang="en-US" sz="1600" dirty="0">
                <a:effectLst/>
                <a:latin typeface="Times New Roman" panose="02020603050405020304" pitchFamily="18" charset="0"/>
                <a:ea typeface="Times New Roman" panose="02020603050405020304" pitchFamily="18" charset="0"/>
              </a:rPr>
              <a:t> gives an outline of the diagnosis on different lung cancer datasets by employing the data mining techniques and optimization techniques for the diagnosis of lung cancer</a:t>
            </a:r>
            <a:r>
              <a:rPr lang="en-US" sz="1600" dirty="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801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8A43-5738-4FE3-A9EE-D1AD620A47C2}"/>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Data Collection</a:t>
            </a:r>
          </a:p>
        </p:txBody>
      </p:sp>
      <p:pic>
        <p:nvPicPr>
          <p:cNvPr id="5" name="Content Placeholder 4" descr="Database">
            <a:extLst>
              <a:ext uri="{FF2B5EF4-FFF2-40B4-BE49-F238E27FC236}">
                <a16:creationId xmlns:a16="http://schemas.microsoft.com/office/drawing/2014/main" id="{A1771FA7-6D8C-4557-AADD-6308649DA96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0163" y="2433683"/>
            <a:ext cx="1954307" cy="1954307"/>
          </a:xfrm>
        </p:spPr>
      </p:pic>
      <p:sp>
        <p:nvSpPr>
          <p:cNvPr id="6" name="Oval 5">
            <a:extLst>
              <a:ext uri="{FF2B5EF4-FFF2-40B4-BE49-F238E27FC236}">
                <a16:creationId xmlns:a16="http://schemas.microsoft.com/office/drawing/2014/main" id="{51400815-DCEB-4AB9-AAF9-3618BBD2D941}"/>
              </a:ext>
            </a:extLst>
          </p:cNvPr>
          <p:cNvSpPr/>
          <p:nvPr/>
        </p:nvSpPr>
        <p:spPr>
          <a:xfrm>
            <a:off x="5226423" y="2353002"/>
            <a:ext cx="2061883" cy="19543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Kaggle</a:t>
            </a:r>
          </a:p>
        </p:txBody>
      </p:sp>
      <p:pic>
        <p:nvPicPr>
          <p:cNvPr id="10" name="Graphic 9" descr="Open folder">
            <a:extLst>
              <a:ext uri="{FF2B5EF4-FFF2-40B4-BE49-F238E27FC236}">
                <a16:creationId xmlns:a16="http://schemas.microsoft.com/office/drawing/2014/main" id="{CD145FA0-104D-451A-A9CE-691E8DE2D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9529" y="2433683"/>
            <a:ext cx="1954307" cy="1954307"/>
          </a:xfrm>
          <a:prstGeom prst="rect">
            <a:avLst/>
          </a:prstGeom>
        </p:spPr>
      </p:pic>
      <p:sp>
        <p:nvSpPr>
          <p:cNvPr id="11" name="TextBox 10">
            <a:extLst>
              <a:ext uri="{FF2B5EF4-FFF2-40B4-BE49-F238E27FC236}">
                <a16:creationId xmlns:a16="http://schemas.microsoft.com/office/drawing/2014/main" id="{4C3DEAE7-05CF-42A2-88E1-CA7C7B57480A}"/>
              </a:ext>
            </a:extLst>
          </p:cNvPr>
          <p:cNvSpPr txBox="1"/>
          <p:nvPr/>
        </p:nvSpPr>
        <p:spPr>
          <a:xfrm>
            <a:off x="2164973" y="4387990"/>
            <a:ext cx="16136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Primary Source</a:t>
            </a:r>
          </a:p>
        </p:txBody>
      </p:sp>
      <p:sp>
        <p:nvSpPr>
          <p:cNvPr id="12" name="TextBox 11">
            <a:extLst>
              <a:ext uri="{FF2B5EF4-FFF2-40B4-BE49-F238E27FC236}">
                <a16:creationId xmlns:a16="http://schemas.microsoft.com/office/drawing/2014/main" id="{06E2CACA-0BEF-42E6-8B54-13D8383C22CB}"/>
              </a:ext>
            </a:extLst>
          </p:cNvPr>
          <p:cNvSpPr txBox="1"/>
          <p:nvPr/>
        </p:nvSpPr>
        <p:spPr>
          <a:xfrm>
            <a:off x="5446058" y="4387990"/>
            <a:ext cx="1927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Secondary Source</a:t>
            </a:r>
          </a:p>
        </p:txBody>
      </p:sp>
      <p:sp>
        <p:nvSpPr>
          <p:cNvPr id="13" name="TextBox 12">
            <a:extLst>
              <a:ext uri="{FF2B5EF4-FFF2-40B4-BE49-F238E27FC236}">
                <a16:creationId xmlns:a16="http://schemas.microsoft.com/office/drawing/2014/main" id="{EF315CA8-E483-4FE5-8311-613A2078A633}"/>
              </a:ext>
            </a:extLst>
          </p:cNvPr>
          <p:cNvSpPr txBox="1"/>
          <p:nvPr/>
        </p:nvSpPr>
        <p:spPr>
          <a:xfrm>
            <a:off x="9282952" y="4387990"/>
            <a:ext cx="1407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Dataset</a:t>
            </a:r>
          </a:p>
        </p:txBody>
      </p:sp>
      <p:pic>
        <p:nvPicPr>
          <p:cNvPr id="17" name="Graphic 16" descr="Line arrow Straight">
            <a:extLst>
              <a:ext uri="{FF2B5EF4-FFF2-40B4-BE49-F238E27FC236}">
                <a16:creationId xmlns:a16="http://schemas.microsoft.com/office/drawing/2014/main" id="{E4A89548-1F4C-4A33-AD51-F85E659B76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585881" y="2904565"/>
            <a:ext cx="1559861" cy="1134035"/>
          </a:xfrm>
          <a:prstGeom prst="rect">
            <a:avLst/>
          </a:prstGeom>
        </p:spPr>
      </p:pic>
      <p:pic>
        <p:nvPicPr>
          <p:cNvPr id="18" name="Graphic 17" descr="Line arrow Straight">
            <a:extLst>
              <a:ext uri="{FF2B5EF4-FFF2-40B4-BE49-F238E27FC236}">
                <a16:creationId xmlns:a16="http://schemas.microsoft.com/office/drawing/2014/main" id="{52E3D29D-7D90-4F11-A2A7-134752E78E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7330887" y="2904565"/>
            <a:ext cx="1721225" cy="1134036"/>
          </a:xfrm>
          <a:prstGeom prst="rect">
            <a:avLst/>
          </a:prstGeom>
        </p:spPr>
      </p:pic>
    </p:spTree>
    <p:extLst>
      <p:ext uri="{BB962C8B-B14F-4D97-AF65-F5344CB8AC3E}">
        <p14:creationId xmlns:p14="http://schemas.microsoft.com/office/powerpoint/2010/main" val="476638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F2A3-1DC4-4AAE-9CBC-DE88EF93CD81}"/>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26F04C70-8CB1-42EE-BF5C-FA799C062722}"/>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DDCBF325-00F1-43D6-AF52-F81E455FF041}"/>
              </a:ext>
            </a:extLst>
          </p:cNvPr>
          <p:cNvPicPr/>
          <p:nvPr/>
        </p:nvPicPr>
        <p:blipFill>
          <a:blip r:embed="rId2">
            <a:extLst>
              <a:ext uri="{28A0092B-C50C-407E-A947-70E740481C1C}">
                <a14:useLocalDpi xmlns:a14="http://schemas.microsoft.com/office/drawing/2010/main" val="0"/>
              </a:ext>
            </a:extLst>
          </a:blip>
          <a:stretch>
            <a:fillRect/>
          </a:stretch>
        </p:blipFill>
        <p:spPr>
          <a:xfrm>
            <a:off x="726141" y="2124636"/>
            <a:ext cx="4397188" cy="2948666"/>
          </a:xfrm>
          <a:prstGeom prst="rect">
            <a:avLst/>
          </a:prstGeom>
        </p:spPr>
      </p:pic>
      <p:sp>
        <p:nvSpPr>
          <p:cNvPr id="5" name="TextBox 4">
            <a:extLst>
              <a:ext uri="{FF2B5EF4-FFF2-40B4-BE49-F238E27FC236}">
                <a16:creationId xmlns:a16="http://schemas.microsoft.com/office/drawing/2014/main" id="{D5600866-6E30-4538-A4B7-778DD85CAF6B}"/>
              </a:ext>
            </a:extLst>
          </p:cNvPr>
          <p:cNvSpPr txBox="1"/>
          <p:nvPr/>
        </p:nvSpPr>
        <p:spPr>
          <a:xfrm>
            <a:off x="5540187" y="2061882"/>
            <a:ext cx="623047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dataset is about lung cancer.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dataset contains  309 different persons information according to </a:t>
            </a:r>
            <a:r>
              <a:rPr lang="en-US" sz="1600" dirty="0">
                <a:latin typeface="Times New Roman" panose="02020603050405020304" pitchFamily="18" charset="0"/>
                <a:cs typeface="Times New Roman" panose="02020603050405020304" pitchFamily="18" charset="0"/>
              </a:rPr>
              <a:t> some features. The features are :</a:t>
            </a:r>
          </a:p>
          <a:p>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39FE05-655F-4CDA-AE4C-7D808904A7E2}"/>
              </a:ext>
            </a:extLst>
          </p:cNvPr>
          <p:cNvSpPr txBox="1"/>
          <p:nvPr/>
        </p:nvSpPr>
        <p:spPr>
          <a:xfrm>
            <a:off x="5694829" y="3262211"/>
            <a:ext cx="1909482" cy="2339102"/>
          </a:xfrm>
          <a:prstGeom prst="rect">
            <a:avLst/>
          </a:prstGeom>
          <a:noFill/>
        </p:spPr>
        <p:txBody>
          <a:bodyPr wrap="square" rtlCol="0">
            <a:spAutoFit/>
          </a:bodyPr>
          <a:lstStyle/>
          <a:p>
            <a:pPr marL="285750" indent="-285750">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Age</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Smoking</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Anxity</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Peer pressure</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Chronic</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Disease</a:t>
            </a:r>
          </a:p>
          <a:p>
            <a:pPr marL="285750" indent="-285750" fontAlgn="t">
              <a:buFont typeface="Wingdings" panose="05000000000000000000" pitchFamily="2" charset="2"/>
              <a:buChar char="q"/>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Fatigui</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endParaRPr lang="en-US" sz="1600" i="0" u="none" strike="noStrike" dirty="0">
              <a:effectLst/>
              <a:latin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829BE5CC-726D-4C10-95BD-129A3C53175E}"/>
              </a:ext>
            </a:extLst>
          </p:cNvPr>
          <p:cNvSpPr txBox="1"/>
          <p:nvPr/>
        </p:nvSpPr>
        <p:spPr>
          <a:xfrm>
            <a:off x="8762999" y="3011199"/>
            <a:ext cx="2483223" cy="2062103"/>
          </a:xfrm>
          <a:prstGeom prst="rect">
            <a:avLst/>
          </a:prstGeom>
          <a:noFill/>
        </p:spPr>
        <p:txBody>
          <a:bodyPr wrap="square" rtlCol="0">
            <a:spAutoFit/>
          </a:bodyPr>
          <a:lstStyle/>
          <a:p>
            <a:pPr algn="l" rtl="0" eaLnBrk="1" fontAlgn="t" latinLnBrk="0" hangingPunct="1">
              <a:spcBef>
                <a:spcPts val="0"/>
              </a:spcBef>
              <a:spcAft>
                <a:spcPts val="0"/>
              </a:spcAft>
            </a:pP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Allergy</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wheezing</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cough</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Shortness_of_Breath</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Chest</a:t>
            </a:r>
            <a:r>
              <a:rPr lang="en-US" sz="1600" dirty="0" err="1">
                <a:latin typeface="Arial" panose="020B0604020202020204" pitchFamily="34" charset="0"/>
              </a:rPr>
              <a:t>_</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pain</a:t>
            </a:r>
            <a:endParaRPr lang="en-US" sz="1600" i="0"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q"/>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Lung</a:t>
            </a:r>
            <a:r>
              <a:rPr lang="en-US" sz="1600" dirty="0" err="1">
                <a:latin typeface="Arial" panose="020B0604020202020204" pitchFamily="34" charset="0"/>
              </a:rPr>
              <a:t>_</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Cancer</a:t>
            </a:r>
            <a:endParaRPr lang="en-US" sz="1600" i="0" u="none" strike="noStrike" dirty="0">
              <a:effectLst/>
              <a:latin typeface="Arial" panose="020B0604020202020204" pitchFamily="34" charset="0"/>
            </a:endParaRPr>
          </a:p>
          <a:p>
            <a:endParaRPr lang="en-US" sz="1600" dirty="0"/>
          </a:p>
        </p:txBody>
      </p:sp>
      <p:sp>
        <p:nvSpPr>
          <p:cNvPr id="8" name="TextBox 7">
            <a:extLst>
              <a:ext uri="{FF2B5EF4-FFF2-40B4-BE49-F238E27FC236}">
                <a16:creationId xmlns:a16="http://schemas.microsoft.com/office/drawing/2014/main" id="{8E112435-5469-4A7D-8EED-CEC07113AACA}"/>
              </a:ext>
            </a:extLst>
          </p:cNvPr>
          <p:cNvSpPr txBox="1"/>
          <p:nvPr/>
        </p:nvSpPr>
        <p:spPr>
          <a:xfrm>
            <a:off x="1798544" y="5073302"/>
            <a:ext cx="331694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Glimpse of dataset</a:t>
            </a:r>
          </a:p>
        </p:txBody>
      </p:sp>
    </p:spTree>
    <p:extLst>
      <p:ext uri="{BB962C8B-B14F-4D97-AF65-F5344CB8AC3E}">
        <p14:creationId xmlns:p14="http://schemas.microsoft.com/office/powerpoint/2010/main" val="39938030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8674-80EF-42D3-8B73-6586347DA7AF}"/>
              </a:ext>
            </a:extLst>
          </p:cNvPr>
          <p:cNvSpPr>
            <a:spLocks noGrp="1"/>
          </p:cNvSpPr>
          <p:nvPr>
            <p:ph type="title"/>
          </p:nvPr>
        </p:nvSpPr>
        <p:spPr>
          <a:xfrm>
            <a:off x="1914526" y="457200"/>
            <a:ext cx="9313768" cy="288719"/>
          </a:xfrm>
        </p:spPr>
        <p:txBody>
          <a:bodyPr>
            <a:normAutofit fontScale="90000"/>
          </a:bodyPr>
          <a:lstStyle/>
          <a:p>
            <a:r>
              <a:rPr lang="en-US" dirty="0"/>
              <a:t>                </a:t>
            </a:r>
            <a:r>
              <a:rPr lang="en-US" b="1" u="sng" dirty="0">
                <a:latin typeface="Times New Roman" panose="02020603050405020304" pitchFamily="18" charset="0"/>
                <a:cs typeface="Times New Roman" panose="02020603050405020304" pitchFamily="18" charset="0"/>
              </a:rPr>
              <a:t>Dataset of the Project</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F9628F5-05C6-46D0-8274-DD23BCD94BD2}"/>
              </a:ext>
            </a:extLst>
          </p:cNvPr>
          <p:cNvGraphicFramePr>
            <a:graphicFrameLocks noGrp="1"/>
          </p:cNvGraphicFramePr>
          <p:nvPr>
            <p:ph idx="1"/>
            <p:extLst>
              <p:ext uri="{D42A27DB-BD31-4B8C-83A1-F6EECF244321}">
                <p14:modId xmlns:p14="http://schemas.microsoft.com/office/powerpoint/2010/main" val="1049667467"/>
              </p:ext>
            </p:extLst>
          </p:nvPr>
        </p:nvGraphicFramePr>
        <p:xfrm>
          <a:off x="576263" y="952500"/>
          <a:ext cx="11039473" cy="4619625"/>
        </p:xfrm>
        <a:graphic>
          <a:graphicData uri="http://schemas.openxmlformats.org/drawingml/2006/table">
            <a:tbl>
              <a:tblPr firstRow="1" bandRow="1">
                <a:tableStyleId>{D7AC3CCA-C797-4891-BE02-D94E43425B78}</a:tableStyleId>
              </a:tblPr>
              <a:tblGrid>
                <a:gridCol w="914633">
                  <a:extLst>
                    <a:ext uri="{9D8B030D-6E8A-4147-A177-3AD203B41FA5}">
                      <a16:colId xmlns:a16="http://schemas.microsoft.com/office/drawing/2014/main" val="3086242419"/>
                    </a:ext>
                  </a:extLst>
                </a:gridCol>
                <a:gridCol w="828423">
                  <a:extLst>
                    <a:ext uri="{9D8B030D-6E8A-4147-A177-3AD203B41FA5}">
                      <a16:colId xmlns:a16="http://schemas.microsoft.com/office/drawing/2014/main" val="2019262557"/>
                    </a:ext>
                  </a:extLst>
                </a:gridCol>
                <a:gridCol w="1066786">
                  <a:extLst>
                    <a:ext uri="{9D8B030D-6E8A-4147-A177-3AD203B41FA5}">
                      <a16:colId xmlns:a16="http://schemas.microsoft.com/office/drawing/2014/main" val="2841939359"/>
                    </a:ext>
                  </a:extLst>
                </a:gridCol>
                <a:gridCol w="874249">
                  <a:extLst>
                    <a:ext uri="{9D8B030D-6E8A-4147-A177-3AD203B41FA5}">
                      <a16:colId xmlns:a16="http://schemas.microsoft.com/office/drawing/2014/main" val="1928228241"/>
                    </a:ext>
                  </a:extLst>
                </a:gridCol>
                <a:gridCol w="872696">
                  <a:extLst>
                    <a:ext uri="{9D8B030D-6E8A-4147-A177-3AD203B41FA5}">
                      <a16:colId xmlns:a16="http://schemas.microsoft.com/office/drawing/2014/main" val="1426721327"/>
                    </a:ext>
                  </a:extLst>
                </a:gridCol>
                <a:gridCol w="894970">
                  <a:extLst>
                    <a:ext uri="{9D8B030D-6E8A-4147-A177-3AD203B41FA5}">
                      <a16:colId xmlns:a16="http://schemas.microsoft.com/office/drawing/2014/main" val="1851649227"/>
                    </a:ext>
                  </a:extLst>
                </a:gridCol>
                <a:gridCol w="855077">
                  <a:extLst>
                    <a:ext uri="{9D8B030D-6E8A-4147-A177-3AD203B41FA5}">
                      <a16:colId xmlns:a16="http://schemas.microsoft.com/office/drawing/2014/main" val="740193963"/>
                    </a:ext>
                  </a:extLst>
                </a:gridCol>
                <a:gridCol w="779081">
                  <a:extLst>
                    <a:ext uri="{9D8B030D-6E8A-4147-A177-3AD203B41FA5}">
                      <a16:colId xmlns:a16="http://schemas.microsoft.com/office/drawing/2014/main" val="2264433319"/>
                    </a:ext>
                  </a:extLst>
                </a:gridCol>
                <a:gridCol w="969140">
                  <a:extLst>
                    <a:ext uri="{9D8B030D-6E8A-4147-A177-3AD203B41FA5}">
                      <a16:colId xmlns:a16="http://schemas.microsoft.com/office/drawing/2014/main" val="2932044268"/>
                    </a:ext>
                  </a:extLst>
                </a:gridCol>
                <a:gridCol w="753779">
                  <a:extLst>
                    <a:ext uri="{9D8B030D-6E8A-4147-A177-3AD203B41FA5}">
                      <a16:colId xmlns:a16="http://schemas.microsoft.com/office/drawing/2014/main" val="4283714754"/>
                    </a:ext>
                  </a:extLst>
                </a:gridCol>
                <a:gridCol w="764545">
                  <a:extLst>
                    <a:ext uri="{9D8B030D-6E8A-4147-A177-3AD203B41FA5}">
                      <a16:colId xmlns:a16="http://schemas.microsoft.com/office/drawing/2014/main" val="1956929109"/>
                    </a:ext>
                  </a:extLst>
                </a:gridCol>
                <a:gridCol w="689167">
                  <a:extLst>
                    <a:ext uri="{9D8B030D-6E8A-4147-A177-3AD203B41FA5}">
                      <a16:colId xmlns:a16="http://schemas.microsoft.com/office/drawing/2014/main" val="3394397163"/>
                    </a:ext>
                  </a:extLst>
                </a:gridCol>
                <a:gridCol w="776927">
                  <a:extLst>
                    <a:ext uri="{9D8B030D-6E8A-4147-A177-3AD203B41FA5}">
                      <a16:colId xmlns:a16="http://schemas.microsoft.com/office/drawing/2014/main" val="1486957899"/>
                    </a:ext>
                  </a:extLst>
                </a:gridCol>
              </a:tblGrid>
              <a:tr h="1145505">
                <a:tc>
                  <a:txBody>
                    <a:bodyPr/>
                    <a:lstStyle/>
                    <a:p>
                      <a:r>
                        <a:rPr lang="en-US" sz="1400" dirty="0">
                          <a:latin typeface="Times New Roman" panose="02020603050405020304" pitchFamily="18" charset="0"/>
                          <a:cs typeface="Times New Roman" panose="02020603050405020304" pitchFamily="18" charset="0"/>
                        </a:rPr>
                        <a:t>Gender</a:t>
                      </a:r>
                    </a:p>
                  </a:txBody>
                  <a:tcPr/>
                </a:tc>
                <a:tc>
                  <a:txBody>
                    <a:bodyPr/>
                    <a:lstStyle/>
                    <a:p>
                      <a:pPr algn="ctr"/>
                      <a:r>
                        <a:rPr lang="en-US" sz="1400" dirty="0">
                          <a:latin typeface="Times New Roman" panose="02020603050405020304" pitchFamily="18" charset="0"/>
                          <a:cs typeface="Times New Roman" panose="02020603050405020304" pitchFamily="18" charset="0"/>
                        </a:rPr>
                        <a:t>Age</a:t>
                      </a:r>
                      <a:endParaRPr lang="en-US" sz="1400" i="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Smoking</a:t>
                      </a:r>
                    </a:p>
                  </a:txBody>
                  <a:tcPr/>
                </a:tc>
                <a:tc>
                  <a:txBody>
                    <a:bodyPr/>
                    <a:lstStyle/>
                    <a:p>
                      <a:r>
                        <a:rPr lang="en-US" sz="1400" dirty="0" err="1">
                          <a:latin typeface="Times New Roman" panose="02020603050405020304" pitchFamily="18" charset="0"/>
                          <a:cs typeface="Times New Roman" panose="02020603050405020304" pitchFamily="18" charset="0"/>
                        </a:rPr>
                        <a:t>Anexity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Peer pressure</a:t>
                      </a:r>
                    </a:p>
                  </a:txBody>
                  <a:tcPr/>
                </a:tc>
                <a:tc>
                  <a:txBody>
                    <a:bodyPr/>
                    <a:lstStyle/>
                    <a:p>
                      <a:r>
                        <a:rPr lang="en-US" sz="1400" b="1" kern="1200" dirty="0">
                          <a:solidFill>
                            <a:schemeClr val="tx1"/>
                          </a:solidFill>
                          <a:effectLst/>
                          <a:latin typeface="Times New Roman" panose="02020603050405020304" pitchFamily="18" charset="0"/>
                          <a:cs typeface="Times New Roman" panose="02020603050405020304" pitchFamily="18" charset="0"/>
                        </a:rPr>
                        <a:t>Chronic</a:t>
                      </a:r>
                    </a:p>
                    <a:p>
                      <a:r>
                        <a:rPr lang="en-US" sz="1400" b="1" kern="1200" dirty="0">
                          <a:solidFill>
                            <a:schemeClr val="tx1"/>
                          </a:solidFill>
                          <a:effectLst/>
                          <a:latin typeface="Times New Roman" panose="02020603050405020304" pitchFamily="18" charset="0"/>
                          <a:cs typeface="Times New Roman" panose="02020603050405020304" pitchFamily="18" charset="0"/>
                        </a:rPr>
                        <a:t>Disease</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b="1" kern="1200" dirty="0" err="1">
                          <a:solidFill>
                            <a:schemeClr val="tx1"/>
                          </a:solidFill>
                          <a:effectLst/>
                          <a:latin typeface="Times New Roman" panose="02020603050405020304" pitchFamily="18" charset="0"/>
                          <a:cs typeface="Times New Roman" panose="02020603050405020304" pitchFamily="18" charset="0"/>
                        </a:rPr>
                        <a:t>Fatigui</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Allergy</a:t>
                      </a:r>
                    </a:p>
                  </a:txBody>
                  <a:tcPr/>
                </a:tc>
                <a:tc>
                  <a:txBody>
                    <a:bodyPr/>
                    <a:lstStyle/>
                    <a:p>
                      <a:r>
                        <a:rPr lang="en-US" sz="1400" dirty="0">
                          <a:latin typeface="Times New Roman" panose="02020603050405020304" pitchFamily="18" charset="0"/>
                          <a:cs typeface="Times New Roman" panose="02020603050405020304" pitchFamily="18" charset="0"/>
                        </a:rPr>
                        <a:t>wheezing</a:t>
                      </a:r>
                    </a:p>
                  </a:txBody>
                  <a:tcPr/>
                </a:tc>
                <a:tc>
                  <a:txBody>
                    <a:bodyPr/>
                    <a:lstStyle/>
                    <a:p>
                      <a:r>
                        <a:rPr lang="en-US" sz="1400" dirty="0">
                          <a:latin typeface="Times New Roman" panose="02020603050405020304" pitchFamily="18" charset="0"/>
                          <a:cs typeface="Times New Roman" panose="02020603050405020304" pitchFamily="18" charset="0"/>
                        </a:rPr>
                        <a:t>cough</a:t>
                      </a:r>
                    </a:p>
                  </a:txBody>
                  <a:tcPr/>
                </a:tc>
                <a:tc>
                  <a:txBody>
                    <a:bodyPr/>
                    <a:lstStyle/>
                    <a:p>
                      <a:r>
                        <a:rPr lang="en-US" sz="1400" dirty="0">
                          <a:latin typeface="Times New Roman" panose="02020603050405020304" pitchFamily="18" charset="0"/>
                          <a:cs typeface="Times New Roman" panose="02020603050405020304" pitchFamily="18" charset="0"/>
                        </a:rPr>
                        <a:t>Short</a:t>
                      </a:r>
                    </a:p>
                    <a:p>
                      <a:r>
                        <a:rPr lang="en-US" sz="1400" dirty="0">
                          <a:latin typeface="Times New Roman" panose="02020603050405020304" pitchFamily="18" charset="0"/>
                          <a:cs typeface="Times New Roman" panose="02020603050405020304" pitchFamily="18" charset="0"/>
                        </a:rPr>
                        <a:t>ness_</a:t>
                      </a:r>
                    </a:p>
                    <a:p>
                      <a:r>
                        <a:rPr lang="en-US" sz="1400" dirty="0">
                          <a:latin typeface="Times New Roman" panose="02020603050405020304" pitchFamily="18" charset="0"/>
                          <a:cs typeface="Times New Roman" panose="02020603050405020304" pitchFamily="18" charset="0"/>
                        </a:rPr>
                        <a:t>of</a:t>
                      </a:r>
                    </a:p>
                    <a:p>
                      <a:r>
                        <a:rPr lang="en-US" sz="1400" dirty="0">
                          <a:latin typeface="Times New Roman" panose="02020603050405020304" pitchFamily="18" charset="0"/>
                          <a:cs typeface="Times New Roman" panose="02020603050405020304" pitchFamily="18" charset="0"/>
                        </a:rPr>
                        <a:t>Breath</a:t>
                      </a:r>
                    </a:p>
                  </a:txBody>
                  <a:tcPr/>
                </a:tc>
                <a:tc>
                  <a:txBody>
                    <a:bodyPr/>
                    <a:lstStyle/>
                    <a:p>
                      <a:r>
                        <a:rPr lang="en-US" sz="1400" dirty="0">
                          <a:latin typeface="Times New Roman" panose="02020603050405020304" pitchFamily="18" charset="0"/>
                          <a:cs typeface="Times New Roman" panose="02020603050405020304" pitchFamily="18" charset="0"/>
                        </a:rPr>
                        <a:t> Chest</a:t>
                      </a:r>
                    </a:p>
                    <a:p>
                      <a:r>
                        <a:rPr lang="en-US" sz="1400" dirty="0">
                          <a:latin typeface="Times New Roman" panose="02020603050405020304" pitchFamily="18" charset="0"/>
                          <a:cs typeface="Times New Roman" panose="02020603050405020304" pitchFamily="18" charset="0"/>
                        </a:rPr>
                        <a:t>  pain</a:t>
                      </a:r>
                    </a:p>
                  </a:txBody>
                  <a:tcPr/>
                </a:tc>
                <a:tc>
                  <a:txBody>
                    <a:bodyPr/>
                    <a:lstStyle/>
                    <a:p>
                      <a:r>
                        <a:rPr lang="en-US" sz="1400" dirty="0">
                          <a:latin typeface="Times New Roman" panose="02020603050405020304" pitchFamily="18" charset="0"/>
                          <a:cs typeface="Times New Roman" panose="02020603050405020304" pitchFamily="18" charset="0"/>
                        </a:rPr>
                        <a:t>Lung</a:t>
                      </a:r>
                    </a:p>
                    <a:p>
                      <a:r>
                        <a:rPr lang="en-US" sz="1400" dirty="0">
                          <a:latin typeface="Times New Roman" panose="02020603050405020304" pitchFamily="18" charset="0"/>
                          <a:cs typeface="Times New Roman" panose="02020603050405020304" pitchFamily="18" charset="0"/>
                        </a:rPr>
                        <a:t>Cancer</a:t>
                      </a:r>
                    </a:p>
                  </a:txBody>
                  <a:tcPr/>
                </a:tc>
                <a:extLst>
                  <a:ext uri="{0D108BD9-81ED-4DB2-BD59-A6C34878D82A}">
                    <a16:rowId xmlns:a16="http://schemas.microsoft.com/office/drawing/2014/main" val="1574622947"/>
                  </a:ext>
                </a:extLst>
              </a:tr>
              <a:tr h="868530">
                <a:tc>
                  <a:txBody>
                    <a:bodyPr/>
                    <a:lstStyle/>
                    <a:p>
                      <a:r>
                        <a:rPr lang="en-US" dirty="0">
                          <a:latin typeface="Times New Roman" panose="02020603050405020304" pitchFamily="18" charset="0"/>
                          <a:cs typeface="Times New Roman" panose="02020603050405020304" pitchFamily="18" charset="0"/>
                        </a:rPr>
                        <a:t>M</a:t>
                      </a:r>
                    </a:p>
                  </a:txBody>
                  <a:tcPr/>
                </a:tc>
                <a:tc>
                  <a:txBody>
                    <a:bodyPr/>
                    <a:lstStyle/>
                    <a:p>
                      <a:r>
                        <a:rPr lang="en-US" dirty="0">
                          <a:latin typeface="Times New Roman" panose="02020603050405020304" pitchFamily="18" charset="0"/>
                          <a:cs typeface="Times New Roman" panose="02020603050405020304" pitchFamily="18" charset="0"/>
                        </a:rPr>
                        <a:t>69</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540862343"/>
                  </a:ext>
                </a:extLst>
              </a:tr>
              <a:tr h="868530">
                <a:tc>
                  <a:txBody>
                    <a:bodyPr/>
                    <a:lstStyle/>
                    <a:p>
                      <a:r>
                        <a:rPr lang="en-US" dirty="0">
                          <a:latin typeface="Times New Roman" panose="02020603050405020304" pitchFamily="18" charset="0"/>
                          <a:cs typeface="Times New Roman" panose="02020603050405020304" pitchFamily="18" charset="0"/>
                        </a:rPr>
                        <a:t>M</a:t>
                      </a:r>
                    </a:p>
                  </a:txBody>
                  <a:tcPr/>
                </a:tc>
                <a:tc>
                  <a:txBody>
                    <a:bodyPr/>
                    <a:lstStyle/>
                    <a:p>
                      <a:r>
                        <a:rPr lang="en-US" dirty="0">
                          <a:latin typeface="Times New Roman" panose="02020603050405020304" pitchFamily="18" charset="0"/>
                          <a:cs typeface="Times New Roman" panose="02020603050405020304" pitchFamily="18" charset="0"/>
                        </a:rPr>
                        <a:t>74</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Yes</a:t>
                      </a:r>
                    </a:p>
                  </a:txBody>
                  <a:tcPr/>
                </a:tc>
                <a:extLst>
                  <a:ext uri="{0D108BD9-81ED-4DB2-BD59-A6C34878D82A}">
                    <a16:rowId xmlns:a16="http://schemas.microsoft.com/office/drawing/2014/main" val="1969717657"/>
                  </a:ext>
                </a:extLst>
              </a:tr>
              <a:tr h="868530">
                <a:tc>
                  <a:txBody>
                    <a:bodyPr/>
                    <a:lstStyle/>
                    <a:p>
                      <a:r>
                        <a:rPr lang="en-US" dirty="0">
                          <a:latin typeface="Times New Roman" panose="02020603050405020304" pitchFamily="18" charset="0"/>
                          <a:cs typeface="Times New Roman" panose="02020603050405020304" pitchFamily="18" charset="0"/>
                        </a:rPr>
                        <a:t>F</a:t>
                      </a:r>
                    </a:p>
                  </a:txBody>
                  <a:tcPr/>
                </a:tc>
                <a:tc>
                  <a:txBody>
                    <a:bodyPr/>
                    <a:lstStyle/>
                    <a:p>
                      <a:r>
                        <a:rPr lang="en-US" dirty="0">
                          <a:latin typeface="Times New Roman" panose="02020603050405020304" pitchFamily="18" charset="0"/>
                          <a:cs typeface="Times New Roman" panose="02020603050405020304" pitchFamily="18" charset="0"/>
                        </a:rPr>
                        <a:t>59</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3392061340"/>
                  </a:ext>
                </a:extLst>
              </a:tr>
              <a:tr h="868530">
                <a:tc>
                  <a:txBody>
                    <a:bodyPr/>
                    <a:lstStyle/>
                    <a:p>
                      <a:r>
                        <a:rPr lang="en-US" dirty="0">
                          <a:latin typeface="Times New Roman" panose="02020603050405020304" pitchFamily="18" charset="0"/>
                          <a:cs typeface="Times New Roman" panose="02020603050405020304" pitchFamily="18" charset="0"/>
                        </a:rPr>
                        <a:t>M</a:t>
                      </a:r>
                    </a:p>
                  </a:txBody>
                  <a:tcPr/>
                </a:tc>
                <a:tc>
                  <a:txBody>
                    <a:bodyPr/>
                    <a:lstStyle/>
                    <a:p>
                      <a:r>
                        <a:rPr lang="en-US" dirty="0">
                          <a:latin typeface="Times New Roman" panose="02020603050405020304" pitchFamily="18" charset="0"/>
                          <a:cs typeface="Times New Roman" panose="02020603050405020304" pitchFamily="18" charset="0"/>
                        </a:rPr>
                        <a:t>63</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838208120"/>
                  </a:ext>
                </a:extLst>
              </a:tr>
            </a:tbl>
          </a:graphicData>
        </a:graphic>
      </p:graphicFrame>
      <p:sp>
        <p:nvSpPr>
          <p:cNvPr id="9" name="TextBox 8">
            <a:extLst>
              <a:ext uri="{FF2B5EF4-FFF2-40B4-BE49-F238E27FC236}">
                <a16:creationId xmlns:a16="http://schemas.microsoft.com/office/drawing/2014/main" id="{5C4F2CCC-C602-4978-8BBD-138D710D66B2}"/>
              </a:ext>
            </a:extLst>
          </p:cNvPr>
          <p:cNvSpPr txBox="1"/>
          <p:nvPr/>
        </p:nvSpPr>
        <p:spPr>
          <a:xfrm>
            <a:off x="1914526" y="5437566"/>
            <a:ext cx="6673662" cy="677108"/>
          </a:xfrm>
          <a:prstGeom prst="rect">
            <a:avLst/>
          </a:prstGeom>
          <a:noFill/>
        </p:spPr>
        <p:txBody>
          <a:bodyPr wrap="square" rtlCol="0">
            <a:spAutoFit/>
          </a:bodyPr>
          <a:lstStyle/>
          <a:p>
            <a:r>
              <a:rPr lang="en-US" dirty="0"/>
              <a:t>                                                       </a:t>
            </a:r>
          </a:p>
          <a:p>
            <a:r>
              <a:rPr lang="en-US" dirty="0">
                <a:solidFill>
                  <a:schemeClr val="accent1">
                    <a:lumMod val="75000"/>
                  </a:schemeClr>
                </a:solidFill>
              </a:rPr>
              <a:t>                                                  </a:t>
            </a:r>
            <a:r>
              <a:rPr lang="en-US" sz="2000" dirty="0">
                <a:latin typeface="Times New Roman" panose="02020603050405020304" pitchFamily="18" charset="0"/>
                <a:cs typeface="Times New Roman" panose="02020603050405020304" pitchFamily="18" charset="0"/>
              </a:rPr>
              <a:t>Table 01: Table of the Dataset</a:t>
            </a:r>
          </a:p>
        </p:txBody>
      </p:sp>
    </p:spTree>
    <p:extLst>
      <p:ext uri="{BB962C8B-B14F-4D97-AF65-F5344CB8AC3E}">
        <p14:creationId xmlns:p14="http://schemas.microsoft.com/office/powerpoint/2010/main" val="574388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1916</Words>
  <Application>Microsoft Office PowerPoint</Application>
  <PresentationFormat>Widescreen</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                           Introduction</vt:lpstr>
      <vt:lpstr>                           Background</vt:lpstr>
      <vt:lpstr>                               Motivation</vt:lpstr>
      <vt:lpstr>                         Related Work</vt:lpstr>
      <vt:lpstr>                         Data Collection</vt:lpstr>
      <vt:lpstr>                      Dataset description</vt:lpstr>
      <vt:lpstr>                Dataset of the Project </vt:lpstr>
      <vt:lpstr>                             Methodology</vt:lpstr>
      <vt:lpstr>                     Data Preprocessing</vt:lpstr>
      <vt:lpstr>                     Data Preprocessing</vt:lpstr>
      <vt:lpstr>                       Data train &amp; test </vt:lpstr>
      <vt:lpstr>                     ANN Model Design </vt:lpstr>
      <vt:lpstr>                       ANN Model Design</vt:lpstr>
      <vt:lpstr>                         Classification</vt:lpstr>
      <vt:lpstr>                 Experiment and Results</vt:lpstr>
      <vt:lpstr>                                            Experiment and Results</vt:lpstr>
      <vt:lpstr>                  Experiment and Results</vt:lpstr>
      <vt:lpstr>                Experiment and Results</vt:lpstr>
      <vt:lpstr>                 Experiment and Results</vt:lpstr>
      <vt:lpstr>                   Experiment and Result</vt:lpstr>
      <vt:lpstr>                           Analysis</vt:lpstr>
      <vt:lpstr>                                                                     Discussion</vt:lpstr>
      <vt:lpstr>                                                                     Conclusion</vt:lpstr>
      <vt:lpstr>                             Reference</vt:lpstr>
      <vt:lpstr>                              Appendices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faysal shakib</dc:creator>
  <cp:lastModifiedBy>faysal shakib</cp:lastModifiedBy>
  <cp:revision>46</cp:revision>
  <dcterms:created xsi:type="dcterms:W3CDTF">2023-01-28T08:19:58Z</dcterms:created>
  <dcterms:modified xsi:type="dcterms:W3CDTF">2023-03-13T17:58:25Z</dcterms:modified>
</cp:coreProperties>
</file>