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58" r:id="rId3"/>
    <p:sldId id="269" r:id="rId4"/>
    <p:sldId id="259" r:id="rId5"/>
    <p:sldId id="260" r:id="rId6"/>
    <p:sldId id="261" r:id="rId7"/>
    <p:sldId id="302" r:id="rId8"/>
    <p:sldId id="262" r:id="rId9"/>
    <p:sldId id="263" r:id="rId10"/>
    <p:sldId id="265" r:id="rId11"/>
    <p:sldId id="266" r:id="rId12"/>
    <p:sldId id="268" r:id="rId13"/>
    <p:sldId id="267" r:id="rId14"/>
    <p:sldId id="270" r:id="rId15"/>
    <p:sldId id="271" r:id="rId16"/>
    <p:sldId id="273" r:id="rId17"/>
    <p:sldId id="272" r:id="rId18"/>
    <p:sldId id="274" r:id="rId19"/>
    <p:sldId id="275" r:id="rId20"/>
    <p:sldId id="276" r:id="rId21"/>
    <p:sldId id="277" r:id="rId22"/>
    <p:sldId id="278" r:id="rId23"/>
    <p:sldId id="279" r:id="rId24"/>
    <p:sldId id="280" r:id="rId25"/>
    <p:sldId id="283" r:id="rId26"/>
    <p:sldId id="281" r:id="rId27"/>
    <p:sldId id="282" r:id="rId28"/>
    <p:sldId id="284" r:id="rId29"/>
    <p:sldId id="285" r:id="rId30"/>
    <p:sldId id="286" r:id="rId31"/>
    <p:sldId id="287" r:id="rId32"/>
    <p:sldId id="288" r:id="rId33"/>
    <p:sldId id="290" r:id="rId34"/>
    <p:sldId id="289" r:id="rId35"/>
    <p:sldId id="296" r:id="rId36"/>
    <p:sldId id="291" r:id="rId37"/>
    <p:sldId id="292" r:id="rId38"/>
    <p:sldId id="293" r:id="rId39"/>
    <p:sldId id="294" r:id="rId40"/>
    <p:sldId id="295" r:id="rId41"/>
    <p:sldId id="297" r:id="rId42"/>
    <p:sldId id="298" r:id="rId43"/>
    <p:sldId id="299"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EB139C3-B2B4-4874-8F93-F45748D27080}">
          <p14:sldIdLst>
            <p14:sldId id="256"/>
            <p14:sldId id="258"/>
            <p14:sldId id="269"/>
            <p14:sldId id="259"/>
            <p14:sldId id="260"/>
            <p14:sldId id="261"/>
            <p14:sldId id="302"/>
            <p14:sldId id="262"/>
            <p14:sldId id="263"/>
            <p14:sldId id="265"/>
            <p14:sldId id="266"/>
            <p14:sldId id="268"/>
            <p14:sldId id="267"/>
            <p14:sldId id="270"/>
            <p14:sldId id="271"/>
            <p14:sldId id="273"/>
            <p14:sldId id="272"/>
            <p14:sldId id="274"/>
            <p14:sldId id="275"/>
            <p14:sldId id="276"/>
            <p14:sldId id="277"/>
            <p14:sldId id="278"/>
            <p14:sldId id="279"/>
            <p14:sldId id="280"/>
            <p14:sldId id="283"/>
            <p14:sldId id="281"/>
            <p14:sldId id="282"/>
            <p14:sldId id="284"/>
            <p14:sldId id="285"/>
            <p14:sldId id="286"/>
            <p14:sldId id="287"/>
            <p14:sldId id="288"/>
            <p14:sldId id="290"/>
            <p14:sldId id="289"/>
            <p14:sldId id="296"/>
            <p14:sldId id="291"/>
            <p14:sldId id="292"/>
            <p14:sldId id="293"/>
            <p14:sldId id="294"/>
            <p14:sldId id="295"/>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13B"/>
    <a:srgbClr val="F19F39"/>
    <a:srgbClr val="333F50"/>
    <a:srgbClr val="7F7F7F"/>
    <a:srgbClr val="D6DCE5"/>
    <a:srgbClr val="BFBFBF"/>
    <a:srgbClr val="525252"/>
    <a:srgbClr val="222A35"/>
    <a:srgbClr val="0D0D0D"/>
    <a:srgbClr val="A7A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0D78E-91A2-48A2-A833-E4586E322FD8}" v="28" dt="2023-06-07T02:35:33.78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5226" autoAdjust="0"/>
  </p:normalViewPr>
  <p:slideViewPr>
    <p:cSldViewPr snapToGrid="0">
      <p:cViewPr>
        <p:scale>
          <a:sx n="75" d="100"/>
          <a:sy n="75" d="100"/>
        </p:scale>
        <p:origin x="984" y="26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Problématique</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5758" custLinFactNeighborY="6878">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Objectifs</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5758" custLinFactNeighborY="6878">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B0587C-932E-41C6-8195-98B5FC52BF02}"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fr-FR"/>
        </a:p>
      </dgm:t>
    </dgm:pt>
    <dgm:pt modelId="{B6B22FF2-FBF9-4821-99C3-4B10AC79C54F}">
      <dgm:prSet/>
      <dgm:spPr>
        <a:effectLst>
          <a:outerShdw blurRad="50800" dist="38100" dir="16200000" rotWithShape="0">
            <a:prstClr val="black">
              <a:alpha val="40000"/>
            </a:prstClr>
          </a:outerShdw>
        </a:effectLst>
      </dgm:spPr>
      <dgm:t>
        <a:bodyPr/>
        <a:lstStyle/>
        <a:p>
          <a:pPr algn="ctr"/>
          <a:r>
            <a:rPr lang="fr-FR" dirty="0">
              <a:effectLst>
                <a:glow rad="228600">
                  <a:schemeClr val="accent2">
                    <a:satMod val="175000"/>
                    <a:alpha val="40000"/>
                  </a:schemeClr>
                </a:glow>
              </a:effectLst>
              <a:latin typeface="Cooper Black" panose="0208090404030B020404" pitchFamily="18" charset="0"/>
            </a:rPr>
            <a:t>Vocabulaires et définitions </a:t>
          </a:r>
        </a:p>
      </dgm:t>
    </dgm:pt>
    <dgm:pt modelId="{DCB1E9D2-BD88-4EF9-9D34-179978C6D370}" type="parTrans" cxnId="{6418E611-D0B3-42F5-87B1-9DFDF1CB0E1A}">
      <dgm:prSet/>
      <dgm:spPr/>
      <dgm:t>
        <a:bodyPr/>
        <a:lstStyle/>
        <a:p>
          <a:endParaRPr lang="fr-FR">
            <a:effectLst>
              <a:glow rad="228600">
                <a:schemeClr val="accent2">
                  <a:satMod val="175000"/>
                  <a:alpha val="40000"/>
                </a:schemeClr>
              </a:glow>
            </a:effectLst>
          </a:endParaRPr>
        </a:p>
      </dgm:t>
    </dgm:pt>
    <dgm:pt modelId="{B2DF0208-A5A7-43EF-B5EF-A973B22441E4}" type="sibTrans" cxnId="{6418E611-D0B3-42F5-87B1-9DFDF1CB0E1A}">
      <dgm:prSet/>
      <dgm:spPr/>
      <dgm:t>
        <a:bodyPr/>
        <a:lstStyle/>
        <a:p>
          <a:endParaRPr lang="fr-FR">
            <a:effectLst>
              <a:glow rad="228600">
                <a:schemeClr val="accent2">
                  <a:satMod val="175000"/>
                  <a:alpha val="40000"/>
                </a:schemeClr>
              </a:glow>
            </a:effectLst>
          </a:endParaRPr>
        </a:p>
      </dgm:t>
    </dgm:pt>
    <dgm:pt modelId="{27B2D5C6-1364-474F-B158-5D77107EBA69}" type="pres">
      <dgm:prSet presAssocID="{B2B0587C-932E-41C6-8195-98B5FC52BF02}" presName="linear" presStyleCnt="0">
        <dgm:presLayoutVars>
          <dgm:animLvl val="lvl"/>
          <dgm:resizeHandles val="exact"/>
        </dgm:presLayoutVars>
      </dgm:prSet>
      <dgm:spPr/>
      <dgm:t>
        <a:bodyPr/>
        <a:lstStyle/>
        <a:p>
          <a:endParaRPr lang="fr-FR"/>
        </a:p>
      </dgm:t>
    </dgm:pt>
    <dgm:pt modelId="{24E8F069-1230-447D-A5C1-B6494CD30431}" type="pres">
      <dgm:prSet presAssocID="{B6B22FF2-FBF9-4821-99C3-4B10AC79C54F}" presName="parentText" presStyleLbl="node1" presStyleIdx="0" presStyleCnt="1" custLinFactNeighborX="-159" custLinFactNeighborY="-369">
        <dgm:presLayoutVars>
          <dgm:chMax val="0"/>
          <dgm:bulletEnabled val="1"/>
        </dgm:presLayoutVars>
      </dgm:prSet>
      <dgm:spPr/>
      <dgm:t>
        <a:bodyPr/>
        <a:lstStyle/>
        <a:p>
          <a:endParaRPr lang="fr-FR"/>
        </a:p>
      </dgm:t>
    </dgm:pt>
  </dgm:ptLst>
  <dgm:cxnLst>
    <dgm:cxn modelId="{6418E611-D0B3-42F5-87B1-9DFDF1CB0E1A}" srcId="{B2B0587C-932E-41C6-8195-98B5FC52BF02}" destId="{B6B22FF2-FBF9-4821-99C3-4B10AC79C54F}" srcOrd="0" destOrd="0" parTransId="{DCB1E9D2-BD88-4EF9-9D34-179978C6D370}" sibTransId="{B2DF0208-A5A7-43EF-B5EF-A973B22441E4}"/>
    <dgm:cxn modelId="{B1080A84-4371-4BC3-984B-B291504D6426}" type="presOf" srcId="{B6B22FF2-FBF9-4821-99C3-4B10AC79C54F}" destId="{24E8F069-1230-447D-A5C1-B6494CD30431}" srcOrd="0" destOrd="0" presId="urn:microsoft.com/office/officeart/2005/8/layout/vList2"/>
    <dgm:cxn modelId="{D2A89593-A1AE-4F53-B7AF-3C2576ACB12A}" type="presOf" srcId="{B2B0587C-932E-41C6-8195-98B5FC52BF02}" destId="{27B2D5C6-1364-474F-B158-5D77107EBA69}" srcOrd="0" destOrd="0" presId="urn:microsoft.com/office/officeart/2005/8/layout/vList2"/>
    <dgm:cxn modelId="{AD9B6F49-76E3-4A51-9C16-2406803C3995}" type="presParOf" srcId="{27B2D5C6-1364-474F-B158-5D77107EBA69}" destId="{24E8F069-1230-447D-A5C1-B6494CD304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154662"/>
          <a:ext cx="3802284" cy="8189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fr-FR" sz="3500" kern="1200" dirty="0">
              <a:effectLst>
                <a:glow rad="228600">
                  <a:schemeClr val="accent2">
                    <a:satMod val="175000"/>
                    <a:alpha val="40000"/>
                  </a:schemeClr>
                </a:glow>
              </a:effectLst>
              <a:latin typeface="Cooper Black" panose="0208090404030B020404" pitchFamily="18" charset="0"/>
            </a:rPr>
            <a:t>Problématique</a:t>
          </a:r>
        </a:p>
      </dsp:txBody>
      <dsp:txXfrm>
        <a:off x="39980" y="194642"/>
        <a:ext cx="3722324" cy="7390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4619"/>
          <a:ext cx="3802284" cy="7956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fr-FR" sz="3400" kern="1200" dirty="0">
              <a:effectLst>
                <a:glow rad="228600">
                  <a:schemeClr val="accent2">
                    <a:satMod val="175000"/>
                    <a:alpha val="40000"/>
                  </a:schemeClr>
                </a:glow>
              </a:effectLst>
              <a:latin typeface="Cooper Black" panose="0208090404030B020404" pitchFamily="18" charset="0"/>
            </a:rPr>
            <a:t>Objectifs</a:t>
          </a:r>
        </a:p>
      </dsp:txBody>
      <dsp:txXfrm>
        <a:off x="38838" y="43457"/>
        <a:ext cx="3724608" cy="71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8F069-1230-447D-A5C1-B6494CD30431}">
      <dsp:nvSpPr>
        <dsp:cNvPr id="0" name=""/>
        <dsp:cNvSpPr/>
      </dsp:nvSpPr>
      <dsp:spPr>
        <a:xfrm>
          <a:off x="0" y="6"/>
          <a:ext cx="4253696" cy="1158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a:outerShdw blurRad="50800" dist="38100" dir="16200000"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a:effectLst>
                <a:glow rad="228600">
                  <a:schemeClr val="accent2">
                    <a:satMod val="175000"/>
                    <a:alpha val="40000"/>
                  </a:schemeClr>
                </a:glow>
              </a:effectLst>
              <a:latin typeface="Cooper Black" panose="0208090404030B020404" pitchFamily="18" charset="0"/>
            </a:rPr>
            <a:t>Vocabulaires et définitions </a:t>
          </a:r>
        </a:p>
      </dsp:txBody>
      <dsp:txXfrm>
        <a:off x="56543" y="56549"/>
        <a:ext cx="4140610" cy="10452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75FAA1FA-A7B9-2FDD-181B-3488369B63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xmlns="" id="{B242FE0D-1B33-06F3-3701-AACF3588E3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787855-DD47-4A85-849E-7B874AC9C740}" type="datetimeFigureOut">
              <a:rPr lang="fr-FR" smtClean="0"/>
              <a:t>13/12/2023</a:t>
            </a:fld>
            <a:endParaRPr lang="fr-FR"/>
          </a:p>
        </p:txBody>
      </p:sp>
      <p:sp>
        <p:nvSpPr>
          <p:cNvPr id="4" name="Espace réservé du pied de page 3">
            <a:extLst>
              <a:ext uri="{FF2B5EF4-FFF2-40B4-BE49-F238E27FC236}">
                <a16:creationId xmlns:a16="http://schemas.microsoft.com/office/drawing/2014/main" xmlns="" id="{0120FF03-B124-31EE-A52A-5F524CCF4F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xmlns="" id="{B9D86414-B606-1159-30CF-1778E4B713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528BCB-FB66-4F92-A9FE-974DEE4E1B4B}" type="slidenum">
              <a:rPr lang="fr-FR" smtClean="0"/>
              <a:t>‹N°›</a:t>
            </a:fld>
            <a:endParaRPr lang="fr-FR"/>
          </a:p>
        </p:txBody>
      </p:sp>
    </p:spTree>
    <p:extLst>
      <p:ext uri="{BB962C8B-B14F-4D97-AF65-F5344CB8AC3E}">
        <p14:creationId xmlns:p14="http://schemas.microsoft.com/office/powerpoint/2010/main" val="28632939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F1A1E-77AB-4D9B-A3F7-C0B4BD561965}" type="datetimeFigureOut">
              <a:rPr lang="fr-FR" smtClean="0"/>
              <a:t>13/12/2023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4E808-3454-43CC-B79B-537DAFC7E597}" type="slidenum">
              <a:rPr lang="fr-FR" smtClean="0"/>
              <a:t>‹N°›</a:t>
            </a:fld>
            <a:endParaRPr lang="fr-FR"/>
          </a:p>
        </p:txBody>
      </p:sp>
    </p:spTree>
    <p:extLst>
      <p:ext uri="{BB962C8B-B14F-4D97-AF65-F5344CB8AC3E}">
        <p14:creationId xmlns:p14="http://schemas.microsoft.com/office/powerpoint/2010/main" val="39864128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9A4DE24-1C46-D0EA-84F8-D28818DC27C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F5B18CBA-B6E7-AA6F-1117-440595AF8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7162676-F624-1275-085F-20D9C586A6E6}"/>
              </a:ext>
            </a:extLst>
          </p:cNvPr>
          <p:cNvSpPr>
            <a:spLocks noGrp="1"/>
          </p:cNvSpPr>
          <p:nvPr>
            <p:ph type="dt" sz="half" idx="10"/>
          </p:nvPr>
        </p:nvSpPr>
        <p:spPr/>
        <p:txBody>
          <a:bodyPr/>
          <a:lstStyle/>
          <a:p>
            <a:fld id="{0F063534-2B24-4082-9464-324C1D756C4D}" type="datetime1">
              <a:rPr lang="fr-FR" smtClean="0"/>
              <a:t>13/12/2023</a:t>
            </a:fld>
            <a:endParaRPr lang="fr-FR"/>
          </a:p>
        </p:txBody>
      </p:sp>
      <p:sp>
        <p:nvSpPr>
          <p:cNvPr id="5" name="Espace réservé du pied de page 4">
            <a:extLst>
              <a:ext uri="{FF2B5EF4-FFF2-40B4-BE49-F238E27FC236}">
                <a16:creationId xmlns:a16="http://schemas.microsoft.com/office/drawing/2014/main" xmlns="" id="{4D4CA894-8CA1-501B-C1F3-0E32643E12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B2D35591-4EF4-0AEC-1C0A-BFE8977A2AD7}"/>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74630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4EAC50A-FFDB-1BED-85E4-3A34C717073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005A738A-BF78-C8EA-F48B-6DC68A2AE7F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9346C996-52E1-3A62-787E-BD0E7BD17BFD}"/>
              </a:ext>
            </a:extLst>
          </p:cNvPr>
          <p:cNvSpPr>
            <a:spLocks noGrp="1"/>
          </p:cNvSpPr>
          <p:nvPr>
            <p:ph type="dt" sz="half" idx="10"/>
          </p:nvPr>
        </p:nvSpPr>
        <p:spPr/>
        <p:txBody>
          <a:bodyPr/>
          <a:lstStyle/>
          <a:p>
            <a:fld id="{73A3D3BF-309D-4348-BEBB-42DD573C7A03}" type="datetime1">
              <a:rPr lang="fr-FR" smtClean="0"/>
              <a:t>13/12/2023</a:t>
            </a:fld>
            <a:endParaRPr lang="fr-FR"/>
          </a:p>
        </p:txBody>
      </p:sp>
      <p:sp>
        <p:nvSpPr>
          <p:cNvPr id="5" name="Espace réservé du pied de page 4">
            <a:extLst>
              <a:ext uri="{FF2B5EF4-FFF2-40B4-BE49-F238E27FC236}">
                <a16:creationId xmlns:a16="http://schemas.microsoft.com/office/drawing/2014/main" xmlns="" id="{EC4E4650-D132-2AD0-55F7-A5219B9130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01E2C54C-7371-228C-764C-F9D673E16FCD}"/>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25514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39514A5F-DAC5-4105-2728-8E082BF67F7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80639EA2-7954-9A5E-A1D0-F79E5D0CE0C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3FE8E10-E185-E908-3630-7568A16AB71A}"/>
              </a:ext>
            </a:extLst>
          </p:cNvPr>
          <p:cNvSpPr>
            <a:spLocks noGrp="1"/>
          </p:cNvSpPr>
          <p:nvPr>
            <p:ph type="dt" sz="half" idx="10"/>
          </p:nvPr>
        </p:nvSpPr>
        <p:spPr/>
        <p:txBody>
          <a:bodyPr/>
          <a:lstStyle/>
          <a:p>
            <a:fld id="{1B1BBF32-E101-44C5-9127-F355992B83F6}" type="datetime1">
              <a:rPr lang="fr-FR" smtClean="0"/>
              <a:t>13/12/2023</a:t>
            </a:fld>
            <a:endParaRPr lang="fr-FR"/>
          </a:p>
        </p:txBody>
      </p:sp>
      <p:sp>
        <p:nvSpPr>
          <p:cNvPr id="5" name="Espace réservé du pied de page 4">
            <a:extLst>
              <a:ext uri="{FF2B5EF4-FFF2-40B4-BE49-F238E27FC236}">
                <a16:creationId xmlns:a16="http://schemas.microsoft.com/office/drawing/2014/main" xmlns="" id="{918338E5-B6B5-1C7C-01C6-EF9F82E4B1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3488D1A8-CC94-A1DE-40DD-C8BB76C3EF40}"/>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389563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A089D0-2116-6416-DF14-2741BCA5F1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2654F6C4-8BA2-AE8F-4512-5A621B299AE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CDFC043-5DB1-F27F-3B44-36BFB7297E5C}"/>
              </a:ext>
            </a:extLst>
          </p:cNvPr>
          <p:cNvSpPr>
            <a:spLocks noGrp="1"/>
          </p:cNvSpPr>
          <p:nvPr>
            <p:ph type="dt" sz="half" idx="10"/>
          </p:nvPr>
        </p:nvSpPr>
        <p:spPr/>
        <p:txBody>
          <a:bodyPr/>
          <a:lstStyle/>
          <a:p>
            <a:fld id="{BF4C9822-5879-4FD8-AB35-59D67935AAA5}" type="datetime1">
              <a:rPr lang="fr-FR" smtClean="0"/>
              <a:t>13/12/2023</a:t>
            </a:fld>
            <a:endParaRPr lang="fr-FR"/>
          </a:p>
        </p:txBody>
      </p:sp>
      <p:sp>
        <p:nvSpPr>
          <p:cNvPr id="5" name="Espace réservé du pied de page 4">
            <a:extLst>
              <a:ext uri="{FF2B5EF4-FFF2-40B4-BE49-F238E27FC236}">
                <a16:creationId xmlns:a16="http://schemas.microsoft.com/office/drawing/2014/main" xmlns="" id="{5CA0CBB1-6729-0529-B6D7-D33AF06892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39ECADF3-3ACD-0410-AC0B-ACB678D4FEC9}"/>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373767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80DA31B-36C4-88C0-D293-3B8D8D6DDDB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00A5FD60-97AD-9AAD-5BCA-502291F39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266F161B-AC4E-BC6E-4872-5958F25C604A}"/>
              </a:ext>
            </a:extLst>
          </p:cNvPr>
          <p:cNvSpPr>
            <a:spLocks noGrp="1"/>
          </p:cNvSpPr>
          <p:nvPr>
            <p:ph type="dt" sz="half" idx="10"/>
          </p:nvPr>
        </p:nvSpPr>
        <p:spPr/>
        <p:txBody>
          <a:bodyPr/>
          <a:lstStyle/>
          <a:p>
            <a:fld id="{AD2D691D-AB21-4AE7-8E2E-B08134BAA51F}" type="datetime1">
              <a:rPr lang="fr-FR" smtClean="0"/>
              <a:t>13/12/2023</a:t>
            </a:fld>
            <a:endParaRPr lang="fr-FR"/>
          </a:p>
        </p:txBody>
      </p:sp>
      <p:sp>
        <p:nvSpPr>
          <p:cNvPr id="5" name="Espace réservé du pied de page 4">
            <a:extLst>
              <a:ext uri="{FF2B5EF4-FFF2-40B4-BE49-F238E27FC236}">
                <a16:creationId xmlns:a16="http://schemas.microsoft.com/office/drawing/2014/main" xmlns="" id="{88817AEF-043B-7325-D290-DEE1DB5CCF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AD5E81E-BE23-E266-6779-E59B6248B39C}"/>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21606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536156D-3F04-321C-B01E-959A8D6F1F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AA0111AD-78D5-71D8-9809-7432BBA3A06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A63697FC-5BD9-8E41-F89F-F7626B1CD8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228CF52B-3B0C-F4AF-D752-D18A1F07A08E}"/>
              </a:ext>
            </a:extLst>
          </p:cNvPr>
          <p:cNvSpPr>
            <a:spLocks noGrp="1"/>
          </p:cNvSpPr>
          <p:nvPr>
            <p:ph type="dt" sz="half" idx="10"/>
          </p:nvPr>
        </p:nvSpPr>
        <p:spPr/>
        <p:txBody>
          <a:bodyPr/>
          <a:lstStyle/>
          <a:p>
            <a:fld id="{B6623B90-00BD-408A-9842-4AD373FE50E6}" type="datetime1">
              <a:rPr lang="fr-FR" smtClean="0"/>
              <a:t>13/12/2023</a:t>
            </a:fld>
            <a:endParaRPr lang="fr-FR"/>
          </a:p>
        </p:txBody>
      </p:sp>
      <p:sp>
        <p:nvSpPr>
          <p:cNvPr id="6" name="Espace réservé du pied de page 5">
            <a:extLst>
              <a:ext uri="{FF2B5EF4-FFF2-40B4-BE49-F238E27FC236}">
                <a16:creationId xmlns:a16="http://schemas.microsoft.com/office/drawing/2014/main" xmlns="" id="{4D2C6721-F880-B198-920C-A7A92F59FB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95C2E9FB-5D58-2DC6-660B-D881D60C8433}"/>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406019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D9C42EB-D662-8D24-43DD-7579D530F6A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7C74A1C2-73D4-8FFE-7BC2-76DA48618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684800A6-FCCE-CC29-9FC8-59098C0FEB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DD113C1F-F55B-884B-0AB4-CCF14A30A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39B3BFF8-14B4-FB66-59C2-B1A9BE1A3FC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078484E4-F8F6-3A7D-B0F8-CD68DFCD5FC7}"/>
              </a:ext>
            </a:extLst>
          </p:cNvPr>
          <p:cNvSpPr>
            <a:spLocks noGrp="1"/>
          </p:cNvSpPr>
          <p:nvPr>
            <p:ph type="dt" sz="half" idx="10"/>
          </p:nvPr>
        </p:nvSpPr>
        <p:spPr/>
        <p:txBody>
          <a:bodyPr/>
          <a:lstStyle/>
          <a:p>
            <a:fld id="{CF2082D9-BD2D-4FAF-9F74-E99F1092D9DA}" type="datetime1">
              <a:rPr lang="fr-FR" smtClean="0"/>
              <a:t>13/12/2023</a:t>
            </a:fld>
            <a:endParaRPr lang="fr-FR"/>
          </a:p>
        </p:txBody>
      </p:sp>
      <p:sp>
        <p:nvSpPr>
          <p:cNvPr id="8" name="Espace réservé du pied de page 7">
            <a:extLst>
              <a:ext uri="{FF2B5EF4-FFF2-40B4-BE49-F238E27FC236}">
                <a16:creationId xmlns:a16="http://schemas.microsoft.com/office/drawing/2014/main" xmlns="" id="{3F84184A-52AA-62D9-10CE-DBC60204031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DA49AE34-480F-3B44-FAEF-73E10442850A}"/>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35341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72E89A-5578-9418-EA02-C486080923D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61E02851-1C2C-0CBB-0ED6-5D6BF6E1BED7}"/>
              </a:ext>
            </a:extLst>
          </p:cNvPr>
          <p:cNvSpPr>
            <a:spLocks noGrp="1"/>
          </p:cNvSpPr>
          <p:nvPr>
            <p:ph type="dt" sz="half" idx="10"/>
          </p:nvPr>
        </p:nvSpPr>
        <p:spPr/>
        <p:txBody>
          <a:bodyPr/>
          <a:lstStyle/>
          <a:p>
            <a:fld id="{B44174B6-EDF5-4D50-B368-D14D8B7E85EC}" type="datetime1">
              <a:rPr lang="fr-FR" smtClean="0"/>
              <a:t>13/12/2023</a:t>
            </a:fld>
            <a:endParaRPr lang="fr-FR"/>
          </a:p>
        </p:txBody>
      </p:sp>
      <p:sp>
        <p:nvSpPr>
          <p:cNvPr id="4" name="Espace réservé du pied de page 3">
            <a:extLst>
              <a:ext uri="{FF2B5EF4-FFF2-40B4-BE49-F238E27FC236}">
                <a16:creationId xmlns:a16="http://schemas.microsoft.com/office/drawing/2014/main" xmlns="" id="{A512A485-56E7-1709-4851-C792E238ECA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8DCB3EE6-151A-13A3-41B9-AAFA6FB87920}"/>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202266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3857BE93-489F-CE10-F819-A25A0A2E3FCC}"/>
              </a:ext>
            </a:extLst>
          </p:cNvPr>
          <p:cNvSpPr>
            <a:spLocks noGrp="1"/>
          </p:cNvSpPr>
          <p:nvPr>
            <p:ph type="dt" sz="half" idx="10"/>
          </p:nvPr>
        </p:nvSpPr>
        <p:spPr/>
        <p:txBody>
          <a:bodyPr/>
          <a:lstStyle/>
          <a:p>
            <a:fld id="{5AD0FE88-5C0E-421E-9275-03DEBB7C922A}" type="datetime1">
              <a:rPr lang="fr-FR" smtClean="0"/>
              <a:t>13/12/2023</a:t>
            </a:fld>
            <a:endParaRPr lang="fr-FR"/>
          </a:p>
        </p:txBody>
      </p:sp>
      <p:sp>
        <p:nvSpPr>
          <p:cNvPr id="3" name="Espace réservé du pied de page 2">
            <a:extLst>
              <a:ext uri="{FF2B5EF4-FFF2-40B4-BE49-F238E27FC236}">
                <a16:creationId xmlns:a16="http://schemas.microsoft.com/office/drawing/2014/main" xmlns="" id="{15B794F3-D14C-C49D-606A-AF2EB5E394A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45960B3E-9B7F-5380-146B-E1EE17BD11B5}"/>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34852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175A0FE-DB28-3A94-CABD-AE6B6E0B98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51B12ADB-250D-6C4F-AB95-FC93AE172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7B27C11A-F4AD-FE56-71D7-BD867E5A2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0C259E7-CD92-6DCA-F6DA-00E6CD477CCA}"/>
              </a:ext>
            </a:extLst>
          </p:cNvPr>
          <p:cNvSpPr>
            <a:spLocks noGrp="1"/>
          </p:cNvSpPr>
          <p:nvPr>
            <p:ph type="dt" sz="half" idx="10"/>
          </p:nvPr>
        </p:nvSpPr>
        <p:spPr/>
        <p:txBody>
          <a:bodyPr/>
          <a:lstStyle/>
          <a:p>
            <a:fld id="{A2625BDF-B825-4A28-9A95-001975AADE30}" type="datetime1">
              <a:rPr lang="fr-FR" smtClean="0"/>
              <a:t>13/12/2023</a:t>
            </a:fld>
            <a:endParaRPr lang="fr-FR"/>
          </a:p>
        </p:txBody>
      </p:sp>
      <p:sp>
        <p:nvSpPr>
          <p:cNvPr id="6" name="Espace réservé du pied de page 5">
            <a:extLst>
              <a:ext uri="{FF2B5EF4-FFF2-40B4-BE49-F238E27FC236}">
                <a16:creationId xmlns:a16="http://schemas.microsoft.com/office/drawing/2014/main" xmlns="" id="{1AA50A43-974C-02B8-8B73-8C4E1911CF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4900A496-B187-EB97-1E78-E5B9305207B2}"/>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332032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1AD161A-F3C5-DDB4-61E0-F074DCFE29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86BCF0C7-6B5A-94AB-C4AB-12D3B5691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4AB8CCD1-37D0-247C-55FE-63A46432E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8B1FA5D9-597E-A6B0-A7AC-13B2CEA8DDA8}"/>
              </a:ext>
            </a:extLst>
          </p:cNvPr>
          <p:cNvSpPr>
            <a:spLocks noGrp="1"/>
          </p:cNvSpPr>
          <p:nvPr>
            <p:ph type="dt" sz="half" idx="10"/>
          </p:nvPr>
        </p:nvSpPr>
        <p:spPr/>
        <p:txBody>
          <a:bodyPr/>
          <a:lstStyle/>
          <a:p>
            <a:fld id="{456764EA-DF94-419B-8F13-8C27EBBF5E14}" type="datetime1">
              <a:rPr lang="fr-FR" smtClean="0"/>
              <a:t>13/12/2023</a:t>
            </a:fld>
            <a:endParaRPr lang="fr-FR"/>
          </a:p>
        </p:txBody>
      </p:sp>
      <p:sp>
        <p:nvSpPr>
          <p:cNvPr id="6" name="Espace réservé du pied de page 5">
            <a:extLst>
              <a:ext uri="{FF2B5EF4-FFF2-40B4-BE49-F238E27FC236}">
                <a16:creationId xmlns:a16="http://schemas.microsoft.com/office/drawing/2014/main" xmlns="" id="{8D518720-CB27-00AF-099C-6064A1C0AB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CCD197A-0651-E440-12AD-9E67456F12C1}"/>
              </a:ext>
            </a:extLst>
          </p:cNvPr>
          <p:cNvSpPr>
            <a:spLocks noGrp="1"/>
          </p:cNvSpPr>
          <p:nvPr>
            <p:ph type="sldNum" sz="quarter" idx="12"/>
          </p:nvPr>
        </p:nvSpPr>
        <p:spPr/>
        <p:txBody>
          <a:bodyPr/>
          <a:lstStyle/>
          <a:p>
            <a:fld id="{2A1573CA-C38A-43DF-B7C6-DA445D5A184B}" type="slidenum">
              <a:rPr lang="fr-FR" smtClean="0"/>
              <a:t>‹N°›</a:t>
            </a:fld>
            <a:endParaRPr lang="fr-FR"/>
          </a:p>
        </p:txBody>
      </p:sp>
    </p:spTree>
    <p:extLst>
      <p:ext uri="{BB962C8B-B14F-4D97-AF65-F5344CB8AC3E}">
        <p14:creationId xmlns:p14="http://schemas.microsoft.com/office/powerpoint/2010/main" val="96359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6000">
              <a:schemeClr val="bg1"/>
            </a:gs>
            <a:gs pos="2000">
              <a:schemeClr val="bg1">
                <a:lumMod val="95000"/>
              </a:schemeClr>
            </a:gs>
            <a:gs pos="78000">
              <a:schemeClr val="bg1">
                <a:lumMod val="85000"/>
              </a:schemeClr>
            </a:gs>
          </a:gsLst>
          <a:lin ang="6000000" scaled="0"/>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BA2535B0-15E4-7DC4-BCA4-D6BCB8A46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94F94291-C004-6392-6F50-695A503E3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D5C9E492-853D-3D19-81E8-6D577EC9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E1FA9-5043-46C5-B182-CF9EFAE03A52}" type="datetime1">
              <a:rPr lang="fr-FR" smtClean="0"/>
              <a:t>13/12/2023</a:t>
            </a:fld>
            <a:endParaRPr lang="fr-FR"/>
          </a:p>
        </p:txBody>
      </p:sp>
      <p:sp>
        <p:nvSpPr>
          <p:cNvPr id="5" name="Espace réservé du pied de page 4">
            <a:extLst>
              <a:ext uri="{FF2B5EF4-FFF2-40B4-BE49-F238E27FC236}">
                <a16:creationId xmlns:a16="http://schemas.microsoft.com/office/drawing/2014/main" xmlns="" id="{6F70C047-0A74-F6EB-6D21-2FE36CA02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3A008030-0B05-43AB-85F3-FC407A6D1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573CA-C38A-43DF-B7C6-DA445D5A184B}" type="slidenum">
              <a:rPr lang="fr-FR" smtClean="0"/>
              <a:t>‹N°›</a:t>
            </a:fld>
            <a:endParaRPr lang="fr-FR"/>
          </a:p>
        </p:txBody>
      </p:sp>
    </p:spTree>
    <p:extLst>
      <p:ext uri="{BB962C8B-B14F-4D97-AF65-F5344CB8AC3E}">
        <p14:creationId xmlns:p14="http://schemas.microsoft.com/office/powerpoint/2010/main" val="261102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jf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jfif"/></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5.jfif"/><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6.jfif"/><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C722A71C-9E2C-A8C8-6D65-CE4FF6A01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947" y="12062"/>
            <a:ext cx="3349697" cy="882907"/>
          </a:xfrm>
          <a:prstGeom prst="rect">
            <a:avLst/>
          </a:prstGeom>
          <a:effectLst/>
        </p:spPr>
      </p:pic>
      <p:sp>
        <p:nvSpPr>
          <p:cNvPr id="16" name="ZoneTexte 15">
            <a:extLst>
              <a:ext uri="{FF2B5EF4-FFF2-40B4-BE49-F238E27FC236}">
                <a16:creationId xmlns:a16="http://schemas.microsoft.com/office/drawing/2014/main" xmlns="" id="{6209FA39-AF0C-30D1-8B30-386EE28E8B24}"/>
              </a:ext>
            </a:extLst>
          </p:cNvPr>
          <p:cNvSpPr txBox="1"/>
          <p:nvPr/>
        </p:nvSpPr>
        <p:spPr>
          <a:xfrm>
            <a:off x="377404" y="2021067"/>
            <a:ext cx="7179013" cy="584775"/>
          </a:xfrm>
          <a:prstGeom prst="rect">
            <a:avLst/>
          </a:prstGeom>
          <a:noFill/>
        </p:spPr>
        <p:txBody>
          <a:bodyPr wrap="square" rtlCol="0">
            <a:spAutoFit/>
          </a:bodyPr>
          <a:lstStyle/>
          <a:p>
            <a:r>
              <a:rPr lang="fr-FR" sz="3200" b="1" dirty="0">
                <a:solidFill>
                  <a:schemeClr val="tx2">
                    <a:lumMod val="75000"/>
                  </a:schemeClr>
                </a:solidFill>
                <a:latin typeface="Bookman Old Style" panose="02050604050505020204" pitchFamily="18" charset="0"/>
              </a:rPr>
              <a:t> mini-projet</a:t>
            </a:r>
            <a:endParaRPr lang="fr-FR" dirty="0"/>
          </a:p>
        </p:txBody>
      </p:sp>
      <p:cxnSp>
        <p:nvCxnSpPr>
          <p:cNvPr id="18" name="Connecteur droit 17">
            <a:extLst>
              <a:ext uri="{FF2B5EF4-FFF2-40B4-BE49-F238E27FC236}">
                <a16:creationId xmlns:a16="http://schemas.microsoft.com/office/drawing/2014/main" xmlns="" id="{CCA89B9C-F9D0-EDE4-E60F-390B2830F519}"/>
              </a:ext>
            </a:extLst>
          </p:cNvPr>
          <p:cNvCxnSpPr>
            <a:cxnSpLocks/>
          </p:cNvCxnSpPr>
          <p:nvPr/>
        </p:nvCxnSpPr>
        <p:spPr>
          <a:xfrm>
            <a:off x="1439693" y="2538915"/>
            <a:ext cx="3745150" cy="0"/>
          </a:xfrm>
          <a:prstGeom prst="line">
            <a:avLst/>
          </a:prstGeom>
          <a:ln w="28575">
            <a:solidFill>
              <a:srgbClr val="333F50"/>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xmlns="" id="{FC41C6B0-31F8-88D6-A0BE-4141660A34DC}"/>
              </a:ext>
            </a:extLst>
          </p:cNvPr>
          <p:cNvCxnSpPr>
            <a:cxnSpLocks/>
          </p:cNvCxnSpPr>
          <p:nvPr/>
        </p:nvCxnSpPr>
        <p:spPr>
          <a:xfrm>
            <a:off x="603115" y="2538915"/>
            <a:ext cx="612845" cy="0"/>
          </a:xfrm>
          <a:prstGeom prst="line">
            <a:avLst/>
          </a:prstGeom>
          <a:ln w="28575">
            <a:solidFill>
              <a:srgbClr val="333F5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xmlns="" id="{09941749-E1B6-C0B8-C675-8B5C54B1E9D6}"/>
              </a:ext>
            </a:extLst>
          </p:cNvPr>
          <p:cNvCxnSpPr>
            <a:cxnSpLocks/>
          </p:cNvCxnSpPr>
          <p:nvPr/>
        </p:nvCxnSpPr>
        <p:spPr>
          <a:xfrm>
            <a:off x="603115" y="2613494"/>
            <a:ext cx="4679004" cy="0"/>
          </a:xfrm>
          <a:prstGeom prst="line">
            <a:avLst/>
          </a:prstGeom>
          <a:ln w="28575">
            <a:solidFill>
              <a:srgbClr val="333F50"/>
            </a:solidFill>
            <a:prstDash val="lgDash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999488AB-8F14-C96D-D508-F6DBA6364F5F}"/>
              </a:ext>
            </a:extLst>
          </p:cNvPr>
          <p:cNvSpPr/>
          <p:nvPr/>
        </p:nvSpPr>
        <p:spPr>
          <a:xfrm>
            <a:off x="0" y="4487705"/>
            <a:ext cx="12192000" cy="2370295"/>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3">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3">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6" name="ZoneTexte 25">
            <a:extLst>
              <a:ext uri="{FF2B5EF4-FFF2-40B4-BE49-F238E27FC236}">
                <a16:creationId xmlns:a16="http://schemas.microsoft.com/office/drawing/2014/main" xmlns="" id="{CAB56E6C-24CA-87EB-1CF0-1DAD2B63DA97}"/>
              </a:ext>
            </a:extLst>
          </p:cNvPr>
          <p:cNvSpPr txBox="1"/>
          <p:nvPr/>
        </p:nvSpPr>
        <p:spPr>
          <a:xfrm>
            <a:off x="377404" y="4591455"/>
            <a:ext cx="2200737"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Présenté par :</a:t>
            </a:r>
          </a:p>
        </p:txBody>
      </p:sp>
      <p:sp>
        <p:nvSpPr>
          <p:cNvPr id="27" name="ZoneTexte 26">
            <a:extLst>
              <a:ext uri="{FF2B5EF4-FFF2-40B4-BE49-F238E27FC236}">
                <a16:creationId xmlns:a16="http://schemas.microsoft.com/office/drawing/2014/main" xmlns="" id="{8FA3532E-EC93-45C0-F183-B2850E38D8AB}"/>
              </a:ext>
            </a:extLst>
          </p:cNvPr>
          <p:cNvSpPr txBox="1"/>
          <p:nvPr/>
        </p:nvSpPr>
        <p:spPr>
          <a:xfrm>
            <a:off x="640437" y="4577747"/>
            <a:ext cx="4321056" cy="1211614"/>
          </a:xfrm>
          <a:prstGeom prst="rect">
            <a:avLst/>
          </a:prstGeom>
          <a:noFill/>
        </p:spPr>
        <p:txBody>
          <a:bodyPr wrap="square" rtlCol="0">
            <a:spAutoFit/>
          </a:bodyPr>
          <a:lstStyle/>
          <a:p>
            <a:pPr>
              <a:lnSpc>
                <a:spcPct val="107000"/>
              </a:lnSpc>
              <a:spcAft>
                <a:spcPts val="800"/>
              </a:spcAft>
            </a:pPr>
            <a:endParaRPr lang="fr-FR" sz="2000" dirty="0">
              <a:effectLst/>
              <a:latin typeface="Bookman Old Style" panose="02050604050505020204" pitchFamily="18" charset="0"/>
              <a:ea typeface="Calibri" panose="020F0502020204030204" pitchFamily="34" charset="0"/>
              <a:cs typeface="Arial" panose="020B0604020202020204" pitchFamily="34" charset="0"/>
            </a:endParaRPr>
          </a:p>
          <a:p>
            <a:pPr marL="342900" lvl="0" indent="-342900" algn="just">
              <a:spcAft>
                <a:spcPts val="800"/>
              </a:spcAft>
              <a:buFont typeface="Wingdings" panose="05000000000000000000" pitchFamily="2" charset="2"/>
              <a:buChar char="§"/>
            </a:pPr>
            <a:r>
              <a:rPr lang="fr-FR" sz="2000" dirty="0" smtClean="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BEN </a:t>
            </a:r>
            <a:r>
              <a:rPr lang="fr-FR" sz="20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ACHA Fayssal</a:t>
            </a:r>
          </a:p>
          <a:p>
            <a:endParaRPr lang="fr-FR" dirty="0"/>
          </a:p>
        </p:txBody>
      </p:sp>
      <p:sp>
        <p:nvSpPr>
          <p:cNvPr id="28" name="ZoneTexte 27">
            <a:extLst>
              <a:ext uri="{FF2B5EF4-FFF2-40B4-BE49-F238E27FC236}">
                <a16:creationId xmlns:a16="http://schemas.microsoft.com/office/drawing/2014/main" xmlns="" id="{DE4C99C3-4C32-32D5-EE0A-3D80639BB892}"/>
              </a:ext>
            </a:extLst>
          </p:cNvPr>
          <p:cNvSpPr txBox="1"/>
          <p:nvPr/>
        </p:nvSpPr>
        <p:spPr>
          <a:xfrm>
            <a:off x="6351090" y="4591455"/>
            <a:ext cx="228707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Responsable :</a:t>
            </a:r>
          </a:p>
        </p:txBody>
      </p:sp>
      <p:sp>
        <p:nvSpPr>
          <p:cNvPr id="29" name="ZoneTexte 28">
            <a:extLst>
              <a:ext uri="{FF2B5EF4-FFF2-40B4-BE49-F238E27FC236}">
                <a16:creationId xmlns:a16="http://schemas.microsoft.com/office/drawing/2014/main" xmlns="" id="{3661CFE3-27D9-F06F-A050-0CB7A90295EA}"/>
              </a:ext>
            </a:extLst>
          </p:cNvPr>
          <p:cNvSpPr txBox="1"/>
          <p:nvPr/>
        </p:nvSpPr>
        <p:spPr>
          <a:xfrm>
            <a:off x="6814077" y="4994188"/>
            <a:ext cx="4953352" cy="39940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fr-FR" sz="20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Pr. </a:t>
            </a:r>
            <a:r>
              <a:rPr lang="fr-FR" sz="20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SABIRI Mohamed</a:t>
            </a:r>
            <a:endParaRPr lang="fr-FR" sz="20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xmlns="" id="{45023CE4-38CD-CD89-6F54-6819A396BCF5}"/>
              </a:ext>
            </a:extLst>
          </p:cNvPr>
          <p:cNvSpPr txBox="1"/>
          <p:nvPr/>
        </p:nvSpPr>
        <p:spPr>
          <a:xfrm>
            <a:off x="7382353" y="6488668"/>
            <a:ext cx="3554588" cy="369332"/>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a:t>
            </a:r>
            <a:r>
              <a:rPr lang="fr-F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ée universitaire</a:t>
            </a:r>
            <a:r>
              <a:rPr lang="fr-FR"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2023/2024</a:t>
            </a:r>
            <a:endPar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ZoneTexte 1"/>
          <p:cNvSpPr txBox="1"/>
          <p:nvPr/>
        </p:nvSpPr>
        <p:spPr>
          <a:xfrm>
            <a:off x="3201956" y="2697567"/>
            <a:ext cx="6459967" cy="1496628"/>
          </a:xfrm>
          <a:prstGeom prst="rect">
            <a:avLst/>
          </a:prstGeom>
          <a:noFill/>
        </p:spPr>
        <p:txBody>
          <a:bodyPr wrap="square" rtlCol="0">
            <a:spAutoFit/>
          </a:bodyPr>
          <a:lstStyle/>
          <a:p>
            <a:pPr algn="ctr">
              <a:lnSpc>
                <a:spcPct val="107000"/>
              </a:lnSpc>
              <a:spcAft>
                <a:spcPts val="800"/>
              </a:spcAft>
            </a:pPr>
            <a:r>
              <a:rPr lang="fr-MA" sz="2000" b="1" dirty="0">
                <a:solidFill>
                  <a:schemeClr val="tx2">
                    <a:lumMod val="75000"/>
                  </a:schemeClr>
                </a:solidFill>
                <a:effectLst>
                  <a:outerShdw blurRad="38100" dist="38100" dir="2700000" algn="tl">
                    <a:srgbClr val="000000">
                      <a:alpha val="43137"/>
                    </a:srgbClr>
                  </a:outerShdw>
                </a:effectLst>
                <a:latin typeface="Bookman Old Style" panose="020506040505050202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fr-MA" sz="3600" b="1" dirty="0">
                <a:solidFill>
                  <a:schemeClr val="tx2">
                    <a:lumMod val="75000"/>
                  </a:schemeClr>
                </a:solidFill>
                <a:effectLst>
                  <a:outerShdw blurRad="38100" dist="38100" dir="2700000" algn="tl">
                    <a:srgbClr val="000000">
                      <a:alpha val="43137"/>
                    </a:srgbClr>
                  </a:outerShdw>
                </a:effectLst>
                <a:latin typeface="Bookman Old Style" panose="02050604050505020204" pitchFamily="18" charset="0"/>
                <a:ea typeface="Calibri" panose="020F0502020204030204" pitchFamily="34" charset="0"/>
                <a:cs typeface="Times New Roman" panose="02020603050405020304" pitchFamily="18" charset="0"/>
              </a:rPr>
              <a:t>« Analyse de sentiments »</a:t>
            </a:r>
          </a:p>
          <a:p>
            <a:endParaRPr lang="en-US" dirty="0"/>
          </a:p>
        </p:txBody>
      </p:sp>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102" y="0"/>
            <a:ext cx="2973803" cy="981849"/>
          </a:xfrm>
          <a:prstGeom prst="rect">
            <a:avLst/>
          </a:prstGeom>
        </p:spPr>
      </p:pic>
    </p:spTree>
    <p:extLst>
      <p:ext uri="{BB962C8B-B14F-4D97-AF65-F5344CB8AC3E}">
        <p14:creationId xmlns:p14="http://schemas.microsoft.com/office/powerpoint/2010/main" val="41345183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755779" y="2789158"/>
            <a:ext cx="6214187"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Types des algorithmes supervisés</a:t>
            </a:r>
          </a:p>
        </p:txBody>
      </p:sp>
      <p:pic>
        <p:nvPicPr>
          <p:cNvPr id="6" name="Image 5">
            <a:extLst>
              <a:ext uri="{FF2B5EF4-FFF2-40B4-BE49-F238E27FC236}">
                <a16:creationId xmlns:a16="http://schemas.microsoft.com/office/drawing/2014/main" xmlns="" id="{9B3C2711-07B0-8AAC-A1BC-D32C0CF065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04311" y="3004603"/>
            <a:ext cx="5019324" cy="3194115"/>
          </a:xfrm>
          <a:prstGeom prst="rect">
            <a:avLst/>
          </a:prstGeom>
          <a:ln w="38100">
            <a:solidFill>
              <a:srgbClr val="F2A13B"/>
            </a:solidFill>
          </a:ln>
        </p:spPr>
      </p:pic>
      <p:sp>
        <p:nvSpPr>
          <p:cNvPr id="4" name="ZoneTexte 3">
            <a:extLst>
              <a:ext uri="{FF2B5EF4-FFF2-40B4-BE49-F238E27FC236}">
                <a16:creationId xmlns:a16="http://schemas.microsoft.com/office/drawing/2014/main" xmlns="" id="{A693DEE8-DFA7-3382-57B6-834A455795E1}"/>
              </a:ext>
            </a:extLst>
          </p:cNvPr>
          <p:cNvSpPr txBox="1"/>
          <p:nvPr/>
        </p:nvSpPr>
        <p:spPr>
          <a:xfrm>
            <a:off x="755779" y="3429000"/>
            <a:ext cx="5770161" cy="180049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fr-FR" sz="2000" b="1"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La classification : </a:t>
            </a:r>
            <a:r>
              <a:rPr lang="fr-FR" dirty="0">
                <a:latin typeface="Times New Roman" panose="02020603050405020304" pitchFamily="18" charset="0"/>
                <a:cs typeface="Times New Roman" panose="02020603050405020304" pitchFamily="18" charset="0"/>
              </a:rPr>
              <a:t>Sert </a:t>
            </a:r>
            <a:r>
              <a:rPr lang="fr-FR" dirty="0" smtClean="0">
                <a:latin typeface="Times New Roman" panose="02020603050405020304" pitchFamily="18" charset="0"/>
                <a:cs typeface="Times New Roman" panose="02020603050405020304" pitchFamily="18" charset="0"/>
              </a:rPr>
              <a:t>lorsqu’on </a:t>
            </a:r>
            <a:r>
              <a:rPr lang="fr-FR" dirty="0">
                <a:latin typeface="Times New Roman" panose="02020603050405020304" pitchFamily="18" charset="0"/>
                <a:cs typeface="Times New Roman" panose="02020603050405020304" pitchFamily="18" charset="0"/>
              </a:rPr>
              <a:t>travaille sur des valeurs discrètes </a:t>
            </a:r>
          </a:p>
          <a:p>
            <a:pPr marL="285750" indent="-285750">
              <a:lnSpc>
                <a:spcPct val="150000"/>
              </a:lnSpc>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La régression : </a:t>
            </a:r>
            <a:r>
              <a:rPr lang="fr-FR" dirty="0">
                <a:latin typeface="Times New Roman" panose="02020603050405020304" pitchFamily="18" charset="0"/>
                <a:cs typeface="Times New Roman" panose="02020603050405020304" pitchFamily="18" charset="0"/>
              </a:rPr>
              <a:t>Sert lorsque on travaille sur des valeurs continues ( Ex : La prédiction de la météo )</a:t>
            </a:r>
          </a:p>
        </p:txBody>
      </p:sp>
      <p:sp>
        <p:nvSpPr>
          <p:cNvPr id="10" name="Rectangle : coins arrondis 9">
            <a:extLst>
              <a:ext uri="{FF2B5EF4-FFF2-40B4-BE49-F238E27FC236}">
                <a16:creationId xmlns:a16="http://schemas.microsoft.com/office/drawing/2014/main" xmlns="" id="{D423A119-D357-EF6B-D3DC-D0CE47C0E59E}"/>
              </a:ext>
            </a:extLst>
          </p:cNvPr>
          <p:cNvSpPr/>
          <p:nvPr/>
        </p:nvSpPr>
        <p:spPr>
          <a:xfrm>
            <a:off x="513184" y="3487366"/>
            <a:ext cx="6091897" cy="9551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5" name="Espace réservé du numéro de diapositive 4">
            <a:extLst>
              <a:ext uri="{FF2B5EF4-FFF2-40B4-BE49-F238E27FC236}">
                <a16:creationId xmlns:a16="http://schemas.microsoft.com/office/drawing/2014/main" xmlns="" id="{3AE0E32C-1746-7CEA-0B6A-94AFCC62A2C9}"/>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10</a:t>
            </a:fld>
            <a:endParaRPr lang="fr-FR" sz="240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1649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616731" y="2594732"/>
            <a:ext cx="6214187"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Classification</a:t>
            </a:r>
          </a:p>
        </p:txBody>
      </p:sp>
      <p:pic>
        <p:nvPicPr>
          <p:cNvPr id="6" name="Image 5">
            <a:extLst>
              <a:ext uri="{FF2B5EF4-FFF2-40B4-BE49-F238E27FC236}">
                <a16:creationId xmlns:a16="http://schemas.microsoft.com/office/drawing/2014/main" xmlns="" id="{9B3C2711-07B0-8AAC-A1BC-D32C0CF065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04311" y="3222707"/>
            <a:ext cx="5019324" cy="3194115"/>
          </a:xfrm>
          <a:prstGeom prst="rect">
            <a:avLst/>
          </a:prstGeom>
          <a:ln w="38100">
            <a:solidFill>
              <a:srgbClr val="F2A13B"/>
            </a:solidFill>
          </a:ln>
        </p:spPr>
      </p:pic>
      <p:sp>
        <p:nvSpPr>
          <p:cNvPr id="5" name="ZoneTexte 4">
            <a:extLst>
              <a:ext uri="{FF2B5EF4-FFF2-40B4-BE49-F238E27FC236}">
                <a16:creationId xmlns:a16="http://schemas.microsoft.com/office/drawing/2014/main" xmlns="" id="{E15EE216-0852-A072-9D1C-13084BD592C6}"/>
              </a:ext>
            </a:extLst>
          </p:cNvPr>
          <p:cNvSpPr txBox="1"/>
          <p:nvPr/>
        </p:nvSpPr>
        <p:spPr>
          <a:xfrm>
            <a:off x="616731" y="3152642"/>
            <a:ext cx="6007092" cy="2732543"/>
          </a:xfrm>
          <a:prstGeom prst="rect">
            <a:avLst/>
          </a:prstGeom>
          <a:noFill/>
        </p:spPr>
        <p:txBody>
          <a:bodyPr wrap="square" rtlCol="0">
            <a:spAutoFit/>
          </a:bodyPr>
          <a:lstStyle/>
          <a:p>
            <a:pPr indent="360680" algn="just">
              <a:lnSpc>
                <a:spcPct val="115000"/>
              </a:lnSpc>
              <a:spcAft>
                <a:spcPts val="800"/>
              </a:spcAft>
            </a:pPr>
            <a:r>
              <a:rPr lang="fr-CA" b="1" dirty="0">
                <a:latin typeface="Times New Roman" panose="02020603050405020304" pitchFamily="18" charset="0"/>
                <a:cs typeface="Times New Roman" panose="02020603050405020304" pitchFamily="18" charset="0"/>
              </a:rPr>
              <a:t>La </a:t>
            </a:r>
            <a:r>
              <a:rPr lang="fr-MA" b="1" dirty="0">
                <a:latin typeface="Times New Roman" panose="02020603050405020304" pitchFamily="18" charset="0"/>
                <a:cs typeface="Times New Roman" panose="02020603050405020304" pitchFamily="18" charset="0"/>
              </a:rPr>
              <a:t>classification </a:t>
            </a:r>
            <a:r>
              <a:rPr lang="fr-MA" dirty="0">
                <a:latin typeface="Times New Roman" panose="02020603050405020304" pitchFamily="18" charset="0"/>
                <a:cs typeface="Times New Roman" panose="02020603050405020304" pitchFamily="18" charset="0"/>
              </a:rPr>
              <a:t>ou bien la catégorisation est utilisée dans des applications très courant dans les systèmes d’informations tel que la recherche numérique des références et ressources pour une meilleur optimisation et l’efficacité de la recherche, la gestion des emails s’il est un spam ou non pour faire au cybercrime, les chat-bots pour bien répond aux plusieurs questions données, ….</a:t>
            </a:r>
            <a:endParaRPr lang="fr-FR" dirty="0">
              <a:latin typeface="Times New Roman" panose="02020603050405020304" pitchFamily="18"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xmlns="" id="{04E4EB0F-D9D3-1B4D-7EED-296695B107A1}"/>
              </a:ext>
            </a:extLst>
          </p:cNvPr>
          <p:cNvSpPr>
            <a:spLocks noGrp="1"/>
          </p:cNvSpPr>
          <p:nvPr>
            <p:ph type="sldNum" sz="quarter" idx="12"/>
          </p:nvPr>
        </p:nvSpPr>
        <p:spPr>
          <a:xfrm>
            <a:off x="8920681" y="6486888"/>
            <a:ext cx="2743200" cy="365125"/>
          </a:xfrm>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11</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569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692524" y="2566324"/>
            <a:ext cx="6214187"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Les types de classification</a:t>
            </a:r>
          </a:p>
        </p:txBody>
      </p:sp>
      <p:pic>
        <p:nvPicPr>
          <p:cNvPr id="6" name="Image 5">
            <a:extLst>
              <a:ext uri="{FF2B5EF4-FFF2-40B4-BE49-F238E27FC236}">
                <a16:creationId xmlns:a16="http://schemas.microsoft.com/office/drawing/2014/main" xmlns="" id="{9B3C2711-07B0-8AAC-A1BC-D32C0CF065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04311" y="3222707"/>
            <a:ext cx="5019324" cy="3194115"/>
          </a:xfrm>
          <a:prstGeom prst="rect">
            <a:avLst/>
          </a:prstGeom>
          <a:ln w="38100">
            <a:solidFill>
              <a:srgbClr val="F2A13B"/>
            </a:solidFill>
          </a:ln>
        </p:spPr>
      </p:pic>
      <p:sp>
        <p:nvSpPr>
          <p:cNvPr id="4" name="ZoneTexte 3">
            <a:extLst>
              <a:ext uri="{FF2B5EF4-FFF2-40B4-BE49-F238E27FC236}">
                <a16:creationId xmlns:a16="http://schemas.microsoft.com/office/drawing/2014/main" xmlns="" id="{1D32B329-0DC7-2F42-C3D0-7CEBC1692B6F}"/>
              </a:ext>
            </a:extLst>
          </p:cNvPr>
          <p:cNvSpPr txBox="1"/>
          <p:nvPr/>
        </p:nvSpPr>
        <p:spPr>
          <a:xfrm>
            <a:off x="692524" y="3067233"/>
            <a:ext cx="6036906" cy="350506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Il existe trois types de classification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Classification binaire : </a:t>
            </a:r>
            <a:r>
              <a:rPr lang="fr-FR" dirty="0">
                <a:latin typeface="Times New Roman" panose="02020603050405020304" pitchFamily="18" charset="0"/>
                <a:cs typeface="Times New Roman" panose="02020603050405020304" pitchFamily="18" charset="0"/>
              </a:rPr>
              <a:t>on travaille avec deux classes</a:t>
            </a:r>
          </a:p>
          <a:p>
            <a:pPr marL="285750" indent="-285750">
              <a:lnSpc>
                <a:spcPct val="150000"/>
              </a:lnSpc>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Classification multi-classe : </a:t>
            </a:r>
            <a:r>
              <a:rPr lang="fr-FR" dirty="0">
                <a:latin typeface="Times New Roman" panose="02020603050405020304" pitchFamily="18" charset="0"/>
                <a:cs typeface="Times New Roman" panose="02020603050405020304" pitchFamily="18" charset="0"/>
              </a:rPr>
              <a:t>on travaille avec plus de deux classes, et on associe à chaque document une seule classe</a:t>
            </a:r>
          </a:p>
          <a:p>
            <a:pPr marL="285750" indent="-285750">
              <a:lnSpc>
                <a:spcPct val="150000"/>
              </a:lnSpc>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Classification multi-label : </a:t>
            </a:r>
            <a:r>
              <a:rPr lang="fr-FR" dirty="0">
                <a:latin typeface="Times New Roman" panose="02020603050405020304" pitchFamily="18" charset="0"/>
                <a:cs typeface="Times New Roman" panose="02020603050405020304" pitchFamily="18" charset="0"/>
              </a:rPr>
              <a:t>on associe à un document plusieurs classes </a:t>
            </a:r>
          </a:p>
        </p:txBody>
      </p:sp>
      <p:sp>
        <p:nvSpPr>
          <p:cNvPr id="5" name="Rectangle : coins arrondis 4">
            <a:extLst>
              <a:ext uri="{FF2B5EF4-FFF2-40B4-BE49-F238E27FC236}">
                <a16:creationId xmlns:a16="http://schemas.microsoft.com/office/drawing/2014/main" xmlns="" id="{27305A95-7582-276E-109E-6441AF1B3C3D}"/>
              </a:ext>
            </a:extLst>
          </p:cNvPr>
          <p:cNvSpPr/>
          <p:nvPr/>
        </p:nvSpPr>
        <p:spPr>
          <a:xfrm>
            <a:off x="513184" y="3579779"/>
            <a:ext cx="6036906" cy="7101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8" name="Espace réservé du numéro de diapositive 7">
            <a:extLst>
              <a:ext uri="{FF2B5EF4-FFF2-40B4-BE49-F238E27FC236}">
                <a16:creationId xmlns:a16="http://schemas.microsoft.com/office/drawing/2014/main" xmlns="" id="{787CFB29-1DF1-5076-0241-23D9975F3C2E}"/>
              </a:ext>
            </a:extLst>
          </p:cNvPr>
          <p:cNvSpPr>
            <a:spLocks noGrp="1"/>
          </p:cNvSpPr>
          <p:nvPr>
            <p:ph type="sldNum" sz="quarter" idx="12"/>
          </p:nvPr>
        </p:nvSpPr>
        <p:spPr>
          <a:xfrm>
            <a:off x="9024229" y="6492875"/>
            <a:ext cx="2743200" cy="365125"/>
          </a:xfrm>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12</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820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wipe(down)">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720279" y="2749353"/>
            <a:ext cx="6214187"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Corpus</a:t>
            </a:r>
          </a:p>
        </p:txBody>
      </p:sp>
      <p:sp>
        <p:nvSpPr>
          <p:cNvPr id="5" name="ZoneTexte 4">
            <a:extLst>
              <a:ext uri="{FF2B5EF4-FFF2-40B4-BE49-F238E27FC236}">
                <a16:creationId xmlns:a16="http://schemas.microsoft.com/office/drawing/2014/main" xmlns="" id="{E15EE216-0852-A072-9D1C-13084BD592C6}"/>
              </a:ext>
            </a:extLst>
          </p:cNvPr>
          <p:cNvSpPr txBox="1"/>
          <p:nvPr/>
        </p:nvSpPr>
        <p:spPr>
          <a:xfrm>
            <a:off x="720279" y="3364908"/>
            <a:ext cx="6007092" cy="1893916"/>
          </a:xfrm>
          <a:prstGeom prst="rect">
            <a:avLst/>
          </a:prstGeom>
          <a:noFill/>
        </p:spPr>
        <p:txBody>
          <a:bodyPr wrap="square" rtlCol="0">
            <a:spAutoFit/>
          </a:bodyPr>
          <a:lstStyle/>
          <a:p>
            <a:pPr indent="360680" algn="just">
              <a:lnSpc>
                <a:spcPct val="150000"/>
              </a:lnSpc>
              <a:spcAft>
                <a:spcPts val="800"/>
              </a:spcAft>
            </a:pPr>
            <a:r>
              <a:rPr lang="fr-CA" b="1" dirty="0">
                <a:latin typeface="Times New Roman" panose="02020603050405020304" pitchFamily="18" charset="0"/>
                <a:cs typeface="Times New Roman" panose="02020603050405020304" pitchFamily="18" charset="0"/>
              </a:rPr>
              <a:t>Le corpus </a:t>
            </a:r>
            <a:r>
              <a:rPr lang="fr-FR" dirty="0">
                <a:latin typeface="Times New Roman" panose="02020603050405020304" pitchFamily="18" charset="0"/>
                <a:cs typeface="Times New Roman" panose="02020603050405020304" pitchFamily="18" charset="0"/>
              </a:rPr>
              <a:t>est une collection des documents (Textes, images, vocales, …. ) numériques lisible par les machines utilisées dans la phase d’apprentissage .</a:t>
            </a:r>
          </a:p>
          <a:p>
            <a:pPr indent="360680" algn="ctr">
              <a:lnSpc>
                <a:spcPct val="150000"/>
              </a:lnSpc>
              <a:spcAft>
                <a:spcPts val="800"/>
              </a:spcAft>
            </a:pPr>
            <a:endParaRPr lang="fr-FR" sz="2000" dirty="0">
              <a:latin typeface="Times New Roman" panose="02020603050405020304" pitchFamily="18" charset="0"/>
              <a:cs typeface="Times New Roman" panose="02020603050405020304" pitchFamily="18" charset="0"/>
            </a:endParaRPr>
          </a:p>
        </p:txBody>
      </p:sp>
      <p:pic>
        <p:nvPicPr>
          <p:cNvPr id="10" name="Image 9">
            <a:extLst>
              <a:ext uri="{FF2B5EF4-FFF2-40B4-BE49-F238E27FC236}">
                <a16:creationId xmlns:a16="http://schemas.microsoft.com/office/drawing/2014/main" xmlns="" id="{CABDDF90-18F5-03B2-6DFA-89A22DACE882}"/>
              </a:ext>
            </a:extLst>
          </p:cNvPr>
          <p:cNvPicPr>
            <a:picLocks noChangeAspect="1"/>
          </p:cNvPicPr>
          <p:nvPr/>
        </p:nvPicPr>
        <p:blipFill>
          <a:blip r:embed="rId8"/>
          <a:stretch>
            <a:fillRect/>
          </a:stretch>
        </p:blipFill>
        <p:spPr>
          <a:xfrm>
            <a:off x="8229600" y="2975359"/>
            <a:ext cx="3555345" cy="2765349"/>
          </a:xfrm>
          <a:prstGeom prst="rect">
            <a:avLst/>
          </a:prstGeom>
          <a:ln w="38100">
            <a:solidFill>
              <a:srgbClr val="F2A13B"/>
            </a:solidFill>
          </a:ln>
        </p:spPr>
      </p:pic>
      <p:sp>
        <p:nvSpPr>
          <p:cNvPr id="4" name="Espace réservé du numéro de diapositive 3">
            <a:extLst>
              <a:ext uri="{FF2B5EF4-FFF2-40B4-BE49-F238E27FC236}">
                <a16:creationId xmlns:a16="http://schemas.microsoft.com/office/drawing/2014/main" xmlns="" id="{81897CBC-538F-1E19-EBBF-9918AC1C9702}"/>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13</a:t>
            </a:fld>
            <a:endParaRPr lang="fr-FR" sz="240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9752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1" name="ZoneTexte 10">
            <a:extLst>
              <a:ext uri="{FF2B5EF4-FFF2-40B4-BE49-F238E27FC236}">
                <a16:creationId xmlns:a16="http://schemas.microsoft.com/office/drawing/2014/main" xmlns="" id="{8B90E234-DEAD-C6E2-F8D1-B78D2E750515}"/>
              </a:ext>
            </a:extLst>
          </p:cNvPr>
          <p:cNvSpPr txBox="1"/>
          <p:nvPr/>
        </p:nvSpPr>
        <p:spPr>
          <a:xfrm>
            <a:off x="2635526" y="2790539"/>
            <a:ext cx="6920947" cy="1938992"/>
          </a:xfrm>
          <a:prstGeom prst="rect">
            <a:avLst/>
          </a:prstGeom>
          <a:noFill/>
        </p:spPr>
        <p:txBody>
          <a:bodyPr wrap="square">
            <a:spAutoFit/>
          </a:bodyPr>
          <a:lstStyle/>
          <a:p>
            <a:r>
              <a:rPr lang="fr-FR"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 </a:t>
            </a:r>
            <a:r>
              <a:rPr lang="fr-FR" sz="6000" dirty="0">
                <a:solidFill>
                  <a:srgbClr val="333F50"/>
                </a:solidFill>
                <a:latin typeface="Cooper Black" panose="0208090404030B020404" pitchFamily="18" charset="0"/>
                <a:cs typeface="Aharoni" panose="02010803020104030203" pitchFamily="2" charset="-79"/>
              </a:rPr>
              <a:t>-  Méthodologie</a:t>
            </a:r>
          </a:p>
          <a:p>
            <a:endParaRPr lang="fr-FR" sz="6000" dirty="0">
              <a:solidFill>
                <a:srgbClr val="333F50"/>
              </a:solidFill>
              <a:latin typeface="Cooper Black" panose="0208090404030B020404" pitchFamily="18" charset="0"/>
              <a:cs typeface="Aharoni" panose="02010803020104030203" pitchFamily="2" charset="-79"/>
            </a:endParaRPr>
          </a:p>
        </p:txBody>
      </p:sp>
    </p:spTree>
    <p:extLst>
      <p:ext uri="{BB962C8B-B14F-4D97-AF65-F5344CB8AC3E}">
        <p14:creationId xmlns:p14="http://schemas.microsoft.com/office/powerpoint/2010/main" val="2942697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2" name="Forme libre : forme 11">
            <a:extLst>
              <a:ext uri="{FF2B5EF4-FFF2-40B4-BE49-F238E27FC236}">
                <a16:creationId xmlns:a16="http://schemas.microsoft.com/office/drawing/2014/main" xmlns="" id="{3D8CE629-80CF-6836-BD78-EF48EC4FCE7A}"/>
              </a:ext>
            </a:extLst>
          </p:cNvPr>
          <p:cNvSpPr/>
          <p:nvPr/>
        </p:nvSpPr>
        <p:spPr>
          <a:xfrm>
            <a:off x="1914339" y="1054000"/>
            <a:ext cx="2087488" cy="848823"/>
          </a:xfrm>
          <a:custGeom>
            <a:avLst/>
            <a:gdLst>
              <a:gd name="connsiteX0" fmla="*/ 0 w 2087488"/>
              <a:gd name="connsiteY0" fmla="*/ 141499 h 848823"/>
              <a:gd name="connsiteX1" fmla="*/ 141499 w 2087488"/>
              <a:gd name="connsiteY1" fmla="*/ 0 h 848823"/>
              <a:gd name="connsiteX2" fmla="*/ 1945989 w 2087488"/>
              <a:gd name="connsiteY2" fmla="*/ 0 h 848823"/>
              <a:gd name="connsiteX3" fmla="*/ 2087488 w 2087488"/>
              <a:gd name="connsiteY3" fmla="*/ 141499 h 848823"/>
              <a:gd name="connsiteX4" fmla="*/ 2087488 w 2087488"/>
              <a:gd name="connsiteY4" fmla="*/ 707324 h 848823"/>
              <a:gd name="connsiteX5" fmla="*/ 1945989 w 2087488"/>
              <a:gd name="connsiteY5" fmla="*/ 848823 h 848823"/>
              <a:gd name="connsiteX6" fmla="*/ 141499 w 2087488"/>
              <a:gd name="connsiteY6" fmla="*/ 848823 h 848823"/>
              <a:gd name="connsiteX7" fmla="*/ 0 w 2087488"/>
              <a:gd name="connsiteY7" fmla="*/ 707324 h 848823"/>
              <a:gd name="connsiteX8" fmla="*/ 0 w 2087488"/>
              <a:gd name="connsiteY8" fmla="*/ 141499 h 8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488" h="848823">
                <a:moveTo>
                  <a:pt x="0" y="141499"/>
                </a:moveTo>
                <a:cubicBezTo>
                  <a:pt x="0" y="63351"/>
                  <a:pt x="63351" y="0"/>
                  <a:pt x="141499" y="0"/>
                </a:cubicBezTo>
                <a:lnTo>
                  <a:pt x="1945989" y="0"/>
                </a:lnTo>
                <a:cubicBezTo>
                  <a:pt x="2024137" y="0"/>
                  <a:pt x="2087488" y="63351"/>
                  <a:pt x="2087488" y="141499"/>
                </a:cubicBezTo>
                <a:lnTo>
                  <a:pt x="2087488" y="707324"/>
                </a:lnTo>
                <a:cubicBezTo>
                  <a:pt x="2087488" y="785472"/>
                  <a:pt x="2024137" y="848823"/>
                  <a:pt x="1945989" y="848823"/>
                </a:cubicBezTo>
                <a:lnTo>
                  <a:pt x="141499" y="848823"/>
                </a:lnTo>
                <a:cubicBezTo>
                  <a:pt x="63351" y="848823"/>
                  <a:pt x="0" y="785472"/>
                  <a:pt x="0" y="707324"/>
                </a:cubicBezTo>
                <a:lnTo>
                  <a:pt x="0" y="141499"/>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25264" tIns="125264" rIns="125264" bIns="125264"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rgbClr val="333F50"/>
                </a:solidFill>
                <a:latin typeface="Times New Roman" panose="02020603050405020304" pitchFamily="18" charset="0"/>
                <a:cs typeface="Times New Roman" panose="02020603050405020304" pitchFamily="18" charset="0"/>
              </a:rPr>
              <a:t>Collection des données</a:t>
            </a:r>
          </a:p>
        </p:txBody>
      </p:sp>
      <p:sp>
        <p:nvSpPr>
          <p:cNvPr id="13" name="Rectangle 12">
            <a:extLst>
              <a:ext uri="{FF2B5EF4-FFF2-40B4-BE49-F238E27FC236}">
                <a16:creationId xmlns:a16="http://schemas.microsoft.com/office/drawing/2014/main" xmlns="" id="{E92DAD54-7C8A-635F-3806-75F047CC7914}"/>
              </a:ext>
            </a:extLst>
          </p:cNvPr>
          <p:cNvSpPr/>
          <p:nvPr/>
        </p:nvSpPr>
        <p:spPr>
          <a:xfrm>
            <a:off x="3564414" y="1134955"/>
            <a:ext cx="881974" cy="6860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Groupe 27">
            <a:extLst>
              <a:ext uri="{FF2B5EF4-FFF2-40B4-BE49-F238E27FC236}">
                <a16:creationId xmlns:a16="http://schemas.microsoft.com/office/drawing/2014/main" xmlns="" id="{45D64431-6867-E3D7-B5B9-5201564B3726}"/>
              </a:ext>
            </a:extLst>
          </p:cNvPr>
          <p:cNvGrpSpPr/>
          <p:nvPr/>
        </p:nvGrpSpPr>
        <p:grpSpPr>
          <a:xfrm>
            <a:off x="2492732" y="1902405"/>
            <a:ext cx="2857799" cy="953927"/>
            <a:chOff x="2492732" y="1902405"/>
            <a:chExt cx="2857799" cy="953927"/>
          </a:xfrm>
        </p:grpSpPr>
        <p:sp>
          <p:nvSpPr>
            <p:cNvPr id="10" name="Flèche : angle droit 9">
              <a:extLst>
                <a:ext uri="{FF2B5EF4-FFF2-40B4-BE49-F238E27FC236}">
                  <a16:creationId xmlns:a16="http://schemas.microsoft.com/office/drawing/2014/main" xmlns="" id="{E3FB1D50-BB55-9843-C460-9F7ABA1E255E}"/>
                </a:ext>
              </a:extLst>
            </p:cNvPr>
            <p:cNvSpPr/>
            <p:nvPr/>
          </p:nvSpPr>
          <p:spPr>
            <a:xfrm rot="5400000">
              <a:off x="2542604" y="1852533"/>
              <a:ext cx="720359" cy="820104"/>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0"/>
                <a:satOff val="0"/>
                <a:lumOff val="0"/>
                <a:alphaOff val="0"/>
              </a:schemeClr>
            </a:fillRef>
            <a:effectRef idx="3">
              <a:schemeClr val="accent2">
                <a:tint val="50000"/>
                <a:hueOff val="0"/>
                <a:satOff val="0"/>
                <a:lumOff val="0"/>
                <a:alphaOff val="0"/>
              </a:schemeClr>
            </a:effectRef>
            <a:fontRef idx="minor">
              <a:schemeClr val="lt1">
                <a:hueOff val="0"/>
                <a:satOff val="0"/>
                <a:lumOff val="0"/>
                <a:alphaOff val="0"/>
              </a:schemeClr>
            </a:fontRef>
          </p:style>
        </p:sp>
        <p:sp>
          <p:nvSpPr>
            <p:cNvPr id="15" name="Forme libre : forme 14">
              <a:extLst>
                <a:ext uri="{FF2B5EF4-FFF2-40B4-BE49-F238E27FC236}">
                  <a16:creationId xmlns:a16="http://schemas.microsoft.com/office/drawing/2014/main" xmlns="" id="{8BBC512A-A69B-9D41-49EC-66C9C5B5E539}"/>
                </a:ext>
              </a:extLst>
            </p:cNvPr>
            <p:cNvSpPr/>
            <p:nvPr/>
          </p:nvSpPr>
          <p:spPr>
            <a:xfrm>
              <a:off x="3129723" y="2007509"/>
              <a:ext cx="2220808" cy="848823"/>
            </a:xfrm>
            <a:custGeom>
              <a:avLst/>
              <a:gdLst>
                <a:gd name="connsiteX0" fmla="*/ 0 w 2220808"/>
                <a:gd name="connsiteY0" fmla="*/ 141499 h 848823"/>
                <a:gd name="connsiteX1" fmla="*/ 141499 w 2220808"/>
                <a:gd name="connsiteY1" fmla="*/ 0 h 848823"/>
                <a:gd name="connsiteX2" fmla="*/ 2079309 w 2220808"/>
                <a:gd name="connsiteY2" fmla="*/ 0 h 848823"/>
                <a:gd name="connsiteX3" fmla="*/ 2220808 w 2220808"/>
                <a:gd name="connsiteY3" fmla="*/ 141499 h 848823"/>
                <a:gd name="connsiteX4" fmla="*/ 2220808 w 2220808"/>
                <a:gd name="connsiteY4" fmla="*/ 707324 h 848823"/>
                <a:gd name="connsiteX5" fmla="*/ 2079309 w 2220808"/>
                <a:gd name="connsiteY5" fmla="*/ 848823 h 848823"/>
                <a:gd name="connsiteX6" fmla="*/ 141499 w 2220808"/>
                <a:gd name="connsiteY6" fmla="*/ 848823 h 848823"/>
                <a:gd name="connsiteX7" fmla="*/ 0 w 2220808"/>
                <a:gd name="connsiteY7" fmla="*/ 707324 h 848823"/>
                <a:gd name="connsiteX8" fmla="*/ 0 w 2220808"/>
                <a:gd name="connsiteY8" fmla="*/ 141499 h 8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0808" h="848823">
                  <a:moveTo>
                    <a:pt x="0" y="141499"/>
                  </a:moveTo>
                  <a:cubicBezTo>
                    <a:pt x="0" y="63351"/>
                    <a:pt x="63351" y="0"/>
                    <a:pt x="141499" y="0"/>
                  </a:cubicBezTo>
                  <a:lnTo>
                    <a:pt x="2079309" y="0"/>
                  </a:lnTo>
                  <a:cubicBezTo>
                    <a:pt x="2157457" y="0"/>
                    <a:pt x="2220808" y="63351"/>
                    <a:pt x="2220808" y="141499"/>
                  </a:cubicBezTo>
                  <a:lnTo>
                    <a:pt x="2220808" y="707324"/>
                  </a:lnTo>
                  <a:cubicBezTo>
                    <a:pt x="2220808" y="785472"/>
                    <a:pt x="2157457" y="848823"/>
                    <a:pt x="2079309" y="848823"/>
                  </a:cubicBezTo>
                  <a:lnTo>
                    <a:pt x="141499" y="848823"/>
                  </a:lnTo>
                  <a:cubicBezTo>
                    <a:pt x="63351" y="848823"/>
                    <a:pt x="0" y="785472"/>
                    <a:pt x="0" y="707324"/>
                  </a:cubicBezTo>
                  <a:lnTo>
                    <a:pt x="0" y="141499"/>
                  </a:lnTo>
                  <a:close/>
                </a:path>
              </a:pathLst>
            </a:custGeom>
          </p:spPr>
          <p:style>
            <a:lnRef idx="0">
              <a:schemeClr val="lt1">
                <a:hueOff val="0"/>
                <a:satOff val="0"/>
                <a:lumOff val="0"/>
                <a:alphaOff val="0"/>
              </a:schemeClr>
            </a:lnRef>
            <a:fillRef idx="3">
              <a:schemeClr val="accent2">
                <a:hueOff val="-291073"/>
                <a:satOff val="-16786"/>
                <a:lumOff val="1726"/>
                <a:alphaOff val="0"/>
              </a:schemeClr>
            </a:fillRef>
            <a:effectRef idx="3">
              <a:schemeClr val="accent2">
                <a:hueOff val="-291073"/>
                <a:satOff val="-16786"/>
                <a:lumOff val="1726"/>
                <a:alphaOff val="0"/>
              </a:schemeClr>
            </a:effectRef>
            <a:fontRef idx="minor">
              <a:schemeClr val="lt1"/>
            </a:fontRef>
          </p:style>
          <p:txBody>
            <a:bodyPr spcFirstLastPara="0" vert="horz" wrap="square" lIns="125264" tIns="125264" rIns="125264" bIns="125264"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rgbClr val="333F50"/>
                  </a:solidFill>
                  <a:latin typeface="Times New Roman" panose="02020603050405020304" pitchFamily="18" charset="0"/>
                  <a:cs typeface="Times New Roman" panose="02020603050405020304" pitchFamily="18" charset="0"/>
                </a:rPr>
                <a:t>Prétraitement des données</a:t>
              </a:r>
              <a:endParaRPr lang="fr-FR" sz="2200" kern="1200" dirty="0"/>
            </a:p>
          </p:txBody>
        </p:sp>
      </p:grpSp>
      <p:sp>
        <p:nvSpPr>
          <p:cNvPr id="16" name="Rectangle 15">
            <a:extLst>
              <a:ext uri="{FF2B5EF4-FFF2-40B4-BE49-F238E27FC236}">
                <a16:creationId xmlns:a16="http://schemas.microsoft.com/office/drawing/2014/main" xmlns="" id="{90752440-0D46-7F4E-4502-954599FF77D2}"/>
              </a:ext>
            </a:extLst>
          </p:cNvPr>
          <p:cNvSpPr/>
          <p:nvPr/>
        </p:nvSpPr>
        <p:spPr>
          <a:xfrm>
            <a:off x="4846458" y="2088464"/>
            <a:ext cx="881974" cy="6860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9" name="Groupe 28">
            <a:extLst>
              <a:ext uri="{FF2B5EF4-FFF2-40B4-BE49-F238E27FC236}">
                <a16:creationId xmlns:a16="http://schemas.microsoft.com/office/drawing/2014/main" xmlns="" id="{43DFE102-65FF-263A-4941-F71775D0A6C0}"/>
              </a:ext>
            </a:extLst>
          </p:cNvPr>
          <p:cNvGrpSpPr/>
          <p:nvPr/>
        </p:nvGrpSpPr>
        <p:grpSpPr>
          <a:xfrm>
            <a:off x="3774776" y="2855914"/>
            <a:ext cx="2856731" cy="953927"/>
            <a:chOff x="3774776" y="2855914"/>
            <a:chExt cx="2856731" cy="953927"/>
          </a:xfrm>
        </p:grpSpPr>
        <p:sp>
          <p:nvSpPr>
            <p:cNvPr id="14" name="Flèche : angle droit 13">
              <a:extLst>
                <a:ext uri="{FF2B5EF4-FFF2-40B4-BE49-F238E27FC236}">
                  <a16:creationId xmlns:a16="http://schemas.microsoft.com/office/drawing/2014/main" xmlns="" id="{BD4BE021-5955-48A9-7DC6-0DF06A06D153}"/>
                </a:ext>
              </a:extLst>
            </p:cNvPr>
            <p:cNvSpPr/>
            <p:nvPr/>
          </p:nvSpPr>
          <p:spPr>
            <a:xfrm rot="5400000">
              <a:off x="3824648" y="2806042"/>
              <a:ext cx="720359" cy="820104"/>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220166"/>
                <a:satOff val="-19042"/>
                <a:lumOff val="2189"/>
                <a:alphaOff val="0"/>
              </a:schemeClr>
            </a:fillRef>
            <a:effectRef idx="3">
              <a:schemeClr val="accent2">
                <a:tint val="50000"/>
                <a:hueOff val="-220166"/>
                <a:satOff val="-19042"/>
                <a:lumOff val="2189"/>
                <a:alphaOff val="0"/>
              </a:schemeClr>
            </a:effectRef>
            <a:fontRef idx="minor">
              <a:schemeClr val="lt1">
                <a:hueOff val="0"/>
                <a:satOff val="0"/>
                <a:lumOff val="0"/>
                <a:alphaOff val="0"/>
              </a:schemeClr>
            </a:fontRef>
          </p:style>
        </p:sp>
        <p:sp>
          <p:nvSpPr>
            <p:cNvPr id="18" name="Forme libre : forme 17">
              <a:extLst>
                <a:ext uri="{FF2B5EF4-FFF2-40B4-BE49-F238E27FC236}">
                  <a16:creationId xmlns:a16="http://schemas.microsoft.com/office/drawing/2014/main" xmlns="" id="{4F426446-C8CE-FECF-5438-10E4E6C61ECF}"/>
                </a:ext>
              </a:extLst>
            </p:cNvPr>
            <p:cNvSpPr/>
            <p:nvPr/>
          </p:nvSpPr>
          <p:spPr>
            <a:xfrm>
              <a:off x="4345107" y="2961018"/>
              <a:ext cx="2286400" cy="848823"/>
            </a:xfrm>
            <a:custGeom>
              <a:avLst/>
              <a:gdLst>
                <a:gd name="connsiteX0" fmla="*/ 0 w 2286400"/>
                <a:gd name="connsiteY0" fmla="*/ 141499 h 848823"/>
                <a:gd name="connsiteX1" fmla="*/ 141499 w 2286400"/>
                <a:gd name="connsiteY1" fmla="*/ 0 h 848823"/>
                <a:gd name="connsiteX2" fmla="*/ 2144901 w 2286400"/>
                <a:gd name="connsiteY2" fmla="*/ 0 h 848823"/>
                <a:gd name="connsiteX3" fmla="*/ 2286400 w 2286400"/>
                <a:gd name="connsiteY3" fmla="*/ 141499 h 848823"/>
                <a:gd name="connsiteX4" fmla="*/ 2286400 w 2286400"/>
                <a:gd name="connsiteY4" fmla="*/ 707324 h 848823"/>
                <a:gd name="connsiteX5" fmla="*/ 2144901 w 2286400"/>
                <a:gd name="connsiteY5" fmla="*/ 848823 h 848823"/>
                <a:gd name="connsiteX6" fmla="*/ 141499 w 2286400"/>
                <a:gd name="connsiteY6" fmla="*/ 848823 h 848823"/>
                <a:gd name="connsiteX7" fmla="*/ 0 w 2286400"/>
                <a:gd name="connsiteY7" fmla="*/ 707324 h 848823"/>
                <a:gd name="connsiteX8" fmla="*/ 0 w 2286400"/>
                <a:gd name="connsiteY8" fmla="*/ 141499 h 8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400" h="848823">
                  <a:moveTo>
                    <a:pt x="0" y="141499"/>
                  </a:moveTo>
                  <a:cubicBezTo>
                    <a:pt x="0" y="63351"/>
                    <a:pt x="63351" y="0"/>
                    <a:pt x="141499" y="0"/>
                  </a:cubicBezTo>
                  <a:lnTo>
                    <a:pt x="2144901" y="0"/>
                  </a:lnTo>
                  <a:cubicBezTo>
                    <a:pt x="2223049" y="0"/>
                    <a:pt x="2286400" y="63351"/>
                    <a:pt x="2286400" y="141499"/>
                  </a:cubicBezTo>
                  <a:lnTo>
                    <a:pt x="2286400" y="707324"/>
                  </a:lnTo>
                  <a:cubicBezTo>
                    <a:pt x="2286400" y="785472"/>
                    <a:pt x="2223049" y="848823"/>
                    <a:pt x="2144901" y="848823"/>
                  </a:cubicBezTo>
                  <a:lnTo>
                    <a:pt x="141499" y="848823"/>
                  </a:lnTo>
                  <a:cubicBezTo>
                    <a:pt x="63351" y="848823"/>
                    <a:pt x="0" y="785472"/>
                    <a:pt x="0" y="707324"/>
                  </a:cubicBezTo>
                  <a:lnTo>
                    <a:pt x="0" y="141499"/>
                  </a:lnTo>
                  <a:close/>
                </a:path>
              </a:pathLst>
            </a:custGeom>
          </p:spPr>
          <p:style>
            <a:lnRef idx="0">
              <a:schemeClr val="lt1">
                <a:hueOff val="0"/>
                <a:satOff val="0"/>
                <a:lumOff val="0"/>
                <a:alphaOff val="0"/>
              </a:schemeClr>
            </a:lnRef>
            <a:fillRef idx="3">
              <a:schemeClr val="accent2">
                <a:hueOff val="-582145"/>
                <a:satOff val="-33571"/>
                <a:lumOff val="3451"/>
                <a:alphaOff val="0"/>
              </a:schemeClr>
            </a:fillRef>
            <a:effectRef idx="3">
              <a:schemeClr val="accent2">
                <a:hueOff val="-582145"/>
                <a:satOff val="-33571"/>
                <a:lumOff val="3451"/>
                <a:alphaOff val="0"/>
              </a:schemeClr>
            </a:effectRef>
            <a:fontRef idx="minor">
              <a:schemeClr val="lt1"/>
            </a:fontRef>
          </p:style>
          <p:txBody>
            <a:bodyPr spcFirstLastPara="0" vert="horz" wrap="square" lIns="125264" tIns="125264" rIns="125264" bIns="125264"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rgbClr val="333F50"/>
                  </a:solidFill>
                  <a:latin typeface="Times New Roman" panose="02020603050405020304" pitchFamily="18" charset="0"/>
                  <a:cs typeface="Times New Roman" panose="02020603050405020304" pitchFamily="18" charset="0"/>
                </a:rPr>
                <a:t>Extraction des caractéristiques</a:t>
              </a:r>
              <a:endParaRPr lang="fr-FR" sz="2200" kern="1200" dirty="0"/>
            </a:p>
          </p:txBody>
        </p:sp>
      </p:grpSp>
      <p:sp>
        <p:nvSpPr>
          <p:cNvPr id="20" name="Rectangle 19">
            <a:extLst>
              <a:ext uri="{FF2B5EF4-FFF2-40B4-BE49-F238E27FC236}">
                <a16:creationId xmlns:a16="http://schemas.microsoft.com/office/drawing/2014/main" xmlns="" id="{B9B6A296-5953-46F7-3BC2-909D0BCE631F}"/>
              </a:ext>
            </a:extLst>
          </p:cNvPr>
          <p:cNvSpPr/>
          <p:nvPr/>
        </p:nvSpPr>
        <p:spPr>
          <a:xfrm>
            <a:off x="6094638" y="3041973"/>
            <a:ext cx="881974" cy="6860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0" name="Groupe 29">
            <a:extLst>
              <a:ext uri="{FF2B5EF4-FFF2-40B4-BE49-F238E27FC236}">
                <a16:creationId xmlns:a16="http://schemas.microsoft.com/office/drawing/2014/main" xmlns="" id="{DB23C13C-417A-B325-298D-89EBC50D94E1}"/>
              </a:ext>
            </a:extLst>
          </p:cNvPr>
          <p:cNvGrpSpPr/>
          <p:nvPr/>
        </p:nvGrpSpPr>
        <p:grpSpPr>
          <a:xfrm>
            <a:off x="5022956" y="3809424"/>
            <a:ext cx="2707434" cy="953927"/>
            <a:chOff x="5022956" y="3809424"/>
            <a:chExt cx="2707434" cy="953927"/>
          </a:xfrm>
        </p:grpSpPr>
        <p:sp>
          <p:nvSpPr>
            <p:cNvPr id="17" name="Flèche : angle droit 16">
              <a:extLst>
                <a:ext uri="{FF2B5EF4-FFF2-40B4-BE49-F238E27FC236}">
                  <a16:creationId xmlns:a16="http://schemas.microsoft.com/office/drawing/2014/main" xmlns="" id="{3E231168-EBD4-0CE2-4CF0-8BA2FE9B3587}"/>
                </a:ext>
              </a:extLst>
            </p:cNvPr>
            <p:cNvSpPr/>
            <p:nvPr/>
          </p:nvSpPr>
          <p:spPr>
            <a:xfrm rot="5400000">
              <a:off x="5072828" y="3759552"/>
              <a:ext cx="720359" cy="820104"/>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440331"/>
                <a:satOff val="-38085"/>
                <a:lumOff val="4377"/>
                <a:alphaOff val="0"/>
              </a:schemeClr>
            </a:fillRef>
            <a:effectRef idx="3">
              <a:schemeClr val="accent2">
                <a:tint val="50000"/>
                <a:hueOff val="-440331"/>
                <a:satOff val="-38085"/>
                <a:lumOff val="4377"/>
                <a:alphaOff val="0"/>
              </a:schemeClr>
            </a:effectRef>
            <a:fontRef idx="minor">
              <a:schemeClr val="lt1">
                <a:hueOff val="0"/>
                <a:satOff val="0"/>
                <a:lumOff val="0"/>
                <a:alphaOff val="0"/>
              </a:schemeClr>
            </a:fontRef>
          </p:style>
        </p:sp>
        <p:sp>
          <p:nvSpPr>
            <p:cNvPr id="22" name="Forme libre : forme 21">
              <a:extLst>
                <a:ext uri="{FF2B5EF4-FFF2-40B4-BE49-F238E27FC236}">
                  <a16:creationId xmlns:a16="http://schemas.microsoft.com/office/drawing/2014/main" xmlns="" id="{2C82D21E-1E2F-B698-85E7-0CB175C35EE3}"/>
                </a:ext>
              </a:extLst>
            </p:cNvPr>
            <p:cNvSpPr/>
            <p:nvPr/>
          </p:nvSpPr>
          <p:spPr>
            <a:xfrm>
              <a:off x="5560490" y="3914528"/>
              <a:ext cx="2169900" cy="848823"/>
            </a:xfrm>
            <a:custGeom>
              <a:avLst/>
              <a:gdLst>
                <a:gd name="connsiteX0" fmla="*/ 0 w 2169900"/>
                <a:gd name="connsiteY0" fmla="*/ 141499 h 848823"/>
                <a:gd name="connsiteX1" fmla="*/ 141499 w 2169900"/>
                <a:gd name="connsiteY1" fmla="*/ 0 h 848823"/>
                <a:gd name="connsiteX2" fmla="*/ 2028401 w 2169900"/>
                <a:gd name="connsiteY2" fmla="*/ 0 h 848823"/>
                <a:gd name="connsiteX3" fmla="*/ 2169900 w 2169900"/>
                <a:gd name="connsiteY3" fmla="*/ 141499 h 848823"/>
                <a:gd name="connsiteX4" fmla="*/ 2169900 w 2169900"/>
                <a:gd name="connsiteY4" fmla="*/ 707324 h 848823"/>
                <a:gd name="connsiteX5" fmla="*/ 2028401 w 2169900"/>
                <a:gd name="connsiteY5" fmla="*/ 848823 h 848823"/>
                <a:gd name="connsiteX6" fmla="*/ 141499 w 2169900"/>
                <a:gd name="connsiteY6" fmla="*/ 848823 h 848823"/>
                <a:gd name="connsiteX7" fmla="*/ 0 w 2169900"/>
                <a:gd name="connsiteY7" fmla="*/ 707324 h 848823"/>
                <a:gd name="connsiteX8" fmla="*/ 0 w 2169900"/>
                <a:gd name="connsiteY8" fmla="*/ 141499 h 8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900" h="848823">
                  <a:moveTo>
                    <a:pt x="0" y="141499"/>
                  </a:moveTo>
                  <a:cubicBezTo>
                    <a:pt x="0" y="63351"/>
                    <a:pt x="63351" y="0"/>
                    <a:pt x="141499" y="0"/>
                  </a:cubicBezTo>
                  <a:lnTo>
                    <a:pt x="2028401" y="0"/>
                  </a:lnTo>
                  <a:cubicBezTo>
                    <a:pt x="2106549" y="0"/>
                    <a:pt x="2169900" y="63351"/>
                    <a:pt x="2169900" y="141499"/>
                  </a:cubicBezTo>
                  <a:lnTo>
                    <a:pt x="2169900" y="707324"/>
                  </a:lnTo>
                  <a:cubicBezTo>
                    <a:pt x="2169900" y="785472"/>
                    <a:pt x="2106549" y="848823"/>
                    <a:pt x="2028401" y="848823"/>
                  </a:cubicBezTo>
                  <a:lnTo>
                    <a:pt x="141499" y="848823"/>
                  </a:lnTo>
                  <a:cubicBezTo>
                    <a:pt x="63351" y="848823"/>
                    <a:pt x="0" y="785472"/>
                    <a:pt x="0" y="707324"/>
                  </a:cubicBezTo>
                  <a:lnTo>
                    <a:pt x="0" y="141499"/>
                  </a:lnTo>
                  <a:close/>
                </a:path>
              </a:pathLst>
            </a:custGeom>
          </p:spPr>
          <p:style>
            <a:lnRef idx="0">
              <a:schemeClr val="lt1">
                <a:hueOff val="0"/>
                <a:satOff val="0"/>
                <a:lumOff val="0"/>
                <a:alphaOff val="0"/>
              </a:schemeClr>
            </a:lnRef>
            <a:fillRef idx="3">
              <a:schemeClr val="accent2">
                <a:hueOff val="-873218"/>
                <a:satOff val="-50357"/>
                <a:lumOff val="5177"/>
                <a:alphaOff val="0"/>
              </a:schemeClr>
            </a:fillRef>
            <a:effectRef idx="3">
              <a:schemeClr val="accent2">
                <a:hueOff val="-873218"/>
                <a:satOff val="-50357"/>
                <a:lumOff val="5177"/>
                <a:alphaOff val="0"/>
              </a:schemeClr>
            </a:effectRef>
            <a:fontRef idx="minor">
              <a:schemeClr val="lt1"/>
            </a:fontRef>
          </p:style>
          <p:txBody>
            <a:bodyPr spcFirstLastPara="0" vert="horz" wrap="square" lIns="125264" tIns="125264" rIns="125264" bIns="125264"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rgbClr val="333F50"/>
                  </a:solidFill>
                  <a:latin typeface="Times New Roman" panose="02020603050405020304" pitchFamily="18" charset="0"/>
                  <a:cs typeface="Times New Roman" panose="02020603050405020304" pitchFamily="18" charset="0"/>
                </a:rPr>
                <a:t>Construction des classifieurs</a:t>
              </a:r>
              <a:endParaRPr lang="fr-FR" sz="2200" kern="1200" dirty="0"/>
            </a:p>
          </p:txBody>
        </p:sp>
      </p:grpSp>
      <p:sp>
        <p:nvSpPr>
          <p:cNvPr id="23" name="Rectangle 22">
            <a:extLst>
              <a:ext uri="{FF2B5EF4-FFF2-40B4-BE49-F238E27FC236}">
                <a16:creationId xmlns:a16="http://schemas.microsoft.com/office/drawing/2014/main" xmlns="" id="{0729F9FC-4800-DD32-6F7C-79DB17E4176C}"/>
              </a:ext>
            </a:extLst>
          </p:cNvPr>
          <p:cNvSpPr/>
          <p:nvPr/>
        </p:nvSpPr>
        <p:spPr>
          <a:xfrm>
            <a:off x="7251772" y="3995482"/>
            <a:ext cx="881974" cy="6860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1" name="Groupe 30">
            <a:extLst>
              <a:ext uri="{FF2B5EF4-FFF2-40B4-BE49-F238E27FC236}">
                <a16:creationId xmlns:a16="http://schemas.microsoft.com/office/drawing/2014/main" xmlns="" id="{514C2F1B-D94B-7A7C-16C3-E08C1863167A}"/>
              </a:ext>
            </a:extLst>
          </p:cNvPr>
          <p:cNvGrpSpPr/>
          <p:nvPr/>
        </p:nvGrpSpPr>
        <p:grpSpPr>
          <a:xfrm>
            <a:off x="6180089" y="4762933"/>
            <a:ext cx="3051691" cy="953927"/>
            <a:chOff x="6180089" y="4762933"/>
            <a:chExt cx="3051691" cy="953927"/>
          </a:xfrm>
        </p:grpSpPr>
        <p:sp>
          <p:nvSpPr>
            <p:cNvPr id="21" name="Flèche : angle droit 20">
              <a:extLst>
                <a:ext uri="{FF2B5EF4-FFF2-40B4-BE49-F238E27FC236}">
                  <a16:creationId xmlns:a16="http://schemas.microsoft.com/office/drawing/2014/main" xmlns="" id="{9B889FB7-3BC2-115F-D202-EA3826A3FD5B}"/>
                </a:ext>
              </a:extLst>
            </p:cNvPr>
            <p:cNvSpPr/>
            <p:nvPr/>
          </p:nvSpPr>
          <p:spPr>
            <a:xfrm rot="5400000">
              <a:off x="6229961" y="4713061"/>
              <a:ext cx="720359" cy="820104"/>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660497"/>
                <a:satOff val="-57127"/>
                <a:lumOff val="6566"/>
                <a:alphaOff val="0"/>
              </a:schemeClr>
            </a:fillRef>
            <a:effectRef idx="3">
              <a:schemeClr val="accent2">
                <a:tint val="50000"/>
                <a:hueOff val="-660497"/>
                <a:satOff val="-57127"/>
                <a:lumOff val="6566"/>
                <a:alphaOff val="0"/>
              </a:schemeClr>
            </a:effectRef>
            <a:fontRef idx="minor">
              <a:schemeClr val="lt1">
                <a:hueOff val="0"/>
                <a:satOff val="0"/>
                <a:lumOff val="0"/>
                <a:alphaOff val="0"/>
              </a:schemeClr>
            </a:fontRef>
          </p:style>
        </p:sp>
        <p:sp>
          <p:nvSpPr>
            <p:cNvPr id="25" name="Forme libre : forme 24">
              <a:extLst>
                <a:ext uri="{FF2B5EF4-FFF2-40B4-BE49-F238E27FC236}">
                  <a16:creationId xmlns:a16="http://schemas.microsoft.com/office/drawing/2014/main" xmlns="" id="{DAE8ED3E-3FD9-BD36-5C73-B89FBB461FD9}"/>
                </a:ext>
              </a:extLst>
            </p:cNvPr>
            <p:cNvSpPr/>
            <p:nvPr/>
          </p:nvSpPr>
          <p:spPr>
            <a:xfrm>
              <a:off x="6775874" y="4868037"/>
              <a:ext cx="2455906" cy="848823"/>
            </a:xfrm>
            <a:custGeom>
              <a:avLst/>
              <a:gdLst>
                <a:gd name="connsiteX0" fmla="*/ 0 w 2455906"/>
                <a:gd name="connsiteY0" fmla="*/ 141499 h 848823"/>
                <a:gd name="connsiteX1" fmla="*/ 141499 w 2455906"/>
                <a:gd name="connsiteY1" fmla="*/ 0 h 848823"/>
                <a:gd name="connsiteX2" fmla="*/ 2314407 w 2455906"/>
                <a:gd name="connsiteY2" fmla="*/ 0 h 848823"/>
                <a:gd name="connsiteX3" fmla="*/ 2455906 w 2455906"/>
                <a:gd name="connsiteY3" fmla="*/ 141499 h 848823"/>
                <a:gd name="connsiteX4" fmla="*/ 2455906 w 2455906"/>
                <a:gd name="connsiteY4" fmla="*/ 707324 h 848823"/>
                <a:gd name="connsiteX5" fmla="*/ 2314407 w 2455906"/>
                <a:gd name="connsiteY5" fmla="*/ 848823 h 848823"/>
                <a:gd name="connsiteX6" fmla="*/ 141499 w 2455906"/>
                <a:gd name="connsiteY6" fmla="*/ 848823 h 848823"/>
                <a:gd name="connsiteX7" fmla="*/ 0 w 2455906"/>
                <a:gd name="connsiteY7" fmla="*/ 707324 h 848823"/>
                <a:gd name="connsiteX8" fmla="*/ 0 w 2455906"/>
                <a:gd name="connsiteY8" fmla="*/ 141499 h 8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5906" h="848823">
                  <a:moveTo>
                    <a:pt x="0" y="141499"/>
                  </a:moveTo>
                  <a:cubicBezTo>
                    <a:pt x="0" y="63351"/>
                    <a:pt x="63351" y="0"/>
                    <a:pt x="141499" y="0"/>
                  </a:cubicBezTo>
                  <a:lnTo>
                    <a:pt x="2314407" y="0"/>
                  </a:lnTo>
                  <a:cubicBezTo>
                    <a:pt x="2392555" y="0"/>
                    <a:pt x="2455906" y="63351"/>
                    <a:pt x="2455906" y="141499"/>
                  </a:cubicBezTo>
                  <a:lnTo>
                    <a:pt x="2455906" y="707324"/>
                  </a:lnTo>
                  <a:cubicBezTo>
                    <a:pt x="2455906" y="785472"/>
                    <a:pt x="2392555" y="848823"/>
                    <a:pt x="2314407" y="848823"/>
                  </a:cubicBezTo>
                  <a:lnTo>
                    <a:pt x="141499" y="848823"/>
                  </a:lnTo>
                  <a:cubicBezTo>
                    <a:pt x="63351" y="848823"/>
                    <a:pt x="0" y="785472"/>
                    <a:pt x="0" y="707324"/>
                  </a:cubicBezTo>
                  <a:lnTo>
                    <a:pt x="0" y="141499"/>
                  </a:lnTo>
                  <a:close/>
                </a:path>
              </a:pathLst>
            </a:custGeom>
          </p:spPr>
          <p:style>
            <a:lnRef idx="0">
              <a:schemeClr val="lt1">
                <a:hueOff val="0"/>
                <a:satOff val="0"/>
                <a:lumOff val="0"/>
                <a:alphaOff val="0"/>
              </a:schemeClr>
            </a:lnRef>
            <a:fillRef idx="3">
              <a:schemeClr val="accent2">
                <a:hueOff val="-1164290"/>
                <a:satOff val="-67142"/>
                <a:lumOff val="6902"/>
                <a:alphaOff val="0"/>
              </a:schemeClr>
            </a:fillRef>
            <a:effectRef idx="3">
              <a:schemeClr val="accent2">
                <a:hueOff val="-1164290"/>
                <a:satOff val="-67142"/>
                <a:lumOff val="6902"/>
                <a:alphaOff val="0"/>
              </a:schemeClr>
            </a:effectRef>
            <a:fontRef idx="minor">
              <a:schemeClr val="lt1"/>
            </a:fontRef>
          </p:style>
          <p:txBody>
            <a:bodyPr spcFirstLastPara="0" vert="horz" wrap="square" lIns="125264" tIns="125264" rIns="125264" bIns="125264"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rgbClr val="333F50"/>
                  </a:solidFill>
                  <a:latin typeface="Times New Roman" panose="02020603050405020304" pitchFamily="18" charset="0"/>
                  <a:cs typeface="Times New Roman" panose="02020603050405020304" pitchFamily="18" charset="0"/>
                </a:rPr>
                <a:t>Entraînement du classifieurs</a:t>
              </a:r>
              <a:endParaRPr lang="fr-FR" sz="2200" kern="1200" dirty="0"/>
            </a:p>
          </p:txBody>
        </p:sp>
      </p:grpSp>
      <p:sp>
        <p:nvSpPr>
          <p:cNvPr id="26" name="Rectangle 25">
            <a:extLst>
              <a:ext uri="{FF2B5EF4-FFF2-40B4-BE49-F238E27FC236}">
                <a16:creationId xmlns:a16="http://schemas.microsoft.com/office/drawing/2014/main" xmlns="" id="{33AB4C90-F088-039B-FC03-A1DCBBC1A346}"/>
              </a:ext>
            </a:extLst>
          </p:cNvPr>
          <p:cNvSpPr/>
          <p:nvPr/>
        </p:nvSpPr>
        <p:spPr>
          <a:xfrm>
            <a:off x="8610158" y="4948992"/>
            <a:ext cx="881974" cy="6860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Groupe 31">
            <a:extLst>
              <a:ext uri="{FF2B5EF4-FFF2-40B4-BE49-F238E27FC236}">
                <a16:creationId xmlns:a16="http://schemas.microsoft.com/office/drawing/2014/main" xmlns="" id="{0A49C707-D406-DF79-3B09-BCBEE4F547BF}"/>
              </a:ext>
            </a:extLst>
          </p:cNvPr>
          <p:cNvGrpSpPr/>
          <p:nvPr/>
        </p:nvGrpSpPr>
        <p:grpSpPr>
          <a:xfrm>
            <a:off x="7538476" y="5716442"/>
            <a:ext cx="2739182" cy="953927"/>
            <a:chOff x="7538476" y="5716442"/>
            <a:chExt cx="2739182" cy="953927"/>
          </a:xfrm>
        </p:grpSpPr>
        <p:sp>
          <p:nvSpPr>
            <p:cNvPr id="24" name="Flèche : angle droit 23">
              <a:extLst>
                <a:ext uri="{FF2B5EF4-FFF2-40B4-BE49-F238E27FC236}">
                  <a16:creationId xmlns:a16="http://schemas.microsoft.com/office/drawing/2014/main" xmlns="" id="{2864E20F-E374-72F7-6D27-F94280237F66}"/>
                </a:ext>
              </a:extLst>
            </p:cNvPr>
            <p:cNvSpPr/>
            <p:nvPr/>
          </p:nvSpPr>
          <p:spPr>
            <a:xfrm rot="5400000">
              <a:off x="7588348" y="5666570"/>
              <a:ext cx="720359" cy="820104"/>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880662"/>
                <a:satOff val="-76170"/>
                <a:lumOff val="8755"/>
                <a:alphaOff val="0"/>
              </a:schemeClr>
            </a:fillRef>
            <a:effectRef idx="3">
              <a:schemeClr val="accent2">
                <a:tint val="50000"/>
                <a:hueOff val="-880662"/>
                <a:satOff val="-76170"/>
                <a:lumOff val="8755"/>
                <a:alphaOff val="0"/>
              </a:schemeClr>
            </a:effectRef>
            <a:fontRef idx="minor">
              <a:schemeClr val="lt1">
                <a:hueOff val="0"/>
                <a:satOff val="0"/>
                <a:lumOff val="0"/>
                <a:alphaOff val="0"/>
              </a:schemeClr>
            </a:fontRef>
          </p:style>
        </p:sp>
        <p:sp>
          <p:nvSpPr>
            <p:cNvPr id="27" name="Forme libre : forme 26">
              <a:extLst>
                <a:ext uri="{FF2B5EF4-FFF2-40B4-BE49-F238E27FC236}">
                  <a16:creationId xmlns:a16="http://schemas.microsoft.com/office/drawing/2014/main" xmlns="" id="{61C9A0E7-2FE0-2F3E-4394-EF6EC140EED1}"/>
                </a:ext>
              </a:extLst>
            </p:cNvPr>
            <p:cNvSpPr/>
            <p:nvPr/>
          </p:nvSpPr>
          <p:spPr>
            <a:xfrm>
              <a:off x="7991258" y="5821546"/>
              <a:ext cx="2286400" cy="848823"/>
            </a:xfrm>
            <a:custGeom>
              <a:avLst/>
              <a:gdLst>
                <a:gd name="connsiteX0" fmla="*/ 0 w 2286400"/>
                <a:gd name="connsiteY0" fmla="*/ 141499 h 848823"/>
                <a:gd name="connsiteX1" fmla="*/ 141499 w 2286400"/>
                <a:gd name="connsiteY1" fmla="*/ 0 h 848823"/>
                <a:gd name="connsiteX2" fmla="*/ 2144901 w 2286400"/>
                <a:gd name="connsiteY2" fmla="*/ 0 h 848823"/>
                <a:gd name="connsiteX3" fmla="*/ 2286400 w 2286400"/>
                <a:gd name="connsiteY3" fmla="*/ 141499 h 848823"/>
                <a:gd name="connsiteX4" fmla="*/ 2286400 w 2286400"/>
                <a:gd name="connsiteY4" fmla="*/ 707324 h 848823"/>
                <a:gd name="connsiteX5" fmla="*/ 2144901 w 2286400"/>
                <a:gd name="connsiteY5" fmla="*/ 848823 h 848823"/>
                <a:gd name="connsiteX6" fmla="*/ 141499 w 2286400"/>
                <a:gd name="connsiteY6" fmla="*/ 848823 h 848823"/>
                <a:gd name="connsiteX7" fmla="*/ 0 w 2286400"/>
                <a:gd name="connsiteY7" fmla="*/ 707324 h 848823"/>
                <a:gd name="connsiteX8" fmla="*/ 0 w 2286400"/>
                <a:gd name="connsiteY8" fmla="*/ 141499 h 84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400" h="848823">
                  <a:moveTo>
                    <a:pt x="0" y="141499"/>
                  </a:moveTo>
                  <a:cubicBezTo>
                    <a:pt x="0" y="63351"/>
                    <a:pt x="63351" y="0"/>
                    <a:pt x="141499" y="0"/>
                  </a:cubicBezTo>
                  <a:lnTo>
                    <a:pt x="2144901" y="0"/>
                  </a:lnTo>
                  <a:cubicBezTo>
                    <a:pt x="2223049" y="0"/>
                    <a:pt x="2286400" y="63351"/>
                    <a:pt x="2286400" y="141499"/>
                  </a:cubicBezTo>
                  <a:lnTo>
                    <a:pt x="2286400" y="707324"/>
                  </a:lnTo>
                  <a:cubicBezTo>
                    <a:pt x="2286400" y="785472"/>
                    <a:pt x="2223049" y="848823"/>
                    <a:pt x="2144901" y="848823"/>
                  </a:cubicBezTo>
                  <a:lnTo>
                    <a:pt x="141499" y="848823"/>
                  </a:lnTo>
                  <a:cubicBezTo>
                    <a:pt x="63351" y="848823"/>
                    <a:pt x="0" y="785472"/>
                    <a:pt x="0" y="707324"/>
                  </a:cubicBezTo>
                  <a:lnTo>
                    <a:pt x="0" y="141499"/>
                  </a:lnTo>
                  <a:close/>
                </a:path>
              </a:pathLst>
            </a:custGeom>
          </p:spPr>
          <p:style>
            <a:lnRef idx="0">
              <a:schemeClr val="lt1">
                <a:hueOff val="0"/>
                <a:satOff val="0"/>
                <a:lumOff val="0"/>
                <a:alphaOff val="0"/>
              </a:schemeClr>
            </a:lnRef>
            <a:fillRef idx="3">
              <a:schemeClr val="accent2">
                <a:hueOff val="-1455363"/>
                <a:satOff val="-83928"/>
                <a:lumOff val="8628"/>
                <a:alphaOff val="0"/>
              </a:schemeClr>
            </a:fillRef>
            <a:effectRef idx="3">
              <a:schemeClr val="accent2">
                <a:hueOff val="-1455363"/>
                <a:satOff val="-83928"/>
                <a:lumOff val="8628"/>
                <a:alphaOff val="0"/>
              </a:schemeClr>
            </a:effectRef>
            <a:fontRef idx="minor">
              <a:schemeClr val="lt1"/>
            </a:fontRef>
          </p:style>
          <p:txBody>
            <a:bodyPr spcFirstLastPara="0" vert="horz" wrap="square" lIns="125264" tIns="125264" rIns="125264" bIns="125264"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rgbClr val="333F50"/>
                  </a:solidFill>
                  <a:latin typeface="Times New Roman" panose="02020603050405020304" pitchFamily="18" charset="0"/>
                  <a:cs typeface="Times New Roman" panose="02020603050405020304" pitchFamily="18" charset="0"/>
                </a:rPr>
                <a:t>Evaluation du classifieur</a:t>
              </a:r>
              <a:endParaRPr lang="fr-FR" sz="2200" kern="1200" dirty="0"/>
            </a:p>
          </p:txBody>
        </p:sp>
      </p:grpSp>
      <p:sp>
        <p:nvSpPr>
          <p:cNvPr id="2" name="Espace réservé du numéro de diapositive 1">
            <a:extLst>
              <a:ext uri="{FF2B5EF4-FFF2-40B4-BE49-F238E27FC236}">
                <a16:creationId xmlns:a16="http://schemas.microsoft.com/office/drawing/2014/main" xmlns="" id="{F28CEF83-DE31-2DB7-25C8-0BEA9DD5CC73}"/>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15</a:t>
            </a:fld>
            <a:endParaRPr lang="fr-FR" sz="240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3244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ppt_x"/>
                                          </p:val>
                                        </p:tav>
                                        <p:tav tm="100000">
                                          <p:val>
                                            <p:strVal val="#ppt_x"/>
                                          </p:val>
                                        </p:tav>
                                      </p:tavLst>
                                    </p:anim>
                                    <p:anim calcmode="lin" valueType="num">
                                      <p:cBhvr additive="base">
                                        <p:cTn id="3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23623"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kern="1200" dirty="0">
                  <a:effectLst>
                    <a:glow rad="228600">
                      <a:schemeClr val="accent2">
                        <a:satMod val="175000"/>
                        <a:alpha val="40000"/>
                      </a:schemeClr>
                    </a:glow>
                  </a:effectLst>
                  <a:latin typeface="Cooper Black" panose="0208090404030B020404" pitchFamily="18" charset="0"/>
                </a:rPr>
                <a:t>Corpus utilisé</a:t>
              </a:r>
            </a:p>
          </p:txBody>
        </p:sp>
      </p:grpSp>
      <p:sp>
        <p:nvSpPr>
          <p:cNvPr id="2" name="ZoneTexte 1">
            <a:extLst>
              <a:ext uri="{FF2B5EF4-FFF2-40B4-BE49-F238E27FC236}">
                <a16:creationId xmlns:a16="http://schemas.microsoft.com/office/drawing/2014/main" xmlns="" id="{058E2EE1-7B8D-0E63-59CB-0E2838FD9094}"/>
              </a:ext>
            </a:extLst>
          </p:cNvPr>
          <p:cNvSpPr txBox="1"/>
          <p:nvPr/>
        </p:nvSpPr>
        <p:spPr>
          <a:xfrm>
            <a:off x="961053" y="2444620"/>
            <a:ext cx="10543592" cy="4247317"/>
          </a:xfrm>
          <a:prstGeom prst="rect">
            <a:avLst/>
          </a:prstGeom>
          <a:noFill/>
        </p:spPr>
        <p:txBody>
          <a:bodyPr wrap="square" rtlCol="0">
            <a:spAutoFit/>
          </a:bodyPr>
          <a:lstStyle/>
          <a:p>
            <a:pPr marL="285750" indent="-285750" algn="just">
              <a:buFont typeface="Wingdings" panose="05000000000000000000" pitchFamily="2" charset="2"/>
              <a:buChar char="§"/>
            </a:pPr>
            <a:r>
              <a:rPr lang="fr-MA" dirty="0" smtClean="0">
                <a:latin typeface="Times New Roman" panose="02020603050405020304" pitchFamily="18" charset="0"/>
                <a:cs typeface="Times New Roman" panose="02020603050405020304" pitchFamily="18" charset="0"/>
              </a:rPr>
              <a:t>J’ai utilisé </a:t>
            </a:r>
            <a:r>
              <a:rPr lang="fr-MA" dirty="0">
                <a:latin typeface="Times New Roman" panose="02020603050405020304" pitchFamily="18" charset="0"/>
                <a:cs typeface="Times New Roman" panose="02020603050405020304" pitchFamily="18" charset="0"/>
              </a:rPr>
              <a:t>un corpus depuis </a:t>
            </a:r>
            <a:r>
              <a:rPr lang="fr-MA" b="1" dirty="0">
                <a:latin typeface="Times New Roman" panose="02020603050405020304" pitchFamily="18" charset="0"/>
                <a:cs typeface="Times New Roman" panose="02020603050405020304" pitchFamily="18" charset="0"/>
              </a:rPr>
              <a:t>Kaggle</a:t>
            </a:r>
            <a:r>
              <a:rPr lang="fr-MA" dirty="0">
                <a:latin typeface="Times New Roman" panose="02020603050405020304" pitchFamily="18" charset="0"/>
                <a:cs typeface="Times New Roman" panose="02020603050405020304" pitchFamily="18" charset="0"/>
              </a:rPr>
              <a:t>.</a:t>
            </a:r>
          </a:p>
          <a:p>
            <a:pPr algn="just"/>
            <a:endParaRPr lang="fr-MA"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
            </a:pPr>
            <a:r>
              <a:rPr lang="fr-MA" dirty="0" smtClean="0">
                <a:latin typeface="Times New Roman" panose="02020603050405020304" pitchFamily="18" charset="0"/>
                <a:cs typeface="Times New Roman" panose="02020603050405020304" pitchFamily="18" charset="0"/>
              </a:rPr>
              <a:t>Le </a:t>
            </a:r>
            <a:r>
              <a:rPr lang="fr-MA" b="1" dirty="0">
                <a:latin typeface="Times New Roman" panose="02020603050405020304" pitchFamily="18" charset="0"/>
                <a:cs typeface="Times New Roman" panose="02020603050405020304" pitchFamily="18" charset="0"/>
              </a:rPr>
              <a:t>jeu de données </a:t>
            </a:r>
            <a:r>
              <a:rPr lang="fr-MA" dirty="0" smtClean="0">
                <a:latin typeface="Times New Roman" panose="02020603050405020304" pitchFamily="18" charset="0"/>
                <a:cs typeface="Times New Roman" panose="02020603050405020304" pitchFamily="18" charset="0"/>
              </a:rPr>
              <a:t>que j’ai </a:t>
            </a:r>
            <a:r>
              <a:rPr lang="fr-MA" dirty="0">
                <a:latin typeface="Times New Roman" panose="02020603050405020304" pitchFamily="18" charset="0"/>
                <a:cs typeface="Times New Roman" panose="02020603050405020304" pitchFamily="18" charset="0"/>
              </a:rPr>
              <a:t>utilisé contient deux colonnes. Le corpus total est de </a:t>
            </a:r>
            <a:r>
              <a:rPr lang="fr-MA" b="1" dirty="0">
                <a:latin typeface="Times New Roman" panose="02020603050405020304" pitchFamily="18" charset="0"/>
                <a:cs typeface="Times New Roman" panose="02020603050405020304" pitchFamily="18" charset="0"/>
              </a:rPr>
              <a:t>1.600.000 LIGNES </a:t>
            </a:r>
            <a:r>
              <a:rPr lang="fr-MA" dirty="0">
                <a:latin typeface="Times New Roman" panose="02020603050405020304" pitchFamily="18" charset="0"/>
                <a:cs typeface="Times New Roman" panose="02020603050405020304" pitchFamily="18" charset="0"/>
              </a:rPr>
              <a:t>La fonction descriptive se compose d’un texte, la fonctionnalité ciblée se compose de deux classes </a:t>
            </a:r>
            <a:r>
              <a:rPr lang="fr-MA" b="1" dirty="0">
                <a:latin typeface="Times New Roman" panose="02020603050405020304" pitchFamily="18" charset="0"/>
                <a:cs typeface="Times New Roman" panose="02020603050405020304" pitchFamily="18" charset="0"/>
              </a:rPr>
              <a:t>NEGATIVE </a:t>
            </a:r>
            <a:r>
              <a:rPr lang="fr-MA" dirty="0">
                <a:latin typeface="Times New Roman" panose="02020603050405020304" pitchFamily="18" charset="0"/>
                <a:cs typeface="Times New Roman" panose="02020603050405020304" pitchFamily="18" charset="0"/>
              </a:rPr>
              <a:t>et </a:t>
            </a:r>
            <a:r>
              <a:rPr lang="fr-MA" b="1" dirty="0">
                <a:latin typeface="Times New Roman" panose="02020603050405020304" pitchFamily="18" charset="0"/>
                <a:cs typeface="Times New Roman" panose="02020603050405020304" pitchFamily="18" charset="0"/>
              </a:rPr>
              <a:t>POSITIVE</a:t>
            </a:r>
            <a:r>
              <a:rPr lang="fr-MA" dirty="0">
                <a:latin typeface="Times New Roman" panose="02020603050405020304" pitchFamily="18" charset="0"/>
                <a:cs typeface="Times New Roman" panose="02020603050405020304" pitchFamily="18" charset="0"/>
              </a:rPr>
              <a:t>. Le nom de la première colonne est « Category », et la deuxième colonne « Message ». </a:t>
            </a:r>
            <a:br>
              <a:rPr lang="fr-MA" dirty="0">
                <a:latin typeface="Times New Roman" panose="02020603050405020304" pitchFamily="18" charset="0"/>
                <a:cs typeface="Times New Roman" panose="02020603050405020304" pitchFamily="18" charset="0"/>
              </a:rPr>
            </a:br>
            <a:r>
              <a:rPr lang="fr-MA" dirty="0">
                <a:latin typeface="Times New Roman" panose="02020603050405020304" pitchFamily="18" charset="0"/>
                <a:cs typeface="Times New Roman" panose="02020603050405020304" pitchFamily="18" charset="0"/>
              </a:rPr>
              <a:t>Les classes sont étiquetées pour chaque message de l’ensemble de données et représentant notre fonctionnalité ciblée avec un alphabet binaire de type chaîne Les classes sont ensuite mappées aux entiers </a:t>
            </a:r>
            <a:br>
              <a:rPr lang="fr-MA" dirty="0">
                <a:latin typeface="Times New Roman" panose="02020603050405020304" pitchFamily="18" charset="0"/>
                <a:cs typeface="Times New Roman" panose="02020603050405020304" pitchFamily="18" charset="0"/>
              </a:rPr>
            </a:br>
            <a:r>
              <a:rPr lang="fr-MA" dirty="0">
                <a:latin typeface="Times New Roman" panose="02020603050405020304" pitchFamily="18" charset="0"/>
                <a:cs typeface="Times New Roman" panose="02020603050405020304" pitchFamily="18" charset="0"/>
              </a:rPr>
              <a:t>0 (NEGATIVE) et  4 (POSITIVE).</a:t>
            </a:r>
            <a:endParaRPr lang="en-US" dirty="0">
              <a:latin typeface="Times New Roman" panose="02020603050405020304" pitchFamily="18" charset="0"/>
              <a:cs typeface="Times New Roman" panose="02020603050405020304" pitchFamily="18" charset="0"/>
            </a:endParaRPr>
          </a:p>
          <a:p>
            <a:pPr algn="just"/>
            <a:endParaRPr lang="fr-FR" dirty="0"/>
          </a:p>
        </p:txBody>
      </p:sp>
      <p:sp>
        <p:nvSpPr>
          <p:cNvPr id="3" name="Espace réservé du numéro de diapositive 2">
            <a:extLst>
              <a:ext uri="{FF2B5EF4-FFF2-40B4-BE49-F238E27FC236}">
                <a16:creationId xmlns:a16="http://schemas.microsoft.com/office/drawing/2014/main" xmlns="" id="{7D5238AB-684F-BABD-A9E2-0F78DBF5B5E9}"/>
              </a:ext>
            </a:extLst>
          </p:cNvPr>
          <p:cNvSpPr>
            <a:spLocks noGrp="1"/>
          </p:cNvSpPr>
          <p:nvPr>
            <p:ph type="sldNum" sz="quarter" idx="12"/>
          </p:nvPr>
        </p:nvSpPr>
        <p:spPr/>
        <p:txBody>
          <a:bodyPr vert="horz" lIns="91440" tIns="45720" rIns="91440" bIns="45720" rtlCol="0" anchor="ct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pPr/>
              <a:t>16</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4424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6" name="Flèche : droite 5">
            <a:extLst>
              <a:ext uri="{FF2B5EF4-FFF2-40B4-BE49-F238E27FC236}">
                <a16:creationId xmlns:a16="http://schemas.microsoft.com/office/drawing/2014/main" xmlns="" id="{111B2091-5BEF-873C-6811-C7803F5EA60B}"/>
              </a:ext>
            </a:extLst>
          </p:cNvPr>
          <p:cNvSpPr/>
          <p:nvPr/>
        </p:nvSpPr>
        <p:spPr>
          <a:xfrm>
            <a:off x="1751070" y="2340192"/>
            <a:ext cx="9005614" cy="4128208"/>
          </a:xfrm>
          <a:prstGeom prst="rightArrow">
            <a:avLst/>
          </a:prstGeom>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3" name="Forme libre : forme 12">
            <a:extLst>
              <a:ext uri="{FF2B5EF4-FFF2-40B4-BE49-F238E27FC236}">
                <a16:creationId xmlns:a16="http://schemas.microsoft.com/office/drawing/2014/main" xmlns="" id="{9E72C4E1-7CAF-95D1-FDE0-A288E6E61646}"/>
              </a:ext>
            </a:extLst>
          </p:cNvPr>
          <p:cNvSpPr/>
          <p:nvPr/>
        </p:nvSpPr>
        <p:spPr>
          <a:xfrm>
            <a:off x="956819" y="3578654"/>
            <a:ext cx="2035016" cy="1651283"/>
          </a:xfrm>
          <a:custGeom>
            <a:avLst/>
            <a:gdLst>
              <a:gd name="connsiteX0" fmla="*/ 0 w 2035016"/>
              <a:gd name="connsiteY0" fmla="*/ 275219 h 1651283"/>
              <a:gd name="connsiteX1" fmla="*/ 275219 w 2035016"/>
              <a:gd name="connsiteY1" fmla="*/ 0 h 1651283"/>
              <a:gd name="connsiteX2" fmla="*/ 1759797 w 2035016"/>
              <a:gd name="connsiteY2" fmla="*/ 0 h 1651283"/>
              <a:gd name="connsiteX3" fmla="*/ 2035016 w 2035016"/>
              <a:gd name="connsiteY3" fmla="*/ 275219 h 1651283"/>
              <a:gd name="connsiteX4" fmla="*/ 2035016 w 2035016"/>
              <a:gd name="connsiteY4" fmla="*/ 1376064 h 1651283"/>
              <a:gd name="connsiteX5" fmla="*/ 1759797 w 2035016"/>
              <a:gd name="connsiteY5" fmla="*/ 1651283 h 1651283"/>
              <a:gd name="connsiteX6" fmla="*/ 275219 w 2035016"/>
              <a:gd name="connsiteY6" fmla="*/ 1651283 h 1651283"/>
              <a:gd name="connsiteX7" fmla="*/ 0 w 2035016"/>
              <a:gd name="connsiteY7" fmla="*/ 1376064 h 1651283"/>
              <a:gd name="connsiteX8" fmla="*/ 0 w 2035016"/>
              <a:gd name="connsiteY8" fmla="*/ 275219 h 16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016" h="1651283">
                <a:moveTo>
                  <a:pt x="0" y="275219"/>
                </a:moveTo>
                <a:cubicBezTo>
                  <a:pt x="0" y="123220"/>
                  <a:pt x="123220" y="0"/>
                  <a:pt x="275219" y="0"/>
                </a:cubicBezTo>
                <a:lnTo>
                  <a:pt x="1759797" y="0"/>
                </a:lnTo>
                <a:cubicBezTo>
                  <a:pt x="1911796" y="0"/>
                  <a:pt x="2035016" y="123220"/>
                  <a:pt x="2035016" y="275219"/>
                </a:cubicBezTo>
                <a:lnTo>
                  <a:pt x="2035016" y="1376064"/>
                </a:lnTo>
                <a:cubicBezTo>
                  <a:pt x="2035016" y="1528063"/>
                  <a:pt x="1911796" y="1651283"/>
                  <a:pt x="1759797" y="1651283"/>
                </a:cubicBezTo>
                <a:lnTo>
                  <a:pt x="275219" y="1651283"/>
                </a:lnTo>
                <a:cubicBezTo>
                  <a:pt x="123220" y="1651283"/>
                  <a:pt x="0" y="1528063"/>
                  <a:pt x="0" y="1376064"/>
                </a:cubicBezTo>
                <a:lnTo>
                  <a:pt x="0" y="275219"/>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56809" tIns="156809" rIns="156809" bIns="156809"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Normalisation</a:t>
            </a:r>
          </a:p>
        </p:txBody>
      </p:sp>
      <p:sp>
        <p:nvSpPr>
          <p:cNvPr id="14" name="Forme libre : forme 13">
            <a:extLst>
              <a:ext uri="{FF2B5EF4-FFF2-40B4-BE49-F238E27FC236}">
                <a16:creationId xmlns:a16="http://schemas.microsoft.com/office/drawing/2014/main" xmlns="" id="{DBE60E0D-743D-9205-8A1A-72A7533D8F38}"/>
              </a:ext>
            </a:extLst>
          </p:cNvPr>
          <p:cNvSpPr/>
          <p:nvPr/>
        </p:nvSpPr>
        <p:spPr>
          <a:xfrm>
            <a:off x="3096594" y="3578654"/>
            <a:ext cx="2035016" cy="1651283"/>
          </a:xfrm>
          <a:custGeom>
            <a:avLst/>
            <a:gdLst>
              <a:gd name="connsiteX0" fmla="*/ 0 w 2035016"/>
              <a:gd name="connsiteY0" fmla="*/ 275219 h 1651283"/>
              <a:gd name="connsiteX1" fmla="*/ 275219 w 2035016"/>
              <a:gd name="connsiteY1" fmla="*/ 0 h 1651283"/>
              <a:gd name="connsiteX2" fmla="*/ 1759797 w 2035016"/>
              <a:gd name="connsiteY2" fmla="*/ 0 h 1651283"/>
              <a:gd name="connsiteX3" fmla="*/ 2035016 w 2035016"/>
              <a:gd name="connsiteY3" fmla="*/ 275219 h 1651283"/>
              <a:gd name="connsiteX4" fmla="*/ 2035016 w 2035016"/>
              <a:gd name="connsiteY4" fmla="*/ 1376064 h 1651283"/>
              <a:gd name="connsiteX5" fmla="*/ 1759797 w 2035016"/>
              <a:gd name="connsiteY5" fmla="*/ 1651283 h 1651283"/>
              <a:gd name="connsiteX6" fmla="*/ 275219 w 2035016"/>
              <a:gd name="connsiteY6" fmla="*/ 1651283 h 1651283"/>
              <a:gd name="connsiteX7" fmla="*/ 0 w 2035016"/>
              <a:gd name="connsiteY7" fmla="*/ 1376064 h 1651283"/>
              <a:gd name="connsiteX8" fmla="*/ 0 w 2035016"/>
              <a:gd name="connsiteY8" fmla="*/ 275219 h 16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016" h="1651283">
                <a:moveTo>
                  <a:pt x="0" y="275219"/>
                </a:moveTo>
                <a:cubicBezTo>
                  <a:pt x="0" y="123220"/>
                  <a:pt x="123220" y="0"/>
                  <a:pt x="275219" y="0"/>
                </a:cubicBezTo>
                <a:lnTo>
                  <a:pt x="1759797" y="0"/>
                </a:lnTo>
                <a:cubicBezTo>
                  <a:pt x="1911796" y="0"/>
                  <a:pt x="2035016" y="123220"/>
                  <a:pt x="2035016" y="275219"/>
                </a:cubicBezTo>
                <a:lnTo>
                  <a:pt x="2035016" y="1376064"/>
                </a:lnTo>
                <a:cubicBezTo>
                  <a:pt x="2035016" y="1528063"/>
                  <a:pt x="1911796" y="1651283"/>
                  <a:pt x="1759797" y="1651283"/>
                </a:cubicBezTo>
                <a:lnTo>
                  <a:pt x="275219" y="1651283"/>
                </a:lnTo>
                <a:cubicBezTo>
                  <a:pt x="123220" y="1651283"/>
                  <a:pt x="0" y="1528063"/>
                  <a:pt x="0" y="1376064"/>
                </a:cubicBezTo>
                <a:lnTo>
                  <a:pt x="0" y="275219"/>
                </a:lnTo>
                <a:close/>
              </a:path>
            </a:pathLst>
          </a:custGeom>
        </p:spPr>
        <p:style>
          <a:lnRef idx="0">
            <a:schemeClr val="lt1">
              <a:hueOff val="0"/>
              <a:satOff val="0"/>
              <a:lumOff val="0"/>
              <a:alphaOff val="0"/>
            </a:schemeClr>
          </a:lnRef>
          <a:fillRef idx="3">
            <a:schemeClr val="accent2">
              <a:hueOff val="-363841"/>
              <a:satOff val="-20982"/>
              <a:lumOff val="2157"/>
              <a:alphaOff val="0"/>
            </a:schemeClr>
          </a:fillRef>
          <a:effectRef idx="3">
            <a:schemeClr val="accent2">
              <a:hueOff val="-363841"/>
              <a:satOff val="-20982"/>
              <a:lumOff val="2157"/>
              <a:alphaOff val="0"/>
            </a:schemeClr>
          </a:effectRef>
          <a:fontRef idx="minor">
            <a:schemeClr val="lt1"/>
          </a:fontRef>
        </p:style>
        <p:txBody>
          <a:bodyPr spcFirstLastPara="0" vert="horz" wrap="square" lIns="156809" tIns="156809" rIns="156809" bIns="156809"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Tokenisation</a:t>
            </a:r>
            <a:endParaRPr lang="fr-FR" sz="2000" kern="1200" dirty="0"/>
          </a:p>
        </p:txBody>
      </p:sp>
      <p:sp>
        <p:nvSpPr>
          <p:cNvPr id="15" name="Forme libre : forme 14">
            <a:extLst>
              <a:ext uri="{FF2B5EF4-FFF2-40B4-BE49-F238E27FC236}">
                <a16:creationId xmlns:a16="http://schemas.microsoft.com/office/drawing/2014/main" xmlns="" id="{68720204-5C01-AE9A-44E9-6F6CFA655A7D}"/>
              </a:ext>
            </a:extLst>
          </p:cNvPr>
          <p:cNvSpPr/>
          <p:nvPr/>
        </p:nvSpPr>
        <p:spPr>
          <a:xfrm>
            <a:off x="5236369" y="3578654"/>
            <a:ext cx="2035016" cy="1651283"/>
          </a:xfrm>
          <a:custGeom>
            <a:avLst/>
            <a:gdLst>
              <a:gd name="connsiteX0" fmla="*/ 0 w 2035016"/>
              <a:gd name="connsiteY0" fmla="*/ 275219 h 1651283"/>
              <a:gd name="connsiteX1" fmla="*/ 275219 w 2035016"/>
              <a:gd name="connsiteY1" fmla="*/ 0 h 1651283"/>
              <a:gd name="connsiteX2" fmla="*/ 1759797 w 2035016"/>
              <a:gd name="connsiteY2" fmla="*/ 0 h 1651283"/>
              <a:gd name="connsiteX3" fmla="*/ 2035016 w 2035016"/>
              <a:gd name="connsiteY3" fmla="*/ 275219 h 1651283"/>
              <a:gd name="connsiteX4" fmla="*/ 2035016 w 2035016"/>
              <a:gd name="connsiteY4" fmla="*/ 1376064 h 1651283"/>
              <a:gd name="connsiteX5" fmla="*/ 1759797 w 2035016"/>
              <a:gd name="connsiteY5" fmla="*/ 1651283 h 1651283"/>
              <a:gd name="connsiteX6" fmla="*/ 275219 w 2035016"/>
              <a:gd name="connsiteY6" fmla="*/ 1651283 h 1651283"/>
              <a:gd name="connsiteX7" fmla="*/ 0 w 2035016"/>
              <a:gd name="connsiteY7" fmla="*/ 1376064 h 1651283"/>
              <a:gd name="connsiteX8" fmla="*/ 0 w 2035016"/>
              <a:gd name="connsiteY8" fmla="*/ 275219 h 16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016" h="1651283">
                <a:moveTo>
                  <a:pt x="0" y="275219"/>
                </a:moveTo>
                <a:cubicBezTo>
                  <a:pt x="0" y="123220"/>
                  <a:pt x="123220" y="0"/>
                  <a:pt x="275219" y="0"/>
                </a:cubicBezTo>
                <a:lnTo>
                  <a:pt x="1759797" y="0"/>
                </a:lnTo>
                <a:cubicBezTo>
                  <a:pt x="1911796" y="0"/>
                  <a:pt x="2035016" y="123220"/>
                  <a:pt x="2035016" y="275219"/>
                </a:cubicBezTo>
                <a:lnTo>
                  <a:pt x="2035016" y="1376064"/>
                </a:lnTo>
                <a:cubicBezTo>
                  <a:pt x="2035016" y="1528063"/>
                  <a:pt x="1911796" y="1651283"/>
                  <a:pt x="1759797" y="1651283"/>
                </a:cubicBezTo>
                <a:lnTo>
                  <a:pt x="275219" y="1651283"/>
                </a:lnTo>
                <a:cubicBezTo>
                  <a:pt x="123220" y="1651283"/>
                  <a:pt x="0" y="1528063"/>
                  <a:pt x="0" y="1376064"/>
                </a:cubicBezTo>
                <a:lnTo>
                  <a:pt x="0" y="275219"/>
                </a:lnTo>
                <a:close/>
              </a:path>
            </a:pathLst>
          </a:custGeom>
        </p:spPr>
        <p:style>
          <a:lnRef idx="0">
            <a:schemeClr val="lt1">
              <a:hueOff val="0"/>
              <a:satOff val="0"/>
              <a:lumOff val="0"/>
              <a:alphaOff val="0"/>
            </a:schemeClr>
          </a:lnRef>
          <a:fillRef idx="3">
            <a:schemeClr val="accent2">
              <a:hueOff val="-727682"/>
              <a:satOff val="-41964"/>
              <a:lumOff val="4314"/>
              <a:alphaOff val="0"/>
            </a:schemeClr>
          </a:fillRef>
          <a:effectRef idx="3">
            <a:schemeClr val="accent2">
              <a:hueOff val="-727682"/>
              <a:satOff val="-41964"/>
              <a:lumOff val="4314"/>
              <a:alphaOff val="0"/>
            </a:schemeClr>
          </a:effectRef>
          <a:fontRef idx="minor">
            <a:schemeClr val="lt1"/>
          </a:fontRef>
        </p:style>
        <p:txBody>
          <a:bodyPr spcFirstLastPara="0" vert="horz" wrap="square" lIns="156809" tIns="156809" rIns="156809" bIns="156809"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Suppression des mots vides</a:t>
            </a:r>
            <a:endParaRPr lang="fr-FR" sz="2000" kern="1200" dirty="0"/>
          </a:p>
        </p:txBody>
      </p:sp>
      <p:sp>
        <p:nvSpPr>
          <p:cNvPr id="16" name="Forme libre : forme 15">
            <a:extLst>
              <a:ext uri="{FF2B5EF4-FFF2-40B4-BE49-F238E27FC236}">
                <a16:creationId xmlns:a16="http://schemas.microsoft.com/office/drawing/2014/main" xmlns="" id="{9FE7086F-D84B-AEED-424D-EF2B730DC2CC}"/>
              </a:ext>
            </a:extLst>
          </p:cNvPr>
          <p:cNvSpPr/>
          <p:nvPr/>
        </p:nvSpPr>
        <p:spPr>
          <a:xfrm>
            <a:off x="7376144" y="3578654"/>
            <a:ext cx="2035016" cy="1651283"/>
          </a:xfrm>
          <a:custGeom>
            <a:avLst/>
            <a:gdLst>
              <a:gd name="connsiteX0" fmla="*/ 0 w 2035016"/>
              <a:gd name="connsiteY0" fmla="*/ 275219 h 1651283"/>
              <a:gd name="connsiteX1" fmla="*/ 275219 w 2035016"/>
              <a:gd name="connsiteY1" fmla="*/ 0 h 1651283"/>
              <a:gd name="connsiteX2" fmla="*/ 1759797 w 2035016"/>
              <a:gd name="connsiteY2" fmla="*/ 0 h 1651283"/>
              <a:gd name="connsiteX3" fmla="*/ 2035016 w 2035016"/>
              <a:gd name="connsiteY3" fmla="*/ 275219 h 1651283"/>
              <a:gd name="connsiteX4" fmla="*/ 2035016 w 2035016"/>
              <a:gd name="connsiteY4" fmla="*/ 1376064 h 1651283"/>
              <a:gd name="connsiteX5" fmla="*/ 1759797 w 2035016"/>
              <a:gd name="connsiteY5" fmla="*/ 1651283 h 1651283"/>
              <a:gd name="connsiteX6" fmla="*/ 275219 w 2035016"/>
              <a:gd name="connsiteY6" fmla="*/ 1651283 h 1651283"/>
              <a:gd name="connsiteX7" fmla="*/ 0 w 2035016"/>
              <a:gd name="connsiteY7" fmla="*/ 1376064 h 1651283"/>
              <a:gd name="connsiteX8" fmla="*/ 0 w 2035016"/>
              <a:gd name="connsiteY8" fmla="*/ 275219 h 16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016" h="1651283">
                <a:moveTo>
                  <a:pt x="0" y="275219"/>
                </a:moveTo>
                <a:cubicBezTo>
                  <a:pt x="0" y="123220"/>
                  <a:pt x="123220" y="0"/>
                  <a:pt x="275219" y="0"/>
                </a:cubicBezTo>
                <a:lnTo>
                  <a:pt x="1759797" y="0"/>
                </a:lnTo>
                <a:cubicBezTo>
                  <a:pt x="1911796" y="0"/>
                  <a:pt x="2035016" y="123220"/>
                  <a:pt x="2035016" y="275219"/>
                </a:cubicBezTo>
                <a:lnTo>
                  <a:pt x="2035016" y="1376064"/>
                </a:lnTo>
                <a:cubicBezTo>
                  <a:pt x="2035016" y="1528063"/>
                  <a:pt x="1911796" y="1651283"/>
                  <a:pt x="1759797" y="1651283"/>
                </a:cubicBezTo>
                <a:lnTo>
                  <a:pt x="275219" y="1651283"/>
                </a:lnTo>
                <a:cubicBezTo>
                  <a:pt x="123220" y="1651283"/>
                  <a:pt x="0" y="1528063"/>
                  <a:pt x="0" y="1376064"/>
                </a:cubicBezTo>
                <a:lnTo>
                  <a:pt x="0" y="275219"/>
                </a:lnTo>
                <a:close/>
              </a:path>
            </a:pathLst>
          </a:custGeom>
        </p:spPr>
        <p:style>
          <a:lnRef idx="0">
            <a:schemeClr val="lt1">
              <a:hueOff val="0"/>
              <a:satOff val="0"/>
              <a:lumOff val="0"/>
              <a:alphaOff val="0"/>
            </a:schemeClr>
          </a:lnRef>
          <a:fillRef idx="3">
            <a:schemeClr val="accent2">
              <a:hueOff val="-1091522"/>
              <a:satOff val="-62946"/>
              <a:lumOff val="6471"/>
              <a:alphaOff val="0"/>
            </a:schemeClr>
          </a:fillRef>
          <a:effectRef idx="3">
            <a:schemeClr val="accent2">
              <a:hueOff val="-1091522"/>
              <a:satOff val="-62946"/>
              <a:lumOff val="6471"/>
              <a:alphaOff val="0"/>
            </a:schemeClr>
          </a:effectRef>
          <a:fontRef idx="minor">
            <a:schemeClr val="lt1"/>
          </a:fontRef>
        </p:style>
        <p:txBody>
          <a:bodyPr spcFirstLastPara="0" vert="horz" wrap="square" lIns="156809" tIns="156809" rIns="156809" bIns="156809"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Racinisation</a:t>
            </a:r>
            <a:endParaRPr lang="fr-FR" sz="2000" kern="1200" dirty="0"/>
          </a:p>
        </p:txBody>
      </p:sp>
      <p:sp>
        <p:nvSpPr>
          <p:cNvPr id="17" name="Forme libre : forme 16">
            <a:extLst>
              <a:ext uri="{FF2B5EF4-FFF2-40B4-BE49-F238E27FC236}">
                <a16:creationId xmlns:a16="http://schemas.microsoft.com/office/drawing/2014/main" xmlns="" id="{65B8DFB0-7DE6-1291-4711-DB3DC0FCEEE6}"/>
              </a:ext>
            </a:extLst>
          </p:cNvPr>
          <p:cNvSpPr/>
          <p:nvPr/>
        </p:nvSpPr>
        <p:spPr>
          <a:xfrm>
            <a:off x="9515920" y="3578654"/>
            <a:ext cx="2035016" cy="1651283"/>
          </a:xfrm>
          <a:custGeom>
            <a:avLst/>
            <a:gdLst>
              <a:gd name="connsiteX0" fmla="*/ 0 w 2035016"/>
              <a:gd name="connsiteY0" fmla="*/ 275219 h 1651283"/>
              <a:gd name="connsiteX1" fmla="*/ 275219 w 2035016"/>
              <a:gd name="connsiteY1" fmla="*/ 0 h 1651283"/>
              <a:gd name="connsiteX2" fmla="*/ 1759797 w 2035016"/>
              <a:gd name="connsiteY2" fmla="*/ 0 h 1651283"/>
              <a:gd name="connsiteX3" fmla="*/ 2035016 w 2035016"/>
              <a:gd name="connsiteY3" fmla="*/ 275219 h 1651283"/>
              <a:gd name="connsiteX4" fmla="*/ 2035016 w 2035016"/>
              <a:gd name="connsiteY4" fmla="*/ 1376064 h 1651283"/>
              <a:gd name="connsiteX5" fmla="*/ 1759797 w 2035016"/>
              <a:gd name="connsiteY5" fmla="*/ 1651283 h 1651283"/>
              <a:gd name="connsiteX6" fmla="*/ 275219 w 2035016"/>
              <a:gd name="connsiteY6" fmla="*/ 1651283 h 1651283"/>
              <a:gd name="connsiteX7" fmla="*/ 0 w 2035016"/>
              <a:gd name="connsiteY7" fmla="*/ 1376064 h 1651283"/>
              <a:gd name="connsiteX8" fmla="*/ 0 w 2035016"/>
              <a:gd name="connsiteY8" fmla="*/ 275219 h 16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016" h="1651283">
                <a:moveTo>
                  <a:pt x="0" y="275219"/>
                </a:moveTo>
                <a:cubicBezTo>
                  <a:pt x="0" y="123220"/>
                  <a:pt x="123220" y="0"/>
                  <a:pt x="275219" y="0"/>
                </a:cubicBezTo>
                <a:lnTo>
                  <a:pt x="1759797" y="0"/>
                </a:lnTo>
                <a:cubicBezTo>
                  <a:pt x="1911796" y="0"/>
                  <a:pt x="2035016" y="123220"/>
                  <a:pt x="2035016" y="275219"/>
                </a:cubicBezTo>
                <a:lnTo>
                  <a:pt x="2035016" y="1376064"/>
                </a:lnTo>
                <a:cubicBezTo>
                  <a:pt x="2035016" y="1528063"/>
                  <a:pt x="1911796" y="1651283"/>
                  <a:pt x="1759797" y="1651283"/>
                </a:cubicBezTo>
                <a:lnTo>
                  <a:pt x="275219" y="1651283"/>
                </a:lnTo>
                <a:cubicBezTo>
                  <a:pt x="123220" y="1651283"/>
                  <a:pt x="0" y="1528063"/>
                  <a:pt x="0" y="1376064"/>
                </a:cubicBezTo>
                <a:lnTo>
                  <a:pt x="0" y="275219"/>
                </a:lnTo>
                <a:close/>
              </a:path>
            </a:pathLst>
          </a:custGeom>
        </p:spPr>
        <p:style>
          <a:lnRef idx="0">
            <a:schemeClr val="lt1">
              <a:hueOff val="0"/>
              <a:satOff val="0"/>
              <a:lumOff val="0"/>
              <a:alphaOff val="0"/>
            </a:schemeClr>
          </a:lnRef>
          <a:fillRef idx="3">
            <a:schemeClr val="accent2">
              <a:hueOff val="-1455363"/>
              <a:satOff val="-83928"/>
              <a:lumOff val="8628"/>
              <a:alphaOff val="0"/>
            </a:schemeClr>
          </a:fillRef>
          <a:effectRef idx="3">
            <a:schemeClr val="accent2">
              <a:hueOff val="-1455363"/>
              <a:satOff val="-83928"/>
              <a:lumOff val="8628"/>
              <a:alphaOff val="0"/>
            </a:schemeClr>
          </a:effectRef>
          <a:fontRef idx="minor">
            <a:schemeClr val="lt1"/>
          </a:fontRef>
        </p:style>
        <p:txBody>
          <a:bodyPr spcFirstLastPara="0" vert="horz" wrap="square" lIns="156809" tIns="156809" rIns="156809" bIns="156809"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Lemmatisation</a:t>
            </a:r>
            <a:endParaRPr lang="fr-FR" sz="2000" kern="1200" dirty="0"/>
          </a:p>
        </p:txBody>
      </p:sp>
      <p:sp>
        <p:nvSpPr>
          <p:cNvPr id="2" name="Espace réservé du numéro de diapositive 1">
            <a:extLst>
              <a:ext uri="{FF2B5EF4-FFF2-40B4-BE49-F238E27FC236}">
                <a16:creationId xmlns:a16="http://schemas.microsoft.com/office/drawing/2014/main" xmlns="" id="{6002E837-6443-28C5-7C35-5716C0D5CD6F}"/>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17</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9022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265548"/>
            <a:ext cx="6214187" cy="523220"/>
          </a:xfrm>
          <a:prstGeom prst="rect">
            <a:avLst/>
          </a:prstGeom>
          <a:noFill/>
        </p:spPr>
        <p:txBody>
          <a:bodyPr wrap="square" rtlCol="0">
            <a:spAutoFit/>
          </a:bodyPr>
          <a:lstStyle/>
          <a:p>
            <a:r>
              <a:rPr lang="fr-FR" sz="2800" u="sng" dirty="0">
                <a:solidFill>
                  <a:srgbClr val="333F50"/>
                </a:solidFill>
                <a:latin typeface="Arial Black" panose="020B0A04020102020204" pitchFamily="34" charset="0"/>
              </a:rPr>
              <a:t>Normalisation</a:t>
            </a: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530228" y="2929812"/>
            <a:ext cx="7166718" cy="1704569"/>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La normalisation </a:t>
            </a:r>
            <a:r>
              <a:rPr lang="en-US" dirty="0">
                <a:latin typeface="Times New Roman" panose="02020603050405020304" pitchFamily="18" charset="0"/>
                <a:cs typeface="Times New Roman" panose="02020603050405020304" pitchFamily="18" charset="0"/>
              </a:rPr>
              <a:t>est un processus qui consiste à rendre la casse des mots uniques, supprimer les ponctuations de chaque messages et </a:t>
            </a:r>
            <a:r>
              <a:rPr lang="fr-FR" dirty="0">
                <a:latin typeface="Times New Roman" panose="02020603050405020304" pitchFamily="18" charset="0"/>
                <a:cs typeface="Times New Roman" panose="02020603050405020304" pitchFamily="18" charset="0"/>
              </a:rPr>
              <a:t>é</a:t>
            </a:r>
            <a:r>
              <a:rPr lang="en-US" dirty="0">
                <a:latin typeface="Times New Roman" panose="02020603050405020304" pitchFamily="18" charset="0"/>
                <a:cs typeface="Times New Roman" panose="02020603050405020304" pitchFamily="18" charset="0"/>
              </a:rPr>
              <a:t>liminer tous les num</a:t>
            </a:r>
            <a:r>
              <a:rPr lang="fr-FR" dirty="0">
                <a:latin typeface="Times New Roman" panose="02020603050405020304" pitchFamily="18" charset="0"/>
                <a:cs typeface="Times New Roman" panose="02020603050405020304" pitchFamily="18" charset="0"/>
              </a:rPr>
              <a:t>é</a:t>
            </a:r>
            <a:r>
              <a:rPr lang="en-US" dirty="0">
                <a:latin typeface="Times New Roman" panose="02020603050405020304" pitchFamily="18" charset="0"/>
                <a:cs typeface="Times New Roman" panose="02020603050405020304" pitchFamily="18" charset="0"/>
              </a:rPr>
              <a:t>ros et les symbols  qui existent dans le corpus. </a:t>
            </a:r>
          </a:p>
          <a:p>
            <a:pPr algn="ctr">
              <a:lnSpc>
                <a:spcPct val="150000"/>
              </a:lnSpc>
            </a:pPr>
            <a:endParaRPr lang="fr-FR"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xmlns="" id="{50250A01-3CB5-2E94-2085-527899FB28AE}"/>
              </a:ext>
            </a:extLst>
          </p:cNvPr>
          <p:cNvSpPr txBox="1"/>
          <p:nvPr/>
        </p:nvSpPr>
        <p:spPr>
          <a:xfrm>
            <a:off x="617643" y="4434326"/>
            <a:ext cx="6214187" cy="400110"/>
          </a:xfrm>
          <a:prstGeom prst="rect">
            <a:avLst/>
          </a:prstGeom>
          <a:noFill/>
        </p:spPr>
        <p:txBody>
          <a:bodyPr wrap="square" rtlCol="0">
            <a:spAutoFit/>
          </a:bodyPr>
          <a:lstStyle/>
          <a:p>
            <a:r>
              <a:rPr lang="fr-FR" sz="2000" u="sng" dirty="0">
                <a:solidFill>
                  <a:schemeClr val="accent2"/>
                </a:solidFill>
                <a:latin typeface="Cooper Black" panose="0208090404030B020404" pitchFamily="18" charset="0"/>
              </a:rPr>
              <a:t>Objectif</a:t>
            </a:r>
          </a:p>
        </p:txBody>
      </p:sp>
      <p:sp>
        <p:nvSpPr>
          <p:cNvPr id="3" name="ZoneTexte 2">
            <a:extLst>
              <a:ext uri="{FF2B5EF4-FFF2-40B4-BE49-F238E27FC236}">
                <a16:creationId xmlns:a16="http://schemas.microsoft.com/office/drawing/2014/main" xmlns="" id="{46C965AE-8C3E-1D02-D792-1CB624825E64}"/>
              </a:ext>
            </a:extLst>
          </p:cNvPr>
          <p:cNvSpPr txBox="1"/>
          <p:nvPr/>
        </p:nvSpPr>
        <p:spPr>
          <a:xfrm>
            <a:off x="830424" y="4980563"/>
            <a:ext cx="6001406" cy="646331"/>
          </a:xfrm>
          <a:prstGeom prst="rect">
            <a:avLst/>
          </a:prstGeom>
          <a:noFill/>
        </p:spPr>
        <p:txBody>
          <a:bodyPr wrap="square" rtlCol="0">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Minimiser la complexité du prétraitement  des corpus.</a:t>
            </a:r>
          </a:p>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Minimiser les erreurs des classifications.</a:t>
            </a:r>
          </a:p>
        </p:txBody>
      </p:sp>
      <p:sp>
        <p:nvSpPr>
          <p:cNvPr id="4" name="Espace réservé du numéro de diapositive 3">
            <a:extLst>
              <a:ext uri="{FF2B5EF4-FFF2-40B4-BE49-F238E27FC236}">
                <a16:creationId xmlns:a16="http://schemas.microsoft.com/office/drawing/2014/main" xmlns="" id="{4FFB12F9-7CF7-1B43-7BD2-6CC3DDA6F8D3}"/>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18</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9418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1"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21" name="ZoneTexte 20">
            <a:extLst>
              <a:ext uri="{FF2B5EF4-FFF2-40B4-BE49-F238E27FC236}">
                <a16:creationId xmlns:a16="http://schemas.microsoft.com/office/drawing/2014/main" xmlns="" id="{50250A01-3CB5-2E94-2085-527899FB28AE}"/>
              </a:ext>
            </a:extLst>
          </p:cNvPr>
          <p:cNvSpPr txBox="1"/>
          <p:nvPr/>
        </p:nvSpPr>
        <p:spPr>
          <a:xfrm>
            <a:off x="830424" y="2280837"/>
            <a:ext cx="6214187" cy="400110"/>
          </a:xfrm>
          <a:prstGeom prst="rect">
            <a:avLst/>
          </a:prstGeom>
          <a:noFill/>
        </p:spPr>
        <p:txBody>
          <a:bodyPr wrap="square" rtlCol="0">
            <a:spAutoFit/>
          </a:bodyPr>
          <a:lstStyle/>
          <a:p>
            <a:r>
              <a:rPr lang="fr-FR" sz="2000" u="sng" dirty="0">
                <a:solidFill>
                  <a:schemeClr val="accent6"/>
                </a:solidFill>
                <a:latin typeface="Cooper Black" panose="0208090404030B020404" pitchFamily="18" charset="0"/>
              </a:rPr>
              <a:t>Exemple</a:t>
            </a:r>
          </a:p>
        </p:txBody>
      </p:sp>
      <p:sp>
        <p:nvSpPr>
          <p:cNvPr id="4" name="ZoneTexte 3">
            <a:extLst>
              <a:ext uri="{FF2B5EF4-FFF2-40B4-BE49-F238E27FC236}">
                <a16:creationId xmlns:a16="http://schemas.microsoft.com/office/drawing/2014/main" xmlns="" id="{DDD6B93F-C857-E201-9CAC-08613C3DFEE2}"/>
              </a:ext>
            </a:extLst>
          </p:cNvPr>
          <p:cNvSpPr txBox="1"/>
          <p:nvPr/>
        </p:nvSpPr>
        <p:spPr>
          <a:xfrm>
            <a:off x="2651930" y="2745294"/>
            <a:ext cx="6923314" cy="923330"/>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Avant la normalisation :</a:t>
            </a:r>
          </a:p>
          <a:p>
            <a:endParaRPr lang="fr-FR" dirty="0">
              <a:latin typeface="Times New Roman" panose="02020603050405020304" pitchFamily="18" charset="0"/>
              <a:cs typeface="Times New Roman" panose="02020603050405020304" pitchFamily="18" charset="0"/>
            </a:endParaRPr>
          </a:p>
          <a:p>
            <a:r>
              <a:rPr lang="fr-FR" dirty="0">
                <a:solidFill>
                  <a:srgbClr val="FF0000"/>
                </a:solidFill>
                <a:latin typeface="Times New Roman" panose="02020603050405020304" pitchFamily="18" charset="0"/>
                <a:cs typeface="Times New Roman" panose="02020603050405020304" pitchFamily="18" charset="0"/>
              </a:rPr>
              <a:t>M</a:t>
            </a:r>
            <a:r>
              <a:rPr lang="fr-FR" dirty="0">
                <a:latin typeface="Times New Roman" panose="02020603050405020304" pitchFamily="18" charset="0"/>
                <a:cs typeface="Times New Roman" panose="02020603050405020304" pitchFamily="18" charset="0"/>
              </a:rPr>
              <a:t>y job is a long distance from my home </a:t>
            </a:r>
            <a:r>
              <a:rPr lang="fr-FR" dirty="0">
                <a:solidFill>
                  <a:srgbClr val="FF0000"/>
                </a:solidFill>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almost </a:t>
            </a:r>
            <a:r>
              <a:rPr lang="fr-FR" dirty="0">
                <a:solidFill>
                  <a:srgbClr val="FF0000"/>
                </a:solidFill>
                <a:latin typeface="Times New Roman" panose="02020603050405020304" pitchFamily="18" charset="0"/>
                <a:cs typeface="Times New Roman" panose="02020603050405020304" pitchFamily="18" charset="0"/>
              </a:rPr>
              <a:t>50</a:t>
            </a:r>
            <a:r>
              <a:rPr lang="fr-FR" dirty="0">
                <a:latin typeface="Times New Roman" panose="02020603050405020304" pitchFamily="18" charset="0"/>
                <a:cs typeface="Times New Roman" panose="02020603050405020304" pitchFamily="18" charset="0"/>
              </a:rPr>
              <a:t> miles away </a:t>
            </a:r>
            <a:r>
              <a:rPr lang="fr-FR" dirty="0">
                <a:solidFill>
                  <a:srgbClr val="FF0000"/>
                </a:solidFill>
                <a:latin typeface="Times New Roman" panose="02020603050405020304" pitchFamily="18" charset="0"/>
                <a:cs typeface="Times New Roman" panose="02020603050405020304" pitchFamily="18" charset="0"/>
              </a:rPr>
              <a:t>.</a:t>
            </a:r>
          </a:p>
        </p:txBody>
      </p:sp>
      <p:sp>
        <p:nvSpPr>
          <p:cNvPr id="5" name="Flèche : bas 4">
            <a:extLst>
              <a:ext uri="{FF2B5EF4-FFF2-40B4-BE49-F238E27FC236}">
                <a16:creationId xmlns:a16="http://schemas.microsoft.com/office/drawing/2014/main" xmlns="" id="{3CC95DBA-8A3C-0DFB-D434-B77833C15DB7}"/>
              </a:ext>
            </a:extLst>
          </p:cNvPr>
          <p:cNvSpPr/>
          <p:nvPr/>
        </p:nvSpPr>
        <p:spPr>
          <a:xfrm>
            <a:off x="5122506" y="3844212"/>
            <a:ext cx="634482" cy="989045"/>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5" name="ZoneTexte 14">
            <a:extLst>
              <a:ext uri="{FF2B5EF4-FFF2-40B4-BE49-F238E27FC236}">
                <a16:creationId xmlns:a16="http://schemas.microsoft.com/office/drawing/2014/main" xmlns="" id="{20BF5116-7CEC-8455-7D3D-B312616E11A7}"/>
              </a:ext>
            </a:extLst>
          </p:cNvPr>
          <p:cNvSpPr txBox="1"/>
          <p:nvPr/>
        </p:nvSpPr>
        <p:spPr>
          <a:xfrm>
            <a:off x="2651930" y="4936590"/>
            <a:ext cx="6923314" cy="923330"/>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Après la normalisation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my job is a long distance from my home almost  miles away</a:t>
            </a:r>
          </a:p>
        </p:txBody>
      </p:sp>
      <p:sp>
        <p:nvSpPr>
          <p:cNvPr id="13" name="Ellipse 12">
            <a:extLst>
              <a:ext uri="{FF2B5EF4-FFF2-40B4-BE49-F238E27FC236}">
                <a16:creationId xmlns:a16="http://schemas.microsoft.com/office/drawing/2014/main" xmlns="" id="{D9F362E5-1385-77D8-4ADD-DB001404383B}"/>
              </a:ext>
            </a:extLst>
          </p:cNvPr>
          <p:cNvSpPr/>
          <p:nvPr/>
        </p:nvSpPr>
        <p:spPr>
          <a:xfrm>
            <a:off x="2689254" y="3302376"/>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xmlns="" id="{4F9F616E-D3E4-3B08-1BC7-39E98DB3C7C2}"/>
              </a:ext>
            </a:extLst>
          </p:cNvPr>
          <p:cNvSpPr/>
          <p:nvPr/>
        </p:nvSpPr>
        <p:spPr>
          <a:xfrm>
            <a:off x="6420311" y="3429000"/>
            <a:ext cx="279918" cy="26761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xmlns="" id="{4A2C1985-94A1-B43B-1F52-A9F0660C1255}"/>
              </a:ext>
            </a:extLst>
          </p:cNvPr>
          <p:cNvSpPr/>
          <p:nvPr/>
        </p:nvSpPr>
        <p:spPr>
          <a:xfrm>
            <a:off x="7298806" y="3318071"/>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xmlns="" id="{630EA039-EED1-5928-A47A-D7FA4BFD3763}"/>
              </a:ext>
            </a:extLst>
          </p:cNvPr>
          <p:cNvSpPr/>
          <p:nvPr/>
        </p:nvSpPr>
        <p:spPr>
          <a:xfrm>
            <a:off x="8612496" y="3331029"/>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xmlns="" id="{2234D7B3-30DE-F8CB-B18B-97E0E0C630A6}"/>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19</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0793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5" grpId="0" animBg="1"/>
      <p:bldP spid="15" grpId="0"/>
      <p:bldP spid="13" grpId="0" animBg="1"/>
      <p:bldP spid="20"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rot="5400000">
            <a:off x="-1308682" y="1590773"/>
            <a:ext cx="6858004" cy="367644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a:extLst>
              <a:ext uri="{FF2B5EF4-FFF2-40B4-BE49-F238E27FC236}">
                <a16:creationId xmlns:a16="http://schemas.microsoft.com/office/drawing/2014/main" xmlns="" id="{81F22F37-3F3D-28FE-4B55-887DEB366477}"/>
              </a:ext>
            </a:extLst>
          </p:cNvPr>
          <p:cNvSpPr txBox="1"/>
          <p:nvPr/>
        </p:nvSpPr>
        <p:spPr>
          <a:xfrm>
            <a:off x="726125" y="2921164"/>
            <a:ext cx="2928395" cy="1015663"/>
          </a:xfrm>
          <a:prstGeom prst="rect">
            <a:avLst/>
          </a:prstGeom>
          <a:noFill/>
        </p:spPr>
        <p:txBody>
          <a:bodyPr wrap="square" rtlCol="0">
            <a:spAutoFit/>
          </a:bodyPr>
          <a:lstStyle/>
          <a:p>
            <a:r>
              <a:rPr lang="fr-FR" sz="6000" dirty="0">
                <a:solidFill>
                  <a:srgbClr val="333F50"/>
                </a:solidFill>
                <a:latin typeface="Cooper Black" panose="0208090404030B020404" pitchFamily="18" charset="0"/>
                <a:cs typeface="Aharoni" panose="02010803020104030203" pitchFamily="2" charset="-79"/>
              </a:rPr>
              <a:t>PLAN</a:t>
            </a:r>
            <a:endParaRPr lang="fr-FR" dirty="0">
              <a:solidFill>
                <a:srgbClr val="333F50"/>
              </a:solidFill>
              <a:latin typeface="Cooper Black" panose="0208090404030B020404" pitchFamily="18" charset="0"/>
              <a:cs typeface="Aharoni" panose="02010803020104030203" pitchFamily="2" charset="-79"/>
            </a:endParaRPr>
          </a:p>
        </p:txBody>
      </p:sp>
      <p:cxnSp>
        <p:nvCxnSpPr>
          <p:cNvPr id="10" name="Connecteur droit 9">
            <a:extLst>
              <a:ext uri="{FF2B5EF4-FFF2-40B4-BE49-F238E27FC236}">
                <a16:creationId xmlns:a16="http://schemas.microsoft.com/office/drawing/2014/main" xmlns="" id="{7F08ED98-F65F-D585-E0D0-F8DB536C4B1A}"/>
              </a:ext>
            </a:extLst>
          </p:cNvPr>
          <p:cNvCxnSpPr/>
          <p:nvPr/>
        </p:nvCxnSpPr>
        <p:spPr>
          <a:xfrm>
            <a:off x="841872" y="3821080"/>
            <a:ext cx="2271718" cy="0"/>
          </a:xfrm>
          <a:prstGeom prst="line">
            <a:avLst/>
          </a:prstGeom>
          <a:ln w="38100">
            <a:solidFill>
              <a:srgbClr val="333F50"/>
            </a:solidFill>
            <a:prstDash val="dashDot"/>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xmlns="" id="{EE06B699-5CD8-8B61-69F5-C0CCD5359E83}"/>
              </a:ext>
            </a:extLst>
          </p:cNvPr>
          <p:cNvSpPr txBox="1"/>
          <p:nvPr/>
        </p:nvSpPr>
        <p:spPr>
          <a:xfrm>
            <a:off x="4402565" y="1045670"/>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latin typeface="Cooper Black" panose="0208090404030B020404" pitchFamily="18" charset="0"/>
                <a:cs typeface="Aharoni" panose="02010803020104030203" pitchFamily="2" charset="-79"/>
              </a:rPr>
              <a:t>-   Introduction</a:t>
            </a:r>
          </a:p>
        </p:txBody>
      </p:sp>
      <p:sp>
        <p:nvSpPr>
          <p:cNvPr id="31" name="ZoneTexte 30">
            <a:extLst>
              <a:ext uri="{FF2B5EF4-FFF2-40B4-BE49-F238E27FC236}">
                <a16:creationId xmlns:a16="http://schemas.microsoft.com/office/drawing/2014/main" xmlns="" id="{CEEA7FF0-F3F5-BD65-0DB7-19FD395CB0F4}"/>
              </a:ext>
            </a:extLst>
          </p:cNvPr>
          <p:cNvSpPr txBox="1"/>
          <p:nvPr/>
        </p:nvSpPr>
        <p:spPr>
          <a:xfrm>
            <a:off x="4402565" y="238833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latin typeface="Cooper Black" panose="0208090404030B020404" pitchFamily="18" charset="0"/>
                <a:cs typeface="Aharoni" panose="02010803020104030203" pitchFamily="2" charset="-79"/>
              </a:rPr>
              <a:t>-  Méthodologie</a:t>
            </a:r>
          </a:p>
        </p:txBody>
      </p:sp>
      <p:sp>
        <p:nvSpPr>
          <p:cNvPr id="32" name="ZoneTexte 31">
            <a:extLst>
              <a:ext uri="{FF2B5EF4-FFF2-40B4-BE49-F238E27FC236}">
                <a16:creationId xmlns:a16="http://schemas.microsoft.com/office/drawing/2014/main" xmlns="" id="{A0A3B441-2F0A-4D85-EF98-F6CCF6EB37CC}"/>
              </a:ext>
            </a:extLst>
          </p:cNvPr>
          <p:cNvSpPr txBox="1"/>
          <p:nvPr/>
        </p:nvSpPr>
        <p:spPr>
          <a:xfrm>
            <a:off x="4402565" y="3644439"/>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III </a:t>
            </a:r>
            <a:r>
              <a:rPr lang="fr-FR" sz="3200" dirty="0">
                <a:solidFill>
                  <a:srgbClr val="333F50"/>
                </a:solidFill>
                <a:latin typeface="Cooper Black" panose="0208090404030B020404" pitchFamily="18" charset="0"/>
                <a:cs typeface="Aharoni" panose="02010803020104030203" pitchFamily="2" charset="-79"/>
              </a:rPr>
              <a:t>-   Résultats et discussion</a:t>
            </a:r>
          </a:p>
        </p:txBody>
      </p:sp>
      <p:sp>
        <p:nvSpPr>
          <p:cNvPr id="33" name="ZoneTexte 32">
            <a:extLst>
              <a:ext uri="{FF2B5EF4-FFF2-40B4-BE49-F238E27FC236}">
                <a16:creationId xmlns:a16="http://schemas.microsoft.com/office/drawing/2014/main" xmlns="" id="{A59BD073-4AD2-65DA-5008-1ACD3F13A858}"/>
              </a:ext>
            </a:extLst>
          </p:cNvPr>
          <p:cNvSpPr txBox="1"/>
          <p:nvPr/>
        </p:nvSpPr>
        <p:spPr>
          <a:xfrm>
            <a:off x="4402565" y="4987102"/>
            <a:ext cx="6947563"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IV </a:t>
            </a:r>
            <a:r>
              <a:rPr lang="fr-FR" sz="3200" dirty="0">
                <a:solidFill>
                  <a:srgbClr val="333F50"/>
                </a:solidFill>
                <a:latin typeface="Cooper Black" panose="0208090404030B020404" pitchFamily="18" charset="0"/>
                <a:cs typeface="Aharoni" panose="02010803020104030203" pitchFamily="2" charset="-79"/>
              </a:rPr>
              <a:t>-   Conclusion </a:t>
            </a:r>
          </a:p>
        </p:txBody>
      </p:sp>
    </p:spTree>
    <p:extLst>
      <p:ext uri="{BB962C8B-B14F-4D97-AF65-F5344CB8AC3E}">
        <p14:creationId xmlns:p14="http://schemas.microsoft.com/office/powerpoint/2010/main" val="3454107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arn(inVertic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265548"/>
            <a:ext cx="6214187" cy="523220"/>
          </a:xfrm>
          <a:prstGeom prst="rect">
            <a:avLst/>
          </a:prstGeom>
          <a:noFill/>
        </p:spPr>
        <p:txBody>
          <a:bodyPr wrap="square" rtlCol="0">
            <a:spAutoFit/>
          </a:bodyPr>
          <a:lstStyle/>
          <a:p>
            <a:r>
              <a:rPr lang="fr-FR" sz="2800" u="sng" dirty="0">
                <a:solidFill>
                  <a:srgbClr val="333F50"/>
                </a:solidFill>
                <a:latin typeface="Arial Black" panose="020B0A04020102020204" pitchFamily="34" charset="0"/>
              </a:rPr>
              <a:t>Tokenisation</a:t>
            </a: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530228" y="2929812"/>
            <a:ext cx="7166718" cy="1289071"/>
          </a:xfrm>
          <a:prstGeom prst="rect">
            <a:avLst/>
          </a:prstGeom>
          <a:noFill/>
        </p:spPr>
        <p:txBody>
          <a:bodyPr wrap="square" rtlCol="0">
            <a:spAutoFit/>
          </a:bodyPr>
          <a:lstStyle/>
          <a:p>
            <a:pPr algn="just">
              <a:lnSpc>
                <a:spcPct val="150000"/>
              </a:lnSpc>
            </a:pPr>
            <a:r>
              <a:rPr lang="fr-FR" b="1" dirty="0">
                <a:latin typeface="Times New Roman" panose="02020603050405020304" pitchFamily="18" charset="0"/>
                <a:cs typeface="Times New Roman" panose="02020603050405020304" pitchFamily="18" charset="0"/>
              </a:rPr>
              <a:t>La tokenisation </a:t>
            </a:r>
            <a:r>
              <a:rPr lang="fr-FR" dirty="0">
                <a:latin typeface="Times New Roman" panose="02020603050405020304" pitchFamily="18" charset="0"/>
                <a:cs typeface="Times New Roman" panose="02020603050405020304" pitchFamily="18" charset="0"/>
              </a:rPr>
              <a:t>est un processus de décomposition d’un message en un ensemble des mots, et en un ensemble des phrases. </a:t>
            </a:r>
            <a:endParaRPr lang="en-US" dirty="0">
              <a:latin typeface="Times New Roman" panose="02020603050405020304" pitchFamily="18" charset="0"/>
              <a:cs typeface="Times New Roman" panose="02020603050405020304" pitchFamily="18" charset="0"/>
            </a:endParaRPr>
          </a:p>
          <a:p>
            <a:pPr algn="ctr">
              <a:lnSpc>
                <a:spcPct val="150000"/>
              </a:lnSpc>
            </a:pPr>
            <a:endParaRPr lang="fr-FR"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xmlns="" id="{50250A01-3CB5-2E94-2085-527899FB28AE}"/>
              </a:ext>
            </a:extLst>
          </p:cNvPr>
          <p:cNvSpPr txBox="1"/>
          <p:nvPr/>
        </p:nvSpPr>
        <p:spPr>
          <a:xfrm>
            <a:off x="617643" y="4434326"/>
            <a:ext cx="6214187" cy="400110"/>
          </a:xfrm>
          <a:prstGeom prst="rect">
            <a:avLst/>
          </a:prstGeom>
          <a:noFill/>
        </p:spPr>
        <p:txBody>
          <a:bodyPr wrap="square" rtlCol="0">
            <a:spAutoFit/>
          </a:bodyPr>
          <a:lstStyle/>
          <a:p>
            <a:r>
              <a:rPr lang="fr-FR" sz="2000" u="sng" dirty="0">
                <a:solidFill>
                  <a:schemeClr val="accent2"/>
                </a:solidFill>
                <a:latin typeface="Cooper Black" panose="0208090404030B020404" pitchFamily="18" charset="0"/>
              </a:rPr>
              <a:t>Objectif</a:t>
            </a:r>
          </a:p>
        </p:txBody>
      </p:sp>
      <p:sp>
        <p:nvSpPr>
          <p:cNvPr id="3" name="ZoneTexte 2">
            <a:extLst>
              <a:ext uri="{FF2B5EF4-FFF2-40B4-BE49-F238E27FC236}">
                <a16:creationId xmlns:a16="http://schemas.microsoft.com/office/drawing/2014/main" xmlns="" id="{46C965AE-8C3E-1D02-D792-1CB624825E64}"/>
              </a:ext>
            </a:extLst>
          </p:cNvPr>
          <p:cNvSpPr txBox="1"/>
          <p:nvPr/>
        </p:nvSpPr>
        <p:spPr>
          <a:xfrm>
            <a:off x="830423" y="4980563"/>
            <a:ext cx="10693219"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Augmenter la pr</a:t>
            </a:r>
            <a:r>
              <a:rPr lang="fr-FR" b="1" dirty="0">
                <a:latin typeface="Times New Roman" panose="02020603050405020304" pitchFamily="18" charset="0"/>
                <a:cs typeface="Times New Roman" panose="02020603050405020304" pitchFamily="18" charset="0"/>
              </a:rPr>
              <a:t>é</a:t>
            </a:r>
            <a:r>
              <a:rPr lang="en-US" b="1" dirty="0">
                <a:latin typeface="Times New Roman" panose="02020603050405020304" pitchFamily="18" charset="0"/>
                <a:cs typeface="Times New Roman" panose="02020603050405020304" pitchFamily="18" charset="0"/>
              </a:rPr>
              <a:t>cision et minimiser l’erreur lors de la suppression des mots vides, et la </a:t>
            </a:r>
            <a:r>
              <a:rPr lang="en-US" b="1" dirty="0" err="1">
                <a:latin typeface="Times New Roman" panose="02020603050405020304" pitchFamily="18" charset="0"/>
                <a:cs typeface="Times New Roman" panose="02020603050405020304" pitchFamily="18" charset="0"/>
              </a:rPr>
              <a:t>L</a:t>
            </a:r>
            <a:r>
              <a:rPr lang="en-US" b="1" dirty="0" err="1" smtClean="0">
                <a:latin typeface="Times New Roman" panose="02020603050405020304" pitchFamily="18" charset="0"/>
                <a:cs typeface="Times New Roman" panose="02020603050405020304" pitchFamily="18" charset="0"/>
              </a:rPr>
              <a:t>emmatisation</a:t>
            </a:r>
            <a:r>
              <a:rPr lang="en-US"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xmlns="" id="{85A71E88-B18E-77B2-37F4-C3C7BE1E7D68}"/>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20</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1306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1"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21" name="ZoneTexte 20">
            <a:extLst>
              <a:ext uri="{FF2B5EF4-FFF2-40B4-BE49-F238E27FC236}">
                <a16:creationId xmlns:a16="http://schemas.microsoft.com/office/drawing/2014/main" xmlns="" id="{50250A01-3CB5-2E94-2085-527899FB28AE}"/>
              </a:ext>
            </a:extLst>
          </p:cNvPr>
          <p:cNvSpPr txBox="1"/>
          <p:nvPr/>
        </p:nvSpPr>
        <p:spPr>
          <a:xfrm>
            <a:off x="830424" y="2280837"/>
            <a:ext cx="6214187" cy="400110"/>
          </a:xfrm>
          <a:prstGeom prst="rect">
            <a:avLst/>
          </a:prstGeom>
          <a:noFill/>
        </p:spPr>
        <p:txBody>
          <a:bodyPr wrap="square" rtlCol="0">
            <a:spAutoFit/>
          </a:bodyPr>
          <a:lstStyle/>
          <a:p>
            <a:r>
              <a:rPr lang="fr-FR" sz="2000" u="sng" dirty="0">
                <a:solidFill>
                  <a:schemeClr val="accent6"/>
                </a:solidFill>
                <a:latin typeface="Cooper Black" panose="0208090404030B020404" pitchFamily="18" charset="0"/>
              </a:rPr>
              <a:t>Exemple</a:t>
            </a:r>
          </a:p>
        </p:txBody>
      </p:sp>
      <p:sp>
        <p:nvSpPr>
          <p:cNvPr id="4" name="ZoneTexte 3">
            <a:extLst>
              <a:ext uri="{FF2B5EF4-FFF2-40B4-BE49-F238E27FC236}">
                <a16:creationId xmlns:a16="http://schemas.microsoft.com/office/drawing/2014/main" xmlns="" id="{DDD6B93F-C857-E201-9CAC-08613C3DFEE2}"/>
              </a:ext>
            </a:extLst>
          </p:cNvPr>
          <p:cNvSpPr txBox="1"/>
          <p:nvPr/>
        </p:nvSpPr>
        <p:spPr>
          <a:xfrm>
            <a:off x="2651928" y="3746067"/>
            <a:ext cx="8068943" cy="1061829"/>
          </a:xfrm>
          <a:prstGeom prst="rect">
            <a:avLst/>
          </a:prstGeom>
          <a:noFill/>
        </p:spPr>
        <p:txBody>
          <a:bodyPr wrap="square" rtlCol="0">
            <a:spAutoFit/>
          </a:bodyPr>
          <a:lstStyle/>
          <a:p>
            <a:pPr>
              <a:lnSpc>
                <a:spcPct val="150000"/>
              </a:lnSpc>
            </a:pPr>
            <a:r>
              <a:rPr lang="fr-FR" b="1" dirty="0">
                <a:latin typeface="Times New Roman" panose="02020603050405020304" pitchFamily="18" charset="0"/>
                <a:cs typeface="Times New Roman" panose="02020603050405020304" pitchFamily="18" charset="0"/>
              </a:rPr>
              <a:t>La décomposition uni-gramme :</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¨my¨, ¨job¨,¨is¨,¨a¨,¨long¨,¨distance¨,¨from¨,¨my¨,¨home¨,¨almost¨,¨miles¨,¨away¨ </a:t>
            </a:r>
            <a:r>
              <a:rPr lang="fr-FR"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7" name="ZoneTexte 16">
            <a:extLst>
              <a:ext uri="{FF2B5EF4-FFF2-40B4-BE49-F238E27FC236}">
                <a16:creationId xmlns:a16="http://schemas.microsoft.com/office/drawing/2014/main" xmlns="" id="{32047118-699F-2BF1-0488-64C6FC4A9F03}"/>
              </a:ext>
            </a:extLst>
          </p:cNvPr>
          <p:cNvSpPr txBox="1"/>
          <p:nvPr/>
        </p:nvSpPr>
        <p:spPr>
          <a:xfrm>
            <a:off x="2651929" y="5045913"/>
            <a:ext cx="8068943" cy="1061829"/>
          </a:xfrm>
          <a:prstGeom prst="rect">
            <a:avLst/>
          </a:prstGeom>
          <a:noFill/>
        </p:spPr>
        <p:txBody>
          <a:bodyPr wrap="square" rtlCol="0">
            <a:spAutoFit/>
          </a:bodyPr>
          <a:lstStyle/>
          <a:p>
            <a:pPr>
              <a:lnSpc>
                <a:spcPct val="150000"/>
              </a:lnSpc>
            </a:pPr>
            <a:r>
              <a:rPr lang="fr-FR" b="1" dirty="0">
                <a:latin typeface="Times New Roman" panose="02020603050405020304" pitchFamily="18" charset="0"/>
                <a:cs typeface="Times New Roman" panose="02020603050405020304" pitchFamily="18" charset="0"/>
              </a:rPr>
              <a:t>La décomposition bi-gramme :</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¨my¨, ¨job¨),(¨is¨,¨a¨),(¨long¨,¨distance¨),(¨from¨,¨my¨),(¨home¨,¨almost¨),(¨miles¨,¨away¨) </a:t>
            </a:r>
            <a:r>
              <a:rPr lang="fr-FR"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xmlns="" id="{F4F468B2-C338-2E11-714F-1682CE5DA4E0}"/>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21</a:t>
            </a:fld>
            <a:endParaRPr lang="fr-FR" sz="2400" dirty="0">
              <a:ln w="0"/>
              <a:solidFill>
                <a:schemeClr val="accent1"/>
              </a:solidFill>
              <a:effectLst>
                <a:outerShdw blurRad="38100" dist="25400" dir="5400000" algn="ctr" rotWithShape="0">
                  <a:srgbClr val="6E747A">
                    <a:alpha val="43000"/>
                  </a:srgbClr>
                </a:outerShdw>
              </a:effectLst>
            </a:endParaRPr>
          </a:p>
        </p:txBody>
      </p:sp>
      <p:sp>
        <p:nvSpPr>
          <p:cNvPr id="14" name="ZoneTexte 13">
            <a:extLst>
              <a:ext uri="{FF2B5EF4-FFF2-40B4-BE49-F238E27FC236}">
                <a16:creationId xmlns:a16="http://schemas.microsoft.com/office/drawing/2014/main" xmlns="" id="{AD2B6002-22E5-06CD-BDB2-CC582132843B}"/>
              </a:ext>
            </a:extLst>
          </p:cNvPr>
          <p:cNvSpPr txBox="1"/>
          <p:nvPr/>
        </p:nvSpPr>
        <p:spPr>
          <a:xfrm>
            <a:off x="2651928" y="2607525"/>
            <a:ext cx="6186194" cy="873572"/>
          </a:xfrm>
          <a:prstGeom prst="rect">
            <a:avLst/>
          </a:prstGeom>
          <a:noFill/>
        </p:spPr>
        <p:txBody>
          <a:bodyPr wrap="square">
            <a:spAutoFit/>
          </a:bodyPr>
          <a:lstStyle/>
          <a:p>
            <a:pPr>
              <a:lnSpc>
                <a:spcPct val="150000"/>
              </a:lnSpc>
            </a:pPr>
            <a:r>
              <a:rPr lang="fr-FR" sz="1800" b="1" dirty="0">
                <a:latin typeface="Times New Roman" panose="02020603050405020304" pitchFamily="18" charset="0"/>
                <a:cs typeface="Times New Roman" panose="02020603050405020304" pitchFamily="18" charset="0"/>
              </a:rPr>
              <a:t>Travaillons sur la même phrase de l’exemple précédent : </a:t>
            </a:r>
          </a:p>
          <a:p>
            <a:pPr>
              <a:lnSpc>
                <a:spcPct val="150000"/>
              </a:lnSpc>
            </a:pP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my</a:t>
            </a:r>
            <a:r>
              <a:rPr lang="fr-FR" sz="1800" dirty="0">
                <a:latin typeface="Times New Roman" panose="02020603050405020304" pitchFamily="18" charset="0"/>
                <a:cs typeface="Times New Roman" panose="02020603050405020304" pitchFamily="18" charset="0"/>
              </a:rPr>
              <a:t> job </a:t>
            </a:r>
            <a:r>
              <a:rPr lang="fr-FR" sz="1800" dirty="0" err="1">
                <a:latin typeface="Times New Roman" panose="02020603050405020304" pitchFamily="18" charset="0"/>
                <a:cs typeface="Times New Roman" panose="02020603050405020304" pitchFamily="18" charset="0"/>
              </a:rPr>
              <a:t>is</a:t>
            </a:r>
            <a:r>
              <a:rPr lang="fr-FR" sz="1800" dirty="0">
                <a:latin typeface="Times New Roman" panose="02020603050405020304" pitchFamily="18" charset="0"/>
                <a:cs typeface="Times New Roman" panose="02020603050405020304" pitchFamily="18" charset="0"/>
              </a:rPr>
              <a:t> a long distance </a:t>
            </a:r>
            <a:r>
              <a:rPr lang="fr-FR" sz="1800" dirty="0" err="1">
                <a:latin typeface="Times New Roman" panose="02020603050405020304" pitchFamily="18" charset="0"/>
                <a:cs typeface="Times New Roman" panose="02020603050405020304" pitchFamily="18" charset="0"/>
              </a:rPr>
              <a:t>from</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my</a:t>
            </a:r>
            <a:r>
              <a:rPr lang="fr-FR" sz="1800" dirty="0">
                <a:latin typeface="Times New Roman" panose="02020603050405020304" pitchFamily="18" charset="0"/>
                <a:cs typeface="Times New Roman" panose="02020603050405020304" pitchFamily="18" charset="0"/>
              </a:rPr>
              <a:t> home </a:t>
            </a:r>
            <a:r>
              <a:rPr lang="fr-FR" sz="1800" dirty="0" err="1">
                <a:latin typeface="Times New Roman" panose="02020603050405020304" pitchFamily="18" charset="0"/>
                <a:cs typeface="Times New Roman" panose="02020603050405020304" pitchFamily="18" charset="0"/>
              </a:rPr>
              <a:t>almost</a:t>
            </a:r>
            <a:r>
              <a:rPr lang="fr-FR" sz="1800" dirty="0">
                <a:latin typeface="Times New Roman" panose="02020603050405020304" pitchFamily="18" charset="0"/>
                <a:cs typeface="Times New Roman" panose="02020603050405020304" pitchFamily="18" charset="0"/>
              </a:rPr>
              <a:t> miles </a:t>
            </a:r>
            <a:r>
              <a:rPr lang="fr-FR" sz="1800" dirty="0" err="1">
                <a:latin typeface="Times New Roman" panose="02020603050405020304" pitchFamily="18" charset="0"/>
                <a:cs typeface="Times New Roman" panose="02020603050405020304" pitchFamily="18" charset="0"/>
              </a:rPr>
              <a:t>away</a:t>
            </a:r>
            <a:r>
              <a:rPr lang="fr-FR" sz="1800" dirty="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65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17"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634233"/>
            <a:ext cx="6214187" cy="523220"/>
          </a:xfrm>
          <a:prstGeom prst="rect">
            <a:avLst/>
          </a:prstGeom>
          <a:noFill/>
        </p:spPr>
        <p:txBody>
          <a:bodyPr wrap="square" rtlCol="0">
            <a:spAutoFit/>
          </a:bodyPr>
          <a:lstStyle/>
          <a:p>
            <a:r>
              <a:rPr lang="fr-FR" sz="2800" u="sng" dirty="0">
                <a:solidFill>
                  <a:srgbClr val="333F50"/>
                </a:solidFill>
                <a:latin typeface="Arial Black" panose="020B0A04020102020204" pitchFamily="34" charset="0"/>
              </a:rPr>
              <a:t>Suppression des mots vides</a:t>
            </a: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641988" y="3632979"/>
            <a:ext cx="7166718" cy="73507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Les mots vides </a:t>
            </a:r>
            <a:r>
              <a:rPr lang="en-US" dirty="0">
                <a:latin typeface="Times New Roman" panose="02020603050405020304" pitchFamily="18" charset="0"/>
                <a:cs typeface="Times New Roman" panose="02020603050405020304" pitchFamily="18" charset="0"/>
              </a:rPr>
              <a:t>sont des mots non relatifs aux sujet du messages .</a:t>
            </a:r>
          </a:p>
          <a:p>
            <a:pPr algn="ctr">
              <a:lnSpc>
                <a:spcPct val="150000"/>
              </a:lnSpc>
            </a:pPr>
            <a:endParaRPr lang="fr-FR"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xmlns="" id="{50250A01-3CB5-2E94-2085-527899FB28AE}"/>
              </a:ext>
            </a:extLst>
          </p:cNvPr>
          <p:cNvSpPr txBox="1"/>
          <p:nvPr/>
        </p:nvSpPr>
        <p:spPr>
          <a:xfrm>
            <a:off x="695731" y="4701753"/>
            <a:ext cx="6214187" cy="400110"/>
          </a:xfrm>
          <a:prstGeom prst="rect">
            <a:avLst/>
          </a:prstGeom>
          <a:noFill/>
        </p:spPr>
        <p:txBody>
          <a:bodyPr wrap="square" rtlCol="0">
            <a:spAutoFit/>
          </a:bodyPr>
          <a:lstStyle/>
          <a:p>
            <a:r>
              <a:rPr lang="fr-FR" sz="2000" u="sng" dirty="0">
                <a:solidFill>
                  <a:schemeClr val="accent2"/>
                </a:solidFill>
                <a:latin typeface="Cooper Black" panose="0208090404030B020404" pitchFamily="18" charset="0"/>
              </a:rPr>
              <a:t>Objectif</a:t>
            </a:r>
          </a:p>
        </p:txBody>
      </p:sp>
      <p:sp>
        <p:nvSpPr>
          <p:cNvPr id="3" name="ZoneTexte 2">
            <a:extLst>
              <a:ext uri="{FF2B5EF4-FFF2-40B4-BE49-F238E27FC236}">
                <a16:creationId xmlns:a16="http://schemas.microsoft.com/office/drawing/2014/main" xmlns="" id="{46C965AE-8C3E-1D02-D792-1CB624825E64}"/>
              </a:ext>
            </a:extLst>
          </p:cNvPr>
          <p:cNvSpPr txBox="1"/>
          <p:nvPr/>
        </p:nvSpPr>
        <p:spPr>
          <a:xfrm>
            <a:off x="989644" y="5326003"/>
            <a:ext cx="5626360" cy="369332"/>
          </a:xfrm>
          <a:prstGeom prst="rect">
            <a:avLst/>
          </a:prstGeom>
          <a:noFill/>
        </p:spPr>
        <p:txBody>
          <a:bodyPr wrap="square" rtlCol="0">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Minimiser les erreurs.</a:t>
            </a:r>
          </a:p>
        </p:txBody>
      </p:sp>
      <p:sp>
        <p:nvSpPr>
          <p:cNvPr id="4" name="Espace réservé du numéro de diapositive 3">
            <a:extLst>
              <a:ext uri="{FF2B5EF4-FFF2-40B4-BE49-F238E27FC236}">
                <a16:creationId xmlns:a16="http://schemas.microsoft.com/office/drawing/2014/main" xmlns="" id="{2B255E91-AEBD-7CB6-0FBB-86AB8438A5D4}"/>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22</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4616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1"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21" name="ZoneTexte 20">
            <a:extLst>
              <a:ext uri="{FF2B5EF4-FFF2-40B4-BE49-F238E27FC236}">
                <a16:creationId xmlns:a16="http://schemas.microsoft.com/office/drawing/2014/main" xmlns="" id="{50250A01-3CB5-2E94-2085-527899FB28AE}"/>
              </a:ext>
            </a:extLst>
          </p:cNvPr>
          <p:cNvSpPr txBox="1"/>
          <p:nvPr/>
        </p:nvSpPr>
        <p:spPr>
          <a:xfrm>
            <a:off x="830424" y="2280837"/>
            <a:ext cx="6214187" cy="400110"/>
          </a:xfrm>
          <a:prstGeom prst="rect">
            <a:avLst/>
          </a:prstGeom>
          <a:noFill/>
        </p:spPr>
        <p:txBody>
          <a:bodyPr wrap="square" rtlCol="0">
            <a:spAutoFit/>
          </a:bodyPr>
          <a:lstStyle/>
          <a:p>
            <a:r>
              <a:rPr lang="fr-FR" sz="2000" u="sng" dirty="0">
                <a:solidFill>
                  <a:schemeClr val="accent6"/>
                </a:solidFill>
                <a:latin typeface="Cooper Black" panose="0208090404030B020404" pitchFamily="18" charset="0"/>
              </a:rPr>
              <a:t>Exemple</a:t>
            </a:r>
          </a:p>
        </p:txBody>
      </p:sp>
      <p:sp>
        <p:nvSpPr>
          <p:cNvPr id="4" name="ZoneTexte 3">
            <a:extLst>
              <a:ext uri="{FF2B5EF4-FFF2-40B4-BE49-F238E27FC236}">
                <a16:creationId xmlns:a16="http://schemas.microsoft.com/office/drawing/2014/main" xmlns="" id="{DDD6B93F-C857-E201-9CAC-08613C3DFEE2}"/>
              </a:ext>
            </a:extLst>
          </p:cNvPr>
          <p:cNvSpPr txBox="1"/>
          <p:nvPr/>
        </p:nvSpPr>
        <p:spPr>
          <a:xfrm>
            <a:off x="2651929" y="2745294"/>
            <a:ext cx="8068943" cy="1846659"/>
          </a:xfrm>
          <a:prstGeom prst="rect">
            <a:avLst/>
          </a:prstGeom>
          <a:noFill/>
        </p:spPr>
        <p:txBody>
          <a:bodyPr wrap="square" rtlCol="0">
            <a:spAutoFit/>
          </a:bodyPr>
          <a:lstStyle/>
          <a:p>
            <a:pPr>
              <a:lnSpc>
                <a:spcPct val="150000"/>
              </a:lnSpc>
            </a:pPr>
            <a:r>
              <a:rPr lang="fr-FR" b="1" dirty="0">
                <a:latin typeface="Times New Roman" panose="02020603050405020304" pitchFamily="18" charset="0"/>
                <a:cs typeface="Times New Roman" panose="02020603050405020304" pitchFamily="18" charset="0"/>
              </a:rPr>
              <a:t>La décomposition uni-gramme : </a:t>
            </a:r>
            <a:r>
              <a:rPr lang="fr-FR" sz="1600" dirty="0">
                <a:latin typeface="Times New Roman" panose="02020603050405020304" pitchFamily="18" charset="0"/>
                <a:cs typeface="Times New Roman" panose="02020603050405020304" pitchFamily="18" charset="0"/>
              </a:rPr>
              <a:t>Terminons sur le même exemple précédent : </a:t>
            </a:r>
          </a:p>
          <a:p>
            <a:pPr>
              <a:lnSpc>
                <a:spcPct val="150000"/>
              </a:lnSpc>
            </a:pPr>
            <a:r>
              <a:rPr lang="fr-FR" sz="1600" dirty="0">
                <a:latin typeface="Times New Roman" panose="02020603050405020304" pitchFamily="18" charset="0"/>
                <a:cs typeface="Times New Roman" panose="02020603050405020304" pitchFamily="18" charset="0"/>
              </a:rPr>
              <a:t>« my job is a long distance from my home almost miles away »</a:t>
            </a:r>
          </a:p>
          <a:p>
            <a:pPr>
              <a:lnSpc>
                <a:spcPct val="150000"/>
              </a:lnSpc>
            </a:pP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¨my¨, ¨job¨,¨is¨,¨a¨,¨long¨,¨distance¨,¨from¨,¨my¨,¨home¨,¨almost¨,¨miles¨,¨away¨ ]</a:t>
            </a:r>
            <a:endParaRPr lang="fr-FR" sz="24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xmlns="" id="{192B08BE-E011-5AA0-AC03-D04C9304AA01}"/>
              </a:ext>
            </a:extLst>
          </p:cNvPr>
          <p:cNvSpPr txBox="1"/>
          <p:nvPr/>
        </p:nvSpPr>
        <p:spPr>
          <a:xfrm>
            <a:off x="2651929" y="4844256"/>
            <a:ext cx="8068943" cy="1477328"/>
          </a:xfrm>
          <a:prstGeom prst="rect">
            <a:avLst/>
          </a:prstGeom>
          <a:noFill/>
        </p:spPr>
        <p:txBody>
          <a:bodyPr wrap="square" rtlCol="0">
            <a:spAutoFit/>
          </a:bodyPr>
          <a:lstStyle/>
          <a:p>
            <a:pPr>
              <a:lnSpc>
                <a:spcPct val="150000"/>
              </a:lnSpc>
            </a:pPr>
            <a:r>
              <a:rPr lang="fr-FR" b="1" dirty="0">
                <a:solidFill>
                  <a:srgbClr val="00B050"/>
                </a:solidFill>
                <a:latin typeface="Times New Roman" panose="02020603050405020304" pitchFamily="18" charset="0"/>
                <a:cs typeface="Times New Roman" panose="02020603050405020304" pitchFamily="18" charset="0"/>
              </a:rPr>
              <a:t>Après la suppression des mots vides :</a:t>
            </a:r>
          </a:p>
          <a:p>
            <a:pPr>
              <a:lnSpc>
                <a:spcPct val="150000"/>
              </a:lnSpc>
            </a:pP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¨job¨,¨long¨,¨distance¨,¨home¨,¨miles¨ ]</a:t>
            </a:r>
            <a:endParaRPr lang="fr-FR" sz="24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4" name="Ellipse 13">
            <a:extLst>
              <a:ext uri="{FF2B5EF4-FFF2-40B4-BE49-F238E27FC236}">
                <a16:creationId xmlns:a16="http://schemas.microsoft.com/office/drawing/2014/main" xmlns="" id="{6CC66D30-2331-5B86-5D59-D072CAED8D0F}"/>
              </a:ext>
            </a:extLst>
          </p:cNvPr>
          <p:cNvSpPr/>
          <p:nvPr/>
        </p:nvSpPr>
        <p:spPr>
          <a:xfrm>
            <a:off x="2950511" y="3946121"/>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xmlns="" id="{E3426AA3-363C-1470-8476-FAC3E4CEEA14}"/>
              </a:ext>
            </a:extLst>
          </p:cNvPr>
          <p:cNvSpPr/>
          <p:nvPr/>
        </p:nvSpPr>
        <p:spPr>
          <a:xfrm>
            <a:off x="3954920" y="3946121"/>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xmlns="" id="{C20B538E-61DF-B98F-AAE6-5453B58A13B2}"/>
              </a:ext>
            </a:extLst>
          </p:cNvPr>
          <p:cNvSpPr/>
          <p:nvPr/>
        </p:nvSpPr>
        <p:spPr>
          <a:xfrm>
            <a:off x="4338239" y="3946121"/>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xmlns="" id="{386C099B-6C04-4117-363A-F01531892B22}"/>
              </a:ext>
            </a:extLst>
          </p:cNvPr>
          <p:cNvSpPr/>
          <p:nvPr/>
        </p:nvSpPr>
        <p:spPr>
          <a:xfrm>
            <a:off x="6206836" y="3946121"/>
            <a:ext cx="479564"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xmlns="" id="{E46C5BCF-1DF7-3827-C32E-CC01562301CC}"/>
              </a:ext>
            </a:extLst>
          </p:cNvPr>
          <p:cNvSpPr/>
          <p:nvPr/>
        </p:nvSpPr>
        <p:spPr>
          <a:xfrm>
            <a:off x="6904652" y="3946121"/>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xmlns="" id="{45233688-382C-35F6-D6C1-E0B4F3A6B8E5}"/>
              </a:ext>
            </a:extLst>
          </p:cNvPr>
          <p:cNvSpPr/>
          <p:nvPr/>
        </p:nvSpPr>
        <p:spPr>
          <a:xfrm>
            <a:off x="7967232" y="3954724"/>
            <a:ext cx="883364"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xmlns="" id="{FACB166D-8FB9-B4CC-CC42-4EAEB15E1D3A}"/>
              </a:ext>
            </a:extLst>
          </p:cNvPr>
          <p:cNvSpPr/>
          <p:nvPr/>
        </p:nvSpPr>
        <p:spPr>
          <a:xfrm>
            <a:off x="9550141" y="3946121"/>
            <a:ext cx="694871"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xmlns="" id="{B7A1DEE9-EDE1-D344-8435-2761DB09D641}"/>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23</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8838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13" grpId="0"/>
      <p:bldP spid="14" grpId="0" animBg="1"/>
      <p:bldP spid="15" grpId="0" animBg="1"/>
      <p:bldP spid="16" grpId="0" animBg="1"/>
      <p:bldP spid="18" grpId="0" animBg="1"/>
      <p:bldP spid="20"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265548"/>
            <a:ext cx="6214187" cy="523220"/>
          </a:xfrm>
          <a:prstGeom prst="rect">
            <a:avLst/>
          </a:prstGeom>
          <a:noFill/>
        </p:spPr>
        <p:txBody>
          <a:bodyPr wrap="square" rtlCol="0">
            <a:spAutoFit/>
          </a:bodyPr>
          <a:lstStyle/>
          <a:p>
            <a:r>
              <a:rPr lang="fr-FR" sz="2800" u="sng" dirty="0">
                <a:solidFill>
                  <a:srgbClr val="333F50"/>
                </a:solidFill>
                <a:latin typeface="Arial Black" panose="020B0A04020102020204" pitchFamily="34" charset="0"/>
              </a:rPr>
              <a:t>Racinisation</a:t>
            </a: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512641" y="3299990"/>
            <a:ext cx="7166718" cy="873572"/>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La racinisation </a:t>
            </a:r>
            <a:r>
              <a:rPr lang="en-US" dirty="0">
                <a:latin typeface="Times New Roman" panose="02020603050405020304" pitchFamily="18" charset="0"/>
                <a:cs typeface="Times New Roman" panose="02020603050405020304" pitchFamily="18" charset="0"/>
              </a:rPr>
              <a:t>est un</a:t>
            </a:r>
            <a:r>
              <a:rPr lang="fr-FR" dirty="0">
                <a:latin typeface="Times New Roman" panose="02020603050405020304" pitchFamily="18" charset="0"/>
                <a:cs typeface="Times New Roman" panose="02020603050405020304" pitchFamily="18" charset="0"/>
              </a:rPr>
              <a:t>e technique utilisée pour extraire l’origine d’un mot en supprimant tous les correctifs préfixes, affixes et suffixes. </a:t>
            </a:r>
          </a:p>
        </p:txBody>
      </p:sp>
      <p:sp>
        <p:nvSpPr>
          <p:cNvPr id="21" name="ZoneTexte 20">
            <a:extLst>
              <a:ext uri="{FF2B5EF4-FFF2-40B4-BE49-F238E27FC236}">
                <a16:creationId xmlns:a16="http://schemas.microsoft.com/office/drawing/2014/main" xmlns="" id="{50250A01-3CB5-2E94-2085-527899FB28AE}"/>
              </a:ext>
            </a:extLst>
          </p:cNvPr>
          <p:cNvSpPr txBox="1"/>
          <p:nvPr/>
        </p:nvSpPr>
        <p:spPr>
          <a:xfrm>
            <a:off x="617643" y="4434326"/>
            <a:ext cx="6214187" cy="400110"/>
          </a:xfrm>
          <a:prstGeom prst="rect">
            <a:avLst/>
          </a:prstGeom>
          <a:noFill/>
        </p:spPr>
        <p:txBody>
          <a:bodyPr wrap="square" rtlCol="0">
            <a:spAutoFit/>
          </a:bodyPr>
          <a:lstStyle/>
          <a:p>
            <a:r>
              <a:rPr lang="fr-FR" sz="2000" u="sng" dirty="0">
                <a:solidFill>
                  <a:schemeClr val="accent2"/>
                </a:solidFill>
                <a:latin typeface="Cooper Black" panose="0208090404030B020404" pitchFamily="18" charset="0"/>
              </a:rPr>
              <a:t>Objectif</a:t>
            </a:r>
          </a:p>
        </p:txBody>
      </p:sp>
      <p:sp>
        <p:nvSpPr>
          <p:cNvPr id="3" name="ZoneTexte 2">
            <a:extLst>
              <a:ext uri="{FF2B5EF4-FFF2-40B4-BE49-F238E27FC236}">
                <a16:creationId xmlns:a16="http://schemas.microsoft.com/office/drawing/2014/main" xmlns="" id="{46C965AE-8C3E-1D02-D792-1CB624825E64}"/>
              </a:ext>
            </a:extLst>
          </p:cNvPr>
          <p:cNvSpPr txBox="1"/>
          <p:nvPr/>
        </p:nvSpPr>
        <p:spPr>
          <a:xfrm>
            <a:off x="830423" y="4980563"/>
            <a:ext cx="630850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La réduction du nombre des caractéristiques d’un message.  </a:t>
            </a:r>
          </a:p>
        </p:txBody>
      </p:sp>
      <p:sp>
        <p:nvSpPr>
          <p:cNvPr id="4" name="Espace réservé du numéro de diapositive 3">
            <a:extLst>
              <a:ext uri="{FF2B5EF4-FFF2-40B4-BE49-F238E27FC236}">
                <a16:creationId xmlns:a16="http://schemas.microsoft.com/office/drawing/2014/main" xmlns="" id="{B77CA57B-E843-1F36-8798-67D78FFFADA0}"/>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24</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9221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1"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21" name="ZoneTexte 20">
            <a:extLst>
              <a:ext uri="{FF2B5EF4-FFF2-40B4-BE49-F238E27FC236}">
                <a16:creationId xmlns:a16="http://schemas.microsoft.com/office/drawing/2014/main" xmlns="" id="{50250A01-3CB5-2E94-2085-527899FB28AE}"/>
              </a:ext>
            </a:extLst>
          </p:cNvPr>
          <p:cNvSpPr txBox="1"/>
          <p:nvPr/>
        </p:nvSpPr>
        <p:spPr>
          <a:xfrm>
            <a:off x="830424" y="2280837"/>
            <a:ext cx="6214187" cy="400110"/>
          </a:xfrm>
          <a:prstGeom prst="rect">
            <a:avLst/>
          </a:prstGeom>
          <a:noFill/>
        </p:spPr>
        <p:txBody>
          <a:bodyPr wrap="square" rtlCol="0">
            <a:spAutoFit/>
          </a:bodyPr>
          <a:lstStyle/>
          <a:p>
            <a:r>
              <a:rPr lang="fr-FR" sz="2000" u="sng" dirty="0">
                <a:solidFill>
                  <a:schemeClr val="accent6"/>
                </a:solidFill>
                <a:latin typeface="Cooper Black" panose="0208090404030B020404" pitchFamily="18" charset="0"/>
              </a:rPr>
              <a:t>Exemple</a:t>
            </a:r>
          </a:p>
        </p:txBody>
      </p:sp>
      <p:sp>
        <p:nvSpPr>
          <p:cNvPr id="4" name="ZoneTexte 3">
            <a:extLst>
              <a:ext uri="{FF2B5EF4-FFF2-40B4-BE49-F238E27FC236}">
                <a16:creationId xmlns:a16="http://schemas.microsoft.com/office/drawing/2014/main" xmlns="" id="{DDD6B93F-C857-E201-9CAC-08613C3DFEE2}"/>
              </a:ext>
            </a:extLst>
          </p:cNvPr>
          <p:cNvSpPr txBox="1"/>
          <p:nvPr/>
        </p:nvSpPr>
        <p:spPr>
          <a:xfrm>
            <a:off x="2651929" y="2745294"/>
            <a:ext cx="8068943" cy="1908215"/>
          </a:xfrm>
          <a:prstGeom prst="rect">
            <a:avLst/>
          </a:prstGeom>
          <a:noFill/>
        </p:spPr>
        <p:txBody>
          <a:bodyPr wrap="square" rtlCol="0">
            <a:spAutoFit/>
          </a:bodyPr>
          <a:lstStyle/>
          <a:p>
            <a:pPr>
              <a:lnSpc>
                <a:spcPct val="150000"/>
              </a:lnSpc>
            </a:pPr>
            <a:r>
              <a:rPr lang="fr-FR" sz="2000" dirty="0">
                <a:latin typeface="Times New Roman" panose="02020603050405020304" pitchFamily="18" charset="0"/>
                <a:cs typeface="Times New Roman" panose="02020603050405020304" pitchFamily="18" charset="0"/>
              </a:rPr>
              <a:t>Prenons par exemple les mots suivants :</a:t>
            </a:r>
          </a:p>
          <a:p>
            <a:pPr>
              <a:lnSpc>
                <a:spcPct val="150000"/>
              </a:lnSpc>
            </a:pPr>
            <a:endParaRPr lang="fr-FR" sz="2000" dirty="0">
              <a:latin typeface="Times New Roman" panose="02020603050405020304" pitchFamily="18" charset="0"/>
              <a:cs typeface="Times New Roman" panose="02020603050405020304" pitchFamily="18" charset="0"/>
            </a:endParaRPr>
          </a:p>
          <a:p>
            <a:pPr>
              <a:lnSpc>
                <a:spcPct val="150000"/>
              </a:lnSpc>
            </a:pPr>
            <a:r>
              <a:rPr lang="fr-FR" sz="2000" b="1" dirty="0">
                <a:latin typeface="Times New Roman" panose="02020603050405020304" pitchFamily="18" charset="0"/>
                <a:cs typeface="Times New Roman" panose="02020603050405020304" pitchFamily="18" charset="0"/>
              </a:rPr>
              <a:t>« chercher » , « chercheurs » , « recherche »</a:t>
            </a:r>
            <a:endParaRPr lang="fr-FR" sz="3200" b="1"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xmlns="" id="{192B08BE-E011-5AA0-AC03-D04C9304AA01}"/>
              </a:ext>
            </a:extLst>
          </p:cNvPr>
          <p:cNvSpPr txBox="1"/>
          <p:nvPr/>
        </p:nvSpPr>
        <p:spPr>
          <a:xfrm>
            <a:off x="2651929" y="4844256"/>
            <a:ext cx="8068943" cy="1169551"/>
          </a:xfrm>
          <a:prstGeom prst="rect">
            <a:avLst/>
          </a:prstGeom>
          <a:noFill/>
        </p:spPr>
        <p:txBody>
          <a:bodyPr wrap="square" rtlCol="0">
            <a:spAutoFit/>
          </a:bodyPr>
          <a:lstStyle/>
          <a:p>
            <a:pPr>
              <a:lnSpc>
                <a:spcPct val="150000"/>
              </a:lnSpc>
            </a:pPr>
            <a:r>
              <a:rPr lang="fr-FR" sz="2000" b="1" dirty="0">
                <a:solidFill>
                  <a:srgbClr val="00B050"/>
                </a:solidFill>
                <a:latin typeface="Times New Roman" panose="02020603050405020304" pitchFamily="18" charset="0"/>
                <a:cs typeface="Times New Roman" panose="02020603050405020304" pitchFamily="18" charset="0"/>
              </a:rPr>
              <a:t>Après la racinisation :</a:t>
            </a:r>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 cherche »</a:t>
            </a:r>
            <a:endParaRPr lang="fr-FR" sz="2800" b="1"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xmlns="" id="{97DDEA7E-6342-0D56-E967-607F1E774A45}"/>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25</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0151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265548"/>
            <a:ext cx="6214187" cy="523220"/>
          </a:xfrm>
          <a:prstGeom prst="rect">
            <a:avLst/>
          </a:prstGeom>
          <a:noFill/>
        </p:spPr>
        <p:txBody>
          <a:bodyPr wrap="square" rtlCol="0">
            <a:spAutoFit/>
          </a:bodyPr>
          <a:lstStyle/>
          <a:p>
            <a:r>
              <a:rPr lang="fr-FR" sz="2800" u="sng" dirty="0">
                <a:solidFill>
                  <a:srgbClr val="333F50"/>
                </a:solidFill>
                <a:latin typeface="Arial Black" panose="020B0A04020102020204" pitchFamily="34" charset="0"/>
              </a:rPr>
              <a:t>Lemmatisation</a:t>
            </a: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512641" y="3299990"/>
            <a:ext cx="7166718" cy="873572"/>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La lemmatisation </a:t>
            </a:r>
            <a:r>
              <a:rPr lang="en-US" dirty="0">
                <a:latin typeface="Times New Roman" panose="02020603050405020304" pitchFamily="18" charset="0"/>
                <a:cs typeface="Times New Roman" panose="02020603050405020304" pitchFamily="18" charset="0"/>
              </a:rPr>
              <a:t>est un processus qui consiste </a:t>
            </a:r>
            <a:r>
              <a:rPr lang="fr-FR" dirty="0">
                <a:latin typeface="Times New Roman" panose="02020603050405020304" pitchFamily="18" charset="0"/>
                <a:cs typeface="Times New Roman" panose="02020603050405020304" pitchFamily="18" charset="0"/>
              </a:rPr>
              <a:t>à</a:t>
            </a:r>
            <a:r>
              <a:rPr lang="en-US" dirty="0">
                <a:latin typeface="Times New Roman" panose="02020603050405020304" pitchFamily="18" charset="0"/>
                <a:cs typeface="Times New Roman" panose="02020603050405020304" pitchFamily="18" charset="0"/>
              </a:rPr>
              <a:t> repr</a:t>
            </a:r>
            <a:r>
              <a:rPr lang="fr-FR" dirty="0">
                <a:latin typeface="Times New Roman" panose="02020603050405020304" pitchFamily="18" charset="0"/>
                <a:cs typeface="Times New Roman" panose="02020603050405020304" pitchFamily="18" charset="0"/>
              </a:rPr>
              <a:t>é</a:t>
            </a:r>
            <a:r>
              <a:rPr lang="en-US" dirty="0">
                <a:latin typeface="Times New Roman" panose="02020603050405020304" pitchFamily="18" charset="0"/>
                <a:cs typeface="Times New Roman" panose="02020603050405020304" pitchFamily="18" charset="0"/>
              </a:rPr>
              <a:t>senter les mots sous leurs formes canoniques.</a:t>
            </a:r>
            <a:endParaRPr lang="fr-FR"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xmlns="" id="{50250A01-3CB5-2E94-2085-527899FB28AE}"/>
              </a:ext>
            </a:extLst>
          </p:cNvPr>
          <p:cNvSpPr txBox="1"/>
          <p:nvPr/>
        </p:nvSpPr>
        <p:spPr>
          <a:xfrm>
            <a:off x="617643" y="4434326"/>
            <a:ext cx="6214187" cy="400110"/>
          </a:xfrm>
          <a:prstGeom prst="rect">
            <a:avLst/>
          </a:prstGeom>
          <a:noFill/>
        </p:spPr>
        <p:txBody>
          <a:bodyPr wrap="square" rtlCol="0">
            <a:spAutoFit/>
          </a:bodyPr>
          <a:lstStyle/>
          <a:p>
            <a:r>
              <a:rPr lang="fr-FR" sz="2000" u="sng" dirty="0">
                <a:solidFill>
                  <a:schemeClr val="accent2"/>
                </a:solidFill>
                <a:latin typeface="Cooper Black" panose="0208090404030B020404" pitchFamily="18" charset="0"/>
              </a:rPr>
              <a:t>Objectif</a:t>
            </a:r>
          </a:p>
        </p:txBody>
      </p:sp>
      <p:sp>
        <p:nvSpPr>
          <p:cNvPr id="3" name="ZoneTexte 2">
            <a:extLst>
              <a:ext uri="{FF2B5EF4-FFF2-40B4-BE49-F238E27FC236}">
                <a16:creationId xmlns:a16="http://schemas.microsoft.com/office/drawing/2014/main" xmlns="" id="{46C965AE-8C3E-1D02-D792-1CB624825E64}"/>
              </a:ext>
            </a:extLst>
          </p:cNvPr>
          <p:cNvSpPr txBox="1"/>
          <p:nvPr/>
        </p:nvSpPr>
        <p:spPr>
          <a:xfrm>
            <a:off x="830424" y="4980563"/>
            <a:ext cx="6583928"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Minimiser l’erreur dans l’extraction des caractéristiques.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xmlns="" id="{7C443D04-F055-4BB2-3C05-AB478CA769E1}"/>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26</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7126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1"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Prétraitement des données</a:t>
              </a:r>
            </a:p>
          </p:txBody>
        </p:sp>
      </p:grpSp>
      <p:sp>
        <p:nvSpPr>
          <p:cNvPr id="21" name="ZoneTexte 20">
            <a:extLst>
              <a:ext uri="{FF2B5EF4-FFF2-40B4-BE49-F238E27FC236}">
                <a16:creationId xmlns:a16="http://schemas.microsoft.com/office/drawing/2014/main" xmlns="" id="{50250A01-3CB5-2E94-2085-527899FB28AE}"/>
              </a:ext>
            </a:extLst>
          </p:cNvPr>
          <p:cNvSpPr txBox="1"/>
          <p:nvPr/>
        </p:nvSpPr>
        <p:spPr>
          <a:xfrm>
            <a:off x="830424" y="2280837"/>
            <a:ext cx="6214187" cy="400110"/>
          </a:xfrm>
          <a:prstGeom prst="rect">
            <a:avLst/>
          </a:prstGeom>
          <a:noFill/>
        </p:spPr>
        <p:txBody>
          <a:bodyPr wrap="square" rtlCol="0">
            <a:spAutoFit/>
          </a:bodyPr>
          <a:lstStyle/>
          <a:p>
            <a:r>
              <a:rPr lang="fr-FR" sz="2000" u="sng" dirty="0">
                <a:solidFill>
                  <a:schemeClr val="accent6"/>
                </a:solidFill>
                <a:latin typeface="Cooper Black" panose="0208090404030B020404" pitchFamily="18" charset="0"/>
              </a:rPr>
              <a:t>Exemple</a:t>
            </a:r>
          </a:p>
        </p:txBody>
      </p:sp>
      <p:sp>
        <p:nvSpPr>
          <p:cNvPr id="4" name="ZoneTexte 3">
            <a:extLst>
              <a:ext uri="{FF2B5EF4-FFF2-40B4-BE49-F238E27FC236}">
                <a16:creationId xmlns:a16="http://schemas.microsoft.com/office/drawing/2014/main" xmlns="" id="{DDD6B93F-C857-E201-9CAC-08613C3DFEE2}"/>
              </a:ext>
            </a:extLst>
          </p:cNvPr>
          <p:cNvSpPr txBox="1"/>
          <p:nvPr/>
        </p:nvSpPr>
        <p:spPr>
          <a:xfrm>
            <a:off x="2651929" y="2745294"/>
            <a:ext cx="8068943" cy="2123658"/>
          </a:xfrm>
          <a:prstGeom prst="rect">
            <a:avLst/>
          </a:prstGeom>
          <a:noFill/>
        </p:spPr>
        <p:txBody>
          <a:bodyPr wrap="square" rtlCol="0">
            <a:spAutoFit/>
          </a:bodyPr>
          <a:lstStyle/>
          <a:p>
            <a:pPr>
              <a:lnSpc>
                <a:spcPct val="150000"/>
              </a:lnSpc>
            </a:pPr>
            <a:r>
              <a:rPr lang="fr-FR" sz="1600" dirty="0">
                <a:latin typeface="Times New Roman" panose="02020603050405020304" pitchFamily="18" charset="0"/>
                <a:cs typeface="Times New Roman" panose="02020603050405020304" pitchFamily="18" charset="0"/>
              </a:rPr>
              <a:t>## Terminons sur le même exemple précédent : </a:t>
            </a:r>
          </a:p>
          <a:p>
            <a:pPr>
              <a:lnSpc>
                <a:spcPct val="150000"/>
              </a:lnSpc>
            </a:pPr>
            <a:r>
              <a:rPr lang="fr-FR" sz="1600" dirty="0">
                <a:latin typeface="Times New Roman" panose="02020603050405020304" pitchFamily="18" charset="0"/>
                <a:cs typeface="Times New Roman" panose="02020603050405020304" pitchFamily="18" charset="0"/>
              </a:rPr>
              <a:t>« my job is a long distance from my home almost miles away »</a:t>
            </a:r>
          </a:p>
          <a:p>
            <a:pPr>
              <a:lnSpc>
                <a:spcPct val="150000"/>
              </a:lnSpc>
            </a:pPr>
            <a:endParaRPr lang="fr-FR" b="1"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¨job¨,¨long¨,¨distance¨,¨home¨,¨miles¨ ]</a:t>
            </a:r>
            <a:endParaRPr lang="fr-FR" sz="24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xmlns="" id="{192B08BE-E011-5AA0-AC03-D04C9304AA01}"/>
              </a:ext>
            </a:extLst>
          </p:cNvPr>
          <p:cNvSpPr txBox="1"/>
          <p:nvPr/>
        </p:nvSpPr>
        <p:spPr>
          <a:xfrm>
            <a:off x="2651929" y="4844256"/>
            <a:ext cx="8068943" cy="1477328"/>
          </a:xfrm>
          <a:prstGeom prst="rect">
            <a:avLst/>
          </a:prstGeom>
          <a:noFill/>
        </p:spPr>
        <p:txBody>
          <a:bodyPr wrap="square" rtlCol="0">
            <a:spAutoFit/>
          </a:bodyPr>
          <a:lstStyle/>
          <a:p>
            <a:pPr>
              <a:lnSpc>
                <a:spcPct val="150000"/>
              </a:lnSpc>
            </a:pPr>
            <a:r>
              <a:rPr lang="fr-FR" b="1" dirty="0">
                <a:solidFill>
                  <a:srgbClr val="00B050"/>
                </a:solidFill>
                <a:latin typeface="Times New Roman" panose="02020603050405020304" pitchFamily="18" charset="0"/>
                <a:cs typeface="Times New Roman" panose="02020603050405020304" pitchFamily="18" charset="0"/>
              </a:rPr>
              <a:t>Après la lemmatisation :</a:t>
            </a:r>
          </a:p>
          <a:p>
            <a:pPr>
              <a:lnSpc>
                <a:spcPct val="150000"/>
              </a:lnSpc>
            </a:pP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¨job¨,¨long¨,¨distance¨,¨home¨,¨mile¨ ]</a:t>
            </a:r>
            <a:endParaRPr lang="fr-FR" sz="24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23" name="Ellipse 22">
            <a:extLst>
              <a:ext uri="{FF2B5EF4-FFF2-40B4-BE49-F238E27FC236}">
                <a16:creationId xmlns:a16="http://schemas.microsoft.com/office/drawing/2014/main" xmlns="" id="{0E0D4985-5297-FB86-7D9B-9AB12F74B305}"/>
              </a:ext>
            </a:extLst>
          </p:cNvPr>
          <p:cNvSpPr/>
          <p:nvPr/>
        </p:nvSpPr>
        <p:spPr>
          <a:xfrm>
            <a:off x="6113587" y="4159066"/>
            <a:ext cx="279918" cy="3375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xmlns="" id="{D779CC8B-9B30-BEBB-0FF7-F7BA8CED7EAB}"/>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27</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9994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13"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Extraction des caractéristiques</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265548"/>
            <a:ext cx="6214187" cy="461665"/>
          </a:xfrm>
          <a:prstGeom prst="rect">
            <a:avLst/>
          </a:prstGeom>
          <a:noFill/>
        </p:spPr>
        <p:txBody>
          <a:bodyPr wrap="square" rtlCol="0">
            <a:spAutoFit/>
          </a:bodyPr>
          <a:lstStyle/>
          <a:p>
            <a:r>
              <a:rPr lang="fr-FR" sz="2400" u="sng" dirty="0">
                <a:solidFill>
                  <a:schemeClr val="accent6"/>
                </a:solidFill>
                <a:latin typeface="Cooper Black" panose="0208090404030B020404" pitchFamily="18" charset="0"/>
              </a:rPr>
              <a:t>Définition</a:t>
            </a:r>
            <a:endParaRPr lang="fr-FR" sz="2400" u="sng" dirty="0">
              <a:solidFill>
                <a:srgbClr val="333F50"/>
              </a:solidFill>
              <a:latin typeface="Arial Black" panose="020B0A04020102020204" pitchFamily="34" charset="0"/>
            </a:endParaRP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530228" y="2615474"/>
            <a:ext cx="7166718" cy="1289071"/>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L’extraction des caractéristiques </a:t>
            </a:r>
            <a:r>
              <a:rPr lang="en-US" dirty="0">
                <a:latin typeface="Times New Roman" panose="02020603050405020304" pitchFamily="18" charset="0"/>
                <a:cs typeface="Times New Roman" panose="02020603050405020304" pitchFamily="18" charset="0"/>
              </a:rPr>
              <a:t>ou </a:t>
            </a:r>
            <a:r>
              <a:rPr lang="en-US" b="1" dirty="0">
                <a:latin typeface="Times New Roman" panose="02020603050405020304" pitchFamily="18" charset="0"/>
                <a:cs typeface="Times New Roman" panose="02020603050405020304" pitchFamily="18" charset="0"/>
              </a:rPr>
              <a:t>la représentation vectoriel </a:t>
            </a:r>
            <a:r>
              <a:rPr lang="en-US" dirty="0">
                <a:latin typeface="Times New Roman" panose="02020603050405020304" pitchFamily="18" charset="0"/>
                <a:cs typeface="Times New Roman" panose="02020603050405020304" pitchFamily="18" charset="0"/>
              </a:rPr>
              <a:t>est une méthode qui consiste à rendre des données exploitables par les classifieurs  </a:t>
            </a:r>
            <a:endParaRPr lang="es-ES" dirty="0">
              <a:latin typeface="Times New Roman" panose="02020603050405020304" pitchFamily="18" charset="0"/>
              <a:cs typeface="Times New Roman" panose="02020603050405020304" pitchFamily="18" charset="0"/>
            </a:endParaRPr>
          </a:p>
          <a:p>
            <a:pPr algn="ctr">
              <a:lnSpc>
                <a:spcPct val="150000"/>
              </a:lnSpc>
            </a:pPr>
            <a:endParaRPr lang="fr-FR"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xmlns="" id="{50250A01-3CB5-2E94-2085-527899FB28AE}"/>
              </a:ext>
            </a:extLst>
          </p:cNvPr>
          <p:cNvSpPr txBox="1"/>
          <p:nvPr/>
        </p:nvSpPr>
        <p:spPr>
          <a:xfrm>
            <a:off x="617643" y="3533532"/>
            <a:ext cx="6214187" cy="461665"/>
          </a:xfrm>
          <a:prstGeom prst="rect">
            <a:avLst/>
          </a:prstGeom>
          <a:noFill/>
        </p:spPr>
        <p:txBody>
          <a:bodyPr wrap="square" rtlCol="0">
            <a:spAutoFit/>
          </a:bodyPr>
          <a:lstStyle/>
          <a:p>
            <a:r>
              <a:rPr lang="fr-FR" sz="2400" u="sng" dirty="0">
                <a:solidFill>
                  <a:schemeClr val="accent2"/>
                </a:solidFill>
                <a:latin typeface="Cooper Black" panose="0208090404030B020404" pitchFamily="18" charset="0"/>
              </a:rPr>
              <a:t>Objectif</a:t>
            </a:r>
          </a:p>
        </p:txBody>
      </p:sp>
      <p:sp>
        <p:nvSpPr>
          <p:cNvPr id="3" name="ZoneTexte 2">
            <a:extLst>
              <a:ext uri="{FF2B5EF4-FFF2-40B4-BE49-F238E27FC236}">
                <a16:creationId xmlns:a16="http://schemas.microsoft.com/office/drawing/2014/main" xmlns="" id="{46C965AE-8C3E-1D02-D792-1CB624825E64}"/>
              </a:ext>
            </a:extLst>
          </p:cNvPr>
          <p:cNvSpPr txBox="1"/>
          <p:nvPr/>
        </p:nvSpPr>
        <p:spPr>
          <a:xfrm>
            <a:off x="2530228" y="3926271"/>
            <a:ext cx="5626360" cy="8735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Caractériser les données d’apprentissage</a:t>
            </a:r>
          </a:p>
          <a:p>
            <a:pPr marL="285750" indent="-285750">
              <a:lnSpc>
                <a:spcPct val="150000"/>
              </a:lnSpc>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Réduction de la dimension du problème</a:t>
            </a:r>
          </a:p>
        </p:txBody>
      </p:sp>
      <p:sp>
        <p:nvSpPr>
          <p:cNvPr id="13" name="ZoneTexte 12">
            <a:extLst>
              <a:ext uri="{FF2B5EF4-FFF2-40B4-BE49-F238E27FC236}">
                <a16:creationId xmlns:a16="http://schemas.microsoft.com/office/drawing/2014/main" xmlns="" id="{B982167C-9686-A440-B0DA-D44606BA3840}"/>
              </a:ext>
            </a:extLst>
          </p:cNvPr>
          <p:cNvSpPr txBox="1"/>
          <p:nvPr/>
        </p:nvSpPr>
        <p:spPr>
          <a:xfrm>
            <a:off x="561004" y="4953553"/>
            <a:ext cx="6214187" cy="461665"/>
          </a:xfrm>
          <a:prstGeom prst="rect">
            <a:avLst/>
          </a:prstGeom>
          <a:noFill/>
        </p:spPr>
        <p:txBody>
          <a:bodyPr wrap="square" rtlCol="0">
            <a:spAutoFit/>
          </a:bodyPr>
          <a:lstStyle/>
          <a:p>
            <a:r>
              <a:rPr lang="fr-FR" sz="2400" u="sng" dirty="0">
                <a:solidFill>
                  <a:schemeClr val="accent1">
                    <a:lumMod val="50000"/>
                  </a:schemeClr>
                </a:solidFill>
                <a:latin typeface="Cooper Black" panose="0208090404030B020404" pitchFamily="18" charset="0"/>
              </a:rPr>
              <a:t>Types d’E.C</a:t>
            </a:r>
          </a:p>
        </p:txBody>
      </p:sp>
      <p:sp>
        <p:nvSpPr>
          <p:cNvPr id="4" name="ZoneTexte 3">
            <a:extLst>
              <a:ext uri="{FF2B5EF4-FFF2-40B4-BE49-F238E27FC236}">
                <a16:creationId xmlns:a16="http://schemas.microsoft.com/office/drawing/2014/main" xmlns="" id="{8887453B-F48A-CC4D-926D-2E3D812273E1}"/>
              </a:ext>
            </a:extLst>
          </p:cNvPr>
          <p:cNvSpPr txBox="1"/>
          <p:nvPr/>
        </p:nvSpPr>
        <p:spPr>
          <a:xfrm>
            <a:off x="2530228" y="5415218"/>
            <a:ext cx="6214187"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La méthode TF-IDF</a:t>
            </a:r>
          </a:p>
          <a:p>
            <a:pPr marL="285750" indent="-285750">
              <a:lnSpc>
                <a:spcPct val="150000"/>
              </a:lnSpc>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La méthode TFC</a:t>
            </a:r>
          </a:p>
          <a:p>
            <a:pPr marL="285750" indent="-285750">
              <a:lnSpc>
                <a:spcPct val="150000"/>
              </a:lnSpc>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La méthode LNU</a:t>
            </a:r>
          </a:p>
        </p:txBody>
      </p:sp>
      <p:sp>
        <p:nvSpPr>
          <p:cNvPr id="15" name="Rectangle : coins arrondis 14">
            <a:extLst>
              <a:ext uri="{FF2B5EF4-FFF2-40B4-BE49-F238E27FC236}">
                <a16:creationId xmlns:a16="http://schemas.microsoft.com/office/drawing/2014/main" xmlns="" id="{3D29AFE3-D986-5993-18E2-77FEF3865715}"/>
              </a:ext>
            </a:extLst>
          </p:cNvPr>
          <p:cNvSpPr/>
          <p:nvPr/>
        </p:nvSpPr>
        <p:spPr>
          <a:xfrm>
            <a:off x="2517315" y="5430678"/>
            <a:ext cx="2414842" cy="5173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5" name="Espace réservé du numéro de diapositive 4">
            <a:extLst>
              <a:ext uri="{FF2B5EF4-FFF2-40B4-BE49-F238E27FC236}">
                <a16:creationId xmlns:a16="http://schemas.microsoft.com/office/drawing/2014/main" xmlns="" id="{F82A7543-03D6-FCD9-B462-335DB5C0813B}"/>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28</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8752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wipe(down)">
                                      <p:cBhvr>
                                        <p:cTn id="39" dur="500"/>
                                        <p:tgtEl>
                                          <p:spTgt spid="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500"/>
                                        <p:tgtEl>
                                          <p:spTgt spid="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9" dur="500"/>
                                        <p:tgtEl>
                                          <p:spTgt spid="4">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1" grpId="0"/>
      <p:bldP spid="13"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Extraction des caractéristiques</a:t>
              </a:r>
            </a:p>
          </p:txBody>
        </p:sp>
      </p:grpSp>
      <p:sp>
        <p:nvSpPr>
          <p:cNvPr id="15" name="ZoneTexte 14">
            <a:extLst>
              <a:ext uri="{FF2B5EF4-FFF2-40B4-BE49-F238E27FC236}">
                <a16:creationId xmlns:a16="http://schemas.microsoft.com/office/drawing/2014/main" xmlns="" id="{C06257A1-6D3A-7C42-B465-EC4F3BB1D22E}"/>
              </a:ext>
            </a:extLst>
          </p:cNvPr>
          <p:cNvSpPr txBox="1"/>
          <p:nvPr/>
        </p:nvSpPr>
        <p:spPr>
          <a:xfrm>
            <a:off x="561005" y="2265548"/>
            <a:ext cx="6214187" cy="523220"/>
          </a:xfrm>
          <a:prstGeom prst="rect">
            <a:avLst/>
          </a:prstGeom>
          <a:noFill/>
        </p:spPr>
        <p:txBody>
          <a:bodyPr wrap="square" rtlCol="0">
            <a:spAutoFit/>
          </a:bodyPr>
          <a:lstStyle/>
          <a:p>
            <a:r>
              <a:rPr lang="fr-FR" sz="2800" u="sng" dirty="0">
                <a:solidFill>
                  <a:srgbClr val="333F50"/>
                </a:solidFill>
                <a:latin typeface="Arial Black" panose="020B0A04020102020204" pitchFamily="34" charset="0"/>
              </a:rPr>
              <a:t>La méthode TF-IDF</a:t>
            </a:r>
          </a:p>
        </p:txBody>
      </p:sp>
      <p:sp>
        <p:nvSpPr>
          <p:cNvPr id="16" name="ZoneTexte 15">
            <a:extLst>
              <a:ext uri="{FF2B5EF4-FFF2-40B4-BE49-F238E27FC236}">
                <a16:creationId xmlns:a16="http://schemas.microsoft.com/office/drawing/2014/main" xmlns="" id="{87ECB8DD-C8F8-149B-3C90-75140F701763}"/>
              </a:ext>
            </a:extLst>
          </p:cNvPr>
          <p:cNvSpPr txBox="1"/>
          <p:nvPr/>
        </p:nvSpPr>
        <p:spPr>
          <a:xfrm>
            <a:off x="617643" y="2773378"/>
            <a:ext cx="6214187" cy="461665"/>
          </a:xfrm>
          <a:prstGeom prst="rect">
            <a:avLst/>
          </a:prstGeom>
          <a:noFill/>
        </p:spPr>
        <p:txBody>
          <a:bodyPr wrap="square" rtlCol="0">
            <a:spAutoFit/>
          </a:bodyPr>
          <a:lstStyle/>
          <a:p>
            <a:r>
              <a:rPr lang="fr-FR" sz="2400" u="sng" dirty="0">
                <a:solidFill>
                  <a:schemeClr val="accent6"/>
                </a:solidFill>
                <a:latin typeface="Cooper Black" panose="0208090404030B020404" pitchFamily="18" charset="0"/>
              </a:rPr>
              <a:t>Définition</a:t>
            </a:r>
            <a:endParaRPr lang="fr-FR" sz="2400" u="sng" dirty="0">
              <a:solidFill>
                <a:srgbClr val="333F50"/>
              </a:solidFill>
              <a:latin typeface="Arial Black" panose="020B0A04020102020204" pitchFamily="34" charset="0"/>
            </a:endParaRPr>
          </a:p>
        </p:txBody>
      </p:sp>
      <p:sp>
        <p:nvSpPr>
          <p:cNvPr id="17" name="ZoneTexte 16">
            <a:extLst>
              <a:ext uri="{FF2B5EF4-FFF2-40B4-BE49-F238E27FC236}">
                <a16:creationId xmlns:a16="http://schemas.microsoft.com/office/drawing/2014/main" xmlns="" id="{FFFF33B9-2AC0-7196-DD94-C9979D935239}"/>
              </a:ext>
            </a:extLst>
          </p:cNvPr>
          <p:cNvSpPr txBox="1"/>
          <p:nvPr/>
        </p:nvSpPr>
        <p:spPr>
          <a:xfrm>
            <a:off x="720088" y="3235043"/>
            <a:ext cx="7416205" cy="3089564"/>
          </a:xfrm>
          <a:prstGeom prst="rect">
            <a:avLst/>
          </a:prstGeom>
          <a:noFill/>
        </p:spPr>
        <p:txBody>
          <a:bodyPr wrap="square" rtlCol="0">
            <a:spAutoFit/>
          </a:bodyPr>
          <a:lstStyle/>
          <a:p>
            <a:pPr>
              <a:lnSpc>
                <a:spcPct val="150000"/>
              </a:lnSpc>
            </a:pPr>
            <a:r>
              <a:rPr lang="fr-FR" b="1" dirty="0">
                <a:latin typeface="Times New Roman" panose="02020603050405020304" pitchFamily="18" charset="0"/>
                <a:cs typeface="Times New Roman" panose="02020603050405020304" pitchFamily="18" charset="0"/>
              </a:rPr>
              <a:t>La méthode </a:t>
            </a:r>
            <a:r>
              <a:rPr lang="fr-FR" dirty="0">
                <a:latin typeface="Times New Roman" panose="02020603050405020304" pitchFamily="18" charset="0"/>
                <a:cs typeface="Times New Roman" panose="02020603050405020304" pitchFamily="18" charset="0"/>
              </a:rPr>
              <a:t>est composée en deux sous termes TF et IDF :</a:t>
            </a:r>
          </a:p>
          <a:p>
            <a:pPr>
              <a:lnSpc>
                <a:spcPct val="150000"/>
              </a:lnSpc>
            </a:pPr>
            <a:r>
              <a:rPr lang="fr-FR" b="1" dirty="0">
                <a:latin typeface="Times New Roman" panose="02020603050405020304" pitchFamily="18" charset="0"/>
                <a:cs typeface="Times New Roman" panose="02020603050405020304" pitchFamily="18" charset="0"/>
              </a:rPr>
              <a:t>TF : </a:t>
            </a:r>
            <a:r>
              <a:rPr lang="fr-F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C'est le rapport entre le nombre de fois qu'un terme est apparu dans le texte sur le nombre de tous les termes du texte</a:t>
            </a:r>
            <a:r>
              <a:rPr lang="fr-FR"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IDF : </a:t>
            </a:r>
            <a:r>
              <a:rPr lang="en-US" dirty="0">
                <a:latin typeface="Times New Roman" panose="02020603050405020304" pitchFamily="18" charset="0"/>
                <a:cs typeface="Times New Roman" panose="02020603050405020304" pitchFamily="18" charset="0"/>
              </a:rPr>
              <a:t>C’est le logarithme du rapport du nombre du terme sur le nombre de tous les messages contenant le terme dans le corpus.</a:t>
            </a:r>
          </a:p>
          <a:p>
            <a:pPr>
              <a:lnSpc>
                <a:spcPct val="150000"/>
              </a:lnSpc>
            </a:pPr>
            <a:endParaRPr lang="fr-FR" b="1" dirty="0">
              <a:latin typeface="Times New Roman" panose="02020603050405020304" pitchFamily="18" charset="0"/>
              <a:cs typeface="Times New Roman" panose="02020603050405020304" pitchFamily="18" charset="0"/>
            </a:endParaRPr>
          </a:p>
          <a:p>
            <a:pPr>
              <a:lnSpc>
                <a:spcPct val="150000"/>
              </a:lnSpc>
            </a:pPr>
            <a:endParaRPr lang="es-ES" dirty="0">
              <a:latin typeface="Times New Roman" panose="02020603050405020304" pitchFamily="18" charset="0"/>
              <a:cs typeface="Times New Roman" panose="02020603050405020304" pitchFamily="18" charset="0"/>
            </a:endParaRPr>
          </a:p>
          <a:p>
            <a:pPr algn="ctr">
              <a:lnSpc>
                <a:spcPct val="150000"/>
              </a:lnSpc>
            </a:pPr>
            <a:endParaRPr lang="fr-F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xmlns="" id="{D3347C4A-2CBA-5B36-7CAB-F598522BF635}"/>
                  </a:ext>
                </a:extLst>
              </p:cNvPr>
              <p:cNvSpPr txBox="1"/>
              <p:nvPr/>
            </p:nvSpPr>
            <p:spPr>
              <a:xfrm>
                <a:off x="720088" y="5233667"/>
                <a:ext cx="4683663" cy="124482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Formule de la méthode :      </a:t>
                </a:r>
              </a:p>
              <a:p>
                <a:pPr/>
                <a14:m>
                  <m:oMathPara xmlns:m="http://schemas.openxmlformats.org/officeDocument/2006/math">
                    <m:oMathParaPr>
                      <m:jc m:val="centerGroup"/>
                    </m:oMathParaPr>
                    <m:oMath xmlns:m="http://schemas.openxmlformats.org/officeDocument/2006/math">
                      <m:r>
                        <a:rPr lang="fr-FR" sz="1800" i="1" smtClean="0">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𝑇𝐹</m:t>
                      </m:r>
                      <m:r>
                        <a:rPr lang="en-US"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_</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𝐼𝐷𝐹</m:t>
                      </m:r>
                      <m:d>
                        <m:dPr>
                          <m:ctrlPr>
                            <a:rPr lang="es-ES" sz="1800" i="1">
                              <a:effectLst/>
                              <a:latin typeface="Cambria Math" panose="02040503050406030204" pitchFamily="18" charset="0"/>
                              <a:ea typeface="Calibri" panose="020F0502020204030204" pitchFamily="34" charset="0"/>
                              <a:cs typeface="Calibri" panose="020F0502020204030204" pitchFamily="34" charset="0"/>
                            </a:rPr>
                          </m:ctrlPr>
                        </m:dPr>
                        <m:e>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𝑇𝑖</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𝐷𝑗</m:t>
                          </m:r>
                        </m:e>
                      </m:d>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𝑇𝐹</m:t>
                      </m:r>
                      <m:d>
                        <m:dPr>
                          <m:ctrlPr>
                            <a:rPr lang="es-ES" sz="1800" i="1">
                              <a:effectLst/>
                              <a:latin typeface="Cambria Math" panose="02040503050406030204" pitchFamily="18" charset="0"/>
                              <a:ea typeface="Calibri" panose="020F0502020204030204" pitchFamily="34" charset="0"/>
                              <a:cs typeface="Calibri" panose="020F0502020204030204" pitchFamily="34" charset="0"/>
                            </a:rPr>
                          </m:ctrlPr>
                        </m:dPr>
                        <m:e>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𝑇𝑖</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𝐷𝑗</m:t>
                          </m:r>
                        </m:e>
                      </m:d>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r>
                        <m:rPr>
                          <m:sty m:val="p"/>
                        </m:rPr>
                        <a:rPr lang="fr-FR" sz="1800">
                          <a:solidFill>
                            <a:srgbClr val="000000"/>
                          </a:solidFill>
                          <a:effectLst/>
                          <a:latin typeface="Cambria Math" panose="02040503050406030204" pitchFamily="18" charset="0"/>
                          <a:ea typeface="Calibri" panose="020F0502020204030204" pitchFamily="34" charset="0"/>
                          <a:cs typeface="Calibri" panose="020F0502020204030204" pitchFamily="34" charset="0"/>
                        </a:rPr>
                        <m:t>log</m:t>
                      </m:r>
                      <m:r>
                        <a:rPr lang="fr-FR" sz="1800">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f>
                        <m:fPr>
                          <m:ctrlPr>
                            <a:rPr lang="es-ES" sz="1800" i="1">
                              <a:effectLst/>
                              <a:latin typeface="Cambria Math" panose="02040503050406030204" pitchFamily="18" charset="0"/>
                              <a:ea typeface="Calibri" panose="020F0502020204030204" pitchFamily="34" charset="0"/>
                              <a:cs typeface="Calibri" panose="020F0502020204030204" pitchFamily="34" charset="0"/>
                            </a:rPr>
                          </m:ctrlPr>
                        </m:fPr>
                        <m:num>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𝑁</m:t>
                          </m:r>
                        </m:num>
                        <m:den>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𝐷𝐹</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𝑇</m:t>
                          </m:r>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den>
                      </m:f>
                      <m:r>
                        <a:rPr lang="fr-FR"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m:t>
                      </m:r>
                    </m:oMath>
                  </m:oMathPara>
                </a14:m>
                <a:endParaRPr lang="es-E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20" name="ZoneTexte 19">
                <a:extLst>
                  <a:ext uri="{FF2B5EF4-FFF2-40B4-BE49-F238E27FC236}">
                    <a16:creationId xmlns:a16="http://schemas.microsoft.com/office/drawing/2014/main" id="{D3347C4A-2CBA-5B36-7CAB-F598522BF635}"/>
                  </a:ext>
                </a:extLst>
              </p:cNvPr>
              <p:cNvSpPr txBox="1">
                <a:spLocks noRot="1" noChangeAspect="1" noMove="1" noResize="1" noEditPoints="1" noAdjustHandles="1" noChangeArrowheads="1" noChangeShapeType="1" noTextEdit="1"/>
              </p:cNvSpPr>
              <p:nvPr/>
            </p:nvSpPr>
            <p:spPr>
              <a:xfrm>
                <a:off x="720088" y="5233667"/>
                <a:ext cx="4683663" cy="1244828"/>
              </a:xfrm>
              <a:prstGeom prst="rect">
                <a:avLst/>
              </a:prstGeom>
              <a:blipFill>
                <a:blip r:embed="rId3"/>
                <a:stretch>
                  <a:fillRect l="-1302" t="-2941"/>
                </a:stretch>
              </a:blipFill>
            </p:spPr>
            <p:txBody>
              <a:bodyPr/>
              <a:lstStyle/>
              <a:p>
                <a:r>
                  <a:rPr lang="fr-FR">
                    <a:noFill/>
                  </a:rPr>
                  <a:t> </a:t>
                </a:r>
              </a:p>
            </p:txBody>
          </p:sp>
        </mc:Fallback>
      </mc:AlternateContent>
      <p:cxnSp>
        <p:nvCxnSpPr>
          <p:cNvPr id="6" name="Connecteur droit 5">
            <a:extLst>
              <a:ext uri="{FF2B5EF4-FFF2-40B4-BE49-F238E27FC236}">
                <a16:creationId xmlns:a16="http://schemas.microsoft.com/office/drawing/2014/main" xmlns="" id="{E2E18375-5C21-C6A2-23B0-158E84F47BEA}"/>
              </a:ext>
            </a:extLst>
          </p:cNvPr>
          <p:cNvCxnSpPr>
            <a:cxnSpLocks/>
          </p:cNvCxnSpPr>
          <p:nvPr/>
        </p:nvCxnSpPr>
        <p:spPr>
          <a:xfrm flipV="1">
            <a:off x="7735174" y="2773378"/>
            <a:ext cx="0" cy="33288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xmlns="" id="{41A3053F-B35C-AE52-AAEE-8FCBC0350E59}"/>
              </a:ext>
            </a:extLst>
          </p:cNvPr>
          <p:cNvSpPr txBox="1"/>
          <p:nvPr/>
        </p:nvSpPr>
        <p:spPr>
          <a:xfrm>
            <a:off x="7735174" y="2924597"/>
            <a:ext cx="4343591" cy="273228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Avec : </a:t>
            </a:r>
          </a:p>
          <a:p>
            <a:pPr marL="0" marR="0">
              <a:lnSpc>
                <a:spcPct val="107000"/>
              </a:lnSpc>
              <a:spcBef>
                <a:spcPts val="0"/>
              </a:spcBef>
              <a:spcAft>
                <a:spcPts val="800"/>
              </a:spcAft>
            </a:pP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TF (Ti, Dj</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la fréquence du terme dans le </a:t>
            </a:r>
            <a:r>
              <a:rPr lang="fr-F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message</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s-E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le nombre total de </a:t>
            </a:r>
            <a:r>
              <a:rPr lang="fr-F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messages</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dans le corpus.</a:t>
            </a:r>
            <a:endParaRPr lang="es-E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DF (Ti) </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 nombre de </a:t>
            </a:r>
            <a:r>
              <a:rPr lang="fr-F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messages</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contenant le terme. </a:t>
            </a:r>
            <a:endParaRPr lang="es-E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xmlns="" id="{C3BB662C-1E9C-AF44-FD5F-538256AC15DB}"/>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29</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5299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1" name="ZoneTexte 10">
            <a:extLst>
              <a:ext uri="{FF2B5EF4-FFF2-40B4-BE49-F238E27FC236}">
                <a16:creationId xmlns:a16="http://schemas.microsoft.com/office/drawing/2014/main" xmlns="" id="{8B90E234-DEAD-C6E2-F8D1-B78D2E750515}"/>
              </a:ext>
            </a:extLst>
          </p:cNvPr>
          <p:cNvSpPr txBox="1"/>
          <p:nvPr/>
        </p:nvSpPr>
        <p:spPr>
          <a:xfrm>
            <a:off x="2708245" y="2921168"/>
            <a:ext cx="6775509" cy="1015663"/>
          </a:xfrm>
          <a:prstGeom prst="rect">
            <a:avLst/>
          </a:prstGeom>
          <a:noFill/>
        </p:spPr>
        <p:txBody>
          <a:bodyPr wrap="square">
            <a:spAutoFit/>
          </a:bodyPr>
          <a:lstStyle/>
          <a:p>
            <a:r>
              <a:rPr lang="fr-FR"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 </a:t>
            </a:r>
            <a:r>
              <a:rPr lang="fr-FR" sz="6000" dirty="0">
                <a:solidFill>
                  <a:srgbClr val="333F50"/>
                </a:solidFill>
                <a:latin typeface="Cooper Black" panose="0208090404030B020404" pitchFamily="18" charset="0"/>
                <a:cs typeface="Aharoni" panose="02010803020104030203" pitchFamily="2" charset="-79"/>
              </a:rPr>
              <a:t>-   Introduction</a:t>
            </a:r>
          </a:p>
        </p:txBody>
      </p:sp>
    </p:spTree>
    <p:extLst>
      <p:ext uri="{BB962C8B-B14F-4D97-AF65-F5344CB8AC3E}">
        <p14:creationId xmlns:p14="http://schemas.microsoft.com/office/powerpoint/2010/main" val="3135308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7390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Les classifieurs </a:t>
              </a: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561005" y="2265548"/>
            <a:ext cx="6214187" cy="461665"/>
          </a:xfrm>
          <a:prstGeom prst="rect">
            <a:avLst/>
          </a:prstGeom>
          <a:noFill/>
        </p:spPr>
        <p:txBody>
          <a:bodyPr wrap="square" rtlCol="0">
            <a:spAutoFit/>
          </a:bodyPr>
          <a:lstStyle/>
          <a:p>
            <a:r>
              <a:rPr lang="fr-FR" sz="2400" u="sng" dirty="0">
                <a:solidFill>
                  <a:schemeClr val="accent6"/>
                </a:solidFill>
                <a:latin typeface="Cooper Black" panose="0208090404030B020404" pitchFamily="18" charset="0"/>
              </a:rPr>
              <a:t>Définition</a:t>
            </a:r>
            <a:endParaRPr lang="fr-FR" sz="2400" u="sng" dirty="0">
              <a:solidFill>
                <a:srgbClr val="333F50"/>
              </a:solidFill>
              <a:latin typeface="Arial Black" panose="020B0A04020102020204" pitchFamily="34" charset="0"/>
            </a:endParaRPr>
          </a:p>
        </p:txBody>
      </p:sp>
      <p:sp>
        <p:nvSpPr>
          <p:cNvPr id="2" name="ZoneTexte 1">
            <a:extLst>
              <a:ext uri="{FF2B5EF4-FFF2-40B4-BE49-F238E27FC236}">
                <a16:creationId xmlns:a16="http://schemas.microsoft.com/office/drawing/2014/main" xmlns="" id="{02A43CEE-0A13-06E2-927F-74B61AA4D5F4}"/>
              </a:ext>
            </a:extLst>
          </p:cNvPr>
          <p:cNvSpPr txBox="1"/>
          <p:nvPr/>
        </p:nvSpPr>
        <p:spPr>
          <a:xfrm>
            <a:off x="2530227" y="2615474"/>
            <a:ext cx="8461233" cy="1289071"/>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Les classifieurs </a:t>
            </a:r>
            <a:r>
              <a:rPr lang="en-US" dirty="0">
                <a:latin typeface="Times New Roman" panose="02020603050405020304" pitchFamily="18" charset="0"/>
                <a:cs typeface="Times New Roman" panose="02020603050405020304" pitchFamily="18" charset="0"/>
              </a:rPr>
              <a:t>sont des algorithmes utilis</a:t>
            </a:r>
            <a:r>
              <a:rPr lang="fr-FR" dirty="0">
                <a:latin typeface="Times New Roman" panose="02020603050405020304" pitchFamily="18" charset="0"/>
                <a:cs typeface="Times New Roman" panose="02020603050405020304" pitchFamily="18" charset="0"/>
              </a:rPr>
              <a:t>é</a:t>
            </a:r>
            <a:r>
              <a:rPr lang="en-US" dirty="0">
                <a:latin typeface="Times New Roman" panose="02020603050405020304" pitchFamily="18" charset="0"/>
                <a:cs typeface="Times New Roman" panose="02020603050405020304" pitchFamily="18" charset="0"/>
              </a:rPr>
              <a:t>s dans l’apprentissage automatique . Leur objectif est d’avoir la capacite de réaliser la catégorisation d’une fa</a:t>
            </a:r>
            <a:r>
              <a:rPr lang="fr-FR" dirty="0">
                <a:latin typeface="Times New Roman" panose="02020603050405020304" pitchFamily="18" charset="0"/>
                <a:cs typeface="Times New Roman" panose="02020603050405020304" pitchFamily="18" charset="0"/>
              </a:rPr>
              <a:t>ç</a:t>
            </a:r>
            <a:r>
              <a:rPr lang="en-US" dirty="0">
                <a:latin typeface="Times New Roman" panose="02020603050405020304" pitchFamily="18" charset="0"/>
                <a:cs typeface="Times New Roman" panose="02020603050405020304" pitchFamily="18" charset="0"/>
              </a:rPr>
              <a:t>on automatique.</a:t>
            </a:r>
          </a:p>
          <a:p>
            <a:pPr algn="ctr">
              <a:lnSpc>
                <a:spcPct val="150000"/>
              </a:lnSpc>
            </a:pPr>
            <a:endParaRPr lang="fr-FR"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xmlns="" id="{5826257D-AEBB-10F7-4DB6-2DA3D52F4AD2}"/>
              </a:ext>
            </a:extLst>
          </p:cNvPr>
          <p:cNvSpPr txBox="1"/>
          <p:nvPr/>
        </p:nvSpPr>
        <p:spPr>
          <a:xfrm>
            <a:off x="1882970" y="3977098"/>
            <a:ext cx="8461233" cy="1704569"/>
          </a:xfrm>
          <a:prstGeom prst="rect">
            <a:avLst/>
          </a:prstGeom>
          <a:noFill/>
          <a:ln w="28575">
            <a:solidFill>
              <a:schemeClr val="accent2">
                <a:lumMod val="75000"/>
              </a:schemeClr>
            </a:solidFill>
          </a:ln>
        </p:spPr>
        <p:txBody>
          <a:bodyPr wrap="square" rtlCol="0">
            <a:spAutoFit/>
          </a:bodyPr>
          <a:lstStyle/>
          <a:p>
            <a:pPr marL="285750" indent="-285750" algn="just">
              <a:lnSpc>
                <a:spcPct val="150000"/>
              </a:lnSpc>
              <a:buFont typeface="Wingdings" panose="05000000000000000000" pitchFamily="2" charset="2"/>
              <a:buChar char="v"/>
            </a:pPr>
            <a:r>
              <a:rPr lang="fr-FR" dirty="0">
                <a:latin typeface="Times New Roman" panose="02020603050405020304" pitchFamily="18" charset="0"/>
                <a:cs typeface="Times New Roman" panose="02020603050405020304" pitchFamily="18" charset="0"/>
              </a:rPr>
              <a:t>Machine à vecteurs de support ( SVM )</a:t>
            </a:r>
          </a:p>
          <a:p>
            <a:pPr marL="285750" indent="-285750" algn="just">
              <a:lnSpc>
                <a:spcPct val="150000"/>
              </a:lnSpc>
              <a:buFont typeface="Wingdings" panose="05000000000000000000" pitchFamily="2" charset="2"/>
              <a:buChar char="v"/>
            </a:pPr>
            <a:r>
              <a:rPr lang="fr-FR" dirty="0">
                <a:latin typeface="Times New Roman" panose="02020603050405020304" pitchFamily="18" charset="0"/>
                <a:cs typeface="Times New Roman" panose="02020603050405020304" pitchFamily="18" charset="0"/>
              </a:rPr>
              <a:t>Mémoire longue à court terme ( LSTM )</a:t>
            </a:r>
          </a:p>
          <a:p>
            <a:pPr marL="285750" indent="-285750" algn="just">
              <a:lnSpc>
                <a:spcPct val="150000"/>
              </a:lnSpc>
              <a:buFont typeface="Wingdings" panose="05000000000000000000" pitchFamily="2" charset="2"/>
              <a:buChar char="v"/>
            </a:pPr>
            <a:r>
              <a:rPr lang="fr-FR" dirty="0">
                <a:latin typeface="Times New Roman" panose="02020603050405020304" pitchFamily="18" charset="0"/>
                <a:cs typeface="Times New Roman" panose="02020603050405020304" pitchFamily="18" charset="0"/>
              </a:rPr>
              <a:t>K-Moyennes ( K-</a:t>
            </a:r>
            <a:r>
              <a:rPr lang="fr-FR" dirty="0" err="1">
                <a:latin typeface="Times New Roman" panose="02020603050405020304" pitchFamily="18" charset="0"/>
                <a:cs typeface="Times New Roman" panose="02020603050405020304" pitchFamily="18" charset="0"/>
              </a:rPr>
              <a:t>Means</a:t>
            </a:r>
            <a:r>
              <a:rPr lang="fr-FR" dirty="0">
                <a:latin typeface="Times New Roman" panose="02020603050405020304" pitchFamily="18" charset="0"/>
                <a:cs typeface="Times New Roman" panose="02020603050405020304" pitchFamily="18" charset="0"/>
              </a:rPr>
              <a:t> )</a:t>
            </a:r>
          </a:p>
          <a:p>
            <a:pPr algn="ctr">
              <a:lnSpc>
                <a:spcPct val="150000"/>
              </a:lnSpc>
            </a:pPr>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xmlns="" id="{78D82F8E-6705-EB97-005B-2824A412EE68}"/>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30</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145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701052"/>
              <a:ext cx="3722324" cy="2326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Machine à vecteurs de support ( SVM )</a:t>
              </a:r>
            </a:p>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 </a:t>
              </a:r>
            </a:p>
          </p:txBody>
        </p:sp>
      </p:grpSp>
      <p:sp>
        <p:nvSpPr>
          <p:cNvPr id="2" name="ZoneTexte 1">
            <a:extLst>
              <a:ext uri="{FF2B5EF4-FFF2-40B4-BE49-F238E27FC236}">
                <a16:creationId xmlns:a16="http://schemas.microsoft.com/office/drawing/2014/main" xmlns="" id="{02A43CEE-0A13-06E2-927F-74B61AA4D5F4}"/>
              </a:ext>
            </a:extLst>
          </p:cNvPr>
          <p:cNvSpPr txBox="1"/>
          <p:nvPr/>
        </p:nvSpPr>
        <p:spPr>
          <a:xfrm>
            <a:off x="375474" y="2119729"/>
            <a:ext cx="4262078" cy="2169825"/>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SVM fonctionne par mappage des données à un espace d'attributs haute dimension pour que les points de données puissent être classés, même lorsque les données ne sont pas séparables sur un plan linéaire.</a:t>
            </a:r>
          </a:p>
        </p:txBody>
      </p:sp>
      <p:pic>
        <p:nvPicPr>
          <p:cNvPr id="13" name="Image 12" descr="Jeu de données d'origine">
            <a:extLst>
              <a:ext uri="{FF2B5EF4-FFF2-40B4-BE49-F238E27FC236}">
                <a16:creationId xmlns:a16="http://schemas.microsoft.com/office/drawing/2014/main" xmlns="" id="{7AFDBB60-7223-8917-D252-27B83ACCB9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451" y="4726281"/>
            <a:ext cx="2128156" cy="1977933"/>
          </a:xfrm>
          <a:prstGeom prst="rect">
            <a:avLst/>
          </a:prstGeom>
          <a:noFill/>
          <a:ln w="38100">
            <a:solidFill>
              <a:schemeClr val="accent2">
                <a:lumMod val="60000"/>
                <a:lumOff val="40000"/>
              </a:schemeClr>
            </a:solidFill>
          </a:ln>
        </p:spPr>
      </p:pic>
      <p:sp>
        <p:nvSpPr>
          <p:cNvPr id="14" name="ZoneTexte 13">
            <a:extLst>
              <a:ext uri="{FF2B5EF4-FFF2-40B4-BE49-F238E27FC236}">
                <a16:creationId xmlns:a16="http://schemas.microsoft.com/office/drawing/2014/main" xmlns="" id="{55A887E5-63FB-6BF1-695F-7626C430E753}"/>
              </a:ext>
            </a:extLst>
          </p:cNvPr>
          <p:cNvSpPr txBox="1"/>
          <p:nvPr/>
        </p:nvSpPr>
        <p:spPr>
          <a:xfrm>
            <a:off x="4544179" y="2119729"/>
            <a:ext cx="3103641" cy="873572"/>
          </a:xfrm>
          <a:prstGeom prst="rect">
            <a:avLst/>
          </a:prstGeom>
          <a:noFill/>
        </p:spPr>
        <p:txBody>
          <a:bodyPr wrap="square" rtlCol="0">
            <a:spAutoFit/>
          </a:bodyPr>
          <a:lstStyle/>
          <a:p>
            <a:pPr algn="ctr">
              <a:lnSpc>
                <a:spcPct val="150000"/>
              </a:lnSpc>
            </a:pPr>
            <a:r>
              <a:rPr lang="fr-FR" dirty="0">
                <a:latin typeface="Times New Roman" panose="02020603050405020304" pitchFamily="18" charset="0"/>
                <a:cs typeface="Times New Roman" panose="02020603050405020304" pitchFamily="18" charset="0"/>
              </a:rPr>
              <a:t>Un séparateur entre les catégories est identifié. </a:t>
            </a:r>
          </a:p>
        </p:txBody>
      </p:sp>
      <p:cxnSp>
        <p:nvCxnSpPr>
          <p:cNvPr id="4" name="Connecteur droit 3">
            <a:extLst>
              <a:ext uri="{FF2B5EF4-FFF2-40B4-BE49-F238E27FC236}">
                <a16:creationId xmlns:a16="http://schemas.microsoft.com/office/drawing/2014/main" xmlns="" id="{63A9DB70-AB82-D34E-707A-C849E4B24D65}"/>
              </a:ext>
            </a:extLst>
          </p:cNvPr>
          <p:cNvCxnSpPr/>
          <p:nvPr/>
        </p:nvCxnSpPr>
        <p:spPr>
          <a:xfrm>
            <a:off x="4759330" y="2286532"/>
            <a:ext cx="0" cy="45714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6" name="Image 15" descr="Données avec séparateur ajouté">
            <a:extLst>
              <a:ext uri="{FF2B5EF4-FFF2-40B4-BE49-F238E27FC236}">
                <a16:creationId xmlns:a16="http://schemas.microsoft.com/office/drawing/2014/main" xmlns="" id="{0DCD9493-4A89-A085-0854-6B9DF39CE3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3891" y="4726281"/>
            <a:ext cx="2199392" cy="1977933"/>
          </a:xfrm>
          <a:prstGeom prst="rect">
            <a:avLst/>
          </a:prstGeom>
          <a:noFill/>
          <a:ln w="38100">
            <a:solidFill>
              <a:schemeClr val="accent2">
                <a:lumMod val="60000"/>
                <a:lumOff val="40000"/>
              </a:schemeClr>
            </a:solidFill>
          </a:ln>
        </p:spPr>
      </p:pic>
      <p:cxnSp>
        <p:nvCxnSpPr>
          <p:cNvPr id="17" name="Connecteur droit 16">
            <a:extLst>
              <a:ext uri="{FF2B5EF4-FFF2-40B4-BE49-F238E27FC236}">
                <a16:creationId xmlns:a16="http://schemas.microsoft.com/office/drawing/2014/main" xmlns="" id="{170912EE-4830-C8B1-A29E-27ABDDED98B0}"/>
              </a:ext>
            </a:extLst>
          </p:cNvPr>
          <p:cNvCxnSpPr/>
          <p:nvPr/>
        </p:nvCxnSpPr>
        <p:spPr>
          <a:xfrm>
            <a:off x="7356353" y="2286532"/>
            <a:ext cx="0" cy="457146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 name="Image 19" descr="Données transformées">
            <a:extLst>
              <a:ext uri="{FF2B5EF4-FFF2-40B4-BE49-F238E27FC236}">
                <a16:creationId xmlns:a16="http://schemas.microsoft.com/office/drawing/2014/main" xmlns="" id="{EDE7C48E-D853-407C-DC80-D5641E01228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7779" y="4726281"/>
            <a:ext cx="2261254" cy="1977933"/>
          </a:xfrm>
          <a:prstGeom prst="rect">
            <a:avLst/>
          </a:prstGeom>
          <a:noFill/>
          <a:ln w="38100">
            <a:solidFill>
              <a:schemeClr val="accent2">
                <a:lumMod val="60000"/>
                <a:lumOff val="40000"/>
              </a:schemeClr>
            </a:solidFill>
          </a:ln>
        </p:spPr>
      </p:pic>
      <p:sp>
        <p:nvSpPr>
          <p:cNvPr id="21" name="ZoneTexte 20">
            <a:extLst>
              <a:ext uri="{FF2B5EF4-FFF2-40B4-BE49-F238E27FC236}">
                <a16:creationId xmlns:a16="http://schemas.microsoft.com/office/drawing/2014/main" xmlns="" id="{6F0C6FAF-0D7B-4B48-CD2B-B9E5AC48C6E5}"/>
              </a:ext>
            </a:extLst>
          </p:cNvPr>
          <p:cNvSpPr txBox="1"/>
          <p:nvPr/>
        </p:nvSpPr>
        <p:spPr>
          <a:xfrm>
            <a:off x="7411979" y="2120410"/>
            <a:ext cx="4533094" cy="2535566"/>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Ensuite, les données sont transformées de sorte que le séparateur puisse être défini comme un hyperplan. Ensuite, les caractéristiques des nouvelles données peuvent être utilisées pour prédire le groupe auquel un nouvel enregistrement doit appartenir.</a:t>
            </a:r>
          </a:p>
        </p:txBody>
      </p:sp>
      <p:sp>
        <p:nvSpPr>
          <p:cNvPr id="3" name="Espace réservé du numéro de diapositive 2">
            <a:extLst>
              <a:ext uri="{FF2B5EF4-FFF2-40B4-BE49-F238E27FC236}">
                <a16:creationId xmlns:a16="http://schemas.microsoft.com/office/drawing/2014/main" xmlns="" id="{7A719382-3CD4-5775-B3EA-468CF8100D25}"/>
              </a:ext>
            </a:extLst>
          </p:cNvPr>
          <p:cNvSpPr>
            <a:spLocks noGrp="1"/>
          </p:cNvSpPr>
          <p:nvPr>
            <p:ph type="sldNum" sz="quarter" idx="12"/>
          </p:nvPr>
        </p:nvSpPr>
        <p:spPr>
          <a:xfrm>
            <a:off x="8973155" y="6409394"/>
            <a:ext cx="2743200" cy="365125"/>
          </a:xfrm>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31</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8557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701052"/>
              <a:ext cx="3722324" cy="2326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Mémoire longue à court terme ( LSTM )</a:t>
              </a:r>
            </a:p>
            <a:p>
              <a:pPr marL="0" lvl="0" indent="0" algn="ctr" defTabSz="1555750">
                <a:lnSpc>
                  <a:spcPct val="90000"/>
                </a:lnSpc>
                <a:spcBef>
                  <a:spcPct val="0"/>
                </a:spcBef>
                <a:spcAft>
                  <a:spcPct val="35000"/>
                </a:spcAft>
                <a:buNone/>
              </a:pPr>
              <a:endParaRPr lang="fr-FR" sz="2400" kern="1200" dirty="0">
                <a:effectLst>
                  <a:glow rad="228600">
                    <a:schemeClr val="accent2">
                      <a:satMod val="175000"/>
                      <a:alpha val="40000"/>
                    </a:schemeClr>
                  </a:glow>
                </a:effectLst>
                <a:latin typeface="Cooper Black" panose="0208090404030B020404" pitchFamily="18" charset="0"/>
              </a:endParaRPr>
            </a:p>
          </p:txBody>
        </p:sp>
      </p:grpSp>
      <p:sp>
        <p:nvSpPr>
          <p:cNvPr id="3" name="ZoneTexte 2">
            <a:extLst>
              <a:ext uri="{FF2B5EF4-FFF2-40B4-BE49-F238E27FC236}">
                <a16:creationId xmlns:a16="http://schemas.microsoft.com/office/drawing/2014/main" xmlns="" id="{C5DC16E1-D15F-605E-CA5F-4D152C0AC5A5}"/>
              </a:ext>
            </a:extLst>
          </p:cNvPr>
          <p:cNvSpPr txBox="1"/>
          <p:nvPr/>
        </p:nvSpPr>
        <p:spPr>
          <a:xfrm>
            <a:off x="855250" y="2265548"/>
            <a:ext cx="10516674" cy="1289071"/>
          </a:xfrm>
          <a:prstGeom prst="rect">
            <a:avLst/>
          </a:prstGeom>
          <a:noFill/>
        </p:spPr>
        <p:txBody>
          <a:bodyPr wrap="square" rtlCol="0">
            <a:spAutoFit/>
          </a:bodyPr>
          <a:lstStyle/>
          <a:p>
            <a:pPr algn="just">
              <a:lnSpc>
                <a:spcPct val="150000"/>
              </a:lnSpc>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Les réseaux de neurones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récurrents sont très utilisés dans des applications telles que le traitement automatisé du langage. Ils posent cependant des problèmes d’apprentissage lorsque les séquences à traiter deviennent trop longues. </a:t>
            </a:r>
            <a:endParaRPr lang="fr-FR"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xmlns="" id="{AAB681A5-18D3-083B-2E7E-A2ABC0510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328" y="3770062"/>
            <a:ext cx="6952518" cy="2384160"/>
          </a:xfrm>
          <a:prstGeom prst="rect">
            <a:avLst/>
          </a:prstGeom>
          <a:ln w="38100">
            <a:solidFill>
              <a:schemeClr val="accent2">
                <a:lumMod val="60000"/>
                <a:lumOff val="40000"/>
              </a:schemeClr>
            </a:solidFill>
          </a:ln>
        </p:spPr>
      </p:pic>
      <p:sp>
        <p:nvSpPr>
          <p:cNvPr id="2" name="Espace réservé du numéro de diapositive 1">
            <a:extLst>
              <a:ext uri="{FF2B5EF4-FFF2-40B4-BE49-F238E27FC236}">
                <a16:creationId xmlns:a16="http://schemas.microsoft.com/office/drawing/2014/main" xmlns="" id="{7882167E-A7F0-679D-1160-8FA543B29F88}"/>
              </a:ext>
            </a:extLst>
          </p:cNvPr>
          <p:cNvSpPr>
            <a:spLocks noGrp="1"/>
          </p:cNvSpPr>
          <p:nvPr>
            <p:ph type="sldNum" sz="quarter" idx="12"/>
          </p:nvPr>
        </p:nvSpPr>
        <p:spPr/>
        <p:txBody>
          <a:bodyPr vert="horz" lIns="91440" tIns="45720" rIns="91440" bIns="45720" rtlCol="0" anchor="ct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pPr/>
              <a:t>32</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8947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818999"/>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701052"/>
              <a:ext cx="3722324" cy="2326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Mémoire longue à court terme ( LSTM )</a:t>
              </a:r>
            </a:p>
            <a:p>
              <a:pPr marL="0" lvl="0" indent="0" algn="ctr" defTabSz="1555750">
                <a:lnSpc>
                  <a:spcPct val="90000"/>
                </a:lnSpc>
                <a:spcBef>
                  <a:spcPct val="0"/>
                </a:spcBef>
                <a:spcAft>
                  <a:spcPct val="35000"/>
                </a:spcAft>
                <a:buNone/>
              </a:pPr>
              <a:endParaRPr lang="fr-FR" sz="2400" kern="1200" dirty="0">
                <a:effectLst>
                  <a:glow rad="228600">
                    <a:schemeClr val="accent2">
                      <a:satMod val="175000"/>
                      <a:alpha val="40000"/>
                    </a:schemeClr>
                  </a:glow>
                </a:effectLst>
                <a:latin typeface="Cooper Black" panose="0208090404030B020404" pitchFamily="18" charset="0"/>
              </a:endParaRPr>
            </a:p>
          </p:txBody>
        </p:sp>
      </p:grpSp>
      <p:sp>
        <p:nvSpPr>
          <p:cNvPr id="3" name="ZoneTexte 2">
            <a:extLst>
              <a:ext uri="{FF2B5EF4-FFF2-40B4-BE49-F238E27FC236}">
                <a16:creationId xmlns:a16="http://schemas.microsoft.com/office/drawing/2014/main" xmlns="" id="{C5DC16E1-D15F-605E-CA5F-4D152C0AC5A5}"/>
              </a:ext>
            </a:extLst>
          </p:cNvPr>
          <p:cNvSpPr txBox="1"/>
          <p:nvPr/>
        </p:nvSpPr>
        <p:spPr>
          <a:xfrm>
            <a:off x="1053285" y="2246887"/>
            <a:ext cx="10516674" cy="873572"/>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Les </a:t>
            </a:r>
            <a:r>
              <a:rPr lang="fr-FR" b="1" dirty="0">
                <a:latin typeface="Times New Roman" panose="02020603050405020304" pitchFamily="18" charset="0"/>
                <a:cs typeface="Times New Roman" panose="02020603050405020304" pitchFamily="18" charset="0"/>
              </a:rPr>
              <a:t>LSTM</a:t>
            </a:r>
            <a:r>
              <a:rPr lang="fr-FR" dirty="0">
                <a:latin typeface="Times New Roman" panose="02020603050405020304" pitchFamily="18" charset="0"/>
                <a:cs typeface="Times New Roman" panose="02020603050405020304" pitchFamily="18" charset="0"/>
              </a:rPr>
              <a:t> reposent sur un mécanisme de mémoire interne piloté par des portes de contrôle. Tous les éléments étant différentiables, ces réseaux s'apprennent par une rétropropagation à travers le temps classique.</a:t>
            </a:r>
          </a:p>
        </p:txBody>
      </p:sp>
      <p:pic>
        <p:nvPicPr>
          <p:cNvPr id="13" name="Image 12">
            <a:extLst>
              <a:ext uri="{FF2B5EF4-FFF2-40B4-BE49-F238E27FC236}">
                <a16:creationId xmlns:a16="http://schemas.microsoft.com/office/drawing/2014/main" xmlns="" id="{D854E0A8-FCD1-B1C9-474A-7D19EDA847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3285" y="3317241"/>
            <a:ext cx="4980603" cy="3288683"/>
          </a:xfrm>
          <a:prstGeom prst="rect">
            <a:avLst/>
          </a:prstGeom>
          <a:noFill/>
          <a:ln w="38100">
            <a:solidFill>
              <a:schemeClr val="accent2">
                <a:lumMod val="60000"/>
                <a:lumOff val="40000"/>
              </a:schemeClr>
            </a:solidFill>
          </a:ln>
        </p:spPr>
      </p:pic>
      <p:sp>
        <p:nvSpPr>
          <p:cNvPr id="2" name="Espace réservé du numéro de diapositive 1">
            <a:extLst>
              <a:ext uri="{FF2B5EF4-FFF2-40B4-BE49-F238E27FC236}">
                <a16:creationId xmlns:a16="http://schemas.microsoft.com/office/drawing/2014/main" xmlns="" id="{1BB66EC2-B04A-9B82-6B10-21E131AD2A56}"/>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33</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6530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1130264"/>
            <a:chOff x="0" y="154662"/>
            <a:chExt cx="3802284" cy="1130264"/>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194642"/>
              <a:ext cx="3722324" cy="1090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200" kern="1200" dirty="0">
                  <a:effectLst>
                    <a:glow rad="228600">
                      <a:schemeClr val="accent2">
                        <a:satMod val="175000"/>
                        <a:alpha val="40000"/>
                      </a:schemeClr>
                    </a:glow>
                  </a:effectLst>
                  <a:latin typeface="Cooper Black" panose="0208090404030B020404" pitchFamily="18" charset="0"/>
                </a:rPr>
                <a:t>K-Moyennes ( K-</a:t>
              </a:r>
              <a:r>
                <a:rPr lang="fr-FR" sz="2200" kern="1200" dirty="0" err="1">
                  <a:effectLst>
                    <a:glow rad="228600">
                      <a:schemeClr val="accent2">
                        <a:satMod val="175000"/>
                        <a:alpha val="40000"/>
                      </a:schemeClr>
                    </a:glow>
                  </a:effectLst>
                  <a:latin typeface="Cooper Black" panose="0208090404030B020404" pitchFamily="18" charset="0"/>
                </a:rPr>
                <a:t>Means</a:t>
              </a:r>
              <a:r>
                <a:rPr lang="fr-FR" sz="2200" kern="1200" dirty="0">
                  <a:effectLst>
                    <a:glow rad="228600">
                      <a:schemeClr val="accent2">
                        <a:satMod val="175000"/>
                        <a:alpha val="40000"/>
                      </a:schemeClr>
                    </a:glow>
                  </a:effectLst>
                  <a:latin typeface="Cooper Black" panose="0208090404030B020404" pitchFamily="18" charset="0"/>
                </a:rPr>
                <a:t> )</a:t>
              </a:r>
            </a:p>
            <a:p>
              <a:pPr marL="0" lvl="0" indent="0" algn="ctr" defTabSz="1555750">
                <a:lnSpc>
                  <a:spcPct val="90000"/>
                </a:lnSpc>
                <a:spcBef>
                  <a:spcPct val="0"/>
                </a:spcBef>
                <a:spcAft>
                  <a:spcPct val="35000"/>
                </a:spcAft>
                <a:buNone/>
              </a:pPr>
              <a:endParaRPr lang="fr-FR" sz="2400" kern="1200" dirty="0">
                <a:effectLst>
                  <a:glow rad="228600">
                    <a:schemeClr val="accent2">
                      <a:satMod val="175000"/>
                      <a:alpha val="40000"/>
                    </a:schemeClr>
                  </a:glow>
                </a:effectLst>
                <a:latin typeface="Cooper Black" panose="0208090404030B020404" pitchFamily="18" charset="0"/>
              </a:endParaRPr>
            </a:p>
          </p:txBody>
        </p:sp>
      </p:grpSp>
      <p:sp>
        <p:nvSpPr>
          <p:cNvPr id="18" name="ZoneTexte 17">
            <a:extLst>
              <a:ext uri="{FF2B5EF4-FFF2-40B4-BE49-F238E27FC236}">
                <a16:creationId xmlns:a16="http://schemas.microsoft.com/office/drawing/2014/main" xmlns="" id="{94F33F3F-EE84-4671-AB75-F7F884C1D9AC}"/>
              </a:ext>
            </a:extLst>
          </p:cNvPr>
          <p:cNvSpPr txBox="1"/>
          <p:nvPr/>
        </p:nvSpPr>
        <p:spPr>
          <a:xfrm>
            <a:off x="1038318" y="2265548"/>
            <a:ext cx="10150538" cy="1289071"/>
          </a:xfrm>
          <a:prstGeom prst="rect">
            <a:avLst/>
          </a:prstGeom>
          <a:noFill/>
        </p:spPr>
        <p:txBody>
          <a:bodyPr wrap="square" rtlCol="0">
            <a:spAutoFit/>
          </a:bodyPr>
          <a:lstStyle/>
          <a:p>
            <a:pPr algn="just">
              <a:lnSpc>
                <a:spcPct val="150000"/>
              </a:lnSpc>
            </a:pPr>
            <a:r>
              <a:rPr lang="fr-FR" b="1" dirty="0">
                <a:latin typeface="Times New Roman" panose="02020603050405020304" pitchFamily="18" charset="0"/>
                <a:cs typeface="Times New Roman" panose="02020603050405020304" pitchFamily="18" charset="0"/>
              </a:rPr>
              <a:t>K-</a:t>
            </a:r>
            <a:r>
              <a:rPr lang="fr-FR" b="1" dirty="0" err="1">
                <a:latin typeface="Times New Roman" panose="02020603050405020304" pitchFamily="18" charset="0"/>
                <a:cs typeface="Times New Roman" panose="02020603050405020304" pitchFamily="18" charset="0"/>
              </a:rPr>
              <a:t>Means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 un algorithme de partitionnement des données en K nombre de groupes ou clusters. Chaque objet sera associé à un seul cluster. Le nombre K est fixé par l'utilisateur. Cet algorithme </a:t>
            </a:r>
            <a:r>
              <a:rPr lang="fr-CA" dirty="0">
                <a:latin typeface="Times New Roman" panose="02020603050405020304" pitchFamily="18" charset="0"/>
                <a:cs typeface="Times New Roman" panose="02020603050405020304" pitchFamily="18" charset="0"/>
              </a:rPr>
              <a:t>vise à regrouper plusieurs données dans un jeu de donné selon les similitudes.</a:t>
            </a:r>
            <a:endParaRPr lang="fr-FR" sz="2400" u="sng" dirty="0">
              <a:solidFill>
                <a:srgbClr val="333F50"/>
              </a:solidFill>
              <a:latin typeface="Times New Roman" panose="02020603050405020304" pitchFamily="18" charset="0"/>
              <a:cs typeface="Times New Roman" panose="02020603050405020304" pitchFamily="18" charset="0"/>
            </a:endParaRPr>
          </a:p>
        </p:txBody>
      </p:sp>
      <p:pic>
        <p:nvPicPr>
          <p:cNvPr id="13" name="Image 12" descr="K-Means Clustering Algorithm">
            <a:extLst>
              <a:ext uri="{FF2B5EF4-FFF2-40B4-BE49-F238E27FC236}">
                <a16:creationId xmlns:a16="http://schemas.microsoft.com/office/drawing/2014/main" xmlns="" id="{B6150843-F6E0-88D2-D166-8BEA00E075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8557" y="3675925"/>
            <a:ext cx="5314886" cy="2683721"/>
          </a:xfrm>
          <a:prstGeom prst="rect">
            <a:avLst/>
          </a:prstGeom>
          <a:noFill/>
          <a:ln w="38100">
            <a:solidFill>
              <a:schemeClr val="accent2">
                <a:lumMod val="60000"/>
                <a:lumOff val="40000"/>
              </a:schemeClr>
            </a:solidFill>
          </a:ln>
        </p:spPr>
      </p:pic>
      <p:sp>
        <p:nvSpPr>
          <p:cNvPr id="2" name="Espace réservé du numéro de diapositive 1">
            <a:extLst>
              <a:ext uri="{FF2B5EF4-FFF2-40B4-BE49-F238E27FC236}">
                <a16:creationId xmlns:a16="http://schemas.microsoft.com/office/drawing/2014/main" xmlns="" id="{80932CF7-8487-E798-0BE3-D83E17AC6A54}"/>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34</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5406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Méthodologie</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grpSp>
        <p:nvGrpSpPr>
          <p:cNvPr id="8" name="Groupe 7">
            <a:extLst>
              <a:ext uri="{FF2B5EF4-FFF2-40B4-BE49-F238E27FC236}">
                <a16:creationId xmlns:a16="http://schemas.microsoft.com/office/drawing/2014/main" xmlns="" id="{35BA64B8-8D1F-4C17-CFD9-0FF25F54F92E}"/>
              </a:ext>
            </a:extLst>
          </p:cNvPr>
          <p:cNvGrpSpPr/>
          <p:nvPr/>
        </p:nvGrpSpPr>
        <p:grpSpPr>
          <a:xfrm>
            <a:off x="4194858" y="1231106"/>
            <a:ext cx="3802284" cy="1118681"/>
            <a:chOff x="0" y="154662"/>
            <a:chExt cx="3802284" cy="818999"/>
          </a:xfrm>
        </p:grpSpPr>
        <p:sp>
          <p:nvSpPr>
            <p:cNvPr id="10" name="Rectangle : coins arrondis 9">
              <a:extLst>
                <a:ext uri="{FF2B5EF4-FFF2-40B4-BE49-F238E27FC236}">
                  <a16:creationId xmlns:a16="http://schemas.microsoft.com/office/drawing/2014/main" xmlns="" id="{267D5A15-8152-1D3B-0206-58B44916F23C}"/>
                </a:ext>
              </a:extLst>
            </p:cNvPr>
            <p:cNvSpPr/>
            <p:nvPr/>
          </p:nvSpPr>
          <p:spPr>
            <a:xfrm>
              <a:off x="0" y="154662"/>
              <a:ext cx="3802284" cy="818999"/>
            </a:xfrm>
            <a:prstGeom prst="roundRect">
              <a:avLst/>
            </a:prstGeom>
            <a:effectLst>
              <a:outerShdw blurRad="50800" dist="38100" dir="16200000" rotWithShape="0">
                <a:prstClr val="black">
                  <a:alpha val="40000"/>
                </a:prstClr>
              </a:outerShdw>
            </a:effectLst>
          </p:spPr>
          <p:style>
            <a:lnRef idx="3">
              <a:schemeClr val="lt1">
                <a:hueOff val="0"/>
                <a:satOff val="0"/>
                <a:lumOff val="0"/>
                <a:alphaOff val="0"/>
              </a:schemeClr>
            </a:lnRef>
            <a:fillRef idx="1">
              <a:schemeClr val="accent3">
                <a:hueOff val="0"/>
                <a:satOff val="0"/>
                <a:lumOff val="0"/>
                <a:alphaOff val="0"/>
              </a:schemeClr>
            </a:fillRef>
            <a:effectRef idx="1">
              <a:scrgbClr r="0" g="0" b="0"/>
            </a:effectRef>
            <a:fontRef idx="minor">
              <a:schemeClr val="lt1"/>
            </a:fontRef>
          </p:style>
        </p:sp>
        <p:sp>
          <p:nvSpPr>
            <p:cNvPr id="12" name="Rectangle : coins arrondis 4">
              <a:extLst>
                <a:ext uri="{FF2B5EF4-FFF2-40B4-BE49-F238E27FC236}">
                  <a16:creationId xmlns:a16="http://schemas.microsoft.com/office/drawing/2014/main" xmlns="" id="{042B65B2-72FF-232E-C1B2-70C0487915D7}"/>
                </a:ext>
              </a:extLst>
            </p:cNvPr>
            <p:cNvSpPr txBox="1"/>
            <p:nvPr/>
          </p:nvSpPr>
          <p:spPr>
            <a:xfrm>
              <a:off x="39980" y="560602"/>
              <a:ext cx="3722324" cy="373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2400" kern="1200" dirty="0">
                  <a:effectLst>
                    <a:glow rad="228600">
                      <a:schemeClr val="accent2">
                        <a:satMod val="175000"/>
                        <a:alpha val="40000"/>
                      </a:schemeClr>
                    </a:glow>
                  </a:effectLst>
                  <a:latin typeface="Cooper Black" panose="0208090404030B020404" pitchFamily="18" charset="0"/>
                </a:rPr>
                <a:t>Environnement matériel et logiciel utilisé</a:t>
              </a:r>
            </a:p>
            <a:p>
              <a:pPr marL="0" lvl="0" indent="0" algn="ctr" defTabSz="1555750">
                <a:lnSpc>
                  <a:spcPct val="90000"/>
                </a:lnSpc>
                <a:spcBef>
                  <a:spcPct val="0"/>
                </a:spcBef>
                <a:spcAft>
                  <a:spcPct val="35000"/>
                </a:spcAft>
                <a:buNone/>
              </a:pPr>
              <a:endParaRPr lang="fr-FR" sz="2400" kern="1200" dirty="0">
                <a:effectLst>
                  <a:glow rad="228600">
                    <a:schemeClr val="accent2">
                      <a:satMod val="175000"/>
                      <a:alpha val="40000"/>
                    </a:schemeClr>
                  </a:glow>
                </a:effectLst>
                <a:latin typeface="Cooper Black" panose="0208090404030B020404" pitchFamily="18" charset="0"/>
              </a:endParaRPr>
            </a:p>
          </p:txBody>
        </p:sp>
      </p:grpSp>
      <p:grpSp>
        <p:nvGrpSpPr>
          <p:cNvPr id="16" name="Groupe 15">
            <a:extLst>
              <a:ext uri="{FF2B5EF4-FFF2-40B4-BE49-F238E27FC236}">
                <a16:creationId xmlns:a16="http://schemas.microsoft.com/office/drawing/2014/main" xmlns="" id="{5637DB5C-C72C-DD1F-EA15-DE36F11712E2}"/>
              </a:ext>
            </a:extLst>
          </p:cNvPr>
          <p:cNvGrpSpPr/>
          <p:nvPr/>
        </p:nvGrpSpPr>
        <p:grpSpPr>
          <a:xfrm>
            <a:off x="8300853" y="2683132"/>
            <a:ext cx="2334638" cy="1743401"/>
            <a:chOff x="8300853" y="2683132"/>
            <a:chExt cx="2334638" cy="1743401"/>
          </a:xfrm>
        </p:grpSpPr>
        <p:pic>
          <p:nvPicPr>
            <p:cNvPr id="14" name="Picture 5">
              <a:extLst>
                <a:ext uri="{FF2B5EF4-FFF2-40B4-BE49-F238E27FC236}">
                  <a16:creationId xmlns:a16="http://schemas.microsoft.com/office/drawing/2014/main" xmlns="" id="{3EB3801D-D942-56A6-18AF-926ADF2BA6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8060" y="2683132"/>
              <a:ext cx="1366604" cy="1269803"/>
            </a:xfrm>
            <a:prstGeom prst="rect">
              <a:avLst/>
            </a:prstGeom>
            <a:noFill/>
            <a:ln>
              <a:noFill/>
            </a:ln>
          </p:spPr>
        </p:pic>
        <p:sp>
          <p:nvSpPr>
            <p:cNvPr id="15" name="ZoneTexte 14">
              <a:extLst>
                <a:ext uri="{FF2B5EF4-FFF2-40B4-BE49-F238E27FC236}">
                  <a16:creationId xmlns:a16="http://schemas.microsoft.com/office/drawing/2014/main" xmlns="" id="{A94D132B-C985-1128-93BE-8C49BB818A8C}"/>
                </a:ext>
              </a:extLst>
            </p:cNvPr>
            <p:cNvSpPr txBox="1"/>
            <p:nvPr/>
          </p:nvSpPr>
          <p:spPr>
            <a:xfrm>
              <a:off x="8300853" y="4057201"/>
              <a:ext cx="2334638" cy="369332"/>
            </a:xfrm>
            <a:prstGeom prst="rect">
              <a:avLst/>
            </a:prstGeom>
            <a:noFill/>
          </p:spPr>
          <p:txBody>
            <a:bodyPr wrap="square" rtlCol="0">
              <a:spAutoFit/>
            </a:bodyPr>
            <a:lstStyle/>
            <a:p>
              <a:r>
                <a:rPr lang="fr-FR" dirty="0"/>
                <a:t>Visual Studio Code</a:t>
              </a:r>
            </a:p>
          </p:txBody>
        </p:sp>
      </p:grpSp>
      <p:grpSp>
        <p:nvGrpSpPr>
          <p:cNvPr id="17" name="Groupe 16">
            <a:extLst>
              <a:ext uri="{FF2B5EF4-FFF2-40B4-BE49-F238E27FC236}">
                <a16:creationId xmlns:a16="http://schemas.microsoft.com/office/drawing/2014/main" xmlns="" id="{0B70EF07-C76D-B113-C1E0-184E4F421CF7}"/>
              </a:ext>
            </a:extLst>
          </p:cNvPr>
          <p:cNvGrpSpPr/>
          <p:nvPr/>
        </p:nvGrpSpPr>
        <p:grpSpPr>
          <a:xfrm>
            <a:off x="4578803" y="3455917"/>
            <a:ext cx="3003741" cy="1869255"/>
            <a:chOff x="4412079" y="2521290"/>
            <a:chExt cx="3003741" cy="1869255"/>
          </a:xfrm>
        </p:grpSpPr>
        <p:pic>
          <p:nvPicPr>
            <p:cNvPr id="4" name="Image 3">
              <a:extLst>
                <a:ext uri="{FF2B5EF4-FFF2-40B4-BE49-F238E27FC236}">
                  <a16:creationId xmlns:a16="http://schemas.microsoft.com/office/drawing/2014/main" xmlns="" id="{8E6326A5-EE4E-999F-48E0-CF6EB01766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2079" y="2521290"/>
              <a:ext cx="2756836" cy="1697752"/>
            </a:xfrm>
            <a:prstGeom prst="rect">
              <a:avLst/>
            </a:prstGeom>
          </p:spPr>
        </p:pic>
        <p:sp>
          <p:nvSpPr>
            <p:cNvPr id="18" name="ZoneTexte 17">
              <a:extLst>
                <a:ext uri="{FF2B5EF4-FFF2-40B4-BE49-F238E27FC236}">
                  <a16:creationId xmlns:a16="http://schemas.microsoft.com/office/drawing/2014/main" xmlns="" id="{8C07B611-F392-1852-7394-4E03FB5549CA}"/>
                </a:ext>
              </a:extLst>
            </p:cNvPr>
            <p:cNvSpPr txBox="1"/>
            <p:nvPr/>
          </p:nvSpPr>
          <p:spPr>
            <a:xfrm>
              <a:off x="5081182" y="4021213"/>
              <a:ext cx="2334638" cy="369332"/>
            </a:xfrm>
            <a:prstGeom prst="rect">
              <a:avLst/>
            </a:prstGeom>
            <a:noFill/>
          </p:spPr>
          <p:txBody>
            <a:bodyPr wrap="square" rtlCol="0">
              <a:spAutoFit/>
            </a:bodyPr>
            <a:lstStyle/>
            <a:p>
              <a:r>
                <a:rPr lang="fr-FR" dirty="0"/>
                <a:t>Google Colab</a:t>
              </a:r>
            </a:p>
          </p:txBody>
        </p:sp>
      </p:grpSp>
      <p:grpSp>
        <p:nvGrpSpPr>
          <p:cNvPr id="21" name="Groupe 20">
            <a:extLst>
              <a:ext uri="{FF2B5EF4-FFF2-40B4-BE49-F238E27FC236}">
                <a16:creationId xmlns:a16="http://schemas.microsoft.com/office/drawing/2014/main" xmlns="" id="{EB1C54C2-9FF4-E149-B3C1-A09BA6448862}"/>
              </a:ext>
            </a:extLst>
          </p:cNvPr>
          <p:cNvGrpSpPr/>
          <p:nvPr/>
        </p:nvGrpSpPr>
        <p:grpSpPr>
          <a:xfrm>
            <a:off x="1606632" y="2567126"/>
            <a:ext cx="2558542" cy="1823419"/>
            <a:chOff x="1606632" y="2567126"/>
            <a:chExt cx="2558542" cy="1823419"/>
          </a:xfrm>
        </p:grpSpPr>
        <p:pic>
          <p:nvPicPr>
            <p:cNvPr id="6" name="Image 5">
              <a:extLst>
                <a:ext uri="{FF2B5EF4-FFF2-40B4-BE49-F238E27FC236}">
                  <a16:creationId xmlns:a16="http://schemas.microsoft.com/office/drawing/2014/main" xmlns="" id="{7FA1E9E3-948C-49CC-9408-F51197A77D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6632" y="2567126"/>
              <a:ext cx="1391223" cy="1385809"/>
            </a:xfrm>
            <a:prstGeom prst="rect">
              <a:avLst/>
            </a:prstGeom>
          </p:spPr>
        </p:pic>
        <p:sp>
          <p:nvSpPr>
            <p:cNvPr id="20" name="ZoneTexte 19">
              <a:extLst>
                <a:ext uri="{FF2B5EF4-FFF2-40B4-BE49-F238E27FC236}">
                  <a16:creationId xmlns:a16="http://schemas.microsoft.com/office/drawing/2014/main" xmlns="" id="{3B76C811-3435-6792-D44B-EA6EC17F045B}"/>
                </a:ext>
              </a:extLst>
            </p:cNvPr>
            <p:cNvSpPr txBox="1"/>
            <p:nvPr/>
          </p:nvSpPr>
          <p:spPr>
            <a:xfrm>
              <a:off x="1830536" y="4021213"/>
              <a:ext cx="2334638" cy="369332"/>
            </a:xfrm>
            <a:prstGeom prst="rect">
              <a:avLst/>
            </a:prstGeom>
            <a:noFill/>
          </p:spPr>
          <p:txBody>
            <a:bodyPr wrap="square" rtlCol="0">
              <a:spAutoFit/>
            </a:bodyPr>
            <a:lstStyle/>
            <a:p>
              <a:r>
                <a:rPr lang="fr-FR" dirty="0"/>
                <a:t>Python</a:t>
              </a:r>
            </a:p>
          </p:txBody>
        </p:sp>
      </p:grpSp>
      <p:sp>
        <p:nvSpPr>
          <p:cNvPr id="26" name="Espace réservé du numéro de diapositive 25">
            <a:extLst>
              <a:ext uri="{FF2B5EF4-FFF2-40B4-BE49-F238E27FC236}">
                <a16:creationId xmlns:a16="http://schemas.microsoft.com/office/drawing/2014/main" xmlns="" id="{3A1E4662-4A94-FB7A-60A9-46E920F91199}"/>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35</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8282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1" name="ZoneTexte 10">
            <a:extLst>
              <a:ext uri="{FF2B5EF4-FFF2-40B4-BE49-F238E27FC236}">
                <a16:creationId xmlns:a16="http://schemas.microsoft.com/office/drawing/2014/main" xmlns="" id="{8B90E234-DEAD-C6E2-F8D1-B78D2E750515}"/>
              </a:ext>
            </a:extLst>
          </p:cNvPr>
          <p:cNvSpPr txBox="1"/>
          <p:nvPr/>
        </p:nvSpPr>
        <p:spPr>
          <a:xfrm>
            <a:off x="649069" y="2979534"/>
            <a:ext cx="10893862" cy="1015663"/>
          </a:xfrm>
          <a:prstGeom prst="rect">
            <a:avLst/>
          </a:prstGeom>
          <a:noFill/>
        </p:spPr>
        <p:txBody>
          <a:bodyPr wrap="square">
            <a:spAutoFit/>
          </a:bodyPr>
          <a:lstStyle/>
          <a:p>
            <a:r>
              <a:rPr lang="fr-FR"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III </a:t>
            </a:r>
            <a:r>
              <a:rPr lang="fr-FR" sz="6000" dirty="0">
                <a:solidFill>
                  <a:srgbClr val="333F50"/>
                </a:solidFill>
                <a:latin typeface="Cooper Black" panose="0208090404030B020404" pitchFamily="18" charset="0"/>
                <a:cs typeface="Aharoni" panose="02010803020104030203" pitchFamily="2" charset="-79"/>
              </a:rPr>
              <a:t>- Résultats et discussion</a:t>
            </a:r>
          </a:p>
        </p:txBody>
      </p:sp>
    </p:spTree>
    <p:extLst>
      <p:ext uri="{BB962C8B-B14F-4D97-AF65-F5344CB8AC3E}">
        <p14:creationId xmlns:p14="http://schemas.microsoft.com/office/powerpoint/2010/main" val="3612444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III </a:t>
            </a:r>
            <a:r>
              <a:rPr lang="fr-FR" sz="3200" dirty="0">
                <a:solidFill>
                  <a:srgbClr val="333F50"/>
                </a:solidFill>
                <a:effectLst>
                  <a:reflection blurRad="6350" stA="55000" endA="300" endPos="45500" dir="5400000" sy="-100000" algn="bl" rotWithShape="0"/>
                </a:effectLst>
                <a:latin typeface="Cooper Black" panose="0208090404030B020404" pitchFamily="18" charset="0"/>
                <a:cs typeface="Aharoni" panose="02010803020104030203" pitchFamily="2" charset="-79"/>
              </a:rPr>
              <a:t>- Résultats et discussion</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sp>
        <p:nvSpPr>
          <p:cNvPr id="2" name="ZoneTexte 1">
            <a:extLst>
              <a:ext uri="{FF2B5EF4-FFF2-40B4-BE49-F238E27FC236}">
                <a16:creationId xmlns:a16="http://schemas.microsoft.com/office/drawing/2014/main" xmlns="" id="{6328187D-7797-A5E7-7FE7-02C6C3AAAF9C}"/>
              </a:ext>
            </a:extLst>
          </p:cNvPr>
          <p:cNvSpPr txBox="1"/>
          <p:nvPr/>
        </p:nvSpPr>
        <p:spPr>
          <a:xfrm>
            <a:off x="1511558" y="1436914"/>
            <a:ext cx="8920065" cy="2446824"/>
          </a:xfrm>
          <a:prstGeom prst="rect">
            <a:avLst/>
          </a:prstGeom>
          <a:noFill/>
          <a:ln w="19050">
            <a:solidFill>
              <a:schemeClr val="accent2">
                <a:lumMod val="60000"/>
                <a:lumOff val="40000"/>
              </a:schemeClr>
            </a:solidFill>
          </a:ln>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Apr</a:t>
            </a:r>
            <a:r>
              <a:rPr lang="fr-FR" dirty="0">
                <a:latin typeface="Times New Roman" panose="02020603050405020304" pitchFamily="18" charset="0"/>
                <a:cs typeface="Times New Roman" panose="02020603050405020304" pitchFamily="18" charset="0"/>
              </a:rPr>
              <a:t>è</a:t>
            </a:r>
            <a:r>
              <a:rPr lang="en-US" dirty="0">
                <a:latin typeface="Times New Roman" panose="02020603050405020304" pitchFamily="18" charset="0"/>
                <a:cs typeface="Times New Roman" panose="02020603050405020304" pitchFamily="18" charset="0"/>
              </a:rPr>
              <a:t>s les phases du pr</a:t>
            </a:r>
            <a:r>
              <a:rPr lang="ar-MA" dirty="0">
                <a:latin typeface="Times New Roman" panose="02020603050405020304" pitchFamily="18" charset="0"/>
                <a:cs typeface="Times New Roman" panose="02020603050405020304" pitchFamily="18" charset="0"/>
              </a:rPr>
              <a:t>é</a:t>
            </a:r>
            <a:r>
              <a:rPr lang="en-US" dirty="0">
                <a:latin typeface="Times New Roman" panose="02020603050405020304" pitchFamily="18" charset="0"/>
                <a:cs typeface="Times New Roman" panose="02020603050405020304" pitchFamily="18" charset="0"/>
              </a:rPr>
              <a:t>traitement du corpus d’apprentissage et l’extraction des </a:t>
            </a:r>
            <a:r>
              <a:rPr lang="en-US" dirty="0" err="1">
                <a:latin typeface="Times New Roman" panose="02020603050405020304" pitchFamily="18" charset="0"/>
                <a:cs typeface="Times New Roman" panose="02020603050405020304" pitchFamily="18" charset="0"/>
              </a:rPr>
              <a:t>caract</a:t>
            </a:r>
            <a:r>
              <a:rPr lang="ar-MA" dirty="0">
                <a:latin typeface="Times New Roman" panose="02020603050405020304" pitchFamily="18" charset="0"/>
                <a:cs typeface="Times New Roman" panose="02020603050405020304" pitchFamily="18" charset="0"/>
              </a:rPr>
              <a:t>é</a:t>
            </a:r>
            <a:r>
              <a:rPr lang="en-US" dirty="0" err="1">
                <a:latin typeface="Times New Roman" panose="02020603050405020304" pitchFamily="18" charset="0"/>
                <a:cs typeface="Times New Roman" panose="02020603050405020304" pitchFamily="18" charset="0"/>
              </a:rPr>
              <a:t>ristiques</a:t>
            </a:r>
            <a:r>
              <a:rPr lang="en-US" dirty="0">
                <a:latin typeface="Times New Roman" panose="02020603050405020304" pitchFamily="18" charset="0"/>
                <a:cs typeface="Times New Roman" panose="02020603050405020304" pitchFamily="18" charset="0"/>
              </a:rPr>
              <a:t>. Maintenant discutons le rapport statistique d’apprentissage automatique de chaque classifieur, en se basant sur le crit</a:t>
            </a:r>
            <a:r>
              <a:rPr lang="fr-FR" dirty="0">
                <a:latin typeface="Times New Roman" panose="02020603050405020304" pitchFamily="18" charset="0"/>
                <a:cs typeface="Times New Roman" panose="02020603050405020304" pitchFamily="18" charset="0"/>
              </a:rPr>
              <a:t>è</a:t>
            </a:r>
            <a:r>
              <a:rPr lang="en-US" dirty="0">
                <a:latin typeface="Times New Roman" panose="02020603050405020304" pitchFamily="18" charset="0"/>
                <a:cs typeface="Times New Roman" panose="02020603050405020304" pitchFamily="18" charset="0"/>
              </a:rPr>
              <a:t>re </a:t>
            </a:r>
            <a:r>
              <a:rPr lang="en-US" b="1" dirty="0">
                <a:latin typeface="Times New Roman" panose="02020603050405020304" pitchFamily="18" charset="0"/>
                <a:cs typeface="Times New Roman" panose="02020603050405020304" pitchFamily="18" charset="0"/>
              </a:rPr>
              <a:t>du prétraitement </a:t>
            </a:r>
            <a:r>
              <a:rPr lang="en-US" dirty="0">
                <a:latin typeface="Times New Roman" panose="02020603050405020304" pitchFamily="18" charset="0"/>
                <a:cs typeface="Times New Roman" panose="02020603050405020304" pitchFamily="18" charset="0"/>
              </a:rPr>
              <a:t>des e-mails, c’est </a:t>
            </a:r>
            <a:r>
              <a:rPr lang="fr-FR" dirty="0">
                <a:latin typeface="Times New Roman" panose="02020603050405020304" pitchFamily="18" charset="0"/>
                <a:cs typeface="Times New Roman" panose="02020603050405020304" pitchFamily="18" charset="0"/>
              </a:rPr>
              <a:t>à </a:t>
            </a:r>
            <a:r>
              <a:rPr lang="en-US" dirty="0">
                <a:latin typeface="Times New Roman" panose="02020603050405020304" pitchFamily="18" charset="0"/>
                <a:cs typeface="Times New Roman" panose="02020603050405020304" pitchFamily="18" charset="0"/>
              </a:rPr>
              <a:t>dire effectuer une démarche d’apprentissage des classifieurs avec le prétraitement des messages et l’autre sans , et finissons par une lecture comparative du </a:t>
            </a:r>
            <a:r>
              <a:rPr lang="en-US" b="1" dirty="0">
                <a:latin typeface="Times New Roman" panose="02020603050405020304" pitchFamily="18" charset="0"/>
                <a:cs typeface="Times New Roman" panose="02020603050405020304" pitchFamily="18" charset="0"/>
              </a:rPr>
              <a:t>rapport statistique </a:t>
            </a:r>
            <a:r>
              <a:rPr lang="en-US" dirty="0">
                <a:latin typeface="Times New Roman" panose="02020603050405020304" pitchFamily="18" charset="0"/>
                <a:cs typeface="Times New Roman" panose="02020603050405020304" pitchFamily="18" charset="0"/>
              </a:rPr>
              <a:t>des résultats.</a:t>
            </a:r>
          </a:p>
          <a:p>
            <a:pPr algn="ctr"/>
            <a:endParaRPr lang="fr-FR" dirty="0"/>
          </a:p>
        </p:txBody>
      </p:sp>
      <p:sp>
        <p:nvSpPr>
          <p:cNvPr id="4" name="ZoneTexte 3">
            <a:extLst>
              <a:ext uri="{FF2B5EF4-FFF2-40B4-BE49-F238E27FC236}">
                <a16:creationId xmlns:a16="http://schemas.microsoft.com/office/drawing/2014/main" xmlns="" id="{53A57C8E-4D7D-FC9F-BE82-4B28896B3ED4}"/>
              </a:ext>
            </a:extLst>
          </p:cNvPr>
          <p:cNvSpPr txBox="1"/>
          <p:nvPr/>
        </p:nvSpPr>
        <p:spPr>
          <a:xfrm>
            <a:off x="1511558" y="4282750"/>
            <a:ext cx="9013371" cy="2542363"/>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La lecture statistique du rapport est basée sur 3 param</a:t>
            </a:r>
            <a:r>
              <a:rPr lang="fr-FR" dirty="0">
                <a:latin typeface="Times New Roman" panose="02020603050405020304" pitchFamily="18" charset="0"/>
                <a:cs typeface="Times New Roman" panose="02020603050405020304" pitchFamily="18" charset="0"/>
              </a:rPr>
              <a:t>é</a:t>
            </a:r>
            <a:r>
              <a:rPr lang="en-US" dirty="0">
                <a:latin typeface="Times New Roman" panose="02020603050405020304" pitchFamily="18" charset="0"/>
                <a:cs typeface="Times New Roman" panose="02020603050405020304" pitchFamily="18" charset="0"/>
              </a:rPr>
              <a:t>tres :</a:t>
            </a:r>
          </a:p>
          <a:p>
            <a:pPr marL="285750"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La précision</a:t>
            </a:r>
          </a:p>
          <a:p>
            <a:pPr marL="285750"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Le rappel</a:t>
            </a:r>
          </a:p>
          <a:p>
            <a:pPr marL="285750"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F-Score</a:t>
            </a:r>
          </a:p>
          <a:p>
            <a:pPr marL="285750" indent="-285750">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nSpc>
                <a:spcPct val="150000"/>
              </a:lnSpc>
            </a:pPr>
            <a:endParaRPr lang="fr-FR" dirty="0"/>
          </a:p>
        </p:txBody>
      </p:sp>
      <p:sp>
        <p:nvSpPr>
          <p:cNvPr id="3" name="Espace réservé du numéro de diapositive 2">
            <a:extLst>
              <a:ext uri="{FF2B5EF4-FFF2-40B4-BE49-F238E27FC236}">
                <a16:creationId xmlns:a16="http://schemas.microsoft.com/office/drawing/2014/main" xmlns="" id="{70035748-D3AD-014A-0638-0835B5A7F959}"/>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37</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0170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III </a:t>
            </a:r>
            <a:r>
              <a:rPr lang="fr-FR" sz="3200" dirty="0">
                <a:solidFill>
                  <a:srgbClr val="333F50"/>
                </a:solidFill>
                <a:effectLst>
                  <a:reflection blurRad="6350" stA="55000" endA="300" endPos="45500" dir="5400000" sy="-100000" algn="bl" rotWithShape="0"/>
                </a:effectLst>
                <a:latin typeface="Cooper Black" panose="0208090404030B020404" pitchFamily="18" charset="0"/>
                <a:cs typeface="Aharoni" panose="02010803020104030203" pitchFamily="2" charset="-79"/>
              </a:rPr>
              <a:t>- Résultats et discussion</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sp>
        <p:nvSpPr>
          <p:cNvPr id="2" name="Espace réservé du numéro de diapositive 1">
            <a:extLst>
              <a:ext uri="{FF2B5EF4-FFF2-40B4-BE49-F238E27FC236}">
                <a16:creationId xmlns:a16="http://schemas.microsoft.com/office/drawing/2014/main" xmlns="" id="{5774BD12-4BDC-EE9B-189C-F27A7A642C69}"/>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38</a:t>
            </a:fld>
            <a:endParaRPr lang="fr-FR" sz="2400" dirty="0">
              <a:ln w="0"/>
              <a:solidFill>
                <a:schemeClr val="accent1"/>
              </a:solidFill>
              <a:effectLst>
                <a:outerShdw blurRad="38100" dist="25400" dir="5400000" algn="ctr" rotWithShape="0">
                  <a:srgbClr val="6E747A">
                    <a:alpha val="43000"/>
                  </a:srgbClr>
                </a:outerShdw>
              </a:effectLst>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380" y="1365250"/>
            <a:ext cx="7886700" cy="4991100"/>
          </a:xfrm>
          <a:prstGeom prst="rect">
            <a:avLst/>
          </a:prstGeom>
        </p:spPr>
      </p:pic>
    </p:spTree>
    <p:extLst>
      <p:ext uri="{BB962C8B-B14F-4D97-AF65-F5344CB8AC3E}">
        <p14:creationId xmlns:p14="http://schemas.microsoft.com/office/powerpoint/2010/main" val="414760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III </a:t>
            </a:r>
            <a:r>
              <a:rPr lang="fr-FR" sz="3200" dirty="0">
                <a:solidFill>
                  <a:srgbClr val="333F50"/>
                </a:solidFill>
                <a:effectLst>
                  <a:reflection blurRad="6350" stA="55000" endA="300" endPos="45500" dir="5400000" sy="-100000" algn="bl" rotWithShape="0"/>
                </a:effectLst>
                <a:latin typeface="Cooper Black" panose="0208090404030B020404" pitchFamily="18" charset="0"/>
                <a:cs typeface="Aharoni" panose="02010803020104030203" pitchFamily="2" charset="-79"/>
              </a:rPr>
              <a:t>- Résultats et discussion</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sp>
        <p:nvSpPr>
          <p:cNvPr id="4" name="Espace réservé du numéro de diapositive 3">
            <a:extLst>
              <a:ext uri="{FF2B5EF4-FFF2-40B4-BE49-F238E27FC236}">
                <a16:creationId xmlns:a16="http://schemas.microsoft.com/office/drawing/2014/main" xmlns="" id="{108B003F-A772-CA80-0429-F77681625E30}"/>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39</a:t>
            </a:fld>
            <a:endParaRPr lang="fr-FR" sz="2400" dirty="0">
              <a:ln w="0"/>
              <a:solidFill>
                <a:schemeClr val="accent1"/>
              </a:solidFill>
              <a:effectLst>
                <a:outerShdw blurRad="38100" dist="25400" dir="5400000" algn="ctr" rotWithShape="0">
                  <a:srgbClr val="6E747A">
                    <a:alpha val="43000"/>
                  </a:srgbClr>
                </a:outerShdw>
              </a:effectLst>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628" y="1365250"/>
            <a:ext cx="7381875" cy="4991100"/>
          </a:xfrm>
          <a:prstGeom prst="rect">
            <a:avLst/>
          </a:prstGeom>
        </p:spPr>
      </p:pic>
    </p:spTree>
    <p:extLst>
      <p:ext uri="{BB962C8B-B14F-4D97-AF65-F5344CB8AC3E}">
        <p14:creationId xmlns:p14="http://schemas.microsoft.com/office/powerpoint/2010/main" val="426281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extLst>
              <p:ext uri="{D42A27DB-BD31-4B8C-83A1-F6EECF244321}">
                <p14:modId xmlns:p14="http://schemas.microsoft.com/office/powerpoint/2010/main" val="3935018777"/>
              </p:ext>
            </p:extLst>
          </p:nvPr>
        </p:nvGraphicFramePr>
        <p:xfrm>
          <a:off x="3975904" y="1015662"/>
          <a:ext cx="3802284" cy="1015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ZoneTexte 11">
            <a:extLst>
              <a:ext uri="{FF2B5EF4-FFF2-40B4-BE49-F238E27FC236}">
                <a16:creationId xmlns:a16="http://schemas.microsoft.com/office/drawing/2014/main" xmlns="" id="{F3D6D20E-9386-4F10-18AB-27B518EAD414}"/>
              </a:ext>
            </a:extLst>
          </p:cNvPr>
          <p:cNvSpPr txBox="1"/>
          <p:nvPr/>
        </p:nvSpPr>
        <p:spPr>
          <a:xfrm>
            <a:off x="439838" y="2441869"/>
            <a:ext cx="7072132" cy="3782061"/>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Le développement d'un système d'analyse des sentiments pose des défis importants. Il faut collecter et traiter de grandes quantités de données textuelles provenant de diverses sources, interpréter ces données en utilisant des techniques avancées de traitement du langage naturel et d'apprentissage automatique, tenir compte de la subjectivité et des nuances du langage, et gérer les biais potentiels. De plus, le système doit être capable de traiter efficacement les données en temps réel. La résolution de ces problématiques est cruciale pour obtenir des informations pertinentes et exploitables à partir des données textuelles.</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sp>
        <p:nvSpPr>
          <p:cNvPr id="4" name="Espace réservé du numéro de diapositive 3">
            <a:extLst>
              <a:ext uri="{FF2B5EF4-FFF2-40B4-BE49-F238E27FC236}">
                <a16:creationId xmlns:a16="http://schemas.microsoft.com/office/drawing/2014/main" xmlns="" id="{A80A6C47-8C97-112F-A66C-35B8B36F69F0}"/>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4</a:t>
            </a:fld>
            <a:endParaRPr lang="fr-FR" sz="2400" dirty="0">
              <a:ln w="0"/>
              <a:solidFill>
                <a:schemeClr val="accent1"/>
              </a:solidFill>
              <a:effectLst>
                <a:outerShdw blurRad="38100" dist="25400" dir="5400000" algn="ctr" rotWithShape="0">
                  <a:srgbClr val="6E747A">
                    <a:alpha val="43000"/>
                  </a:srgbClr>
                </a:outerShdw>
              </a:effectLst>
            </a:endParaRPr>
          </a:p>
        </p:txBody>
      </p:sp>
      <p:pic>
        <p:nvPicPr>
          <p:cNvPr id="2" name="Imag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11970" y="2351480"/>
            <a:ext cx="4521677" cy="3287434"/>
          </a:xfrm>
          <a:prstGeom prst="rect">
            <a:avLst/>
          </a:prstGeom>
        </p:spPr>
      </p:pic>
    </p:spTree>
    <p:extLst>
      <p:ext uri="{BB962C8B-B14F-4D97-AF65-F5344CB8AC3E}">
        <p14:creationId xmlns:p14="http://schemas.microsoft.com/office/powerpoint/2010/main" val="51311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III </a:t>
            </a:r>
            <a:r>
              <a:rPr lang="fr-FR" sz="3200" dirty="0">
                <a:solidFill>
                  <a:srgbClr val="333F50"/>
                </a:solidFill>
                <a:effectLst>
                  <a:reflection blurRad="6350" stA="55000" endA="300" endPos="45500" dir="5400000" sy="-100000" algn="bl" rotWithShape="0"/>
                </a:effectLst>
                <a:latin typeface="Cooper Black" panose="0208090404030B020404" pitchFamily="18" charset="0"/>
                <a:cs typeface="Aharoni" panose="02010803020104030203" pitchFamily="2" charset="-79"/>
              </a:rPr>
              <a:t>- Résultats et discussion</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sp>
        <p:nvSpPr>
          <p:cNvPr id="6" name="Espace réservé du numéro de diapositive 5">
            <a:extLst>
              <a:ext uri="{FF2B5EF4-FFF2-40B4-BE49-F238E27FC236}">
                <a16:creationId xmlns:a16="http://schemas.microsoft.com/office/drawing/2014/main" xmlns="" id="{A635BEEE-9B8A-497F-11C7-E662926A4AAA}"/>
              </a:ext>
            </a:extLst>
          </p:cNvPr>
          <p:cNvSpPr>
            <a:spLocks noGrp="1"/>
          </p:cNvSpPr>
          <p:nvPr>
            <p:ph type="sldNum" sz="quarter" idx="12"/>
          </p:nvPr>
        </p:nvSpPr>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40</a:t>
            </a:fld>
            <a:endParaRPr lang="fr-FR" sz="2400" dirty="0">
              <a:ln w="0"/>
              <a:solidFill>
                <a:schemeClr val="accent1"/>
              </a:solidFill>
              <a:effectLst>
                <a:outerShdw blurRad="38100" dist="25400" dir="5400000" algn="ctr" rotWithShape="0">
                  <a:srgbClr val="6E747A">
                    <a:alpha val="43000"/>
                  </a:srgbClr>
                </a:outerShdw>
              </a:effectLst>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224" y="1161881"/>
            <a:ext cx="5800725" cy="33528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294" y="4843462"/>
            <a:ext cx="5523495" cy="1695450"/>
          </a:xfrm>
          <a:prstGeom prst="rect">
            <a:avLst/>
          </a:prstGeom>
        </p:spPr>
      </p:pic>
    </p:spTree>
    <p:extLst>
      <p:ext uri="{BB962C8B-B14F-4D97-AF65-F5344CB8AC3E}">
        <p14:creationId xmlns:p14="http://schemas.microsoft.com/office/powerpoint/2010/main" val="425049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1" name="ZoneTexte 10">
            <a:extLst>
              <a:ext uri="{FF2B5EF4-FFF2-40B4-BE49-F238E27FC236}">
                <a16:creationId xmlns:a16="http://schemas.microsoft.com/office/drawing/2014/main" xmlns="" id="{8B90E234-DEAD-C6E2-F8D1-B78D2E750515}"/>
              </a:ext>
            </a:extLst>
          </p:cNvPr>
          <p:cNvSpPr txBox="1"/>
          <p:nvPr/>
        </p:nvSpPr>
        <p:spPr>
          <a:xfrm>
            <a:off x="668524" y="3025701"/>
            <a:ext cx="12064982" cy="923330"/>
          </a:xfrm>
          <a:prstGeom prst="rect">
            <a:avLst/>
          </a:prstGeom>
          <a:noFill/>
        </p:spPr>
        <p:txBody>
          <a:bodyPr wrap="square">
            <a:spAutoFit/>
          </a:bodyPr>
          <a:lstStyle/>
          <a:p>
            <a:r>
              <a:rPr lang="fr-FR"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IV </a:t>
            </a:r>
            <a:r>
              <a:rPr lang="fr-FR" sz="5400" dirty="0">
                <a:solidFill>
                  <a:srgbClr val="333F50"/>
                </a:solidFill>
                <a:latin typeface="Cooper Black" panose="0208090404030B020404" pitchFamily="18" charset="0"/>
                <a:cs typeface="Aharoni" panose="02010803020104030203" pitchFamily="2" charset="-79"/>
              </a:rPr>
              <a:t>- Conclusion</a:t>
            </a:r>
          </a:p>
        </p:txBody>
      </p:sp>
    </p:spTree>
    <p:extLst>
      <p:ext uri="{BB962C8B-B14F-4D97-AF65-F5344CB8AC3E}">
        <p14:creationId xmlns:p14="http://schemas.microsoft.com/office/powerpoint/2010/main" val="11856619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2" y="215443"/>
            <a:ext cx="6862927"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Cooper Black" panose="0208090404030B020404" pitchFamily="18" charset="0"/>
                <a:cs typeface="Aharoni" panose="02010803020104030203" pitchFamily="2" charset="-79"/>
              </a:rPr>
              <a:t>IV </a:t>
            </a:r>
            <a:r>
              <a:rPr lang="fr-FR" sz="3200" dirty="0">
                <a:solidFill>
                  <a:srgbClr val="333F50"/>
                </a:solidFill>
                <a:effectLst>
                  <a:reflection blurRad="6350" stA="55000" endA="300" endPos="45500" dir="5400000" sy="-100000" algn="bl" rotWithShape="0"/>
                </a:effectLst>
                <a:latin typeface="Cooper Black" panose="0208090404030B020404" pitchFamily="18" charset="0"/>
                <a:cs typeface="Aharoni" panose="02010803020104030203" pitchFamily="2" charset="-79"/>
              </a:rPr>
              <a:t>- Conclusion</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sp>
        <p:nvSpPr>
          <p:cNvPr id="8" name="ZoneTexte 7">
            <a:extLst>
              <a:ext uri="{FF2B5EF4-FFF2-40B4-BE49-F238E27FC236}">
                <a16:creationId xmlns:a16="http://schemas.microsoft.com/office/drawing/2014/main" xmlns="" id="{48A14274-C600-611A-3B75-034C639357F1}"/>
              </a:ext>
            </a:extLst>
          </p:cNvPr>
          <p:cNvSpPr txBox="1"/>
          <p:nvPr/>
        </p:nvSpPr>
        <p:spPr>
          <a:xfrm>
            <a:off x="1013758" y="2037369"/>
            <a:ext cx="9629386" cy="2862322"/>
          </a:xfrm>
          <a:prstGeom prst="rect">
            <a:avLst/>
          </a:prstGeom>
          <a:noFill/>
          <a:ln w="28575">
            <a:solidFill>
              <a:srgbClr val="F19F39"/>
            </a:solidFill>
          </a:ln>
        </p:spPr>
        <p:txBody>
          <a:bodyPr wrap="square" rtlCol="0">
            <a:spAutoFit/>
          </a:bodyPr>
          <a:lstStyle/>
          <a:p>
            <a:pPr marR="0" algn="just">
              <a:lnSpc>
                <a:spcPct val="200000"/>
              </a:lnSpc>
              <a:spcBef>
                <a:spcPts val="0"/>
              </a:spcBef>
              <a:spcAft>
                <a:spcPts val="800"/>
              </a:spcAft>
            </a:pPr>
            <a:r>
              <a:rPr lang="fr-FR" dirty="0"/>
              <a:t>En conclusion, </a:t>
            </a:r>
            <a:r>
              <a:rPr lang="fr-FR" dirty="0" smtClean="0"/>
              <a:t>mon</a:t>
            </a:r>
            <a:r>
              <a:rPr lang="fr-FR" dirty="0" smtClean="0"/>
              <a:t> </a:t>
            </a:r>
            <a:r>
              <a:rPr lang="fr-FR" dirty="0"/>
              <a:t>projet d'analyse de sentiments a permis d'explorer les différentes techniques et approches utilisées pour extraire les opinions et les sentiments exprimés dans un texte. En nous appuyant sur l'état de l'art de l'analyse de sentiments, </a:t>
            </a:r>
            <a:r>
              <a:rPr lang="fr-FR" dirty="0" smtClean="0"/>
              <a:t>J’ai développé </a:t>
            </a:r>
            <a:r>
              <a:rPr lang="fr-FR" dirty="0"/>
              <a:t>un système capable de classifier automatiquement les sentiments dans un texte, en utilisant des modèles d'apprentissage automatique et des techniques de traitement automatique du langage naturel.</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xmlns="" id="{EAB79231-56A3-ADFA-07A7-B988F0A226C3}"/>
              </a:ext>
            </a:extLst>
          </p:cNvPr>
          <p:cNvSpPr>
            <a:spLocks noGrp="1"/>
          </p:cNvSpPr>
          <p:nvPr>
            <p:ph type="sldNum" sz="quarter" idx="12"/>
          </p:nvPr>
        </p:nvSpPr>
        <p:spPr>
          <a:xfrm>
            <a:off x="8927841" y="6428733"/>
            <a:ext cx="2743200" cy="365125"/>
          </a:xfrm>
        </p:spPr>
        <p:txBody>
          <a:bodyPr/>
          <a:lstStyle/>
          <a:p>
            <a:fld id="{2A1573CA-C38A-43DF-B7C6-DA445D5A184B}" type="slidenum">
              <a:rPr lang="fr-FR" sz="2400">
                <a:ln w="0"/>
                <a:solidFill>
                  <a:schemeClr val="accent1"/>
                </a:solidFill>
                <a:effectLst>
                  <a:outerShdw blurRad="38100" dist="25400" dir="5400000" algn="ctr" rotWithShape="0">
                    <a:srgbClr val="6E747A">
                      <a:alpha val="43000"/>
                    </a:srgbClr>
                  </a:outerShdw>
                </a:effectLst>
              </a:rPr>
              <a:t>42</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6804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pic>
        <p:nvPicPr>
          <p:cNvPr id="10" name="Image 9">
            <a:extLst>
              <a:ext uri="{FF2B5EF4-FFF2-40B4-BE49-F238E27FC236}">
                <a16:creationId xmlns:a16="http://schemas.microsoft.com/office/drawing/2014/main" xmlns="" id="{FDB36C70-0D9A-1176-3686-62CE99550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76729" y="-2676730"/>
            <a:ext cx="6858001" cy="12211457"/>
          </a:xfrm>
          <a:prstGeom prst="rect">
            <a:avLst/>
          </a:prstGeom>
        </p:spPr>
      </p:pic>
      <p:sp>
        <p:nvSpPr>
          <p:cNvPr id="6" name="ZoneTexte 5">
            <a:extLst>
              <a:ext uri="{FF2B5EF4-FFF2-40B4-BE49-F238E27FC236}">
                <a16:creationId xmlns:a16="http://schemas.microsoft.com/office/drawing/2014/main" xmlns="" id="{FFB6FBB3-0BE8-4775-5E82-EEFCD80BC64F}"/>
              </a:ext>
            </a:extLst>
          </p:cNvPr>
          <p:cNvSpPr txBox="1"/>
          <p:nvPr/>
        </p:nvSpPr>
        <p:spPr>
          <a:xfrm>
            <a:off x="212286" y="2210093"/>
            <a:ext cx="11767428" cy="2800767"/>
          </a:xfrm>
          <a:prstGeom prst="rect">
            <a:avLst/>
          </a:prstGeom>
          <a:noFill/>
        </p:spPr>
        <p:txBody>
          <a:bodyPr wrap="square" rtlCol="0">
            <a:spAutoFit/>
          </a:bodyPr>
          <a:lstStyle/>
          <a:p>
            <a:pPr algn="ctr"/>
            <a:r>
              <a:rPr lang="fr-FR" sz="8800" b="1" dirty="0">
                <a:ln w="28575">
                  <a:solidFill>
                    <a:schemeClr val="accent3">
                      <a:lumMod val="50000"/>
                    </a:schemeClr>
                  </a:solidFill>
                  <a:prstDash val="solid"/>
                </a:ln>
                <a:solidFill>
                  <a:srgbClr val="F2A13B"/>
                </a:solidFill>
                <a:effectLst>
                  <a:innerShdw blurRad="177800">
                    <a:schemeClr val="accent3">
                      <a:lumMod val="50000"/>
                    </a:schemeClr>
                  </a:innerShdw>
                </a:effectLst>
                <a:latin typeface="Algerian" panose="04020705040A02060702" pitchFamily="82" charset="0"/>
              </a:rPr>
              <a:t>MERCI POUR VOTRE ATTENTION</a:t>
            </a:r>
          </a:p>
        </p:txBody>
      </p:sp>
    </p:spTree>
    <p:extLst>
      <p:ext uri="{BB962C8B-B14F-4D97-AF65-F5344CB8AC3E}">
        <p14:creationId xmlns:p14="http://schemas.microsoft.com/office/powerpoint/2010/main" val="42900849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30000" fill="hold"/>
                                        <p:tgtEl>
                                          <p:spTgt spid="6"/>
                                        </p:tgtEl>
                                        <p:attrNameLst>
                                          <p:attrName>style.color</p:attrName>
                                        </p:attrNameLst>
                                      </p:cBhvr>
                                      <p:by>
                                        <p:hsl h="7200000" s="0" l="0"/>
                                      </p:by>
                                    </p:animClr>
                                    <p:animClr clrSpc="hsl" dir="cw">
                                      <p:cBhvr>
                                        <p:cTn id="7" dur="30000" fill="hold"/>
                                        <p:tgtEl>
                                          <p:spTgt spid="6"/>
                                        </p:tgtEl>
                                        <p:attrNameLst>
                                          <p:attrName>fillcolor</p:attrName>
                                        </p:attrNameLst>
                                      </p:cBhvr>
                                      <p:by>
                                        <p:hsl h="7200000" s="0" l="0"/>
                                      </p:by>
                                    </p:animClr>
                                    <p:animClr clrSpc="hsl" dir="cw">
                                      <p:cBhvr>
                                        <p:cTn id="8" dur="30000" fill="hold"/>
                                        <p:tgtEl>
                                          <p:spTgt spid="6"/>
                                        </p:tgtEl>
                                        <p:attrNameLst>
                                          <p:attrName>stroke.color</p:attrName>
                                        </p:attrNameLst>
                                      </p:cBhvr>
                                      <p:by>
                                        <p:hsl h="7200000" s="0" l="0"/>
                                      </p:by>
                                    </p:animClr>
                                    <p:set>
                                      <p:cBhvr>
                                        <p:cTn id="9" dur="300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extLst>
              <p:ext uri="{D42A27DB-BD31-4B8C-83A1-F6EECF244321}">
                <p14:modId xmlns:p14="http://schemas.microsoft.com/office/powerpoint/2010/main" val="4264283230"/>
              </p:ext>
            </p:extLst>
          </p:nvPr>
        </p:nvGraphicFramePr>
        <p:xfrm>
          <a:off x="3975904" y="1231106"/>
          <a:ext cx="3802284" cy="800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xmlns="" id="{137C11CA-788C-86CF-E7B9-2D0CD1E84FC4}"/>
              </a:ext>
            </a:extLst>
          </p:cNvPr>
          <p:cNvSpPr txBox="1"/>
          <p:nvPr/>
        </p:nvSpPr>
        <p:spPr>
          <a:xfrm>
            <a:off x="908755" y="2246769"/>
            <a:ext cx="10232020" cy="341632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Connaître la procédure générale de classification automatique des commentaires.</a:t>
            </a:r>
          </a:p>
          <a:p>
            <a:pPr marL="285750" indent="-285750" algn="just">
              <a:lnSpc>
                <a:spcPct val="200000"/>
              </a:lnSpc>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Développer un système ou une méthodologie permettant d'extraire des informations subjectives et émotionnelles.</a:t>
            </a:r>
          </a:p>
          <a:p>
            <a:pPr marL="285750" indent="-285750" algn="just">
              <a:lnSpc>
                <a:spcPct val="200000"/>
              </a:lnSpc>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 La réalisation d’un classifieur automatique des commentaires.</a:t>
            </a:r>
          </a:p>
          <a:p>
            <a:pPr marL="285750" indent="-285750" algn="just">
              <a:lnSpc>
                <a:spcPct val="200000"/>
              </a:lnSpc>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Évaluer le sentiment general, </a:t>
            </a:r>
            <a:r>
              <a:rPr lang="fr-FR" b="1" dirty="0">
                <a:latin typeface="Times New Roman" panose="02020603050405020304" pitchFamily="18" charset="0"/>
                <a:cs typeface="Times New Roman" panose="02020603050405020304" pitchFamily="18" charset="0"/>
              </a:rPr>
              <a:t>Analyzer les opinions et les attitudes et personnaliser</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l’experience</a:t>
            </a:r>
            <a:r>
              <a:rPr lang="en-US" b="1" dirty="0" smtClean="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d’utilisateur.</a:t>
            </a:r>
          </a:p>
        </p:txBody>
      </p:sp>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Espace réservé du numéro de diapositive 1">
            <a:extLst>
              <a:ext uri="{FF2B5EF4-FFF2-40B4-BE49-F238E27FC236}">
                <a16:creationId xmlns:a16="http://schemas.microsoft.com/office/drawing/2014/main" xmlns="" id="{8238016D-5C39-44FF-1893-39AE5070D72E}"/>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5</a:t>
            </a:fld>
            <a:endParaRPr lang="fr-FR" sz="240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0969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extLst>
              <p:ext uri="{D42A27DB-BD31-4B8C-83A1-F6EECF244321}">
                <p14:modId xmlns:p14="http://schemas.microsoft.com/office/powerpoint/2010/main" val="2551716728"/>
              </p:ext>
            </p:extLst>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1524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617643" y="2575249"/>
            <a:ext cx="5327779"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Qu’est-ce qu’un sentiment ?</a:t>
            </a:r>
          </a:p>
        </p:txBody>
      </p:sp>
      <p:sp>
        <p:nvSpPr>
          <p:cNvPr id="8" name="ZoneTexte 7">
            <a:extLst>
              <a:ext uri="{FF2B5EF4-FFF2-40B4-BE49-F238E27FC236}">
                <a16:creationId xmlns:a16="http://schemas.microsoft.com/office/drawing/2014/main" xmlns="" id="{7228CA37-6C0B-1BD8-B73F-DC74DACC3655}"/>
              </a:ext>
            </a:extLst>
          </p:cNvPr>
          <p:cNvSpPr txBox="1"/>
          <p:nvPr/>
        </p:nvSpPr>
        <p:spPr>
          <a:xfrm>
            <a:off x="617643" y="3097763"/>
            <a:ext cx="6352324" cy="2951064"/>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Le sentiment peut être défini comme une émotion ou une réaction émotionnelle éprouvée par une personne en réponse à une situation, à un événement ou à une interaction. Il s'agit d'une expérience subjective qui implique souvent une évaluation positive ou négative d'une donnée de situation. Les sentiments peuvent être complexes et variés, allant de la joie, l'amour, l'enthousiasme et la satisfaction, à la tristesse, la colère, la peur et la déception</a:t>
            </a:r>
          </a:p>
        </p:txBody>
      </p:sp>
      <p:sp>
        <p:nvSpPr>
          <p:cNvPr id="4" name="Espace réservé du numéro de diapositive 3">
            <a:extLst>
              <a:ext uri="{FF2B5EF4-FFF2-40B4-BE49-F238E27FC236}">
                <a16:creationId xmlns:a16="http://schemas.microsoft.com/office/drawing/2014/main" xmlns="" id="{79D4F7F2-2A82-0C97-A6DD-0C11AAA37EF2}"/>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6</a:t>
            </a:fld>
            <a:endParaRPr lang="fr-FR" sz="2400" dirty="0">
              <a:ln w="0"/>
              <a:solidFill>
                <a:schemeClr val="accent1"/>
              </a:solidFill>
              <a:effectLst>
                <a:outerShdw blurRad="38100" dist="25400" dir="5400000" algn="ctr" rotWithShape="0">
                  <a:srgbClr val="6E747A">
                    <a:alpha val="43000"/>
                  </a:srgbClr>
                </a:outerShdw>
              </a:effectLst>
            </a:endParaRPr>
          </a:p>
        </p:txBody>
      </p:sp>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1159" y="3097764"/>
            <a:ext cx="3611641" cy="3028716"/>
          </a:xfrm>
          <a:prstGeom prst="rect">
            <a:avLst/>
          </a:prstGeom>
        </p:spPr>
      </p:pic>
    </p:spTree>
    <p:extLst>
      <p:ext uri="{BB962C8B-B14F-4D97-AF65-F5344CB8AC3E}">
        <p14:creationId xmlns:p14="http://schemas.microsoft.com/office/powerpoint/2010/main" val="379281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extLst>
              <p:ext uri="{D42A27DB-BD31-4B8C-83A1-F6EECF244321}">
                <p14:modId xmlns:p14="http://schemas.microsoft.com/office/powerpoint/2010/main" val="2551716728"/>
              </p:ext>
            </p:extLst>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653496" y="2682263"/>
            <a:ext cx="6280617"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Qu’est-ce que l’analyse </a:t>
            </a:r>
            <a:r>
              <a:rPr lang="fr-FR" sz="2000" dirty="0" smtClean="0">
                <a:solidFill>
                  <a:srgbClr val="333F50"/>
                </a:solidFill>
                <a:latin typeface="Arial Black" panose="020B0A04020102020204" pitchFamily="34" charset="0"/>
              </a:rPr>
              <a:t>des sentiments </a:t>
            </a:r>
            <a:r>
              <a:rPr lang="fr-FR" sz="2000" dirty="0">
                <a:solidFill>
                  <a:srgbClr val="333F50"/>
                </a:solidFill>
                <a:latin typeface="Arial Black" panose="020B0A04020102020204" pitchFamily="34" charset="0"/>
              </a:rPr>
              <a:t>?</a:t>
            </a:r>
          </a:p>
        </p:txBody>
      </p:sp>
      <p:sp>
        <p:nvSpPr>
          <p:cNvPr id="8" name="ZoneTexte 7">
            <a:extLst>
              <a:ext uri="{FF2B5EF4-FFF2-40B4-BE49-F238E27FC236}">
                <a16:creationId xmlns:a16="http://schemas.microsoft.com/office/drawing/2014/main" xmlns="" id="{7228CA37-6C0B-1BD8-B73F-DC74DACC3655}"/>
              </a:ext>
            </a:extLst>
          </p:cNvPr>
          <p:cNvSpPr txBox="1"/>
          <p:nvPr/>
        </p:nvSpPr>
        <p:spPr>
          <a:xfrm>
            <a:off x="617643" y="3097763"/>
            <a:ext cx="6352324" cy="3831818"/>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L'analyse des sentiments, également appelée analyse de l'opinion, est un processus d'extraction et d'évaluation des opinions, des émotions et des attitudes exprimées dans un texte donné. Elle vise à déterminer si le sentiment exprimé dans le texte est positif, négatif ou neutre. L'analyse des sentiments utilise généralement des techniques d'apprentissage automatique et de traitement du langage naturel pour analyser de grandes quantités de données textuelles provenant de diverses sources telles que les médias </a:t>
            </a:r>
            <a:r>
              <a:rPr lang="fr-FR" dirty="0" smtClean="0">
                <a:latin typeface="Times New Roman" panose="02020603050405020304" pitchFamily="18" charset="0"/>
                <a:cs typeface="Times New Roman" panose="02020603050405020304" pitchFamily="18" charset="0"/>
              </a:rPr>
              <a:t>sociaux </a:t>
            </a:r>
            <a:r>
              <a:rPr lang="fr-FR" dirty="0" err="1" smtClean="0">
                <a:latin typeface="Times New Roman" panose="02020603050405020304" pitchFamily="18" charset="0"/>
                <a:cs typeface="Times New Roman" panose="02020603050405020304" pitchFamily="18" charset="0"/>
              </a:rPr>
              <a:t>etc</a:t>
            </a: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xmlns="" id="{79D4F7F2-2A82-0C97-A6DD-0C11AAA37EF2}"/>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7</a:t>
            </a:fld>
            <a:endParaRPr lang="fr-FR" sz="2400" dirty="0">
              <a:ln w="0"/>
              <a:solidFill>
                <a:schemeClr val="accent1"/>
              </a:solidFill>
              <a:effectLst>
                <a:outerShdw blurRad="38100" dist="25400" dir="5400000" algn="ctr" rotWithShape="0">
                  <a:srgbClr val="6E747A">
                    <a:alpha val="43000"/>
                  </a:srgbClr>
                </a:outerShdw>
              </a:effectLst>
            </a:endParaRPr>
          </a:p>
        </p:txBody>
      </p:sp>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83596" y="3283135"/>
            <a:ext cx="3436804" cy="3073215"/>
          </a:xfrm>
          <a:prstGeom prst="rect">
            <a:avLst/>
          </a:prstGeom>
        </p:spPr>
      </p:pic>
    </p:spTree>
    <p:extLst>
      <p:ext uri="{BB962C8B-B14F-4D97-AF65-F5344CB8AC3E}">
        <p14:creationId xmlns:p14="http://schemas.microsoft.com/office/powerpoint/2010/main" val="269772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8" name="ZoneTexte 7">
            <a:extLst>
              <a:ext uri="{FF2B5EF4-FFF2-40B4-BE49-F238E27FC236}">
                <a16:creationId xmlns:a16="http://schemas.microsoft.com/office/drawing/2014/main" xmlns="" id="{7228CA37-6C0B-1BD8-B73F-DC74DACC3655}"/>
              </a:ext>
            </a:extLst>
          </p:cNvPr>
          <p:cNvSpPr txBox="1"/>
          <p:nvPr/>
        </p:nvSpPr>
        <p:spPr>
          <a:xfrm>
            <a:off x="534815" y="3081412"/>
            <a:ext cx="6352324" cy="2223942"/>
          </a:xfrm>
          <a:prstGeom prst="rect">
            <a:avLst/>
          </a:prstGeom>
          <a:noFill/>
        </p:spPr>
        <p:txBody>
          <a:bodyPr wrap="square" rtlCol="0">
            <a:spAutoFit/>
          </a:bodyPr>
          <a:lstStyle/>
          <a:p>
            <a:pPr algn="just">
              <a:lnSpc>
                <a:spcPct val="200000"/>
              </a:lnSpc>
            </a:pPr>
            <a:r>
              <a:rPr lang="fr-FR" dirty="0">
                <a:latin typeface="Times New Roman" panose="02020603050405020304" pitchFamily="18" charset="0"/>
                <a:cs typeface="Times New Roman" panose="02020603050405020304" pitchFamily="18" charset="0"/>
              </a:rPr>
              <a:t>L’apprentissage automatique est une branche de l’intelligence artificielle (IA) et de l’informatique qui utilise principalement des données et des algorithmes pour affecter la manière dont les êtres humains apprennent, en améliorant progressivement sa précision.</a:t>
            </a:r>
          </a:p>
        </p:txBody>
      </p:sp>
      <p:pic>
        <p:nvPicPr>
          <p:cNvPr id="6" name="Image 5">
            <a:extLst>
              <a:ext uri="{FF2B5EF4-FFF2-40B4-BE49-F238E27FC236}">
                <a16:creationId xmlns:a16="http://schemas.microsoft.com/office/drawing/2014/main" xmlns="" id="{9B3C2711-07B0-8AAC-A1BC-D32C0CF065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93105" y="3022499"/>
            <a:ext cx="4275813" cy="3194115"/>
          </a:xfrm>
          <a:prstGeom prst="rect">
            <a:avLst/>
          </a:prstGeom>
          <a:ln w="38100">
            <a:solidFill>
              <a:srgbClr val="F2A13B"/>
            </a:solidFill>
          </a:ln>
        </p:spPr>
      </p:pic>
      <p:sp>
        <p:nvSpPr>
          <p:cNvPr id="4" name="Espace réservé du numéro de diapositive 3">
            <a:extLst>
              <a:ext uri="{FF2B5EF4-FFF2-40B4-BE49-F238E27FC236}">
                <a16:creationId xmlns:a16="http://schemas.microsoft.com/office/drawing/2014/main" xmlns="" id="{D20049F9-B06C-0A27-88D2-55F0F396DA3A}"/>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8</a:t>
            </a:fld>
            <a:endParaRPr lang="fr-FR" sz="2400">
              <a:ln w="0"/>
              <a:solidFill>
                <a:schemeClr val="accent1"/>
              </a:solidFill>
              <a:effectLst>
                <a:outerShdw blurRad="38100" dist="25400" dir="5400000" algn="ctr" rotWithShape="0">
                  <a:srgbClr val="6E747A">
                    <a:alpha val="43000"/>
                  </a:srgbClr>
                </a:outerShdw>
              </a:effectLst>
            </a:endParaRPr>
          </a:p>
        </p:txBody>
      </p:sp>
      <p:sp>
        <p:nvSpPr>
          <p:cNvPr id="14" name="ZoneTexte 13">
            <a:extLst>
              <a:ext uri="{FF2B5EF4-FFF2-40B4-BE49-F238E27FC236}">
                <a16:creationId xmlns:a16="http://schemas.microsoft.com/office/drawing/2014/main" xmlns="" id="{2D6D5479-4188-C3B5-429F-F46941DCF438}"/>
              </a:ext>
            </a:extLst>
          </p:cNvPr>
          <p:cNvSpPr txBox="1"/>
          <p:nvPr/>
        </p:nvSpPr>
        <p:spPr>
          <a:xfrm>
            <a:off x="534815" y="2681302"/>
            <a:ext cx="7182388" cy="400110"/>
          </a:xfrm>
          <a:prstGeom prst="rect">
            <a:avLst/>
          </a:prstGeom>
          <a:noFill/>
        </p:spPr>
        <p:txBody>
          <a:bodyPr wrap="square" rtlCol="0">
            <a:spAutoFit/>
          </a:bodyPr>
          <a:lstStyle/>
          <a:p>
            <a:r>
              <a:rPr lang="fr-FR" sz="2000" dirty="0" smtClean="0">
                <a:solidFill>
                  <a:srgbClr val="333F50"/>
                </a:solidFill>
                <a:latin typeface="Arial Black" panose="020B0A04020102020204" pitchFamily="34" charset="0"/>
              </a:rPr>
              <a:t>Apprentissage automatique (Machine Learning)</a:t>
            </a:r>
            <a:endParaRPr lang="fr-FR" sz="2000" dirty="0">
              <a:solidFill>
                <a:srgbClr val="333F50"/>
              </a:solidFill>
              <a:latin typeface="Arial Black" panose="020B0A04020102020204" pitchFamily="34" charset="0"/>
            </a:endParaRPr>
          </a:p>
        </p:txBody>
      </p:sp>
    </p:spTree>
    <p:extLst>
      <p:ext uri="{BB962C8B-B14F-4D97-AF65-F5344CB8AC3E}">
        <p14:creationId xmlns:p14="http://schemas.microsoft.com/office/powerpoint/2010/main" val="337432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down)">
                                      <p:cBhvr>
                                        <p:cTn id="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DF951A1-882A-EC98-D0F5-734510641953}"/>
              </a:ext>
            </a:extLst>
          </p:cNvPr>
          <p:cNvSpPr/>
          <p:nvPr/>
        </p:nvSpPr>
        <p:spPr>
          <a:xfrm>
            <a:off x="282102" y="0"/>
            <a:ext cx="11662971" cy="1015663"/>
          </a:xfrm>
          <a:prstGeom prst="rect">
            <a:avLst/>
          </a:prstGeom>
          <a:solidFill>
            <a:schemeClr val="bg1">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4896386E-31AA-757C-FC68-966D5F32D470}"/>
              </a:ext>
            </a:extLst>
          </p:cNvPr>
          <p:cNvSpPr txBox="1"/>
          <p:nvPr/>
        </p:nvSpPr>
        <p:spPr>
          <a:xfrm>
            <a:off x="617643" y="215443"/>
            <a:ext cx="6186668" cy="584775"/>
          </a:xfrm>
          <a:prstGeom prst="rect">
            <a:avLst/>
          </a:prstGeom>
          <a:noFill/>
        </p:spPr>
        <p:txBody>
          <a:bodyPr wrap="square">
            <a:spAutoFit/>
          </a:bodyPr>
          <a:lstStyle/>
          <a:p>
            <a:r>
              <a:rPr lang="fr-FR"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41000" endPos="50000" dist="29997" dir="5400000" sy="-100000" algn="bl" rotWithShape="0"/>
                </a:effectLst>
                <a:latin typeface="Cooper Black" panose="0208090404030B020404" pitchFamily="18" charset="0"/>
                <a:cs typeface="Aharoni" panose="02010803020104030203" pitchFamily="2" charset="-79"/>
              </a:rPr>
              <a:t>I </a:t>
            </a:r>
            <a:r>
              <a:rPr lang="fr-FR" sz="3200" dirty="0">
                <a:solidFill>
                  <a:srgbClr val="333F50"/>
                </a:solidFill>
                <a:effectLst>
                  <a:reflection blurRad="6350" stA="41000" endPos="50000" dist="29997" dir="5400000" sy="-100000" algn="bl" rotWithShape="0"/>
                </a:effectLst>
                <a:latin typeface="Cooper Black" panose="0208090404030B020404" pitchFamily="18" charset="0"/>
                <a:cs typeface="Aharoni" panose="02010803020104030203" pitchFamily="2" charset="-79"/>
              </a:rPr>
              <a:t>-   </a:t>
            </a:r>
            <a:r>
              <a:rPr lang="fr-FR" dirty="0"/>
              <a:t>Introduction</a:t>
            </a:r>
          </a:p>
        </p:txBody>
      </p:sp>
      <p:graphicFrame>
        <p:nvGraphicFramePr>
          <p:cNvPr id="3" name="Diagramme 2">
            <a:extLst>
              <a:ext uri="{FF2B5EF4-FFF2-40B4-BE49-F238E27FC236}">
                <a16:creationId xmlns:a16="http://schemas.microsoft.com/office/drawing/2014/main" xmlns="" id="{B0AEB334-B2E5-C830-CD79-455F9D52A997}"/>
              </a:ext>
            </a:extLst>
          </p:cNvPr>
          <p:cNvGraphicFramePr/>
          <p:nvPr/>
        </p:nvGraphicFramePr>
        <p:xfrm>
          <a:off x="3975904" y="1231105"/>
          <a:ext cx="4253696" cy="116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xmlns="" id="{65557113-9004-7B8D-B75D-5B7F6DF3F6E2}"/>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1767429" y="0"/>
            <a:ext cx="444027" cy="6974732"/>
          </a:xfrm>
          <a:prstGeom prst="rect">
            <a:avLst/>
          </a:prstGeom>
        </p:spPr>
      </p:pic>
      <p:pic>
        <p:nvPicPr>
          <p:cNvPr id="7" name="Image 6">
            <a:extLst>
              <a:ext uri="{FF2B5EF4-FFF2-40B4-BE49-F238E27FC236}">
                <a16:creationId xmlns:a16="http://schemas.microsoft.com/office/drawing/2014/main" xmlns="" id="{2F7463AA-FF45-E33C-986D-8D5D9C073218}"/>
              </a:ext>
            </a:extLst>
          </p:cNvPr>
          <p:cNvPicPr>
            <a:picLocks noChangeAspect="1"/>
          </p:cNvPicPr>
          <p:nvPr/>
        </p:nvPicPr>
        <p:blipFill rotWithShape="1">
          <a:blip r:embed="rId7">
            <a:alphaModFix amt="85000"/>
            <a:extLst>
              <a:ext uri="{28A0092B-C50C-407E-A947-70E740481C1C}">
                <a14:useLocalDpi xmlns:a14="http://schemas.microsoft.com/office/drawing/2010/main" val="0"/>
              </a:ext>
            </a:extLst>
          </a:blip>
          <a:srcRect l="10213" t="52455" r="83347"/>
          <a:stretch/>
        </p:blipFill>
        <p:spPr>
          <a:xfrm>
            <a:off x="-161925" y="0"/>
            <a:ext cx="444027" cy="6974732"/>
          </a:xfrm>
          <a:prstGeom prst="rect">
            <a:avLst/>
          </a:prstGeom>
        </p:spPr>
      </p:pic>
      <p:sp>
        <p:nvSpPr>
          <p:cNvPr id="2" name="ZoneTexte 1">
            <a:extLst>
              <a:ext uri="{FF2B5EF4-FFF2-40B4-BE49-F238E27FC236}">
                <a16:creationId xmlns:a16="http://schemas.microsoft.com/office/drawing/2014/main" xmlns="" id="{2D6D5479-4188-C3B5-429F-F46941DCF438}"/>
              </a:ext>
            </a:extLst>
          </p:cNvPr>
          <p:cNvSpPr txBox="1"/>
          <p:nvPr/>
        </p:nvSpPr>
        <p:spPr>
          <a:xfrm>
            <a:off x="580556" y="2569266"/>
            <a:ext cx="6214187" cy="400110"/>
          </a:xfrm>
          <a:prstGeom prst="rect">
            <a:avLst/>
          </a:prstGeom>
          <a:noFill/>
        </p:spPr>
        <p:txBody>
          <a:bodyPr wrap="square" rtlCol="0">
            <a:spAutoFit/>
          </a:bodyPr>
          <a:lstStyle/>
          <a:p>
            <a:r>
              <a:rPr lang="fr-FR" sz="2000" dirty="0">
                <a:solidFill>
                  <a:srgbClr val="333F50"/>
                </a:solidFill>
                <a:latin typeface="Arial Black" panose="020B0A04020102020204" pitchFamily="34" charset="0"/>
              </a:rPr>
              <a:t>Les types d’apprentissage automatique</a:t>
            </a:r>
          </a:p>
        </p:txBody>
      </p:sp>
      <p:sp>
        <p:nvSpPr>
          <p:cNvPr id="8" name="ZoneTexte 7">
            <a:extLst>
              <a:ext uri="{FF2B5EF4-FFF2-40B4-BE49-F238E27FC236}">
                <a16:creationId xmlns:a16="http://schemas.microsoft.com/office/drawing/2014/main" xmlns="" id="{7228CA37-6C0B-1BD8-B73F-DC74DACC3655}"/>
              </a:ext>
            </a:extLst>
          </p:cNvPr>
          <p:cNvSpPr txBox="1"/>
          <p:nvPr/>
        </p:nvSpPr>
        <p:spPr>
          <a:xfrm>
            <a:off x="534815" y="3075776"/>
            <a:ext cx="6352324" cy="2260683"/>
          </a:xfrm>
          <a:prstGeom prst="rect">
            <a:avLst/>
          </a:prstGeom>
          <a:noFill/>
        </p:spPr>
        <p:txBody>
          <a:bodyPr wrap="square" rtlCol="0">
            <a:spAutoFit/>
          </a:bodyPr>
          <a:lstStyle/>
          <a:p>
            <a:pPr algn="just">
              <a:lnSpc>
                <a:spcPct val="150000"/>
              </a:lnSpc>
            </a:pPr>
            <a:r>
              <a:rPr lang="fr-FR" dirty="0">
                <a:latin typeface="Times New Roman" panose="02020603050405020304" pitchFamily="18" charset="0"/>
                <a:cs typeface="Times New Roman" panose="02020603050405020304" pitchFamily="18" charset="0"/>
              </a:rPr>
              <a:t>On peut distinguer entre 3 types d’apprentissages automatiques :</a:t>
            </a:r>
          </a:p>
          <a:p>
            <a:pPr marL="342900" indent="-342900" algn="just">
              <a:lnSpc>
                <a:spcPct val="200000"/>
              </a:lnSpc>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Apprentissage supervisé</a:t>
            </a:r>
          </a:p>
          <a:p>
            <a:pPr marL="342900" indent="-342900" algn="just">
              <a:lnSpc>
                <a:spcPct val="200000"/>
              </a:lnSpc>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Apprentissage non supervisé</a:t>
            </a:r>
          </a:p>
          <a:p>
            <a:pPr marL="342900" indent="-342900" algn="just">
              <a:lnSpc>
                <a:spcPct val="200000"/>
              </a:lnSpc>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Apprentissage par renforcement  </a:t>
            </a:r>
            <a:endParaRPr lang="fr-FR" b="1"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xmlns="" id="{9B3C2711-07B0-8AAC-A1BC-D32C0CF065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0484" y="2862975"/>
            <a:ext cx="5019324" cy="3194115"/>
          </a:xfrm>
          <a:prstGeom prst="rect">
            <a:avLst/>
          </a:prstGeom>
          <a:ln w="38100">
            <a:solidFill>
              <a:srgbClr val="F2A13B"/>
            </a:solidFill>
          </a:ln>
        </p:spPr>
      </p:pic>
      <p:sp>
        <p:nvSpPr>
          <p:cNvPr id="4" name="Espace réservé du numéro de diapositive 3">
            <a:extLst>
              <a:ext uri="{FF2B5EF4-FFF2-40B4-BE49-F238E27FC236}">
                <a16:creationId xmlns:a16="http://schemas.microsoft.com/office/drawing/2014/main" xmlns="" id="{464669A5-3FFA-E666-C262-1EB16F887E5A}"/>
              </a:ext>
            </a:extLst>
          </p:cNvPr>
          <p:cNvSpPr>
            <a:spLocks noGrp="1"/>
          </p:cNvSpPr>
          <p:nvPr>
            <p:ph type="sldNum" sz="quarter" idx="12"/>
          </p:nvPr>
        </p:nvSpPr>
        <p:spPr/>
        <p:txBody>
          <a:bodyPr/>
          <a:lstStyle/>
          <a:p>
            <a:fld id="{2A1573CA-C38A-43DF-B7C6-DA445D5A184B}" type="slidenum">
              <a:rPr lang="fr-FR" sz="2400" smtClean="0">
                <a:ln w="0"/>
                <a:solidFill>
                  <a:schemeClr val="accent1"/>
                </a:solidFill>
                <a:effectLst>
                  <a:outerShdw blurRad="38100" dist="25400" dir="5400000" algn="ctr" rotWithShape="0">
                    <a:srgbClr val="6E747A">
                      <a:alpha val="43000"/>
                    </a:srgbClr>
                  </a:outerShdw>
                </a:effectLst>
              </a:rPr>
              <a:t>9</a:t>
            </a:fld>
            <a:endParaRPr lang="fr-FR"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5897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arn(inVertic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1891</Words>
  <Application>Microsoft Office PowerPoint</Application>
  <PresentationFormat>Grand écran</PresentationFormat>
  <Paragraphs>266</Paragraphs>
  <Slides>43</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43</vt:i4>
      </vt:variant>
    </vt:vector>
  </HeadingPairs>
  <TitlesOfParts>
    <vt:vector size="55" baseType="lpstr">
      <vt:lpstr>Aharoni</vt:lpstr>
      <vt:lpstr>Algerian</vt:lpstr>
      <vt:lpstr>Arial</vt:lpstr>
      <vt:lpstr>Arial Black</vt:lpstr>
      <vt:lpstr>Bookman Old Style</vt:lpstr>
      <vt:lpstr>Calibri</vt:lpstr>
      <vt:lpstr>Calibri Light</vt:lpstr>
      <vt:lpstr>Cambria Math</vt:lpstr>
      <vt:lpstr>Cooper Black</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Otmane Ouzizi</dc:creator>
  <cp:lastModifiedBy>Admin</cp:lastModifiedBy>
  <cp:revision>39</cp:revision>
  <dcterms:created xsi:type="dcterms:W3CDTF">2022-07-01T01:22:43Z</dcterms:created>
  <dcterms:modified xsi:type="dcterms:W3CDTF">2023-12-13T23:04:33Z</dcterms:modified>
</cp:coreProperties>
</file>