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aveat"/>
      <p:regular r:id="rId24"/>
      <p:bold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ve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Caveat-bold.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wisgroup.uta.edu/ee4314/lectures/Lecture%204.pdf" TargetMode="External"/><Relationship Id="rId3" Type="http://schemas.openxmlformats.org/officeDocument/2006/relationships/hyperlink" Target="https://ieeexplore.ieee.org/stamp/stamp.jsp?tp=&amp;arnumber=1084637" TargetMode="External"/><Relationship Id="rId4" Type="http://schemas.openxmlformats.org/officeDocument/2006/relationships/hyperlink" Target="https://sites.chemengr.ucsb.edu/~ceweb/faculty/seborg/teaching/SEM_2_slides/Chapter%2011%20(11-23-04).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intro: introduce group (4)  w/ names and our </a:t>
            </a:r>
            <a:r>
              <a:rPr lang="en"/>
              <a:t>choice</a:t>
            </a:r>
            <a:r>
              <a:rPr lang="en"/>
              <a:t> of a smart toaster oven (15sec)</a:t>
            </a:r>
            <a:endParaRPr/>
          </a:p>
          <a:p>
            <a:pPr indent="0" lvl="0" marL="0" rtl="0" algn="l">
              <a:spcBef>
                <a:spcPts val="0"/>
              </a:spcBef>
              <a:spcAft>
                <a:spcPts val="0"/>
              </a:spcAft>
              <a:buNone/>
            </a:pPr>
            <a:r>
              <a:rPr b="1" lang="en"/>
              <a:t>“Good </a:t>
            </a:r>
            <a:r>
              <a:rPr b="1" lang="en"/>
              <a:t>evening</a:t>
            </a:r>
            <a:r>
              <a:rPr b="1" lang="en"/>
              <a:t>, This is group 4’s modelling presentation on the dynamic system of a smart toaster oven. The group members are William Hunter, Barh…”</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2675fdc7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2675fdc7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Toasters, in general, have an environmental impact. </a:t>
            </a:r>
            <a:r>
              <a:rPr lang="en"/>
              <a:t>According to an article found in the New York Post, University of Texas at Austin did a case study on pollution of toasters. They advised that the release of steam from the cooked particles and crumbs in toasters can lead to being exposed to more pollution than a busy intersection. Having a door, a cleansing feature, and emptying the crumb tray will allow for a reduce in exposure and even allow comfort within the social constraint aspect.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6ef9f873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6ef9f873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 and I decided to go with a reflow heating element since we needed to use a fiberglass motherboard with soldered on elements and sensors. The relow allows the solder to remain solid instead of melting, and based off of the graphical representation on the left I created the transfer function mentioned </a:t>
            </a:r>
            <a:r>
              <a:rPr lang="en"/>
              <a:t>above. This period of heating and cooling will continue until the plant is fully complete.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40ee949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40ee94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math to explain how I produced the transfer function for both the heat/time but also the heat/voltage.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52a72b5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52a72b5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3b14b3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3b14b3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graph showing the amount of </a:t>
            </a:r>
            <a:r>
              <a:rPr lang="en"/>
              <a:t>energy</a:t>
            </a:r>
            <a:r>
              <a:rPr lang="en"/>
              <a:t> in joules it takes to raise the aluminum heating plate to a give temperature in </a:t>
            </a:r>
            <a:r>
              <a:rPr lang="en"/>
              <a:t>celsius</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3b14b3c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3b14b3c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left if heat flux and the </a:t>
            </a:r>
            <a:r>
              <a:rPr lang="en"/>
              <a:t>right is the thermal model.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6ef9f873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6ef9f873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6ef9f873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6ef9f873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future goals for this project is to create a fully </a:t>
            </a:r>
            <a:r>
              <a:rPr lang="en"/>
              <a:t>functioning</a:t>
            </a:r>
            <a:r>
              <a:rPr lang="en"/>
              <a:t> </a:t>
            </a:r>
            <a:r>
              <a:rPr lang="en"/>
              <a:t>dynamic</a:t>
            </a:r>
            <a:r>
              <a:rPr lang="en"/>
              <a:t> model that </a:t>
            </a:r>
            <a:r>
              <a:rPr lang="en"/>
              <a:t>measures</a:t>
            </a:r>
            <a:r>
              <a:rPr lang="en"/>
              <a:t>: Heat distribution and </a:t>
            </a:r>
            <a:r>
              <a:rPr lang="en"/>
              <a:t>dissipation</a:t>
            </a:r>
            <a:r>
              <a:rPr lang="en"/>
              <a:t>, voltage output and as well as </a:t>
            </a:r>
            <a:r>
              <a:rPr lang="en"/>
              <a:t>transfer</a:t>
            </a:r>
            <a:r>
              <a:rPr lang="en"/>
              <a:t> </a:t>
            </a:r>
            <a:r>
              <a:rPr lang="en"/>
              <a:t>function</a:t>
            </a:r>
            <a:r>
              <a:rPr lang="en"/>
              <a:t> </a:t>
            </a:r>
            <a:r>
              <a:rPr lang="en"/>
              <a:t>abilities</a:t>
            </a:r>
            <a:r>
              <a:rPr lang="en"/>
              <a:t> ; and displays the resulting </a:t>
            </a:r>
            <a:r>
              <a:rPr lang="en"/>
              <a:t>output</a:t>
            </a:r>
            <a:r>
              <a:rPr lang="en"/>
              <a:t> </a:t>
            </a:r>
            <a:r>
              <a:rPr lang="en"/>
              <a:t>through</a:t>
            </a:r>
            <a:r>
              <a:rPr lang="en"/>
              <a:t> MAtlab simulations. In the process, the testing of </a:t>
            </a:r>
            <a:r>
              <a:rPr lang="en"/>
              <a:t>different</a:t>
            </a:r>
            <a:r>
              <a:rPr lang="en"/>
              <a:t> methods is vital in </a:t>
            </a:r>
            <a:r>
              <a:rPr lang="en"/>
              <a:t>finding</a:t>
            </a:r>
            <a:r>
              <a:rPr lang="en"/>
              <a:t> the most </a:t>
            </a:r>
            <a:r>
              <a:rPr lang="en"/>
              <a:t>efficient</a:t>
            </a:r>
            <a:r>
              <a:rPr lang="en"/>
              <a:t> solution. In the end, the complex system with </a:t>
            </a:r>
            <a:r>
              <a:rPr lang="en"/>
              <a:t>multiple</a:t>
            </a:r>
            <a:r>
              <a:rPr lang="en"/>
              <a:t> sensors will </a:t>
            </a:r>
            <a:r>
              <a:rPr lang="en"/>
              <a:t>contribute</a:t>
            </a:r>
            <a:r>
              <a:rPr lang="en"/>
              <a:t> to a working model that can be used in real applications”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53883da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253883da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51c55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51c55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overall </a:t>
            </a:r>
            <a:r>
              <a:rPr lang="en"/>
              <a:t>statement</a:t>
            </a:r>
            <a:r>
              <a:rPr lang="en"/>
              <a:t> that </a:t>
            </a:r>
            <a:r>
              <a:rPr lang="en"/>
              <a:t>describes</a:t>
            </a:r>
            <a:r>
              <a:rPr lang="en"/>
              <a:t> the open loop system for most common toasters(</a:t>
            </a:r>
            <a:endParaRPr/>
          </a:p>
          <a:p>
            <a:pPr indent="0" lvl="0" marL="0" rtl="0" algn="l">
              <a:spcBef>
                <a:spcPts val="0"/>
              </a:spcBef>
              <a:spcAft>
                <a:spcPts val="0"/>
              </a:spcAft>
              <a:buNone/>
            </a:pP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6ef9f873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6ef9f873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ef9f873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ef9f873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block diagram for fot the Smart toaster oven, As you can see we have our controllers would be the spring capture and the time with the heating element being the actuator and the oven as the plant. Our feedbacks are the temperature and optical sensors all leading to the toast quality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15372edc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15372edc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out transfer </a:t>
            </a:r>
            <a:r>
              <a:rPr lang="en"/>
              <a:t>function</a:t>
            </a:r>
            <a:r>
              <a:rPr lang="en"/>
              <a:t> we used the block diagram from the previous slide and used the block diagram transformations to be able to simplify the diagram into less parts to be able to find our transfer function. The left image is the breakdown of the transformation steps and the transfer function….(Say equation) The image on the Right is to is how we referenced our variables.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fa5a48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3fa5a4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4085f9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4085f9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Notes: </a:t>
            </a:r>
            <a:r>
              <a:rPr lang="en" sz="1400" u="sng">
                <a:solidFill>
                  <a:srgbClr val="3D4594"/>
                </a:solidFill>
                <a:latin typeface="Calibri"/>
                <a:ea typeface="Calibri"/>
                <a:cs typeface="Calibri"/>
                <a:sym typeface="Calibri"/>
                <a:hlinkClick r:id="rId2">
                  <a:extLst>
                    <a:ext uri="{A12FA001-AC4F-418D-AE19-62706E023703}">
                      <ahyp:hlinkClr val="tx"/>
                    </a:ext>
                  </a:extLst>
                </a:hlinkClick>
              </a:rPr>
              <a:t>https://lewisgroup.uta.edu/ee4314/lectures/Lecture%204.pdf</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a:t>
            </a:r>
            <a:r>
              <a:rPr lang="en" sz="1400" u="sng">
                <a:solidFill>
                  <a:srgbClr val="3D4594"/>
                </a:solidFill>
                <a:latin typeface="Calibri"/>
                <a:ea typeface="Calibri"/>
                <a:cs typeface="Calibri"/>
                <a:sym typeface="Calibri"/>
                <a:hlinkClick r:id="rId3">
                  <a:extLst>
                    <a:ext uri="{A12FA001-AC4F-418D-AE19-62706E023703}">
                      <ahyp:hlinkClr val="tx"/>
                    </a:ext>
                  </a:extLst>
                </a:hlinkClick>
              </a:rPr>
              <a:t>https://ieeexplore.ieee.org/stamp/stamp.jsp?tp=&amp;arnumber=1084637</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u="sng">
                <a:solidFill>
                  <a:srgbClr val="3D4594"/>
                </a:solidFill>
                <a:latin typeface="Calibri"/>
                <a:ea typeface="Calibri"/>
                <a:cs typeface="Calibri"/>
                <a:sym typeface="Calibri"/>
                <a:hlinkClick r:id="rId4">
                  <a:extLst>
                    <a:ext uri="{A12FA001-AC4F-418D-AE19-62706E023703}">
                      <ahyp:hlinkClr val="tx"/>
                    </a:ext>
                  </a:extLst>
                </a:hlinkClick>
              </a:rPr>
              <a:t>https://sites.chemengr.ucsb.edu/~ceweb/faculty/seborg/teaching/SEM_2_slides/Chapter%2011%20(11-23-04).pdf</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**stablity starts on pg 43</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253883da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253883da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team’s </a:t>
            </a:r>
            <a:r>
              <a:rPr lang="en"/>
              <a:t>initial</a:t>
            </a:r>
            <a:r>
              <a:rPr lang="en"/>
              <a:t> thoughts and </a:t>
            </a:r>
            <a:r>
              <a:rPr lang="en"/>
              <a:t>motivation</a:t>
            </a:r>
            <a:r>
              <a:rPr lang="en"/>
              <a:t> for this project came from the </a:t>
            </a:r>
            <a:r>
              <a:rPr lang="en"/>
              <a:t>different</a:t>
            </a:r>
            <a:r>
              <a:rPr lang="en"/>
              <a:t> household control </a:t>
            </a:r>
            <a:r>
              <a:rPr lang="en"/>
              <a:t>system</a:t>
            </a:r>
            <a:r>
              <a:rPr lang="en"/>
              <a:t> that get overlook each and everyday. The toaster oven is an evolving </a:t>
            </a:r>
            <a:r>
              <a:rPr lang="en"/>
              <a:t>appliance</a:t>
            </a:r>
            <a:r>
              <a:rPr lang="en"/>
              <a:t> that is </a:t>
            </a:r>
            <a:r>
              <a:rPr lang="en"/>
              <a:t>slowly</a:t>
            </a:r>
            <a:r>
              <a:rPr lang="en"/>
              <a:t> taking its place </a:t>
            </a:r>
            <a:r>
              <a:rPr lang="en"/>
              <a:t>in front</a:t>
            </a:r>
            <a:r>
              <a:rPr lang="en"/>
              <a:t> of huge standard </a:t>
            </a:r>
            <a:r>
              <a:rPr lang="en"/>
              <a:t>convection</a:t>
            </a:r>
            <a:r>
              <a:rPr lang="en"/>
              <a:t> ovens found in most </a:t>
            </a:r>
            <a:r>
              <a:rPr lang="en"/>
              <a:t>households</a:t>
            </a:r>
            <a:r>
              <a:rPr lang="en"/>
              <a:t>. Another thought that </a:t>
            </a:r>
            <a:r>
              <a:rPr lang="en"/>
              <a:t>pushed further interest was nested in IOT capabilities for future applications. The image of a smart house that is tied into different appliances via bluetooth, is something that controversial and seeable in the near future.”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2675fdc7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2675fdc7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t>
            </a:r>
            <a:r>
              <a:rPr lang="en"/>
              <a:t>looking at the overall system there can be some design constraints for the smart toaster ovens. </a:t>
            </a:r>
            <a:r>
              <a:rPr lang="en" sz="1800">
                <a:solidFill>
                  <a:schemeClr val="dk1"/>
                </a:solidFill>
                <a:latin typeface="Calibri"/>
                <a:ea typeface="Calibri"/>
                <a:cs typeface="Calibri"/>
                <a:sym typeface="Calibri"/>
              </a:rPr>
              <a:t>The size and type of a piece of pastry or bread will burn in a simple open loop system because there is no way to adjust the timing settings for the food.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drive.google.com/file/d/1UsTGcuCgDOJrKBM0VmA5h3dqdPFwpFAg/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drive.google.com/file/d/1K33ZwTheOpIc7ddslPVCEl8RB5k8d3r8/view"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drive.google.com/file/d/167TEs0CkBIIIvGBM_iyOz-auZDR7uIVK/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s://nypost.com/2019/02/16/toasters-may-expose-you-to-more-pollution-than-a-busy-intersection/" TargetMode="External"/><Relationship Id="rId4" Type="http://schemas.openxmlformats.org/officeDocument/2006/relationships/hyperlink" Target="https://www.newyorker.com/magazine/2019/04/08/the-hidden-air-pollution-in-our-ho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drive.google.com/file/d/1_ifIPg33cl0VVb9ra5ynmSPmd_eZGT-C/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drive.google.com/file/d/176HzyM4xtbiJHKzhHCH19h89UDa4ltIn/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drive.google.com/file/d/11Ei3ySZZse9PDbVxejt20LIpNDJZAG7z/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11.jpg"/><Relationship Id="rId5" Type="http://schemas.openxmlformats.org/officeDocument/2006/relationships/hyperlink" Target="http://drive.google.com/file/d/1Zo0XqN25Q6alVoKpdxezNn_w9QfLx6yr/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drive.google.com/file/d/1P4ohMNkJuGzPwdtyRPeCw13x4DOWqj1t/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drive.google.com/file/d/1r90GEltgJR-4qUCLIaRVsCuM5uS46awg/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aveat"/>
                <a:ea typeface="Caveat"/>
                <a:cs typeface="Caveat"/>
                <a:sym typeface="Caveat"/>
              </a:rPr>
              <a:t>Smart Toaster Ovens</a:t>
            </a:r>
            <a:endParaRPr>
              <a:latin typeface="Caveat"/>
              <a:ea typeface="Caveat"/>
              <a:cs typeface="Caveat"/>
              <a:sym typeface="Caveat"/>
            </a:endParaRPr>
          </a:p>
        </p:txBody>
      </p:sp>
      <p:sp>
        <p:nvSpPr>
          <p:cNvPr id="129" name="Google Shape;129;p13"/>
          <p:cNvSpPr txBox="1"/>
          <p:nvPr>
            <p:ph idx="1" type="subTitle"/>
          </p:nvPr>
        </p:nvSpPr>
        <p:spPr>
          <a:xfrm>
            <a:off x="311700" y="2834125"/>
            <a:ext cx="8520600" cy="1959300"/>
          </a:xfrm>
          <a:prstGeom prst="rect">
            <a:avLst/>
          </a:prstGeom>
        </p:spPr>
        <p:txBody>
          <a:bodyPr anchorCtr="0" anchor="t" bIns="91425" lIns="91425" spcFirstLastPara="1" rIns="91425" wrap="square" tIns="91425">
            <a:normAutofit fontScale="25000" lnSpcReduction="20000"/>
          </a:bodyPr>
          <a:lstStyle/>
          <a:p>
            <a:pPr indent="0" lvl="0" marL="0" marR="63500" rtl="0" algn="ctr">
              <a:lnSpc>
                <a:spcPct val="115000"/>
              </a:lnSpc>
              <a:spcBef>
                <a:spcPts val="0"/>
              </a:spcBef>
              <a:spcAft>
                <a:spcPts val="0"/>
              </a:spcAft>
              <a:buNone/>
            </a:pPr>
            <a:r>
              <a:rPr lang="en" sz="4800">
                <a:solidFill>
                  <a:schemeClr val="dk2"/>
                </a:solidFill>
                <a:latin typeface="Times New Roman"/>
                <a:ea typeface="Times New Roman"/>
                <a:cs typeface="Times New Roman"/>
                <a:sym typeface="Times New Roman"/>
              </a:rPr>
              <a:t>William Hunter</a:t>
            </a:r>
            <a:endParaRPr sz="4800">
              <a:solidFill>
                <a:schemeClr val="dk2"/>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None/>
            </a:pPr>
            <a:r>
              <a:rPr lang="en" sz="4800">
                <a:solidFill>
                  <a:srgbClr val="000000"/>
                </a:solidFill>
                <a:latin typeface="Times New Roman"/>
                <a:ea typeface="Times New Roman"/>
                <a:cs typeface="Times New Roman"/>
                <a:sym typeface="Times New Roman"/>
              </a:rPr>
              <a:t>Barhon Carter</a:t>
            </a:r>
            <a:endParaRPr sz="4800">
              <a:solidFill>
                <a:srgbClr val="000000"/>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None/>
            </a:pPr>
            <a:r>
              <a:rPr lang="en" sz="4800">
                <a:solidFill>
                  <a:srgbClr val="000000"/>
                </a:solidFill>
                <a:latin typeface="Times New Roman"/>
                <a:ea typeface="Times New Roman"/>
                <a:cs typeface="Times New Roman"/>
                <a:sym typeface="Times New Roman"/>
              </a:rPr>
              <a:t>Fayth Hawkins</a:t>
            </a:r>
            <a:endParaRPr sz="4800">
              <a:solidFill>
                <a:srgbClr val="000000"/>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None/>
            </a:pPr>
            <a:r>
              <a:rPr lang="en" sz="4800">
                <a:solidFill>
                  <a:srgbClr val="000000"/>
                </a:solidFill>
                <a:latin typeface="Times New Roman"/>
                <a:ea typeface="Times New Roman"/>
                <a:cs typeface="Times New Roman"/>
                <a:sym typeface="Times New Roman"/>
              </a:rPr>
              <a:t>Otoo Bobbie</a:t>
            </a:r>
            <a:endParaRPr sz="4800">
              <a:solidFill>
                <a:srgbClr val="000000"/>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None/>
            </a:pPr>
            <a:r>
              <a:rPr lang="en" sz="4800">
                <a:solidFill>
                  <a:srgbClr val="000000"/>
                </a:solidFill>
                <a:latin typeface="Times New Roman"/>
                <a:ea typeface="Times New Roman"/>
                <a:cs typeface="Times New Roman"/>
                <a:sym typeface="Times New Roman"/>
              </a:rPr>
              <a:t>Patrice Harris</a:t>
            </a:r>
            <a:endParaRPr sz="4800">
              <a:solidFill>
                <a:srgbClr val="000000"/>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Clr>
                <a:schemeClr val="dk1"/>
              </a:buClr>
              <a:buSzPct val="42101"/>
              <a:buFont typeface="Arial"/>
              <a:buNone/>
            </a:pPr>
            <a:r>
              <a:rPr lang="en" sz="2612">
                <a:solidFill>
                  <a:schemeClr val="dk1"/>
                </a:solidFill>
                <a:latin typeface="Times New Roman"/>
                <a:ea typeface="Times New Roman"/>
                <a:cs typeface="Times New Roman"/>
                <a:sym typeface="Times New Roman"/>
              </a:rPr>
              <a:t>wkins</a:t>
            </a:r>
            <a:endParaRPr sz="2612">
              <a:solidFill>
                <a:schemeClr val="dk1"/>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Clr>
                <a:schemeClr val="dk1"/>
              </a:buClr>
              <a:buSzPct val="42101"/>
              <a:buFont typeface="Arial"/>
              <a:buNone/>
            </a:pPr>
            <a:r>
              <a:rPr lang="en" sz="2612">
                <a:solidFill>
                  <a:schemeClr val="dk1"/>
                </a:solidFill>
                <a:latin typeface="Times New Roman"/>
                <a:ea typeface="Times New Roman"/>
                <a:cs typeface="Times New Roman"/>
                <a:sym typeface="Times New Roman"/>
              </a:rPr>
              <a:t>Otoo Bobbie</a:t>
            </a:r>
            <a:endParaRPr sz="2612">
              <a:solidFill>
                <a:schemeClr val="dk1"/>
              </a:solidFill>
              <a:latin typeface="Times New Roman"/>
              <a:ea typeface="Times New Roman"/>
              <a:cs typeface="Times New Roman"/>
              <a:sym typeface="Times New Roman"/>
            </a:endParaRPr>
          </a:p>
          <a:p>
            <a:pPr indent="0" lvl="0" marL="0" marR="63500" rtl="0" algn="ctr">
              <a:lnSpc>
                <a:spcPct val="115000"/>
              </a:lnSpc>
              <a:spcBef>
                <a:spcPts val="1100"/>
              </a:spcBef>
              <a:spcAft>
                <a:spcPts val="0"/>
              </a:spcAft>
              <a:buClr>
                <a:schemeClr val="dk1"/>
              </a:buClr>
              <a:buSzPct val="42101"/>
              <a:buFont typeface="Arial"/>
              <a:buNone/>
            </a:pPr>
            <a:r>
              <a:t/>
            </a:r>
            <a:endParaRPr sz="2612">
              <a:solidFill>
                <a:schemeClr val="dk1"/>
              </a:solidFill>
              <a:latin typeface="Times New Roman"/>
              <a:ea typeface="Times New Roman"/>
              <a:cs typeface="Times New Roman"/>
              <a:sym typeface="Times New Roman"/>
            </a:endParaRPr>
          </a:p>
          <a:p>
            <a:pPr indent="0" lvl="0" marL="0" rtl="0" algn="ctr">
              <a:spcBef>
                <a:spcPts val="11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 of a Toaster Oven (continued)</a:t>
            </a:r>
            <a:endParaRPr/>
          </a:p>
        </p:txBody>
      </p:sp>
      <p:sp>
        <p:nvSpPr>
          <p:cNvPr id="199" name="Google Shape;199;p22"/>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t>When cooking on a “simple” or “smart” toaster, the constraints can cause varying outputs of the “toast” quality of the desired treat.</a:t>
            </a:r>
            <a:endParaRPr sz="2000"/>
          </a:p>
          <a:p>
            <a:pPr indent="0" lvl="0" marL="457200" rtl="0" algn="l">
              <a:spcBef>
                <a:spcPts val="1200"/>
              </a:spcBef>
              <a:spcAft>
                <a:spcPts val="1200"/>
              </a:spcAft>
              <a:buNone/>
            </a:pPr>
            <a:r>
              <a:t/>
            </a:r>
            <a:endParaRPr/>
          </a:p>
        </p:txBody>
      </p:sp>
      <p:sp>
        <p:nvSpPr>
          <p:cNvPr id="200" name="Google Shape;200;p22"/>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Overcooking</a:t>
            </a:r>
            <a:endParaRPr sz="1700"/>
          </a:p>
          <a:p>
            <a:pPr indent="-336550" lvl="0" marL="457200" rtl="0" algn="l">
              <a:spcBef>
                <a:spcPts val="0"/>
              </a:spcBef>
              <a:spcAft>
                <a:spcPts val="0"/>
              </a:spcAft>
              <a:buSzPts val="1700"/>
              <a:buChar char="●"/>
            </a:pPr>
            <a:r>
              <a:rPr lang="en" sz="1700"/>
              <a:t>Undercooking</a:t>
            </a:r>
            <a:endParaRPr sz="1700"/>
          </a:p>
          <a:p>
            <a:pPr indent="-336550" lvl="0" marL="457200" rtl="0" algn="l">
              <a:spcBef>
                <a:spcPts val="0"/>
              </a:spcBef>
              <a:spcAft>
                <a:spcPts val="0"/>
              </a:spcAft>
              <a:buSzPts val="1700"/>
              <a:buChar char="●"/>
            </a:pPr>
            <a:r>
              <a:rPr lang="en" sz="1700"/>
              <a:t>Cost </a:t>
            </a:r>
            <a:endParaRPr sz="1700"/>
          </a:p>
          <a:p>
            <a:pPr indent="-336550" lvl="0" marL="457200" rtl="0" algn="l">
              <a:spcBef>
                <a:spcPts val="0"/>
              </a:spcBef>
              <a:spcAft>
                <a:spcPts val="0"/>
              </a:spcAft>
              <a:buSzPts val="1700"/>
              <a:buChar char="●"/>
            </a:pPr>
            <a:r>
              <a:rPr lang="en" sz="1700"/>
              <a:t>Environmental-Pollution</a:t>
            </a:r>
            <a:endParaRPr sz="1700"/>
          </a:p>
          <a:p>
            <a:pPr indent="-336550" lvl="1" marL="914400" rtl="0" algn="l">
              <a:spcBef>
                <a:spcPts val="0"/>
              </a:spcBef>
              <a:spcAft>
                <a:spcPts val="0"/>
              </a:spcAft>
              <a:buSzPts val="1700"/>
              <a:buChar char="○"/>
            </a:pPr>
            <a:r>
              <a:rPr lang="en" sz="1700"/>
              <a:t>Burnt toast </a:t>
            </a:r>
            <a:endParaRPr sz="1700"/>
          </a:p>
          <a:p>
            <a:pPr indent="-336550" lvl="1" marL="914400" rtl="0" algn="l">
              <a:spcBef>
                <a:spcPts val="0"/>
              </a:spcBef>
              <a:spcAft>
                <a:spcPts val="0"/>
              </a:spcAft>
              <a:buSzPts val="1700"/>
              <a:buChar char="○"/>
            </a:pPr>
            <a:r>
              <a:rPr lang="en" sz="1700"/>
              <a:t>Leftover crumbs</a:t>
            </a:r>
            <a:endParaRPr sz="1700"/>
          </a:p>
          <a:p>
            <a:pPr indent="-336550" lvl="0" marL="457200" rtl="0" algn="l">
              <a:spcBef>
                <a:spcPts val="0"/>
              </a:spcBef>
              <a:spcAft>
                <a:spcPts val="0"/>
              </a:spcAft>
              <a:buSzPts val="1700"/>
              <a:buChar char="●"/>
            </a:pPr>
            <a:r>
              <a:rPr lang="en" sz="1700"/>
              <a:t>Social-Pollution controversy</a:t>
            </a:r>
            <a:endParaRPr sz="1700"/>
          </a:p>
        </p:txBody>
      </p:sp>
      <p:pic>
        <p:nvPicPr>
          <p:cNvPr id="201" name="Google Shape;201;p22" title="slide 6.mp3">
            <a:hlinkClick r:id="rId3"/>
          </p:cNvPr>
          <p:cNvPicPr preferRelativeResize="0"/>
          <p:nvPr/>
        </p:nvPicPr>
        <p:blipFill>
          <a:blip r:embed="rId4">
            <a:alphaModFix/>
          </a:blip>
          <a:stretch>
            <a:fillRect/>
          </a:stretch>
        </p:blipFill>
        <p:spPr>
          <a:xfrm>
            <a:off x="650875" y="416297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385850" y="131275"/>
            <a:ext cx="6372300" cy="137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Diagram of the heating elements and heating modeling with graphs</a:t>
            </a:r>
            <a:endParaRPr sz="2000"/>
          </a:p>
        </p:txBody>
      </p:sp>
      <p:sp>
        <p:nvSpPr>
          <p:cNvPr id="207" name="Google Shape;207;p23"/>
          <p:cNvSpPr txBox="1"/>
          <p:nvPr>
            <p:ph idx="1" type="body"/>
          </p:nvPr>
        </p:nvSpPr>
        <p:spPr>
          <a:xfrm>
            <a:off x="1212625" y="1105325"/>
            <a:ext cx="6372300" cy="1058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A reflow oven allows you to mount small </a:t>
            </a:r>
            <a:r>
              <a:rPr lang="en"/>
              <a:t>components</a:t>
            </a:r>
            <a:r>
              <a:rPr lang="en"/>
              <a:t> to circuit boards. We will utilize this instead of an </a:t>
            </a:r>
            <a:r>
              <a:rPr lang="en"/>
              <a:t>infrawave</a:t>
            </a:r>
            <a:r>
              <a:rPr lang="en"/>
              <a:t> element. The below function shows the amount of heat developed by the element we will be using. The heat has to be brought up and tapered off </a:t>
            </a:r>
            <a:r>
              <a:rPr lang="en"/>
              <a:t>repeatedly</a:t>
            </a:r>
            <a:r>
              <a:rPr lang="en"/>
              <a:t> to avoid melting the solder, therefore, it can only go up to 225°c for a few seconds. The transfer function here would be T(s)/t(s) = </a:t>
            </a:r>
            <a:r>
              <a:rPr lang="en" sz="1150">
                <a:solidFill>
                  <a:srgbClr val="000000"/>
                </a:solidFill>
                <a:latin typeface="Arial"/>
                <a:ea typeface="Arial"/>
                <a:cs typeface="Arial"/>
                <a:sym typeface="Arial"/>
              </a:rPr>
              <a:t>Ae^(.001219t) This was calculated using the newtonian heating differential equation. </a:t>
            </a:r>
            <a:endParaRPr/>
          </a:p>
        </p:txBody>
      </p:sp>
      <p:pic>
        <p:nvPicPr>
          <p:cNvPr id="208" name="Google Shape;208;p23"/>
          <p:cNvPicPr preferRelativeResize="0"/>
          <p:nvPr/>
        </p:nvPicPr>
        <p:blipFill>
          <a:blip r:embed="rId3">
            <a:alphaModFix/>
          </a:blip>
          <a:stretch>
            <a:fillRect/>
          </a:stretch>
        </p:blipFill>
        <p:spPr>
          <a:xfrm>
            <a:off x="-33300" y="2164075"/>
            <a:ext cx="5420295" cy="2979425"/>
          </a:xfrm>
          <a:prstGeom prst="rect">
            <a:avLst/>
          </a:prstGeom>
          <a:noFill/>
          <a:ln>
            <a:noFill/>
          </a:ln>
        </p:spPr>
      </p:pic>
      <p:pic>
        <p:nvPicPr>
          <p:cNvPr id="209" name="Google Shape;209;p23"/>
          <p:cNvPicPr preferRelativeResize="0"/>
          <p:nvPr/>
        </p:nvPicPr>
        <p:blipFill>
          <a:blip r:embed="rId4">
            <a:alphaModFix/>
          </a:blip>
          <a:stretch>
            <a:fillRect/>
          </a:stretch>
        </p:blipFill>
        <p:spPr>
          <a:xfrm rot="-1937274">
            <a:off x="5845845" y="2263725"/>
            <a:ext cx="285750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4"/>
          <p:cNvPicPr preferRelativeResize="0"/>
          <p:nvPr/>
        </p:nvPicPr>
        <p:blipFill rotWithShape="1">
          <a:blip r:embed="rId3">
            <a:alphaModFix/>
          </a:blip>
          <a:srcRect b="18283" l="0" r="0" t="18886"/>
          <a:stretch/>
        </p:blipFill>
        <p:spPr>
          <a:xfrm>
            <a:off x="0" y="0"/>
            <a:ext cx="7267649"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423798" y="331250"/>
            <a:ext cx="6296400" cy="111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Reflow Oven Controller</a:t>
            </a:r>
            <a:endParaRPr/>
          </a:p>
        </p:txBody>
      </p:sp>
      <p:pic>
        <p:nvPicPr>
          <p:cNvPr id="220" name="Google Shape;220;p25"/>
          <p:cNvPicPr preferRelativeResize="0"/>
          <p:nvPr/>
        </p:nvPicPr>
        <p:blipFill>
          <a:blip r:embed="rId3">
            <a:alphaModFix/>
          </a:blip>
          <a:stretch>
            <a:fillRect/>
          </a:stretch>
        </p:blipFill>
        <p:spPr>
          <a:xfrm>
            <a:off x="2847599" y="1539660"/>
            <a:ext cx="6296400" cy="2983339"/>
          </a:xfrm>
          <a:prstGeom prst="rect">
            <a:avLst/>
          </a:prstGeom>
          <a:noFill/>
          <a:ln>
            <a:noFill/>
          </a:ln>
        </p:spPr>
      </p:pic>
      <p:sp>
        <p:nvSpPr>
          <p:cNvPr id="221" name="Google Shape;221;p25"/>
          <p:cNvSpPr txBox="1"/>
          <p:nvPr/>
        </p:nvSpPr>
        <p:spPr>
          <a:xfrm>
            <a:off x="502800" y="2046300"/>
            <a:ext cx="1613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 </a:t>
            </a:r>
            <a:r>
              <a:rPr lang="en">
                <a:latin typeface="Calibri"/>
                <a:ea typeface="Calibri"/>
                <a:cs typeface="Calibri"/>
                <a:sym typeface="Calibri"/>
              </a:rPr>
              <a:t>electrical</a:t>
            </a:r>
            <a:r>
              <a:rPr lang="en">
                <a:latin typeface="Calibri"/>
                <a:ea typeface="Calibri"/>
                <a:cs typeface="Calibri"/>
                <a:sym typeface="Calibri"/>
              </a:rPr>
              <a:t> Schmatic of the Reflow Oven Controller with </a:t>
            </a:r>
            <a:r>
              <a:rPr lang="en">
                <a:latin typeface="Calibri"/>
                <a:ea typeface="Calibri"/>
                <a:cs typeface="Calibri"/>
                <a:sym typeface="Calibri"/>
              </a:rPr>
              <a:t>different</a:t>
            </a:r>
            <a:r>
              <a:rPr lang="en">
                <a:latin typeface="Calibri"/>
                <a:ea typeface="Calibri"/>
                <a:cs typeface="Calibri"/>
                <a:sym typeface="Calibri"/>
              </a:rPr>
              <a:t> </a:t>
            </a:r>
            <a:r>
              <a:rPr lang="en">
                <a:latin typeface="Calibri"/>
                <a:ea typeface="Calibri"/>
                <a:cs typeface="Calibri"/>
                <a:sym typeface="Calibri"/>
              </a:rPr>
              <a:t>electrical</a:t>
            </a:r>
            <a:r>
              <a:rPr lang="en">
                <a:latin typeface="Calibri"/>
                <a:ea typeface="Calibri"/>
                <a:cs typeface="Calibri"/>
                <a:sym typeface="Calibri"/>
              </a:rPr>
              <a:t> </a:t>
            </a:r>
            <a:r>
              <a:rPr lang="en">
                <a:latin typeface="Calibri"/>
                <a:ea typeface="Calibri"/>
                <a:cs typeface="Calibri"/>
                <a:sym typeface="Calibri"/>
              </a:rPr>
              <a:t>components</a:t>
            </a:r>
            <a:r>
              <a:rPr lang="en">
                <a:latin typeface="Calibri"/>
                <a:ea typeface="Calibri"/>
                <a:cs typeface="Calibri"/>
                <a:sym typeface="Calibri"/>
              </a:rPr>
              <a:t> </a:t>
            </a:r>
            <a:r>
              <a:rPr lang="en">
                <a:latin typeface="Calibri"/>
                <a:ea typeface="Calibri"/>
                <a:cs typeface="Calibri"/>
                <a:sym typeface="Calibri"/>
              </a:rPr>
              <a:t>including</a:t>
            </a:r>
            <a:r>
              <a:rPr lang="en">
                <a:latin typeface="Calibri"/>
                <a:ea typeface="Calibri"/>
                <a:cs typeface="Calibri"/>
                <a:sym typeface="Calibri"/>
              </a:rPr>
              <a:t> an Adriouno Pro Micro</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385850" y="359150"/>
            <a:ext cx="6372300" cy="85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Energy Vs Temp</a:t>
            </a:r>
            <a:endParaRPr sz="2000"/>
          </a:p>
        </p:txBody>
      </p:sp>
      <p:pic>
        <p:nvPicPr>
          <p:cNvPr id="227" name="Google Shape;227;p26" title="Chart"/>
          <p:cNvPicPr preferRelativeResize="0"/>
          <p:nvPr/>
        </p:nvPicPr>
        <p:blipFill>
          <a:blip r:embed="rId3">
            <a:alphaModFix/>
          </a:blip>
          <a:stretch>
            <a:fillRect/>
          </a:stretch>
        </p:blipFill>
        <p:spPr>
          <a:xfrm>
            <a:off x="1870024" y="1125900"/>
            <a:ext cx="5403951" cy="3341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385850" y="427500"/>
            <a:ext cx="6372300" cy="7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200"/>
              <a:t>Heat flux/Transient Thermal Model</a:t>
            </a:r>
            <a:endParaRPr sz="2200"/>
          </a:p>
        </p:txBody>
      </p:sp>
      <p:pic>
        <p:nvPicPr>
          <p:cNvPr id="233" name="Google Shape;233;p27"/>
          <p:cNvPicPr preferRelativeResize="0"/>
          <p:nvPr/>
        </p:nvPicPr>
        <p:blipFill>
          <a:blip r:embed="rId3">
            <a:alphaModFix/>
          </a:blip>
          <a:stretch>
            <a:fillRect/>
          </a:stretch>
        </p:blipFill>
        <p:spPr>
          <a:xfrm>
            <a:off x="631650" y="1467425"/>
            <a:ext cx="4572001" cy="4049900"/>
          </a:xfrm>
          <a:prstGeom prst="rect">
            <a:avLst/>
          </a:prstGeom>
          <a:noFill/>
          <a:ln>
            <a:noFill/>
          </a:ln>
        </p:spPr>
      </p:pic>
      <p:pic>
        <p:nvPicPr>
          <p:cNvPr id="234" name="Google Shape;234;p27"/>
          <p:cNvPicPr preferRelativeResize="0"/>
          <p:nvPr/>
        </p:nvPicPr>
        <p:blipFill>
          <a:blip r:embed="rId4">
            <a:alphaModFix/>
          </a:blip>
          <a:stretch>
            <a:fillRect/>
          </a:stretch>
        </p:blipFill>
        <p:spPr>
          <a:xfrm>
            <a:off x="4572000" y="1093600"/>
            <a:ext cx="4602325" cy="404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305900" y="683000"/>
            <a:ext cx="6372300" cy="71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Optical modeling. </a:t>
            </a:r>
            <a:endParaRPr sz="2000"/>
          </a:p>
        </p:txBody>
      </p:sp>
      <p:sp>
        <p:nvSpPr>
          <p:cNvPr id="240" name="Google Shape;240;p28"/>
          <p:cNvSpPr txBox="1"/>
          <p:nvPr>
            <p:ph idx="1" type="body"/>
          </p:nvPr>
        </p:nvSpPr>
        <p:spPr>
          <a:xfrm>
            <a:off x="1385850" y="1602450"/>
            <a:ext cx="6372300" cy="1695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Different colors emit different wavelengths of light, so we will be using AI </a:t>
            </a:r>
            <a:r>
              <a:rPr lang="en"/>
              <a:t>optical</a:t>
            </a:r>
            <a:r>
              <a:rPr lang="en"/>
              <a:t> sensors and software to determine the size, type, and color of the item to be cooked. It does this in company with several other sensors including thermostat and hygrometer, however, I was unable to come up with a smooth transfer function or differential equation for the optical sensor </a:t>
            </a:r>
            <a:r>
              <a:rPr lang="en"/>
              <a:t>because</a:t>
            </a:r>
            <a:r>
              <a:rPr lang="en"/>
              <a:t> the wavelengths of any given object </a:t>
            </a:r>
            <a:r>
              <a:rPr lang="en"/>
              <a:t>fluctuate</a:t>
            </a:r>
            <a:r>
              <a:rPr lang="en"/>
              <a:t> greatly. </a:t>
            </a:r>
            <a:endParaRPr/>
          </a:p>
        </p:txBody>
      </p:sp>
      <p:pic>
        <p:nvPicPr>
          <p:cNvPr id="241" name="Google Shape;241;p28"/>
          <p:cNvPicPr preferRelativeResize="0"/>
          <p:nvPr/>
        </p:nvPicPr>
        <p:blipFill>
          <a:blip r:embed="rId3">
            <a:alphaModFix/>
          </a:blip>
          <a:stretch>
            <a:fillRect/>
          </a:stretch>
        </p:blipFill>
        <p:spPr>
          <a:xfrm>
            <a:off x="0" y="3505050"/>
            <a:ext cx="2705100" cy="1695450"/>
          </a:xfrm>
          <a:prstGeom prst="rect">
            <a:avLst/>
          </a:prstGeom>
          <a:noFill/>
          <a:ln>
            <a:noFill/>
          </a:ln>
        </p:spPr>
      </p:pic>
      <p:pic>
        <p:nvPicPr>
          <p:cNvPr id="242" name="Google Shape;242;p28" title="Record (online-voice-recorder.com) (2).mp3">
            <a:hlinkClick r:id="rId4"/>
          </p:cNvPr>
          <p:cNvPicPr preferRelativeResize="0"/>
          <p:nvPr/>
        </p:nvPicPr>
        <p:blipFill>
          <a:blip r:embed="rId5">
            <a:alphaModFix/>
          </a:blip>
          <a:stretch>
            <a:fillRect/>
          </a:stretch>
        </p:blipFill>
        <p:spPr>
          <a:xfrm>
            <a:off x="0" y="0"/>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452475" y="84625"/>
            <a:ext cx="6372300" cy="93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Project Goals</a:t>
            </a:r>
            <a:endParaRPr sz="2000"/>
          </a:p>
        </p:txBody>
      </p:sp>
      <p:sp>
        <p:nvSpPr>
          <p:cNvPr id="248" name="Google Shape;248;p29"/>
          <p:cNvSpPr txBox="1"/>
          <p:nvPr>
            <p:ph idx="1" type="body"/>
          </p:nvPr>
        </p:nvSpPr>
        <p:spPr>
          <a:xfrm>
            <a:off x="1385850" y="1366600"/>
            <a:ext cx="6372300" cy="2769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Display multiple </a:t>
            </a:r>
            <a:r>
              <a:rPr lang="en"/>
              <a:t>measurements</a:t>
            </a:r>
            <a:r>
              <a:rPr lang="en"/>
              <a:t> of the dynamic model in a smart toaster oven through MATlab simulations.</a:t>
            </a:r>
            <a:endParaRPr/>
          </a:p>
          <a:p>
            <a:pPr indent="-311150" lvl="0" marL="457200" rtl="0" algn="l">
              <a:lnSpc>
                <a:spcPct val="200000"/>
              </a:lnSpc>
              <a:spcBef>
                <a:spcPts val="0"/>
              </a:spcBef>
              <a:spcAft>
                <a:spcPts val="0"/>
              </a:spcAft>
              <a:buSzPts val="1300"/>
              <a:buChar char="●"/>
            </a:pPr>
            <a:r>
              <a:rPr lang="en"/>
              <a:t>Design, build, and test </a:t>
            </a:r>
            <a:r>
              <a:rPr lang="en"/>
              <a:t>different</a:t>
            </a:r>
            <a:r>
              <a:rPr lang="en"/>
              <a:t> methods to find most </a:t>
            </a:r>
            <a:r>
              <a:rPr lang="en"/>
              <a:t>efficient</a:t>
            </a:r>
            <a:r>
              <a:rPr lang="en"/>
              <a:t> configuration.</a:t>
            </a:r>
            <a:endParaRPr/>
          </a:p>
          <a:p>
            <a:pPr indent="-311150" lvl="0" marL="457200" rtl="0" algn="l">
              <a:lnSpc>
                <a:spcPct val="200000"/>
              </a:lnSpc>
              <a:spcBef>
                <a:spcPts val="0"/>
              </a:spcBef>
              <a:spcAft>
                <a:spcPts val="0"/>
              </a:spcAft>
              <a:buSzPts val="1300"/>
              <a:buChar char="●"/>
            </a:pPr>
            <a:r>
              <a:rPr lang="en"/>
              <a:t>Add to the complexity of the system with optical and  </a:t>
            </a:r>
            <a:r>
              <a:rPr lang="en"/>
              <a:t>temperature</a:t>
            </a:r>
            <a:r>
              <a:rPr lang="en"/>
              <a:t> sensors that will ensure the best cook quality.</a:t>
            </a:r>
            <a:endParaRPr/>
          </a:p>
          <a:p>
            <a:pPr indent="0" lvl="0" marL="0" rtl="0" algn="ctr">
              <a:spcBef>
                <a:spcPts val="1200"/>
              </a:spcBef>
              <a:spcAft>
                <a:spcPts val="1200"/>
              </a:spcAft>
              <a:buNone/>
            </a:pPr>
            <a:r>
              <a:t/>
            </a:r>
            <a:endParaRPr/>
          </a:p>
        </p:txBody>
      </p:sp>
      <p:pic>
        <p:nvPicPr>
          <p:cNvPr id="249" name="Google Shape;249;p29" title="Project Goals.mp3">
            <a:hlinkClick r:id="rId3"/>
          </p:cNvPr>
          <p:cNvPicPr preferRelativeResize="0"/>
          <p:nvPr/>
        </p:nvPicPr>
        <p:blipFill>
          <a:blip r:embed="rId4">
            <a:alphaModFix/>
          </a:blip>
          <a:stretch>
            <a:fillRect/>
          </a:stretch>
        </p:blipFill>
        <p:spPr>
          <a:xfrm>
            <a:off x="152400" y="428860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452475" y="84625"/>
            <a:ext cx="6372300" cy="93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References</a:t>
            </a:r>
            <a:endParaRPr sz="2000"/>
          </a:p>
        </p:txBody>
      </p:sp>
      <p:sp>
        <p:nvSpPr>
          <p:cNvPr id="255" name="Google Shape;255;p30"/>
          <p:cNvSpPr txBox="1"/>
          <p:nvPr>
            <p:ph idx="1" type="body"/>
          </p:nvPr>
        </p:nvSpPr>
        <p:spPr>
          <a:xfrm>
            <a:off x="1385850" y="1415550"/>
            <a:ext cx="6372300" cy="2769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uFill>
                  <a:noFill/>
                </a:uFill>
                <a:hlinkClick r:id="rId3">
                  <a:extLst>
                    <a:ext uri="{A12FA001-AC4F-418D-AE19-62706E023703}">
                      <ahyp:hlinkClr val="tx"/>
                    </a:ext>
                  </a:extLst>
                </a:hlinkClick>
              </a:rPr>
              <a:t>https://nypost.com/2019/02/16/toasters-may-expose-you-to-more-pollution-than-a-busy-intersection/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uFill>
                  <a:noFill/>
                </a:uFill>
                <a:hlinkClick r:id="rId4">
                  <a:extLst>
                    <a:ext uri="{A12FA001-AC4F-418D-AE19-62706E023703}">
                      <ahyp:hlinkClr val="tx"/>
                    </a:ext>
                  </a:extLst>
                </a:hlinkClick>
              </a:rPr>
              <a:t>https://www.newyorker.com/magazine/2019/04/08/the-hidden-air-pollution-in-our-homes</a:t>
            </a:r>
            <a:endParaRPr>
              <a:solidFill>
                <a:srgbClr val="000000"/>
              </a:solidFill>
            </a:endParaRPr>
          </a:p>
          <a:p>
            <a:pPr indent="-311150" lvl="0" marL="457200" rtl="0" algn="l">
              <a:spcBef>
                <a:spcPts val="0"/>
              </a:spcBef>
              <a:spcAft>
                <a:spcPts val="0"/>
              </a:spcAft>
              <a:buClr>
                <a:srgbClr val="000000"/>
              </a:buClr>
              <a:buSzPts val="1300"/>
              <a:buChar char="●"/>
            </a:pPr>
            <a:r>
              <a:rPr lang="en" sz="1200">
                <a:solidFill>
                  <a:srgbClr val="000000"/>
                </a:solidFill>
                <a:latin typeface="Arial"/>
                <a:ea typeface="Arial"/>
                <a:cs typeface="Arial"/>
                <a:sym typeface="Arial"/>
              </a:rPr>
              <a:t>“Breville 800 Series Service Manual.” </a:t>
            </a:r>
            <a:r>
              <a:rPr i="1" lang="en" sz="1200">
                <a:solidFill>
                  <a:srgbClr val="000000"/>
                </a:solidFill>
                <a:latin typeface="Arial"/>
                <a:ea typeface="Arial"/>
                <a:cs typeface="Arial"/>
                <a:sym typeface="Arial"/>
              </a:rPr>
              <a:t>Copyright 2011,2019 Sonic Purity. All Rights Reserved.</a:t>
            </a:r>
            <a:r>
              <a:rPr lang="en" sz="1200">
                <a:solidFill>
                  <a:srgbClr val="000000"/>
                </a:solidFill>
                <a:latin typeface="Arial"/>
                <a:ea typeface="Arial"/>
                <a:cs typeface="Arial"/>
                <a:sym typeface="Arial"/>
              </a:rPr>
              <a:t>, siber-sonic.com/appliance/breville800sm.html. Accessed 24 June 2021.</a:t>
            </a:r>
            <a:endParaRPr sz="1200">
              <a:solidFill>
                <a:srgbClr val="000000"/>
              </a:solidFill>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Instructables. “Hack a Toaster Oven for Reflow Soldering.” </a:t>
            </a:r>
            <a:r>
              <a:rPr i="1" lang="en" sz="1200">
                <a:latin typeface="Arial"/>
                <a:ea typeface="Arial"/>
                <a:cs typeface="Arial"/>
                <a:sym typeface="Arial"/>
              </a:rPr>
              <a:t>Instructables</a:t>
            </a:r>
            <a:r>
              <a:rPr lang="en" sz="1200">
                <a:latin typeface="Arial"/>
                <a:ea typeface="Arial"/>
                <a:cs typeface="Arial"/>
                <a:sym typeface="Arial"/>
              </a:rPr>
              <a:t>, www.instructables.com/Hack-a-Toaster-Oven-for-Reflow-Soldering. Accessed 22 June 2021.</a:t>
            </a:r>
            <a:endParaRPr sz="1200">
              <a:latin typeface="Arial"/>
              <a:ea typeface="Arial"/>
              <a:cs typeface="Arial"/>
              <a:sym typeface="Arial"/>
            </a:endParaRPr>
          </a:p>
          <a:p>
            <a:pPr indent="0" lvl="0" marL="457200" rtl="0" algn="l">
              <a:spcBef>
                <a:spcPts val="1200"/>
              </a:spcBef>
              <a:spcAft>
                <a:spcPts val="1200"/>
              </a:spcAft>
              <a:buNone/>
            </a:pPr>
            <a:r>
              <a:t/>
            </a:r>
            <a:endParaRPr sz="1200">
              <a:solidFill>
                <a:srgbClr val="1F80E8"/>
              </a:solidFill>
              <a:highlight>
                <a:srgbClr val="E8F2F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063950" y="114575"/>
            <a:ext cx="5309400" cy="13197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1200"/>
              </a:spcBef>
              <a:spcAft>
                <a:spcPts val="0"/>
              </a:spcAft>
              <a:buNone/>
            </a:pPr>
            <a:r>
              <a:rPr lang="en">
                <a:solidFill>
                  <a:schemeClr val="dk1"/>
                </a:solidFill>
              </a:rPr>
              <a:t>Open Loop System</a:t>
            </a:r>
            <a:endParaRPr>
              <a:solidFill>
                <a:schemeClr val="dk1"/>
              </a:solidFill>
            </a:endParaRPr>
          </a:p>
          <a:p>
            <a:pPr indent="0" lvl="0" marL="0" rtl="0" algn="ctr">
              <a:spcBef>
                <a:spcPts val="1200"/>
              </a:spcBef>
              <a:spcAft>
                <a:spcPts val="0"/>
              </a:spcAft>
              <a:buNone/>
            </a:pPr>
            <a:r>
              <a:t/>
            </a:r>
            <a:endParaRPr>
              <a:solidFill>
                <a:schemeClr val="dk1"/>
              </a:solidFill>
            </a:endParaRPr>
          </a:p>
        </p:txBody>
      </p:sp>
      <p:pic>
        <p:nvPicPr>
          <p:cNvPr id="135" name="Google Shape;135;p14"/>
          <p:cNvPicPr preferRelativeResize="0"/>
          <p:nvPr/>
        </p:nvPicPr>
        <p:blipFill>
          <a:blip r:embed="rId3">
            <a:alphaModFix/>
          </a:blip>
          <a:stretch>
            <a:fillRect/>
          </a:stretch>
        </p:blipFill>
        <p:spPr>
          <a:xfrm>
            <a:off x="989675" y="1293475"/>
            <a:ext cx="7164640" cy="3404425"/>
          </a:xfrm>
          <a:prstGeom prst="rect">
            <a:avLst/>
          </a:prstGeom>
          <a:noFill/>
          <a:ln>
            <a:noFill/>
          </a:ln>
        </p:spPr>
      </p:pic>
      <p:pic>
        <p:nvPicPr>
          <p:cNvPr id="136" name="Google Shape;136;p14" title="Record (online-voice-recorder.com).mp3">
            <a:hlinkClick r:id="rId4"/>
          </p:cNvPr>
          <p:cNvPicPr preferRelativeResize="0"/>
          <p:nvPr/>
        </p:nvPicPr>
        <p:blipFill>
          <a:blip r:embed="rId5">
            <a:alphaModFix/>
          </a:blip>
          <a:stretch>
            <a:fillRect/>
          </a:stretch>
        </p:blipFill>
        <p:spPr>
          <a:xfrm>
            <a:off x="77115" y="11457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431175" y="1077950"/>
            <a:ext cx="6372300" cy="1086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200">
                <a:solidFill>
                  <a:srgbClr val="000000"/>
                </a:solidFill>
              </a:rPr>
              <a:t>What makes a toaster oven “Smart”</a:t>
            </a:r>
            <a:endParaRPr sz="2200">
              <a:solidFill>
                <a:srgbClr val="000000"/>
              </a:solidFill>
            </a:endParaRPr>
          </a:p>
        </p:txBody>
      </p:sp>
      <p:sp>
        <p:nvSpPr>
          <p:cNvPr id="142" name="Google Shape;142;p15"/>
          <p:cNvSpPr txBox="1"/>
          <p:nvPr>
            <p:ph idx="1" type="body"/>
          </p:nvPr>
        </p:nvSpPr>
        <p:spPr>
          <a:xfrm>
            <a:off x="1499150" y="2118575"/>
            <a:ext cx="6372300" cy="197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toaster oven we have designed has many </a:t>
            </a:r>
            <a:r>
              <a:rPr lang="en"/>
              <a:t>sensors </a:t>
            </a:r>
            <a:r>
              <a:rPr lang="en"/>
              <a:t>on board </a:t>
            </a:r>
            <a:r>
              <a:rPr lang="en"/>
              <a:t>to determine the optical wavelength of the item placed into it to match a desired “toast” level. </a:t>
            </a:r>
            <a:endParaRPr/>
          </a:p>
          <a:p>
            <a:pPr indent="0" lvl="0" marL="0" rtl="0" algn="ctr">
              <a:spcBef>
                <a:spcPts val="1200"/>
              </a:spcBef>
              <a:spcAft>
                <a:spcPts val="1200"/>
              </a:spcAft>
              <a:buNone/>
            </a:pPr>
            <a:r>
              <a:rPr lang="en"/>
              <a:t>Furthermore, the device has bluetooth capabilities to indicate when the “plant” is completely to desired specifications. It does all of this by calculating the temperature and optical quality of the item. Several feedback lines along with several onboard microcontrollers work together to optimize the quality of the item, this prevents burning, wasted money, and even risk of fire. </a:t>
            </a:r>
            <a:endParaRPr/>
          </a:p>
        </p:txBody>
      </p:sp>
      <p:pic>
        <p:nvPicPr>
          <p:cNvPr id="143" name="Google Shape;143;p15" title="Record (online-voice-recorder.com)-3.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1523448" y="55250"/>
            <a:ext cx="65250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Smart Toaster </a:t>
            </a:r>
            <a:r>
              <a:rPr lang="en">
                <a:solidFill>
                  <a:schemeClr val="dk1"/>
                </a:solidFill>
              </a:rPr>
              <a:t>Block </a:t>
            </a:r>
            <a:r>
              <a:rPr lang="en">
                <a:solidFill>
                  <a:schemeClr val="dk1"/>
                </a:solidFill>
              </a:rPr>
              <a:t>Diagram</a:t>
            </a:r>
            <a:endParaRPr>
              <a:solidFill>
                <a:schemeClr val="dk1"/>
              </a:solidFill>
            </a:endParaRPr>
          </a:p>
        </p:txBody>
      </p:sp>
      <p:pic>
        <p:nvPicPr>
          <p:cNvPr id="149" name="Google Shape;149;p16"/>
          <p:cNvPicPr preferRelativeResize="0"/>
          <p:nvPr/>
        </p:nvPicPr>
        <p:blipFill rotWithShape="1">
          <a:blip r:embed="rId3">
            <a:alphaModFix/>
          </a:blip>
          <a:srcRect b="0" l="0" r="0" t="3744"/>
          <a:stretch/>
        </p:blipFill>
        <p:spPr>
          <a:xfrm>
            <a:off x="1221925" y="1314200"/>
            <a:ext cx="6700151" cy="3019801"/>
          </a:xfrm>
          <a:prstGeom prst="rect">
            <a:avLst/>
          </a:prstGeom>
          <a:noFill/>
          <a:ln>
            <a:noFill/>
          </a:ln>
        </p:spPr>
      </p:pic>
      <p:pic>
        <p:nvPicPr>
          <p:cNvPr id="150" name="Google Shape;150;p16" title="Fbc2.mp3">
            <a:hlinkClick r:id="rId4"/>
          </p:cNvPr>
          <p:cNvPicPr preferRelativeResize="0"/>
          <p:nvPr/>
        </p:nvPicPr>
        <p:blipFill>
          <a:blip r:embed="rId5">
            <a:alphaModFix/>
          </a:blip>
          <a:stretch>
            <a:fillRect/>
          </a:stretch>
        </p:blipFill>
        <p:spPr>
          <a:xfrm>
            <a:off x="294150" y="456651"/>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883250" y="111975"/>
            <a:ext cx="5377500" cy="9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Transfer Function</a:t>
            </a:r>
            <a:endParaRPr/>
          </a:p>
        </p:txBody>
      </p:sp>
      <p:pic>
        <p:nvPicPr>
          <p:cNvPr id="156" name="Google Shape;156;p17"/>
          <p:cNvPicPr preferRelativeResize="0"/>
          <p:nvPr/>
        </p:nvPicPr>
        <p:blipFill>
          <a:blip r:embed="rId3">
            <a:alphaModFix/>
          </a:blip>
          <a:stretch>
            <a:fillRect/>
          </a:stretch>
        </p:blipFill>
        <p:spPr>
          <a:xfrm>
            <a:off x="152400" y="1232775"/>
            <a:ext cx="4955641" cy="3758324"/>
          </a:xfrm>
          <a:prstGeom prst="rect">
            <a:avLst/>
          </a:prstGeom>
          <a:noFill/>
          <a:ln>
            <a:noFill/>
          </a:ln>
        </p:spPr>
      </p:pic>
      <p:pic>
        <p:nvPicPr>
          <p:cNvPr id="157" name="Google Shape;157;p17"/>
          <p:cNvPicPr preferRelativeResize="0"/>
          <p:nvPr/>
        </p:nvPicPr>
        <p:blipFill>
          <a:blip r:embed="rId4">
            <a:alphaModFix/>
          </a:blip>
          <a:stretch>
            <a:fillRect/>
          </a:stretch>
        </p:blipFill>
        <p:spPr>
          <a:xfrm>
            <a:off x="5230641" y="2156225"/>
            <a:ext cx="3731158" cy="1795098"/>
          </a:xfrm>
          <a:prstGeom prst="rect">
            <a:avLst/>
          </a:prstGeom>
          <a:noFill/>
          <a:ln>
            <a:noFill/>
          </a:ln>
        </p:spPr>
      </p:pic>
      <p:sp>
        <p:nvSpPr>
          <p:cNvPr id="158" name="Google Shape;158;p17"/>
          <p:cNvSpPr txBox="1"/>
          <p:nvPr/>
        </p:nvSpPr>
        <p:spPr>
          <a:xfrm>
            <a:off x="6047100" y="1856850"/>
            <a:ext cx="154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Variable</a:t>
            </a:r>
            <a:r>
              <a:rPr lang="en" sz="1000">
                <a:latin typeface="Calibri"/>
                <a:ea typeface="Calibri"/>
                <a:cs typeface="Calibri"/>
                <a:sym typeface="Calibri"/>
              </a:rPr>
              <a:t> Reference</a:t>
            </a:r>
            <a:endParaRPr sz="1000">
              <a:latin typeface="Calibri"/>
              <a:ea typeface="Calibri"/>
              <a:cs typeface="Calibri"/>
              <a:sym typeface="Calibri"/>
            </a:endParaRPr>
          </a:p>
        </p:txBody>
      </p:sp>
      <p:sp>
        <p:nvSpPr>
          <p:cNvPr id="159" name="Google Shape;159;p17"/>
          <p:cNvSpPr/>
          <p:nvPr/>
        </p:nvSpPr>
        <p:spPr>
          <a:xfrm>
            <a:off x="3067975" y="1764775"/>
            <a:ext cx="1864800" cy="631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17" title="Gc Pacific Center CT Owner.mp3">
            <a:hlinkClick r:id="rId5"/>
          </p:cNvPr>
          <p:cNvPicPr preferRelativeResize="0"/>
          <p:nvPr/>
        </p:nvPicPr>
        <p:blipFill>
          <a:blip r:embed="rId6">
            <a:alphaModFix/>
          </a:blip>
          <a:stretch>
            <a:fillRect/>
          </a:stretch>
        </p:blipFill>
        <p:spPr>
          <a:xfrm>
            <a:off x="268816" y="286598"/>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4294967295" type="title"/>
          </p:nvPr>
        </p:nvSpPr>
        <p:spPr>
          <a:xfrm>
            <a:off x="1883250" y="164875"/>
            <a:ext cx="5377500" cy="8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Sensitivity of Closed Loop </a:t>
            </a:r>
            <a:endParaRPr>
              <a:solidFill>
                <a:schemeClr val="dk1"/>
              </a:solidFill>
            </a:endParaRPr>
          </a:p>
        </p:txBody>
      </p:sp>
      <p:pic>
        <p:nvPicPr>
          <p:cNvPr id="166" name="Google Shape;166;p18"/>
          <p:cNvPicPr preferRelativeResize="0"/>
          <p:nvPr/>
        </p:nvPicPr>
        <p:blipFill>
          <a:blip r:embed="rId3">
            <a:alphaModFix/>
          </a:blip>
          <a:stretch>
            <a:fillRect/>
          </a:stretch>
        </p:blipFill>
        <p:spPr>
          <a:xfrm>
            <a:off x="297900" y="1077550"/>
            <a:ext cx="5171875" cy="3624175"/>
          </a:xfrm>
          <a:prstGeom prst="rect">
            <a:avLst/>
          </a:prstGeom>
          <a:noFill/>
          <a:ln>
            <a:noFill/>
          </a:ln>
        </p:spPr>
      </p:pic>
      <p:sp>
        <p:nvSpPr>
          <p:cNvPr id="167" name="Google Shape;167;p18"/>
          <p:cNvSpPr txBox="1"/>
          <p:nvPr>
            <p:ph idx="1" type="body"/>
          </p:nvPr>
        </p:nvSpPr>
        <p:spPr>
          <a:xfrm>
            <a:off x="864450" y="297925"/>
            <a:ext cx="74151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SENSITIVITY </a:t>
            </a:r>
            <a:endParaRPr sz="3300"/>
          </a:p>
        </p:txBody>
      </p:sp>
      <p:pic>
        <p:nvPicPr>
          <p:cNvPr id="168" name="Google Shape;168;p18"/>
          <p:cNvPicPr preferRelativeResize="0"/>
          <p:nvPr/>
        </p:nvPicPr>
        <p:blipFill>
          <a:blip r:embed="rId4">
            <a:alphaModFix/>
          </a:blip>
          <a:stretch>
            <a:fillRect/>
          </a:stretch>
        </p:blipFill>
        <p:spPr>
          <a:xfrm>
            <a:off x="4571999" y="1228249"/>
            <a:ext cx="4387225" cy="2045100"/>
          </a:xfrm>
          <a:prstGeom prst="rect">
            <a:avLst/>
          </a:prstGeom>
          <a:noFill/>
          <a:ln>
            <a:noFill/>
          </a:ln>
        </p:spPr>
      </p:pic>
      <p:sp>
        <p:nvSpPr>
          <p:cNvPr id="169" name="Google Shape;169;p18"/>
          <p:cNvSpPr/>
          <p:nvPr/>
        </p:nvSpPr>
        <p:spPr>
          <a:xfrm>
            <a:off x="5348675" y="2327675"/>
            <a:ext cx="2037582" cy="806544"/>
          </a:xfrm>
          <a:prstGeom prst="flowChartTerminator">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788250" y="469050"/>
            <a:ext cx="7415100" cy="60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STABILITY</a:t>
            </a:r>
            <a:r>
              <a:rPr lang="en" sz="3600"/>
              <a:t> </a:t>
            </a:r>
            <a:endParaRPr sz="3600"/>
          </a:p>
        </p:txBody>
      </p:sp>
      <p:sp>
        <p:nvSpPr>
          <p:cNvPr id="175" name="Google Shape;175;p19"/>
          <p:cNvSpPr txBox="1"/>
          <p:nvPr/>
        </p:nvSpPr>
        <p:spPr>
          <a:xfrm>
            <a:off x="949725" y="1570325"/>
            <a:ext cx="3309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Transfer</a:t>
            </a:r>
            <a:r>
              <a:rPr b="1" lang="en">
                <a:latin typeface="Calibri"/>
                <a:ea typeface="Calibri"/>
                <a:cs typeface="Calibri"/>
                <a:sym typeface="Calibri"/>
              </a:rPr>
              <a:t> Function:</a:t>
            </a:r>
            <a:endParaRPr b="1">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 Stable if and only if all roots of the characteristic equation are negative or have negative real parts. Otherwise, the system is unstable.</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Characteristics</a:t>
            </a:r>
            <a:r>
              <a:rPr lang="en" sz="1300">
                <a:latin typeface="Calibri"/>
                <a:ea typeface="Calibri"/>
                <a:cs typeface="Calibri"/>
                <a:sym typeface="Calibri"/>
              </a:rPr>
              <a:t> </a:t>
            </a:r>
            <a:r>
              <a:rPr lang="en" sz="1300">
                <a:latin typeface="Calibri"/>
                <a:ea typeface="Calibri"/>
                <a:cs typeface="Calibri"/>
                <a:sym typeface="Calibri"/>
              </a:rPr>
              <a:t>equation</a:t>
            </a:r>
            <a:r>
              <a:rPr lang="en" sz="1300">
                <a:latin typeface="Calibri"/>
                <a:ea typeface="Calibri"/>
                <a:cs typeface="Calibri"/>
                <a:sym typeface="Calibri"/>
              </a:rPr>
              <a:t>: </a:t>
            </a:r>
            <a:endParaRPr sz="1300">
              <a:latin typeface="Calibri"/>
              <a:ea typeface="Calibri"/>
              <a:cs typeface="Calibri"/>
              <a:sym typeface="Calibri"/>
            </a:endParaRPr>
          </a:p>
          <a:p>
            <a:pPr indent="0" lvl="0" marL="457200" rtl="0" algn="l">
              <a:spcBef>
                <a:spcPts val="0"/>
              </a:spcBef>
              <a:spcAft>
                <a:spcPts val="0"/>
              </a:spcAft>
              <a:buNone/>
            </a:pPr>
            <a:r>
              <a:rPr lang="en" sz="1300">
                <a:latin typeface="Calibri"/>
                <a:ea typeface="Calibri"/>
                <a:cs typeface="Calibri"/>
                <a:sym typeface="Calibri"/>
              </a:rPr>
              <a:t>1+SCHP + CHPT + SCHPO = 0</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System is stable.</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p:txBody>
      </p:sp>
      <p:sp>
        <p:nvSpPr>
          <p:cNvPr id="176" name="Google Shape;176;p19"/>
          <p:cNvSpPr txBox="1"/>
          <p:nvPr/>
        </p:nvSpPr>
        <p:spPr>
          <a:xfrm>
            <a:off x="5020475" y="872700"/>
            <a:ext cx="29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7" name="Google Shape;177;p19"/>
          <p:cNvPicPr preferRelativeResize="0"/>
          <p:nvPr/>
        </p:nvPicPr>
        <p:blipFill>
          <a:blip r:embed="rId3">
            <a:alphaModFix/>
          </a:blip>
          <a:stretch>
            <a:fillRect/>
          </a:stretch>
        </p:blipFill>
        <p:spPr>
          <a:xfrm>
            <a:off x="5246700" y="1074141"/>
            <a:ext cx="2902800" cy="3681434"/>
          </a:xfrm>
          <a:prstGeom prst="rect">
            <a:avLst/>
          </a:prstGeom>
          <a:noFill/>
          <a:ln>
            <a:noFill/>
          </a:ln>
        </p:spPr>
      </p:pic>
      <p:pic>
        <p:nvPicPr>
          <p:cNvPr id="178" name="Google Shape;178;p19"/>
          <p:cNvPicPr preferRelativeResize="0"/>
          <p:nvPr/>
        </p:nvPicPr>
        <p:blipFill>
          <a:blip r:embed="rId4">
            <a:alphaModFix/>
          </a:blip>
          <a:stretch>
            <a:fillRect/>
          </a:stretch>
        </p:blipFill>
        <p:spPr>
          <a:xfrm>
            <a:off x="2552450" y="1413175"/>
            <a:ext cx="2694254" cy="84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84" name="Google Shape;184;p20"/>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Initial</a:t>
            </a:r>
            <a:r>
              <a:rPr b="1" lang="en"/>
              <a:t> </a:t>
            </a:r>
            <a:r>
              <a:rPr b="1" lang="en"/>
              <a:t>Ideas</a:t>
            </a:r>
            <a:r>
              <a:rPr lang="en"/>
              <a:t> and </a:t>
            </a:r>
            <a:r>
              <a:rPr b="1" lang="en"/>
              <a:t>Thoughts</a:t>
            </a:r>
            <a:endParaRPr b="1"/>
          </a:p>
        </p:txBody>
      </p:sp>
      <p:sp>
        <p:nvSpPr>
          <p:cNvPr id="185" name="Google Shape;185;p20"/>
          <p:cNvSpPr txBox="1"/>
          <p:nvPr>
            <p:ph idx="2" type="body"/>
          </p:nvPr>
        </p:nvSpPr>
        <p:spPr>
          <a:xfrm>
            <a:off x="819150" y="2143900"/>
            <a:ext cx="5859900" cy="24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new layer to older technology that is more </a:t>
            </a:r>
            <a:r>
              <a:rPr lang="en"/>
              <a:t>efficient</a:t>
            </a:r>
            <a:r>
              <a:rPr lang="en"/>
              <a:t> production wise, safer for users to handle, and has easier </a:t>
            </a:r>
            <a:r>
              <a:rPr lang="en"/>
              <a:t>accessibility</a:t>
            </a:r>
            <a:r>
              <a:rPr lang="en"/>
              <a:t> for different types of materials.</a:t>
            </a:r>
            <a:endParaRPr/>
          </a:p>
          <a:p>
            <a:pPr indent="0" lvl="0" marL="0" rtl="0" algn="l">
              <a:spcBef>
                <a:spcPts val="1200"/>
              </a:spcBef>
              <a:spcAft>
                <a:spcPts val="0"/>
              </a:spcAft>
              <a:buNone/>
            </a:pPr>
            <a:r>
              <a:rPr lang="en"/>
              <a:t>Design a platform that is formidable to the standard </a:t>
            </a:r>
            <a:r>
              <a:rPr lang="en"/>
              <a:t>convection</a:t>
            </a:r>
            <a:r>
              <a:rPr lang="en"/>
              <a:t> ovens in households. </a:t>
            </a:r>
            <a:endParaRPr/>
          </a:p>
          <a:p>
            <a:pPr indent="0" lvl="0" marL="0" rtl="0" algn="l">
              <a:spcBef>
                <a:spcPts val="1200"/>
              </a:spcBef>
              <a:spcAft>
                <a:spcPts val="0"/>
              </a:spcAft>
              <a:buNone/>
            </a:pPr>
            <a:r>
              <a:rPr lang="en"/>
              <a:t>Somehow connect this to an IoT platform similar to Amazon’s </a:t>
            </a:r>
            <a:r>
              <a:rPr lang="en"/>
              <a:t>Alexa</a:t>
            </a:r>
            <a:r>
              <a:rPr lang="en"/>
              <a:t> or Google home.</a:t>
            </a:r>
            <a:endParaRPr/>
          </a:p>
          <a:p>
            <a:pPr indent="0" lvl="0" marL="0" rtl="0" algn="l">
              <a:spcBef>
                <a:spcPts val="1200"/>
              </a:spcBef>
              <a:spcAft>
                <a:spcPts val="1200"/>
              </a:spcAft>
              <a:buNone/>
            </a:pPr>
            <a:r>
              <a:t/>
            </a:r>
            <a:endParaRPr/>
          </a:p>
        </p:txBody>
      </p:sp>
      <p:pic>
        <p:nvPicPr>
          <p:cNvPr id="186" name="Google Shape;186;p20" title="Motivation.butter.mp3">
            <a:hlinkClick r:id="rId3"/>
          </p:cNvPr>
          <p:cNvPicPr preferRelativeResize="0"/>
          <p:nvPr/>
        </p:nvPicPr>
        <p:blipFill>
          <a:blip r:embed="rId4">
            <a:alphaModFix/>
          </a:blip>
          <a:stretch>
            <a:fillRect/>
          </a:stretch>
        </p:blipFill>
        <p:spPr>
          <a:xfrm>
            <a:off x="200900" y="2309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Constraints of a Toaster Oven</a:t>
            </a:r>
            <a:endParaRPr/>
          </a:p>
        </p:txBody>
      </p:sp>
      <p:sp>
        <p:nvSpPr>
          <p:cNvPr id="192" name="Google Shape;192;p21"/>
          <p:cNvSpPr txBox="1"/>
          <p:nvPr/>
        </p:nvSpPr>
        <p:spPr>
          <a:xfrm>
            <a:off x="819150" y="1540775"/>
            <a:ext cx="70776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800">
                <a:latin typeface="Calibri"/>
                <a:ea typeface="Calibri"/>
                <a:cs typeface="Calibri"/>
                <a:sym typeface="Calibri"/>
              </a:rPr>
              <a:t>The size and type of a piece of pastry or bread will burn in a simple open loop system.  Different toasters by different brands can also have some feature issues like exterior warming, where the outside of the toaster gets extremely hot whilst the “bread” is cooking, or a slow warming feature, where the toaster takes a longer allotted time to warm up to the appropriate temperature needed to cook the item desired. </a:t>
            </a:r>
            <a:endParaRPr sz="1800">
              <a:latin typeface="Calibri"/>
              <a:ea typeface="Calibri"/>
              <a:cs typeface="Calibri"/>
              <a:sym typeface="Calibri"/>
            </a:endParaRPr>
          </a:p>
        </p:txBody>
      </p:sp>
      <p:pic>
        <p:nvPicPr>
          <p:cNvPr id="193" name="Google Shape;193;p21" title="slide 5.mp3">
            <a:hlinkClick r:id="rId3"/>
          </p:cNvPr>
          <p:cNvPicPr preferRelativeResize="0"/>
          <p:nvPr/>
        </p:nvPicPr>
        <p:blipFill>
          <a:blip r:embed="rId4">
            <a:alphaModFix/>
          </a:blip>
          <a:stretch>
            <a:fillRect/>
          </a:stretch>
        </p:blipFill>
        <p:spPr>
          <a:xfrm>
            <a:off x="673550" y="41787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