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Source Code Pro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22" Type="http://schemas.openxmlformats.org/officeDocument/2006/relationships/font" Target="fonts/SourceCodePro-italic.fntdata"/><Relationship Id="rId21" Type="http://schemas.openxmlformats.org/officeDocument/2006/relationships/font" Target="fonts/SourceCodePro-bold.fntdata"/><Relationship Id="rId24" Type="http://schemas.openxmlformats.org/officeDocument/2006/relationships/font" Target="fonts/Oswald-regular.fntdata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25af48195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25af48195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25af48195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25af48195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25af48195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25af48195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25af48195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d25af48195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a54f4b2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da54f4b2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25af4819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25af4819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25af48195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25af48195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80d1ff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80d1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25af48195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25af48195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25af48195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25af48195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livingwage.mit.edu/counties/13151" TargetMode="External"/><Relationship Id="rId4" Type="http://schemas.openxmlformats.org/officeDocument/2006/relationships/hyperlink" Target="https://www.dolthub.com/repositories/dolthub/us-housing-prices-v2/data/main/sales" TargetMode="External"/><Relationship Id="rId5" Type="http://schemas.openxmlformats.org/officeDocument/2006/relationships/hyperlink" Target="https://www.mylocalcrime.com/?kbid=62750#40.732326%2C%20-73.2509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8 - Project 9: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Housing Data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800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School Rank </a:t>
            </a:r>
            <a:r>
              <a:rPr lang="en"/>
              <a:t>Visualization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025" y="923625"/>
            <a:ext cx="7039201" cy="373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of </a:t>
            </a:r>
            <a:r>
              <a:rPr lang="en"/>
              <a:t>living by county</a:t>
            </a:r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5443000" y="1337975"/>
            <a:ext cx="2928600" cy="3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Chautauqua </a:t>
            </a: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and Franklin Counties have the lowest cost of living 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 Queens, Manhattan, and Putnam have the highest cost of living. 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75" y="1"/>
            <a:ext cx="4668401" cy="51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sales price of houses</a:t>
            </a:r>
            <a:endParaRPr/>
          </a:p>
        </p:txBody>
      </p:sp>
      <p:sp>
        <p:nvSpPr>
          <p:cNvPr id="149" name="Google Shape;149;p24"/>
          <p:cNvSpPr txBox="1"/>
          <p:nvPr/>
        </p:nvSpPr>
        <p:spPr>
          <a:xfrm>
            <a:off x="5736750" y="1289000"/>
            <a:ext cx="28797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Allegany County’s average sales price of houses is $110,470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5736750" y="2695500"/>
            <a:ext cx="2421300" cy="13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Manhattan average sales price of houses is $1,588,800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8400"/>
            <a:ext cx="5431950" cy="2672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</a:t>
            </a:r>
            <a:r>
              <a:rPr lang="en"/>
              <a:t>would</a:t>
            </a:r>
            <a:r>
              <a:rPr lang="en"/>
              <a:t> we monetize it?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468825"/>
            <a:ext cx="8520600" cy="3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Cost of Infrastructure: $300/Month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Cost of Labor: $40,000/Month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Other costs: $5,000/Month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latin typeface="Times New Roman"/>
                <a:ea typeface="Times New Roman"/>
                <a:cs typeface="Times New Roman"/>
                <a:sym typeface="Times New Roman"/>
              </a:rPr>
              <a:t>Zillow Real-Time Housing Price Subscription</a:t>
            </a:r>
            <a:endParaRPr sz="12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Subscription Offer: $29.99/Month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Free Trial: 7 Days - approximately 10,000,000 users sign-up for the trial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Subscribers After Trial: 200,000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Monthly Revenue: $6,000,000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Total Revenue generated in a year: $72,000,000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Total Cost: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infrastructure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, labor,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miscellaneous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and zillow share (5%)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Annual Profit (After Zillow's Share): $67,883,580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https://livingwage.mit.edu/counties/13151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https://www.dolthub.com/repositories/dolthub/us-housing-prices-v2/data/main/sales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https://www.mylocalcrime.com/?kbid=62750#40.732326%2C%20-73.25099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https://developer.schooldigger.com/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Introduction to Our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Business Process - What are we trying to solve?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Technical Aspects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Visualizing Our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Monetizing Our Idea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5"/>
          <p:cNvCxnSpPr/>
          <p:nvPr/>
        </p:nvCxnSpPr>
        <p:spPr>
          <a:xfrm>
            <a:off x="-6875" y="3053100"/>
            <a:ext cx="915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15"/>
          <p:cNvSpPr txBox="1"/>
          <p:nvPr>
            <p:ph type="title"/>
          </p:nvPr>
        </p:nvSpPr>
        <p:spPr>
          <a:xfrm>
            <a:off x="308275" y="428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Sets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421176" y="2388093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421225" y="274915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School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5226051" y="2299740"/>
            <a:ext cx="15066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5226050" y="2388100"/>
            <a:ext cx="1506600" cy="13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Living Wage, Average Salary,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Expenses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7466425" y="2353875"/>
            <a:ext cx="1329900" cy="1395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7625125" y="2747925"/>
            <a:ext cx="1012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Crime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2614550" y="2299750"/>
            <a:ext cx="1329900" cy="1395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2614550" y="2666800"/>
            <a:ext cx="1329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Sales, </a:t>
            </a: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Properties 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4" name="Google Shape;84;p15"/>
          <p:cNvCxnSpPr>
            <a:stCxn id="76" idx="4"/>
          </p:cNvCxnSpPr>
          <p:nvPr/>
        </p:nvCxnSpPr>
        <p:spPr>
          <a:xfrm flipH="1">
            <a:off x="1077126" y="3717993"/>
            <a:ext cx="9000" cy="53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5"/>
          <p:cNvCxnSpPr>
            <a:stCxn id="82" idx="0"/>
          </p:cNvCxnSpPr>
          <p:nvPr/>
        </p:nvCxnSpPr>
        <p:spPr>
          <a:xfrm rot="10800000">
            <a:off x="3275000" y="1830250"/>
            <a:ext cx="4500" cy="4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5"/>
          <p:cNvCxnSpPr/>
          <p:nvPr/>
        </p:nvCxnSpPr>
        <p:spPr>
          <a:xfrm flipH="1">
            <a:off x="5930901" y="3749768"/>
            <a:ext cx="9000" cy="53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5"/>
          <p:cNvSpPr txBox="1"/>
          <p:nvPr/>
        </p:nvSpPr>
        <p:spPr>
          <a:xfrm>
            <a:off x="4862725" y="4319150"/>
            <a:ext cx="21858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much does it cost to live in each county, what is the living wage and the </a:t>
            </a:r>
            <a:r>
              <a:rPr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median</a:t>
            </a:r>
            <a:r>
              <a:rPr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salary by profession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276075" y="1018925"/>
            <a:ext cx="22560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much does properties cost by county, address, the min, max, and average prices by property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9" name="Google Shape;89;p15"/>
          <p:cNvCxnSpPr/>
          <p:nvPr/>
        </p:nvCxnSpPr>
        <p:spPr>
          <a:xfrm rot="10800000">
            <a:off x="8129125" y="1870450"/>
            <a:ext cx="4500" cy="4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5"/>
          <p:cNvSpPr txBox="1"/>
          <p:nvPr/>
        </p:nvSpPr>
        <p:spPr>
          <a:xfrm>
            <a:off x="7166450" y="1018925"/>
            <a:ext cx="22560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Crime rate by county - violence, muder, rape, robbery, assault, burglary, and theft count 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128050" y="4319150"/>
            <a:ext cx="22239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about private and public school in New York state that features class grade and ranks and ratio of pupil to teacher in the area.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11700" y="13802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</a:t>
            </a:r>
            <a:r>
              <a:rPr lang="en"/>
              <a:t>Architecture</a:t>
            </a: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700" y="1106000"/>
            <a:ext cx="7144458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Modeling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750" y="1211575"/>
            <a:ext cx="5797366" cy="373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ELT Process</a:t>
            </a:r>
            <a:endParaRPr/>
          </a:p>
        </p:txBody>
      </p:sp>
      <p:sp>
        <p:nvSpPr>
          <p:cNvPr id="109" name="Google Shape;109;p18"/>
          <p:cNvSpPr txBox="1"/>
          <p:nvPr>
            <p:ph idx="2" type="body"/>
          </p:nvPr>
        </p:nvSpPr>
        <p:spPr>
          <a:xfrm>
            <a:off x="4681925" y="893875"/>
            <a:ext cx="4323000" cy="3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Extracted data (</a:t>
            </a:r>
            <a:r>
              <a:rPr lang="en"/>
              <a:t>Web Scraping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Loaded data to Snowflake via (Python Script)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Transformation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Cleaned</a:t>
            </a:r>
            <a:r>
              <a:rPr lang="en" sz="1200"/>
              <a:t> data (reformat date, remove null values and duplicates)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Created dim and fact tables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Populated data from </a:t>
            </a:r>
            <a:r>
              <a:rPr lang="en" sz="1200"/>
              <a:t>original</a:t>
            </a:r>
            <a:r>
              <a:rPr lang="en" sz="1200"/>
              <a:t> tables into our Dimensions and Fact Tables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Encountered and How we Solved it 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121175" y="1412775"/>
            <a:ext cx="8520600" cy="43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sz="1500" u="sng">
                <a:latin typeface="Times New Roman"/>
                <a:ea typeface="Times New Roman"/>
                <a:cs typeface="Times New Roman"/>
                <a:sym typeface="Times New Roman"/>
              </a:rPr>
              <a:t>How to work with json files on snowflake</a:t>
            </a:r>
            <a:endParaRPr sz="15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	- We were loading it without a table format, so in snowflake we were seeing only rows and no columns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	- Went back to the python code that was loading the data into snowflake and made sure to create a table format for all sales data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sz="1500" u="sng">
                <a:latin typeface="Times New Roman"/>
                <a:ea typeface="Times New Roman"/>
                <a:cs typeface="Times New Roman"/>
                <a:sym typeface="Times New Roman"/>
              </a:rPr>
              <a:t>How to join all data sets in our Fact table</a:t>
            </a:r>
            <a:endParaRPr sz="15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	- When trying the “joins” in our four datasets we could not figure out how to make a connection between then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	- To solve: we made sure all tables were linked to the dim_location and used the join based on “Counties”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0" y="-343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Rate </a:t>
            </a:r>
            <a:r>
              <a:rPr lang="en"/>
              <a:t>Visualization</a:t>
            </a: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83225" y="791600"/>
            <a:ext cx="5326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38000"/>
            <a:ext cx="4381751" cy="337773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4572000" y="699125"/>
            <a:ext cx="5271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Avg. of total highest crime Rate counties</a:t>
            </a:r>
            <a:endParaRPr sz="170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0" y="699125"/>
            <a:ext cx="4125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Avg. of total lowest crime Rate counties</a:t>
            </a:r>
            <a:endParaRPr sz="170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207" y="1219500"/>
            <a:ext cx="3665768" cy="34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