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Owner\Documents\MATLAB\Lacex_summary_FinalConfirmation_more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Owner\Documents\MATLAB\Lacex_summary_FinalConfirmation_more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Owner\Downloads\Renalcells_mRNA_summary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Sheet1!$F$44</c:f>
              <c:strCache>
                <c:ptCount val="1"/>
                <c:pt idx="0">
                  <c:v>kMCT4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54-4AA1-8960-7737CF190088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54-4AA1-8960-7737CF190088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54-4AA1-8960-7737CF190088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54-4AA1-8960-7737CF190088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Sheet1!$G$45:$L$45</c:f>
                <c:numCache>
                  <c:formatCode>General</c:formatCode>
                  <c:ptCount val="6"/>
                  <c:pt idx="0">
                    <c:v>3.7887236211488991E-2</c:v>
                  </c:pt>
                  <c:pt idx="1">
                    <c:v>0.12579716058654763</c:v>
                  </c:pt>
                  <c:pt idx="2">
                    <c:v>0.42986152199950406</c:v>
                  </c:pt>
                  <c:pt idx="3">
                    <c:v>0.44401386483779698</c:v>
                  </c:pt>
                  <c:pt idx="5">
                    <c:v>2.5042119599933226E-2</c:v>
                  </c:pt>
                </c:numCache>
              </c:numRef>
            </c:plus>
            <c:minus>
              <c:numRef>
                <c:f>Sheet1!$G$45:$L$45</c:f>
                <c:numCache>
                  <c:formatCode>General</c:formatCode>
                  <c:ptCount val="6"/>
                  <c:pt idx="0">
                    <c:v>3.7887236211488991E-2</c:v>
                  </c:pt>
                  <c:pt idx="1">
                    <c:v>0.12579716058654763</c:v>
                  </c:pt>
                  <c:pt idx="2">
                    <c:v>0.42986152199950406</c:v>
                  </c:pt>
                  <c:pt idx="3">
                    <c:v>0.44401386483779698</c:v>
                  </c:pt>
                  <c:pt idx="5">
                    <c:v>2.5042119599933226E-2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Sheet1!$G$43:$J$43</c:f>
              <c:strCache>
                <c:ptCount val="4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  <c:pt idx="3">
                  <c:v>UOK + DIDS</c:v>
                </c:pt>
              </c:strCache>
            </c:strRef>
          </c:cat>
          <c:val>
            <c:numRef>
              <c:f>Sheet1!$G$44:$J$44</c:f>
              <c:numCache>
                <c:formatCode>General</c:formatCode>
                <c:ptCount val="4"/>
                <c:pt idx="0">
                  <c:v>0.14700895503484715</c:v>
                </c:pt>
                <c:pt idx="1">
                  <c:v>0.51874426073426694</c:v>
                </c:pt>
                <c:pt idx="2">
                  <c:v>0.83471761751907536</c:v>
                </c:pt>
                <c:pt idx="3">
                  <c:v>0.55341627633490109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54-4AA1-8960-7737CF190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9655264"/>
        <c:axId val="779655592"/>
      </c:barChart>
      <c:catAx>
        <c:axId val="77965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79655592"/>
        <c:crosses val="autoZero"/>
        <c:auto val="1"/>
        <c:lblAlgn val="ctr"/>
        <c:lblOffset val="100"/>
        <c:noMultiLvlLbl val="0"/>
      </c:catAx>
      <c:valAx>
        <c:axId val="779655592"/>
        <c:scaling>
          <c:orientation val="minMax"/>
          <c:max val="1.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 dirty="0" err="1">
                    <a:effectLst/>
                  </a:rPr>
                  <a:t>k</a:t>
                </a:r>
                <a:r>
                  <a:rPr lang="en-US" sz="1400" b="0" i="0" baseline="-25000" dirty="0" err="1">
                    <a:effectLst/>
                  </a:rPr>
                  <a:t>LEfflux</a:t>
                </a:r>
                <a:r>
                  <a:rPr lang="en-US" sz="1400" b="0" i="0" baseline="0" dirty="0">
                    <a:effectLst/>
                  </a:rPr>
                  <a:t> (s</a:t>
                </a:r>
                <a:r>
                  <a:rPr lang="en-US" sz="1400" b="0" i="0" baseline="30000" dirty="0">
                    <a:effectLst/>
                  </a:rPr>
                  <a:t>-1</a:t>
                </a:r>
                <a:r>
                  <a:rPr lang="en-US" sz="1400" b="0" i="0" baseline="0" dirty="0">
                    <a:effectLst/>
                  </a:rPr>
                  <a:t>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79655264"/>
        <c:crosses val="autoZero"/>
        <c:crossBetween val="between"/>
        <c:majorUnit val="0.60000000000000009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Sheet1!$B$28</c:f>
              <c:strCache>
                <c:ptCount val="1"/>
                <c:pt idx="0">
                  <c:v>kPL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45-4736-91F8-DF502528E89F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45-4736-91F8-DF502528E89F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45-4736-91F8-DF502528E89F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45-4736-91F8-DF502528E89F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Sheet1!$C$29:$H$29</c:f>
                <c:numCache>
                  <c:formatCode>General</c:formatCode>
                  <c:ptCount val="6"/>
                  <c:pt idx="0">
                    <c:v>1.3632467423976377E-4</c:v>
                  </c:pt>
                  <c:pt idx="1">
                    <c:v>2.8102841025300172E-3</c:v>
                  </c:pt>
                  <c:pt idx="2">
                    <c:v>8.8883117257686928E-3</c:v>
                  </c:pt>
                  <c:pt idx="3">
                    <c:v>9.1957167148318739E-3</c:v>
                  </c:pt>
                  <c:pt idx="5">
                    <c:v>0</c:v>
                  </c:pt>
                </c:numCache>
              </c:numRef>
            </c:plus>
            <c:minus>
              <c:numRef>
                <c:f>Sheet1!$C$29:$H$29</c:f>
                <c:numCache>
                  <c:formatCode>General</c:formatCode>
                  <c:ptCount val="6"/>
                  <c:pt idx="0">
                    <c:v>1.3632467423976377E-4</c:v>
                  </c:pt>
                  <c:pt idx="1">
                    <c:v>2.8102841025300172E-3</c:v>
                  </c:pt>
                  <c:pt idx="2">
                    <c:v>8.8883117257686928E-3</c:v>
                  </c:pt>
                  <c:pt idx="3">
                    <c:v>9.1957167148318739E-3</c:v>
                  </c:pt>
                  <c:pt idx="5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Sheet1!$C$27:$F$27</c:f>
              <c:strCache>
                <c:ptCount val="4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  <c:pt idx="3">
                  <c:v>UOK + DIDS</c:v>
                </c:pt>
              </c:strCache>
            </c:strRef>
          </c:cat>
          <c:val>
            <c:numRef>
              <c:f>Sheet1!$C$28:$F$28</c:f>
              <c:numCache>
                <c:formatCode>General</c:formatCode>
                <c:ptCount val="4"/>
                <c:pt idx="0">
                  <c:v>3.6597166972760207E-3</c:v>
                </c:pt>
                <c:pt idx="1">
                  <c:v>1.2969578710698102E-2</c:v>
                </c:pt>
                <c:pt idx="2">
                  <c:v>2.8379051037018172E-2</c:v>
                </c:pt>
                <c:pt idx="3">
                  <c:v>1.7436370403402304E-2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C45-4736-91F8-DF502528E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9424224"/>
        <c:axId val="729424880"/>
      </c:barChart>
      <c:catAx>
        <c:axId val="72942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29424880"/>
        <c:crosses val="autoZero"/>
        <c:auto val="1"/>
        <c:lblAlgn val="ctr"/>
        <c:lblOffset val="100"/>
        <c:noMultiLvlLbl val="0"/>
      </c:catAx>
      <c:valAx>
        <c:axId val="7294248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 dirty="0" err="1">
                    <a:effectLst/>
                  </a:rPr>
                  <a:t>k</a:t>
                </a:r>
                <a:r>
                  <a:rPr lang="en-US" sz="1400" b="0" i="0" baseline="-25000" dirty="0" err="1">
                    <a:effectLst/>
                  </a:rPr>
                  <a:t>PL</a:t>
                </a:r>
                <a:r>
                  <a:rPr lang="en-US" sz="1400" b="0" i="0" baseline="0" dirty="0">
                    <a:effectLst/>
                  </a:rPr>
                  <a:t> (s</a:t>
                </a:r>
                <a:r>
                  <a:rPr lang="en-US" sz="1400" b="0" i="0" baseline="30000" dirty="0">
                    <a:effectLst/>
                  </a:rPr>
                  <a:t>-1</a:t>
                </a:r>
                <a:r>
                  <a:rPr lang="en-US" sz="1400" b="0" i="0" baseline="0" dirty="0">
                    <a:effectLst/>
                  </a:rPr>
                  <a:t>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2942422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1B-43E0-9BB1-E8398597FA20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1B-43E0-9BB1-E8398597FA20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1B-43E0-9BB1-E8398597FA20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Sheet1!$D$22:$F$22</c:f>
                <c:numCache>
                  <c:formatCode>General</c:formatCode>
                  <c:ptCount val="3"/>
                  <c:pt idx="0">
                    <c:v>0.39331241568011899</c:v>
                  </c:pt>
                  <c:pt idx="1">
                    <c:v>1.4035387138935624</c:v>
                  </c:pt>
                  <c:pt idx="2">
                    <c:v>2.8333439388288002</c:v>
                  </c:pt>
                </c:numCache>
              </c:numRef>
            </c:plus>
            <c:minus>
              <c:numRef>
                <c:f>Sheet1!$D$22:$F$22</c:f>
                <c:numCache>
                  <c:formatCode>General</c:formatCode>
                  <c:ptCount val="3"/>
                  <c:pt idx="0">
                    <c:v>0.39331241568011899</c:v>
                  </c:pt>
                  <c:pt idx="1">
                    <c:v>1.4035387138935624</c:v>
                  </c:pt>
                  <c:pt idx="2">
                    <c:v>2.8333439388288002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dk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cat>
            <c:strRef>
              <c:f>Sheet1!$D$20:$F$20</c:f>
              <c:strCache>
                <c:ptCount val="3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</c:strCache>
            </c:strRef>
          </c:cat>
          <c:val>
            <c:numRef>
              <c:f>Sheet1!$D$21:$F$21</c:f>
              <c:numCache>
                <c:formatCode>General</c:formatCode>
                <c:ptCount val="3"/>
                <c:pt idx="0">
                  <c:v>2.4334225918450998</c:v>
                </c:pt>
                <c:pt idx="1">
                  <c:v>6.4123222528033343</c:v>
                </c:pt>
                <c:pt idx="2">
                  <c:v>15.393433771728876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1B-43E0-9BB1-E8398597F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177960"/>
        <c:axId val="511171400"/>
      </c:barChart>
      <c:catAx>
        <c:axId val="511177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1171400"/>
        <c:crosses val="autoZero"/>
        <c:auto val="1"/>
        <c:lblAlgn val="ctr"/>
        <c:lblOffset val="100"/>
        <c:noMultiLvlLbl val="0"/>
      </c:catAx>
      <c:valAx>
        <c:axId val="511171400"/>
        <c:scaling>
          <c:orientation val="minMax"/>
          <c:max val="19"/>
          <c:min val="0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/>
                  <a:t>MCT4 Expression (Relative to Cyclophilin)</a:t>
                </a:r>
              </a:p>
            </c:rich>
          </c:tx>
          <c:layout>
            <c:manualLayout>
              <c:xMode val="edge"/>
              <c:yMode val="edge"/>
              <c:x val="3.020216185647695E-2"/>
              <c:y val="8.761517842184619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1177960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77-434E-95CC-CB2D48DA056E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77-434E-95CC-CB2D48DA056E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77-434E-95CC-CB2D48DA056E}"/>
              </c:ext>
            </c:extLst>
          </c:dPt>
          <c:errBars>
            <c:errBarType val="both"/>
            <c:errValType val="cust"/>
            <c:noEndCap val="0"/>
            <c:plus>
              <c:numRef>
                <c:f>'[Book2.xlsx]MM_graph (2)'!$L$6:$N$6</c:f>
                <c:numCache>
                  <c:formatCode>General</c:formatCode>
                  <c:ptCount val="3"/>
                  <c:pt idx="0">
                    <c:v>1.5036146498521811E-2</c:v>
                  </c:pt>
                  <c:pt idx="1">
                    <c:v>1.2938501943926022E-2</c:v>
                  </c:pt>
                  <c:pt idx="2">
                    <c:v>2.4040374542163907E-2</c:v>
                  </c:pt>
                </c:numCache>
              </c:numRef>
            </c:plus>
            <c:minus>
              <c:numRef>
                <c:f>'[Book2.xlsx]MM_graph (2)'!$L$6:$N$6</c:f>
                <c:numCache>
                  <c:formatCode>General</c:formatCode>
                  <c:ptCount val="3"/>
                  <c:pt idx="0">
                    <c:v>1.5036146498521811E-2</c:v>
                  </c:pt>
                  <c:pt idx="1">
                    <c:v>1.2938501943926022E-2</c:v>
                  </c:pt>
                  <c:pt idx="2">
                    <c:v>2.4040374542163907E-2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dk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cat>
            <c:strRef>
              <c:f>'[Book2.xlsx]MM_graph (2)'!$L$4:$N$4</c:f>
              <c:strCache>
                <c:ptCount val="3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</c:strCache>
            </c:strRef>
          </c:cat>
          <c:val>
            <c:numRef>
              <c:f>'[Book2.xlsx]MM_graph (2)'!$L$5:$N$5</c:f>
              <c:numCache>
                <c:formatCode>General</c:formatCode>
                <c:ptCount val="3"/>
                <c:pt idx="0">
                  <c:v>0.11323493950000001</c:v>
                </c:pt>
                <c:pt idx="1">
                  <c:v>0.15843971000000001</c:v>
                </c:pt>
                <c:pt idx="2">
                  <c:v>0.19036145200000001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77-434E-95CC-CB2D48DA0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323160"/>
        <c:axId val="505320864"/>
      </c:barChart>
      <c:catAx>
        <c:axId val="505323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5320864"/>
        <c:crosses val="autoZero"/>
        <c:auto val="1"/>
        <c:lblAlgn val="ctr"/>
        <c:lblOffset val="100"/>
        <c:noMultiLvlLbl val="0"/>
      </c:catAx>
      <c:valAx>
        <c:axId val="505320864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LDH </a:t>
                </a:r>
                <a:r>
                  <a:rPr lang="en-US" sz="1400" b="0" i="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400" b="0" i="0" baseline="-25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sz="14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i="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(µmol NADH/min/10</a:t>
                </a:r>
                <a:r>
                  <a:rPr lang="en-US" sz="1400" b="0" i="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1400" b="0" i="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cells)</a:t>
                </a:r>
                <a:endParaRPr lang="en-US" sz="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53231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5363-964E-4011-BADA-9EDAD1375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05D96-E2B8-42A8-BEFB-4A4027C96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DD686-E7AE-4436-B753-9A76B078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A9CB-0899-45DE-9627-24187016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3A654-2B29-430B-B42C-4B78E66B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6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964F-2218-4AA5-9F7F-7D15D514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F5034-F8A2-495B-A096-642953A4F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9F03-7A8D-475A-A315-A38576E4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DF59-4C59-42FE-92D1-71BAE460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BE8EF-2CC0-4D5A-8401-DE99717B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0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7B8C1-F783-40FB-9475-09B644C6A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05CCD-9E90-4E55-9BE8-1846C4CBD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AE06-0DF4-4509-BDCE-54CDD0F3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8F63-18CD-4A9C-A7BB-BCBA6BAA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E8470-6C7E-423F-BE20-4BDA4C22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4227-2578-498E-A1AF-74059E12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4EF5-AE48-48D0-A256-13C1FFC0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0F90-A2A3-4416-9D0A-ADCE85A8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C5EE-8043-408E-BA09-3A05DECB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935F-90F5-4BCB-830F-A6441840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8980-1DD3-4978-A935-FFC320F1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4E94-A63F-4D4D-802F-2AAFC2CEA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D70E-E4DE-4FB2-942A-E383A543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C634-63C5-4152-9279-9FCFB82E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00D2-8525-4AC3-94C9-73D9550C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4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1DBA-69D1-4573-B973-498A57E3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9303-6D44-43F0-A57B-BAC7EA117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1CA8E-09C5-48DA-898D-4C59F0518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50EBB-F7DF-436F-BBE3-BF0AC573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BBD4-4CE3-4BF0-BB6B-BA8A5DEB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BE91-AB0B-45B0-8593-F59A57FC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1080-908C-4018-AC48-4F2DEF1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CDB4-6509-42E5-834C-8E420C3C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0EF2-1954-4A5F-8CA9-6ACC5A764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73D14-2D2B-4EE9-8971-FBC158AD3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433EB-59F1-4407-A675-2DA6DAD7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03819-01B7-4F8A-8B94-83E2D8E5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6E66C-FB31-47D1-A94F-C09FE6B6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94006-8963-4F9E-8D78-68D74CC3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C0E9-7FBD-4BBE-81BD-66B4B989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9DCB0-2AF6-4D6F-9E9C-EDCAD723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902D9-6AEA-491C-B9D0-3F9C459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26487-7DD8-4768-8369-3122E855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D48C6-AC6F-417E-9CF4-2C16D25D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758B4-E64B-4CA1-9B7B-C87467D9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09BED-C716-481A-8CB8-718C1E26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76FF-5576-4850-AF39-06F2F924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2ECD-BB1C-4485-9B0C-C7A375E4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9D164-2D1A-4DEC-8EBF-59ABBA34D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6EFFC-4AC7-417A-A2E4-475AB25D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DBBB7-9D97-4016-AF72-C53F15C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CB920-2804-4EAE-A3DC-3ED691FF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E118-EF66-4CA2-9B35-108BBC9A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194D6-822F-41F7-880D-598897E10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47239-7118-49C1-80A1-302C5FAE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31C91-068E-4EA0-B047-AEBCB880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177F-C443-4410-BB84-C904578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1F3F6-94A1-4D52-B5B3-C0191F44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4116C-5809-42EE-A62F-1E776BEB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EFAB4-DEAA-4C15-9D31-4F08A387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2E8A6-1921-421F-B626-F176E16B5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74E3-B2DA-4705-BC02-F2D831A5659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32C91-FA3B-4D11-80BA-75140803E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9B9A-12F1-4141-B677-7E54D03A2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5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CA0338F-5D24-442D-955A-A66BAE74AC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675851"/>
              </p:ext>
            </p:extLst>
          </p:nvPr>
        </p:nvGraphicFramePr>
        <p:xfrm>
          <a:off x="-3" y="3276600"/>
          <a:ext cx="6095999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CC0F600-1A9A-439C-9465-6A80FE30E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571163"/>
              </p:ext>
            </p:extLst>
          </p:nvPr>
        </p:nvGraphicFramePr>
        <p:xfrm>
          <a:off x="-2" y="0"/>
          <a:ext cx="6095999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C6C9AD6-903A-4A9E-8F17-D40B544EAC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889069"/>
              </p:ext>
            </p:extLst>
          </p:nvPr>
        </p:nvGraphicFramePr>
        <p:xfrm>
          <a:off x="6095995" y="3276600"/>
          <a:ext cx="4204997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1EF3E9-DE06-460C-AC3D-33FB213C9A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682361"/>
              </p:ext>
            </p:extLst>
          </p:nvPr>
        </p:nvGraphicFramePr>
        <p:xfrm>
          <a:off x="6095998" y="0"/>
          <a:ext cx="4204998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72191C-79CB-47F1-A0FD-774D6497DAA5}"/>
              </a:ext>
            </a:extLst>
          </p:cNvPr>
          <p:cNvSpPr txBox="1"/>
          <p:nvPr/>
        </p:nvSpPr>
        <p:spPr>
          <a:xfrm>
            <a:off x="-3" y="-7396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094C5-9699-445D-B149-D33DED108DC7}"/>
              </a:ext>
            </a:extLst>
          </p:cNvPr>
          <p:cNvSpPr txBox="1"/>
          <p:nvPr/>
        </p:nvSpPr>
        <p:spPr>
          <a:xfrm>
            <a:off x="6095991" y="-739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18992-77C3-46E9-8AA1-A59E458DF557}"/>
              </a:ext>
            </a:extLst>
          </p:cNvPr>
          <p:cNvSpPr txBox="1"/>
          <p:nvPr/>
        </p:nvSpPr>
        <p:spPr>
          <a:xfrm>
            <a:off x="-5" y="31981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5FF11-D415-4F78-8B71-48DA0254DC1F}"/>
              </a:ext>
            </a:extLst>
          </p:cNvPr>
          <p:cNvSpPr txBox="1"/>
          <p:nvPr/>
        </p:nvSpPr>
        <p:spPr>
          <a:xfrm>
            <a:off x="6095991" y="31981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5122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Ahamed, Fayyaz</cp:lastModifiedBy>
  <cp:revision>15</cp:revision>
  <dcterms:created xsi:type="dcterms:W3CDTF">2020-05-26T08:01:01Z</dcterms:created>
  <dcterms:modified xsi:type="dcterms:W3CDTF">2020-06-03T20:53:06Z</dcterms:modified>
</cp:coreProperties>
</file>