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MATLAB\Lacex_summary_hptoolbox_more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MATLAB\Lacex_summary_hptoolbox_more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wnloads\Renalcells_mRNA_summar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600" dirty="0" err="1"/>
              <a:t>k</a:t>
            </a:r>
            <a:r>
              <a:rPr lang="en-US" sz="1600" baseline="-25000" dirty="0" err="1"/>
              <a:t>PL</a:t>
            </a:r>
            <a:r>
              <a:rPr lang="en-US" sz="1600" baseline="0" dirty="0"/>
              <a:t> (s</a:t>
            </a:r>
            <a:r>
              <a:rPr lang="en-US" sz="1600" baseline="30000" dirty="0"/>
              <a:t>-1</a:t>
            </a:r>
            <a:r>
              <a:rPr lang="en-US" sz="1600" baseline="0" dirty="0"/>
              <a:t>)</a:t>
            </a:r>
            <a:endParaRPr lang="en-US" sz="1600" baseline="-25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Sheet1!$A$24</c:f>
              <c:strCache>
                <c:ptCount val="1"/>
                <c:pt idx="0">
                  <c:v>kPL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1B-4E56-AFB4-E551DCB53DE5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51B-4E56-AFB4-E551DCB53DE5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1B-4E56-AFB4-E551DCB53DE5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51B-4E56-AFB4-E551DCB53DE5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51B-4E56-AFB4-E551DCB53DE5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51B-4E56-AFB4-E551DCB53DE5}"/>
              </c:ext>
            </c:extLst>
          </c:dPt>
          <c:errBars>
            <c:errBarType val="plus"/>
            <c:errValType val="cust"/>
            <c:noEndCap val="0"/>
            <c:plus>
              <c:numRef>
                <c:f>Sheet1!$B$25:$G$25</c:f>
                <c:numCache>
                  <c:formatCode>General</c:formatCode>
                  <c:ptCount val="6"/>
                  <c:pt idx="0">
                    <c:v>1.4110540454517E-4</c:v>
                  </c:pt>
                  <c:pt idx="1">
                    <c:v>1.1938388220454957E-3</c:v>
                  </c:pt>
                  <c:pt idx="2">
                    <c:v>1.0219978638120604E-2</c:v>
                  </c:pt>
                  <c:pt idx="3">
                    <c:v>4.2920729768569356E-4</c:v>
                  </c:pt>
                  <c:pt idx="5">
                    <c:v>4.7600411383151179E-4</c:v>
                  </c:pt>
                </c:numCache>
              </c:numRef>
            </c:plus>
            <c:minus>
              <c:numRef>
                <c:f>Sheet1!$B$25:$G$25</c:f>
                <c:numCache>
                  <c:formatCode>General</c:formatCode>
                  <c:ptCount val="6"/>
                  <c:pt idx="0">
                    <c:v>1.4110540454517E-4</c:v>
                  </c:pt>
                  <c:pt idx="1">
                    <c:v>1.1938388220454957E-3</c:v>
                  </c:pt>
                  <c:pt idx="2">
                    <c:v>1.0219978638120604E-2</c:v>
                  </c:pt>
                  <c:pt idx="3">
                    <c:v>4.2920729768569356E-4</c:v>
                  </c:pt>
                  <c:pt idx="5">
                    <c:v>4.7600411383151179E-4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Sheet1!$B$23:$G$23</c:f>
              <c:strCache>
                <c:ptCount val="6"/>
                <c:pt idx="0">
                  <c:v>HK-2</c:v>
                </c:pt>
                <c:pt idx="1">
                  <c:v>UMRC6</c:v>
                </c:pt>
                <c:pt idx="2">
                  <c:v>UOK262</c:v>
                </c:pt>
                <c:pt idx="3">
                  <c:v>UOK + DIDS</c:v>
                </c:pt>
                <c:pt idx="4">
                  <c:v>siRNA_c</c:v>
                </c:pt>
                <c:pt idx="5">
                  <c:v>siRNA</c:v>
                </c:pt>
              </c:strCache>
            </c:strRef>
          </c:cat>
          <c:val>
            <c:numRef>
              <c:f>Sheet1!$B$24:$G$24</c:f>
              <c:numCache>
                <c:formatCode>General</c:formatCode>
                <c:ptCount val="6"/>
                <c:pt idx="0">
                  <c:v>2.3173268963984188E-3</c:v>
                </c:pt>
                <c:pt idx="1">
                  <c:v>6.5132119631182801E-3</c:v>
                </c:pt>
                <c:pt idx="2">
                  <c:v>2.7535106283079838E-2</c:v>
                </c:pt>
                <c:pt idx="3">
                  <c:v>5.0273961825241173E-3</c:v>
                </c:pt>
                <c:pt idx="4">
                  <c:v>1.0760566128758033E-2</c:v>
                </c:pt>
                <c:pt idx="5">
                  <c:v>7.218428100833273E-3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1B-4E56-AFB4-E551DCB53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2763480"/>
        <c:axId val="532759216"/>
      </c:barChart>
      <c:catAx>
        <c:axId val="532763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32759216"/>
        <c:crosses val="autoZero"/>
        <c:auto val="1"/>
        <c:lblAlgn val="ctr"/>
        <c:lblOffset val="100"/>
        <c:noMultiLvlLbl val="0"/>
      </c:catAx>
      <c:valAx>
        <c:axId val="53275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32763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600" dirty="0" err="1"/>
              <a:t>k</a:t>
            </a:r>
            <a:r>
              <a:rPr lang="en-US" sz="1600" baseline="-25000" dirty="0" err="1"/>
              <a:t>LEfflux</a:t>
            </a:r>
            <a:r>
              <a:rPr lang="en-US" sz="1600" baseline="0" dirty="0"/>
              <a:t> (s</a:t>
            </a:r>
            <a:r>
              <a:rPr lang="en-US" sz="1600" baseline="30000" dirty="0"/>
              <a:t>-1</a:t>
            </a:r>
            <a:r>
              <a:rPr lang="en-US" sz="1600" baseline="0" dirty="0"/>
              <a:t>)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Sheet1!$B$28</c:f>
              <c:strCache>
                <c:ptCount val="1"/>
                <c:pt idx="0">
                  <c:v>kMCT4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62F-4A03-8161-D92341C5E6BB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62F-4A03-8161-D92341C5E6BB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62F-4A03-8161-D92341C5E6BB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962F-4A03-8161-D92341C5E6BB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62F-4A03-8161-D92341C5E6BB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962F-4A03-8161-D92341C5E6BB}"/>
              </c:ext>
            </c:extLst>
          </c:dPt>
          <c:errBars>
            <c:errBarType val="plus"/>
            <c:errValType val="cust"/>
            <c:noEndCap val="0"/>
            <c:plus>
              <c:numRef>
                <c:f>Sheet1!$C$29:$H$29</c:f>
                <c:numCache>
                  <c:formatCode>General</c:formatCode>
                  <c:ptCount val="6"/>
                  <c:pt idx="0">
                    <c:v>1.2057455739979463E-2</c:v>
                  </c:pt>
                  <c:pt idx="1">
                    <c:v>5.7309495294150879E-2</c:v>
                  </c:pt>
                  <c:pt idx="2">
                    <c:v>0.39928208436858398</c:v>
                  </c:pt>
                  <c:pt idx="3">
                    <c:v>0.13741088889033834</c:v>
                  </c:pt>
                  <c:pt idx="5">
                    <c:v>1.8308667441519141E-2</c:v>
                  </c:pt>
                </c:numCache>
              </c:numRef>
            </c:plus>
            <c:minus>
              <c:numRef>
                <c:f>Sheet1!$C$29:$H$29</c:f>
                <c:numCache>
                  <c:formatCode>General</c:formatCode>
                  <c:ptCount val="6"/>
                  <c:pt idx="0">
                    <c:v>1.2057455739979463E-2</c:v>
                  </c:pt>
                  <c:pt idx="1">
                    <c:v>5.7309495294150879E-2</c:v>
                  </c:pt>
                  <c:pt idx="2">
                    <c:v>0.39928208436858398</c:v>
                  </c:pt>
                  <c:pt idx="3">
                    <c:v>0.13741088889033834</c:v>
                  </c:pt>
                  <c:pt idx="5">
                    <c:v>1.8308667441519141E-2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Sheet1!$C$27:$H$27</c:f>
              <c:strCache>
                <c:ptCount val="6"/>
                <c:pt idx="0">
                  <c:v>HK-2</c:v>
                </c:pt>
                <c:pt idx="1">
                  <c:v>UMRC6</c:v>
                </c:pt>
                <c:pt idx="2">
                  <c:v>UOK262</c:v>
                </c:pt>
                <c:pt idx="3">
                  <c:v>UOK + DIDS</c:v>
                </c:pt>
                <c:pt idx="4">
                  <c:v>siRNA_c</c:v>
                </c:pt>
                <c:pt idx="5">
                  <c:v>siRNA</c:v>
                </c:pt>
              </c:strCache>
            </c:strRef>
          </c:cat>
          <c:val>
            <c:numRef>
              <c:f>Sheet1!$C$28:$H$28</c:f>
              <c:numCache>
                <c:formatCode>General</c:formatCode>
                <c:ptCount val="6"/>
                <c:pt idx="0">
                  <c:v>9.2535545750464687E-2</c:v>
                </c:pt>
                <c:pt idx="1">
                  <c:v>0.3541415185008206</c:v>
                </c:pt>
                <c:pt idx="2">
                  <c:v>0.75444268232926348</c:v>
                </c:pt>
                <c:pt idx="3">
                  <c:v>0.16916415025152015</c:v>
                </c:pt>
                <c:pt idx="4">
                  <c:v>0.10810136923207164</c:v>
                </c:pt>
                <c:pt idx="5">
                  <c:v>0.2047343855353021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F-4A03-8161-D92341C5E6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4000488"/>
        <c:axId val="528926480"/>
      </c:barChart>
      <c:catAx>
        <c:axId val="464000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28926480"/>
        <c:crosses val="autoZero"/>
        <c:auto val="1"/>
        <c:lblAlgn val="ctr"/>
        <c:lblOffset val="100"/>
        <c:noMultiLvlLbl val="0"/>
      </c:catAx>
      <c:valAx>
        <c:axId val="52892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64000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LDH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(µmol NADH/min/10</a:t>
            </a:r>
            <a:r>
              <a:rPr lang="en-US" sz="1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cells)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C1-4EA2-9A89-56DD68D0A698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C1-4EA2-9A89-56DD68D0A698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C1-4EA2-9A89-56DD68D0A698}"/>
              </c:ext>
            </c:extLst>
          </c:dPt>
          <c:errBars>
            <c:errBarType val="both"/>
            <c:errValType val="cust"/>
            <c:noEndCap val="0"/>
            <c:plus>
              <c:numRef>
                <c:f>'[Book2.xlsx]MM_graph (2)'!$L$6:$N$6</c:f>
                <c:numCache>
                  <c:formatCode>General</c:formatCode>
                  <c:ptCount val="3"/>
                  <c:pt idx="0">
                    <c:v>1.5036146498521811E-2</c:v>
                  </c:pt>
                  <c:pt idx="1">
                    <c:v>1.2938501943926022E-2</c:v>
                  </c:pt>
                  <c:pt idx="2">
                    <c:v>2.4040374542163907E-2</c:v>
                  </c:pt>
                </c:numCache>
              </c:numRef>
            </c:plus>
            <c:minus>
              <c:numRef>
                <c:f>'[Book2.xlsx]MM_graph (2)'!$L$6:$N$6</c:f>
                <c:numCache>
                  <c:formatCode>General</c:formatCode>
                  <c:ptCount val="3"/>
                  <c:pt idx="0">
                    <c:v>1.5036146498521811E-2</c:v>
                  </c:pt>
                  <c:pt idx="1">
                    <c:v>1.2938501943926022E-2</c:v>
                  </c:pt>
                  <c:pt idx="2">
                    <c:v>2.4040374542163907E-2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dk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errBars>
          <c:cat>
            <c:strRef>
              <c:f>'[Book2.xlsx]MM_graph (2)'!$L$4:$N$4</c:f>
              <c:strCache>
                <c:ptCount val="3"/>
                <c:pt idx="0">
                  <c:v>HK-2</c:v>
                </c:pt>
                <c:pt idx="1">
                  <c:v>UMRC6</c:v>
                </c:pt>
                <c:pt idx="2">
                  <c:v>UOK262</c:v>
                </c:pt>
              </c:strCache>
            </c:strRef>
          </c:cat>
          <c:val>
            <c:numRef>
              <c:f>'[Book2.xlsx]MM_graph (2)'!$L$5:$N$5</c:f>
              <c:numCache>
                <c:formatCode>General</c:formatCode>
                <c:ptCount val="3"/>
                <c:pt idx="0">
                  <c:v>0.11323493950000001</c:v>
                </c:pt>
                <c:pt idx="1">
                  <c:v>0.15843971000000001</c:v>
                </c:pt>
                <c:pt idx="2">
                  <c:v>0.19036145200000001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1C1-4EA2-9A89-56DD68D0A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323160"/>
        <c:axId val="505320864"/>
      </c:barChart>
      <c:catAx>
        <c:axId val="505323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05320864"/>
        <c:crosses val="autoZero"/>
        <c:auto val="1"/>
        <c:lblAlgn val="ctr"/>
        <c:lblOffset val="100"/>
        <c:noMultiLvlLbl val="0"/>
      </c:catAx>
      <c:valAx>
        <c:axId val="50532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05323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MCT4</a:t>
            </a:r>
            <a:r>
              <a:rPr lang="en-US" sz="16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Expression (% to cyclophilin)</a:t>
            </a:r>
            <a:endParaRPr 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76-4D68-BAEA-EA2A499B2E20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76-4D68-BAEA-EA2A499B2E20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76-4D68-BAEA-EA2A499B2E20}"/>
              </c:ext>
            </c:extLst>
          </c:dPt>
          <c:errBars>
            <c:errBarType val="both"/>
            <c:errValType val="cust"/>
            <c:noEndCap val="0"/>
            <c:plus>
              <c:numRef>
                <c:f>Sheet1!$F$8:$H$8</c:f>
                <c:numCache>
                  <c:formatCode>General</c:formatCode>
                  <c:ptCount val="3"/>
                  <c:pt idx="0">
                    <c:v>39.331241568011897</c:v>
                  </c:pt>
                  <c:pt idx="1">
                    <c:v>140.35387138935624</c:v>
                  </c:pt>
                  <c:pt idx="2">
                    <c:v>283.33439388288002</c:v>
                  </c:pt>
                </c:numCache>
              </c:numRef>
            </c:plus>
            <c:minus>
              <c:numRef>
                <c:f>Sheet1!$F$8:$H$8</c:f>
                <c:numCache>
                  <c:formatCode>General</c:formatCode>
                  <c:ptCount val="3"/>
                  <c:pt idx="0">
                    <c:v>39.331241568011897</c:v>
                  </c:pt>
                  <c:pt idx="1">
                    <c:v>140.35387138935624</c:v>
                  </c:pt>
                  <c:pt idx="2">
                    <c:v>283.33439388288002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dk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errBars>
          <c:cat>
            <c:strRef>
              <c:f>Sheet1!$F$6:$H$6</c:f>
              <c:strCache>
                <c:ptCount val="3"/>
                <c:pt idx="0">
                  <c:v>HK-2</c:v>
                </c:pt>
                <c:pt idx="1">
                  <c:v>UMRC6</c:v>
                </c:pt>
                <c:pt idx="2">
                  <c:v>UOK262</c:v>
                </c:pt>
              </c:strCache>
            </c:strRef>
          </c:cat>
          <c:val>
            <c:numRef>
              <c:f>Sheet1!$F$7:$H$7</c:f>
              <c:numCache>
                <c:formatCode>General</c:formatCode>
                <c:ptCount val="3"/>
                <c:pt idx="0">
                  <c:v>243.34225918450997</c:v>
                </c:pt>
                <c:pt idx="1">
                  <c:v>641.23222528033341</c:v>
                </c:pt>
                <c:pt idx="2">
                  <c:v>1539.3433771728876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876-4D68-BAEA-EA2A499B2E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1177960"/>
        <c:axId val="511171400"/>
      </c:barChart>
      <c:catAx>
        <c:axId val="511177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11171400"/>
        <c:crosses val="autoZero"/>
        <c:auto val="1"/>
        <c:lblAlgn val="ctr"/>
        <c:lblOffset val="100"/>
        <c:noMultiLvlLbl val="0"/>
      </c:catAx>
      <c:valAx>
        <c:axId val="511171400"/>
        <c:scaling>
          <c:orientation val="minMax"/>
          <c:max val="1900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1117796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D26B-11E1-4934-B2D1-EE81AC021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C7E4D-1030-4CE3-9946-3B64CD487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2CCB-0458-4F15-879C-58D6C789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392A-A51D-42A9-90B8-748985DC70A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2C949-988D-46FF-A6B1-FD1F235E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DD151-4000-4803-B792-BDE6C0A0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1130-C02B-40FC-9D1A-DF0F2D6A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8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C737-8999-49DB-9A03-2FC74129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253CB-FE02-400E-8BF0-B28C20750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DFA69-96D9-49D7-8D78-0A65D9B2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392A-A51D-42A9-90B8-748985DC70A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95473-E42C-4088-A147-AAA50FFE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E7D83-C31A-4A9F-AECB-67D5E847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1130-C02B-40FC-9D1A-DF0F2D6A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0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FB07F-A8BE-4618-9D55-A55A393CD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C3052-7031-462F-990A-BE7385E2F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5EB43-B2ED-48A5-BF01-23B7D172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392A-A51D-42A9-90B8-748985DC70A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1C539-EA6A-4451-9BE5-29E073C8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87D9C-CD05-4326-99F0-947EC8C0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1130-C02B-40FC-9D1A-DF0F2D6A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6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EDE0-4E84-4CA6-8969-663C5DAF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C2EE-15AA-490A-A1E4-B0CC5DF2E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35312-8803-4C09-98E4-4C6D55BB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392A-A51D-42A9-90B8-748985DC70A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DF9DC-12A4-4DCE-8155-4FE199C5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06D11-4B6A-419B-B17E-2F5C4C30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1130-C02B-40FC-9D1A-DF0F2D6A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5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3301-7819-4047-9922-50C4FA31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C0153-B814-4FFB-A72F-29D854C4D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2F88-A22D-49C5-B6D1-A5FA0029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392A-A51D-42A9-90B8-748985DC70A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CA2A5-E7F2-4D56-8D9E-7AB066DC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2440D-5BF7-4967-AD11-9474C490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1130-C02B-40FC-9D1A-DF0F2D6A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3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8EF3-2882-433C-874A-84BA1F88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13B9F-EA2C-4AB2-9B78-180CBF4DF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3A8E0-D8F3-4FBF-96A7-88CB7A4AE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F7C4E-841A-4B0B-8B7C-F79D12B0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392A-A51D-42A9-90B8-748985DC70A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9B84A-CAE2-4F1D-9D23-2D9A7647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B93FD-0F3E-492E-9AAC-1B045C4F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1130-C02B-40FC-9D1A-DF0F2D6A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53FF-F0CF-4611-961B-A332BAF1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F71AC-504A-44FA-8DD6-911EA7D94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16DE7-1B25-493D-B554-15C23A2ED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0BB23-3519-40B0-9BFD-CE339A7A0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9299C-9C1B-4F61-82E8-C09806C10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9E392-A54E-4EC2-BCE7-E79A0F5E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392A-A51D-42A9-90B8-748985DC70A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7709E-DCE4-4176-BC7C-B5037420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0ECCF-7F8C-4BE8-8809-89D3892B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1130-C02B-40FC-9D1A-DF0F2D6A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AE05-C275-4CB7-AB7A-E92FF8B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2961E-AB30-4033-8A47-4CFFD3CD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392A-A51D-42A9-90B8-748985DC70A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4DDB9-4430-4C3D-9C0D-8D559321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1382B-B3C0-4D28-BDBA-67D28D36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1130-C02B-40FC-9D1A-DF0F2D6A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9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C38207-3E61-4397-94FE-E5DAA05C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392A-A51D-42A9-90B8-748985DC70A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39F0D4-BD9E-4B58-AA8A-B1EE8650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E1CFD-DE58-479B-A1A2-9C9A2F05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1130-C02B-40FC-9D1A-DF0F2D6A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8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5ADF-6EF4-4545-A880-86BBB66A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4405A-6777-43C2-95DE-82114DC17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101FB-0733-4D99-8B27-393C6D4EC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224CB-5650-4CB1-AF48-F03F5935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392A-A51D-42A9-90B8-748985DC70A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9DD21-EA4A-4550-85FD-8537B9E7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435A6-6270-4125-95B2-FF322B2F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1130-C02B-40FC-9D1A-DF0F2D6A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1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DF0B-BA6B-4AFF-8D0B-B1755ED3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BC47D-2C03-408D-82C3-8F9FD2FFB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55C71-E1A5-41AF-9447-1A70C222D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51569-9FB1-47CD-82D9-60D637BE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392A-A51D-42A9-90B8-748985DC70A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E3244-0328-49A1-A524-FC2F4C11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C644-A7D7-4635-AF67-E1FF4673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1130-C02B-40FC-9D1A-DF0F2D6A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9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92AAF-E11B-41D7-BD07-838CF1D7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0FAC7-7A2B-4D01-ACF5-8D964BB18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E3D10-F449-4278-99B2-EACE9F528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D392A-A51D-42A9-90B8-748985DC70A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61BD-18AB-40C4-80D0-8D056D441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4F622-A07D-462A-92E2-A2064579D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E1130-C02B-40FC-9D1A-DF0F2D6A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1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9A586C5-5883-407E-A504-09925476B2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045397"/>
              </p:ext>
            </p:extLst>
          </p:nvPr>
        </p:nvGraphicFramePr>
        <p:xfrm>
          <a:off x="0" y="0"/>
          <a:ext cx="8117633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7C8BBD6-0868-493D-AA94-826E601389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506029"/>
              </p:ext>
            </p:extLst>
          </p:nvPr>
        </p:nvGraphicFramePr>
        <p:xfrm>
          <a:off x="-2332" y="3429000"/>
          <a:ext cx="811763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A08EAAF-0BB2-4244-BD45-3AC634079D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9017336"/>
              </p:ext>
            </p:extLst>
          </p:nvPr>
        </p:nvGraphicFramePr>
        <p:xfrm>
          <a:off x="8117633" y="0"/>
          <a:ext cx="4072815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29C6D78-9FFF-4BA0-99A2-2B0B99880F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203607"/>
              </p:ext>
            </p:extLst>
          </p:nvPr>
        </p:nvGraphicFramePr>
        <p:xfrm>
          <a:off x="8115302" y="3429000"/>
          <a:ext cx="382710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EB3E47-8D96-40C0-88F2-A83A9BF80840}"/>
              </a:ext>
            </a:extLst>
          </p:cNvPr>
          <p:cNvSpPr txBox="1"/>
          <p:nvPr/>
        </p:nvSpPr>
        <p:spPr>
          <a:xfrm>
            <a:off x="12007" y="0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B7FA8-63B3-4478-BE4E-5A282F7ED556}"/>
              </a:ext>
            </a:extLst>
          </p:cNvPr>
          <p:cNvSpPr txBox="1"/>
          <p:nvPr/>
        </p:nvSpPr>
        <p:spPr>
          <a:xfrm>
            <a:off x="8129640" y="0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C5E62-DB6E-4C96-97A3-CEFCB7F6BCDF}"/>
              </a:ext>
            </a:extLst>
          </p:cNvPr>
          <p:cNvSpPr txBox="1"/>
          <p:nvPr/>
        </p:nvSpPr>
        <p:spPr>
          <a:xfrm>
            <a:off x="-4663" y="3429000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FA7592-B339-49F4-9A95-2D7C7564C445}"/>
              </a:ext>
            </a:extLst>
          </p:cNvPr>
          <p:cNvSpPr txBox="1"/>
          <p:nvPr/>
        </p:nvSpPr>
        <p:spPr>
          <a:xfrm>
            <a:off x="8122296" y="3429000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2393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Fayyaz Ahamed</dc:creator>
  <cp:lastModifiedBy>Fayyaz Ahamed</cp:lastModifiedBy>
  <cp:revision>5</cp:revision>
  <dcterms:created xsi:type="dcterms:W3CDTF">2020-05-18T04:54:06Z</dcterms:created>
  <dcterms:modified xsi:type="dcterms:W3CDTF">2020-05-23T20:50:47Z</dcterms:modified>
</cp:coreProperties>
</file>