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0D3-6017-45DF-9C60-EC4FACA50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72E00-63ED-4663-93D5-9319C19DD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428CB-4E39-44C8-BBA9-BB88830E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5328F-6CFF-4045-BD6E-D0F8BCEF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456D-6342-4838-8E39-38128BCE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2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8A39-9214-45D4-8C3B-19386DE8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A917C-A333-447B-AEE1-4F3427A0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BA89D-99E1-44DC-809C-FF71A943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77FA3-0F9B-4F6E-90C3-8CE6895E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0AB5F-0D67-4334-987B-913131B6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DD78E-2905-4733-A2E8-9EECBE9FF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0782A-B185-40E8-939F-25DB2334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EAC2-141C-4B16-8DF7-9DA34717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0811-1EA7-48AC-BE99-8562850A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DF0E-7F2B-4316-977C-8EA3825E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E780-C134-443B-8067-6D060D03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37B7-10F0-442E-95DB-D15C30FBE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221C-E599-43E7-8F71-DBAA8FB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675B-B18E-4733-AAAD-096B35DC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3283-019B-4DB5-8492-D1AD4DA0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9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E261-E16E-4845-A32C-131E5012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3AEF7-8A4B-45F3-9ED0-4C26471A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A9CBD-B438-44AA-8B04-47C03B24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FEA1-C6B9-45C5-A2C7-D863F4FD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8278-9020-4ECF-9938-D02F6C63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7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1AA6-FFE3-4F3F-8F06-2D094971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845C-0575-4DC3-B5CE-24E20E9B0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03912-BEBC-43AB-9B04-BB845402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FA5E-FFB6-4962-BF9F-A7D95A1C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82FF-0A97-41FC-86B3-882BDD6B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4859E-3BAB-4852-AE46-C27502A5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2301-8B71-4259-B3B7-8820EAAA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8E206-31BF-403F-8148-59032EA99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5BFB5-11C8-4384-B38D-0DEE633D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DABE9-E613-4FBC-98E3-2832E35F7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45165-AB03-4D6A-AFE9-58B739CF9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06221-6CE6-40E6-BDC9-52445362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7D170-3190-4A43-A974-8751B1E0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1D572-824A-44C9-9B80-668DC159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7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7C27-4873-49AC-9FAB-EAC1D3FE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5C71F-91B4-4E46-A449-EFF2BA5E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983FF-B7F5-4546-B974-FC70FD42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778E5-A3F7-4F54-B40A-EEEBCED7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36EEF-F248-4A80-8903-F52C9E23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2A5D1-48FF-4C2A-9674-DD9126AC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9AC43-F0A0-4E82-979D-04815122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1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B20E-63EC-44FE-8304-37708F6A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756F-6BEB-4B8D-B034-3E8859DC0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4A336-221F-44BC-8314-39B1BAEA6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8F227-4823-468A-9FCF-0CFF6B4E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E568-230B-45AF-BBDF-2D46516A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AF920-1FF4-43C1-A6B5-0513FA85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1217-A784-4187-ACCC-85BD78EF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81151-685E-46E2-80F0-3478FABE7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CA687-0A53-48F6-8A29-2B1BABD0D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2B497-3EA1-4D8C-9C3F-CEBFAEBD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84ED8-D845-4F1C-993B-449E9883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6F514-EA46-4D35-8CA2-A9589E3B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5356D-7B8B-49E7-8F52-368C22D1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CC5B7-436D-4600-8622-9EA8B231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F527-02EB-4FF9-BF05-5ACDA6F67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BE18-57D9-4150-BAE6-FF6A3BAA2B9B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98C2-F614-4E59-8311-AF32E8867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BC6EA-D18E-431C-B653-0B93BA4A1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1023-3F38-444C-98FA-5CA7408EF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8F91-8394-47C1-852C-717EC3491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4B2EA-71FD-4F35-AEF8-29D7AD5DD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8">
            <a:extLst>
              <a:ext uri="{FF2B5EF4-FFF2-40B4-BE49-F238E27FC236}">
                <a16:creationId xmlns:a16="http://schemas.microsoft.com/office/drawing/2014/main" id="{5CAB580C-C929-4BCE-A5D8-130F4D794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95" y="522198"/>
            <a:ext cx="8991600" cy="4230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975" tIns="74975" rIns="74975" bIns="74975"/>
          <a:lstStyle/>
          <a:p>
            <a:pPr algn="l" defTabSz="190224">
              <a:spcBef>
                <a:spcPct val="50000"/>
              </a:spcBef>
              <a:defRPr/>
            </a:pPr>
            <a:endParaRPr lang="en-AU" alt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190224">
              <a:spcBef>
                <a:spcPct val="50000"/>
              </a:spcBef>
              <a:defRPr/>
            </a:pPr>
            <a:endParaRPr lang="en-AU" altLang="en-US" sz="1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07">
            <a:extLst>
              <a:ext uri="{FF2B5EF4-FFF2-40B4-BE49-F238E27FC236}">
                <a16:creationId xmlns:a16="http://schemas.microsoft.com/office/drawing/2014/main" id="{4C499564-A619-47A8-A62A-CA637198E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3690941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121" tIns="13561" rIns="27121" bIns="13561" anchor="ctr"/>
          <a:lstStyle>
            <a:lvl1pPr>
              <a:defRPr sz="800">
                <a:solidFill>
                  <a:srgbClr val="002F5D"/>
                </a:solidFill>
                <a:latin typeface="Times New Roman" pitchFamily="18" charset="0"/>
              </a:defRPr>
            </a:lvl1pPr>
            <a:lvl2pPr marL="742950" indent="-285750">
              <a:defRPr sz="800">
                <a:solidFill>
                  <a:srgbClr val="002F5D"/>
                </a:solidFill>
                <a:latin typeface="Times New Roman" pitchFamily="18" charset="0"/>
              </a:defRPr>
            </a:lvl2pPr>
            <a:lvl3pPr marL="1143000" indent="-228600">
              <a:defRPr sz="800">
                <a:solidFill>
                  <a:srgbClr val="002F5D"/>
                </a:solidFill>
                <a:latin typeface="Times New Roman" pitchFamily="18" charset="0"/>
              </a:defRPr>
            </a:lvl3pPr>
            <a:lvl4pPr marL="1600200" indent="-228600">
              <a:defRPr sz="800">
                <a:solidFill>
                  <a:srgbClr val="002F5D"/>
                </a:solidFill>
                <a:latin typeface="Times New Roman" pitchFamily="18" charset="0"/>
              </a:defRPr>
            </a:lvl4pPr>
            <a:lvl5pPr marL="2057400" indent="-228600">
              <a:defRPr sz="800">
                <a:solidFill>
                  <a:srgbClr val="002F5D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2F5D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2F5D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2F5D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rgbClr val="002F5D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CB302F-C857-4050-863E-9F9EA0381979}"/>
                  </a:ext>
                </a:extLst>
              </p:cNvPr>
              <p:cNvSpPr txBox="1"/>
              <p:nvPr/>
            </p:nvSpPr>
            <p:spPr>
              <a:xfrm>
                <a:off x="92402" y="1567582"/>
                <a:ext cx="2574597" cy="575863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Pyr &amp; </a:t>
                </a:r>
                <a:r>
                  <a:rPr lang="en-US" sz="1100" dirty="0" err="1"/>
                  <a:t>Lac</a:t>
                </a:r>
                <a:r>
                  <a:rPr lang="en-US" sz="1100" baseline="-25000" dirty="0" err="1"/>
                  <a:t>in</a:t>
                </a:r>
                <a:r>
                  <a:rPr lang="en-US" sz="1100" dirty="0"/>
                  <a:t> Data: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𝑁𝑃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𝐿𝑖𝑛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𝐿𝑖𝑛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𝑁𝐿𝑖𝑛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100" dirty="0"/>
                  <a:t> </a:t>
                </a:r>
              </a:p>
              <a:p>
                <a:endParaRPr lang="en-US" sz="11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CB302F-C857-4050-863E-9F9EA0381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2" y="1567582"/>
                <a:ext cx="2574597" cy="575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70E7C1-3CFE-4122-8BF8-69B04A06D570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2666999" y="1854710"/>
            <a:ext cx="692937" cy="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1EDBE2F0-3702-46FF-AF76-A7714E6D8B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3717" r="5267" b="3996"/>
          <a:stretch/>
        </p:blipFill>
        <p:spPr>
          <a:xfrm>
            <a:off x="6994619" y="1568414"/>
            <a:ext cx="2073180" cy="12345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B5115-5C2E-41B0-9143-7423BA36601B}"/>
              </a:ext>
            </a:extLst>
          </p:cNvPr>
          <p:cNvCxnSpPr>
            <a:cxnSpLocks/>
          </p:cNvCxnSpPr>
          <p:nvPr/>
        </p:nvCxnSpPr>
        <p:spPr>
          <a:xfrm flipH="1">
            <a:off x="5915288" y="1143591"/>
            <a:ext cx="4005" cy="58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6AFC06-CC23-427B-A376-1F326EBDAA60}"/>
              </a:ext>
            </a:extLst>
          </p:cNvPr>
          <p:cNvSpPr txBox="1"/>
          <p:nvPr/>
        </p:nvSpPr>
        <p:spPr>
          <a:xfrm>
            <a:off x="2438401" y="2477772"/>
            <a:ext cx="2746338" cy="2539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Output: T</a:t>
            </a:r>
            <a:r>
              <a:rPr lang="en-US" sz="1050" baseline="-25000" dirty="0"/>
              <a:t>1P</a:t>
            </a:r>
            <a:r>
              <a:rPr lang="en-US" sz="1050" dirty="0"/>
              <a:t>, </a:t>
            </a:r>
            <a:r>
              <a:rPr lang="en-US" sz="1050" dirty="0" err="1"/>
              <a:t>k</a:t>
            </a:r>
            <a:r>
              <a:rPr lang="en-US" sz="1050" baseline="-25000" dirty="0" err="1"/>
              <a:t>PL</a:t>
            </a:r>
            <a:r>
              <a:rPr lang="en-US" sz="1050" dirty="0"/>
              <a:t>,</a:t>
            </a:r>
            <a:r>
              <a:rPr lang="en-US" sz="1050" u="none" strike="noStrike" dirty="0">
                <a:effectLst/>
              </a:rPr>
              <a:t> F</a:t>
            </a:r>
            <a:r>
              <a:rPr lang="en-US" sz="1050" u="none" strike="noStrike" baseline="-25000" dirty="0">
                <a:effectLst/>
              </a:rPr>
              <a:t>P</a:t>
            </a:r>
            <a:r>
              <a:rPr lang="en-US" sz="1050" u="none" strike="noStrike" dirty="0">
                <a:effectLst/>
              </a:rPr>
              <a:t>, T</a:t>
            </a:r>
            <a:r>
              <a:rPr lang="en-US" sz="1050" u="none" strike="noStrike" baseline="-25000" dirty="0">
                <a:effectLst/>
              </a:rPr>
              <a:t>1</a:t>
            </a:r>
            <a:r>
              <a:rPr lang="en-US" sz="1050" baseline="-25000" dirty="0"/>
              <a:t>Lac</a:t>
            </a:r>
            <a:r>
              <a:rPr lang="en-US" sz="1050" u="none" strike="noStrike" baseline="-25000" dirty="0">
                <a:effectLst/>
              </a:rPr>
              <a:t>in</a:t>
            </a:r>
            <a:r>
              <a:rPr lang="en-US" sz="1050" dirty="0"/>
              <a:t>, </a:t>
            </a:r>
            <a:r>
              <a:rPr lang="en-US" sz="1050" dirty="0" err="1"/>
              <a:t>k</a:t>
            </a:r>
            <a:r>
              <a:rPr lang="en-US" sz="1050" baseline="-25000" dirty="0" err="1"/>
              <a:t>LP</a:t>
            </a:r>
            <a:r>
              <a:rPr lang="en-US" sz="1050" dirty="0"/>
              <a:t>, </a:t>
            </a:r>
            <a:r>
              <a:rPr lang="en-US" sz="1050" baseline="-25000" dirty="0"/>
              <a:t> </a:t>
            </a:r>
            <a:r>
              <a:rPr lang="en-US" sz="1050" u="none" strike="noStrike" dirty="0" err="1">
                <a:effectLst/>
              </a:rPr>
              <a:t>k</a:t>
            </a:r>
            <a:r>
              <a:rPr lang="en-US" sz="1050" baseline="-25000" dirty="0" err="1"/>
              <a:t>LEfflux</a:t>
            </a:r>
            <a:r>
              <a:rPr lang="en-US" sz="1050" baseline="-25000" dirty="0"/>
              <a:t> </a:t>
            </a:r>
            <a:r>
              <a:rPr lang="en-US" sz="1050" dirty="0"/>
              <a:t>Estimates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F3DF1B-F7AB-487B-AAD3-C640B1F7575C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184738" y="2604731"/>
            <a:ext cx="1809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B63A52-43CE-4723-8EA5-D026BB873946}"/>
                  </a:ext>
                </a:extLst>
              </p:cNvPr>
              <p:cNvSpPr txBox="1"/>
              <p:nvPr/>
            </p:nvSpPr>
            <p:spPr>
              <a:xfrm>
                <a:off x="85390" y="2847048"/>
                <a:ext cx="2807073" cy="60593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Pyr</a:t>
                </a:r>
                <a:r>
                  <a:rPr lang="en-US" sz="1050" dirty="0" err="1"/>
                  <a:t>,Lac</a:t>
                </a:r>
                <a:r>
                  <a:rPr lang="en-US" sz="1050" baseline="-25000" dirty="0" err="1"/>
                  <a:t>in</a:t>
                </a:r>
                <a:r>
                  <a:rPr lang="en-US" sz="1050" dirty="0"/>
                  <a:t>, </a:t>
                </a:r>
                <a:r>
                  <a:rPr lang="en-US" sz="1050" dirty="0" err="1"/>
                  <a:t>Lac</a:t>
                </a:r>
                <a:r>
                  <a:rPr lang="en-US" sz="1050" baseline="-25000" dirty="0" err="1"/>
                  <a:t>exc</a:t>
                </a:r>
                <a:r>
                  <a:rPr lang="en-US" sz="1050" dirty="0"/>
                  <a:t> Data: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0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𝑁𝑃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𝐿𝑖𝑛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𝐿𝑖𝑛</m:t>
                                  </m:r>
                                </m:sub>
                              </m:s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𝑁𝐿𝑖𝑛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𝐿𝑒𝑥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𝐿𝑒𝑥</m:t>
                                  </m:r>
                                </m:sub>
                              </m:s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𝑁𝐿𝑒𝑥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B63A52-43CE-4723-8EA5-D026BB873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0" y="2847048"/>
                <a:ext cx="2807073" cy="605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6006AB-0771-4A3B-A58B-134B720AEE42}"/>
              </a:ext>
            </a:extLst>
          </p:cNvPr>
          <p:cNvCxnSpPr>
            <a:cxnSpLocks/>
          </p:cNvCxnSpPr>
          <p:nvPr/>
        </p:nvCxnSpPr>
        <p:spPr>
          <a:xfrm>
            <a:off x="3451061" y="2731688"/>
            <a:ext cx="0" cy="21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F0BB1A-FDB2-415C-B8B8-A72E34B4600B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2892464" y="3150016"/>
            <a:ext cx="166296" cy="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0EF078ED-87B8-4441-9678-DB3DA639A8A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2581" r="6704" b="5685"/>
          <a:stretch/>
        </p:blipFill>
        <p:spPr>
          <a:xfrm>
            <a:off x="5966936" y="2850225"/>
            <a:ext cx="3091676" cy="18874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8EAD38-F08F-4B0D-9E3E-1C26AF66C5B3}"/>
              </a:ext>
            </a:extLst>
          </p:cNvPr>
          <p:cNvSpPr txBox="1"/>
          <p:nvPr/>
        </p:nvSpPr>
        <p:spPr>
          <a:xfrm>
            <a:off x="3276978" y="3711870"/>
            <a:ext cx="2194242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b="1" dirty="0"/>
              <a:t>Output: Final T</a:t>
            </a:r>
            <a:r>
              <a:rPr lang="en-US" sz="1050" b="1" baseline="-25000" dirty="0"/>
              <a:t>1P</a:t>
            </a:r>
            <a:r>
              <a:rPr lang="en-US" sz="1050" b="1" dirty="0"/>
              <a:t>, </a:t>
            </a:r>
            <a:r>
              <a:rPr lang="en-US" sz="1050" b="1" dirty="0" err="1"/>
              <a:t>k</a:t>
            </a:r>
            <a:r>
              <a:rPr lang="en-US" sz="1050" b="1" baseline="-25000" dirty="0" err="1"/>
              <a:t>PL</a:t>
            </a:r>
            <a:r>
              <a:rPr lang="en-US" sz="1050" b="1" dirty="0"/>
              <a:t>,</a:t>
            </a:r>
            <a:r>
              <a:rPr lang="en-US" sz="1050" b="1" u="none" strike="noStrike" dirty="0">
                <a:effectLst/>
              </a:rPr>
              <a:t> F</a:t>
            </a:r>
            <a:r>
              <a:rPr lang="en-US" sz="1050" b="1" u="none" strike="noStrike" baseline="-25000" dirty="0">
                <a:effectLst/>
              </a:rPr>
              <a:t>P</a:t>
            </a:r>
            <a:r>
              <a:rPr lang="en-US" sz="1050" b="1" u="none" strike="noStrike" dirty="0">
                <a:effectLst/>
              </a:rPr>
              <a:t>, T</a:t>
            </a:r>
            <a:r>
              <a:rPr lang="en-US" sz="1050" b="1" u="none" strike="noStrike" baseline="-25000" dirty="0">
                <a:effectLst/>
              </a:rPr>
              <a:t>1</a:t>
            </a:r>
            <a:r>
              <a:rPr lang="en-US" sz="1050" b="1" baseline="-25000" dirty="0"/>
              <a:t>Lac</a:t>
            </a:r>
            <a:r>
              <a:rPr lang="en-US" sz="1050" b="1" u="none" strike="noStrike" baseline="-25000" dirty="0">
                <a:effectLst/>
              </a:rPr>
              <a:t>in</a:t>
            </a:r>
            <a:r>
              <a:rPr lang="en-US" sz="1050" b="1" dirty="0"/>
              <a:t>, </a:t>
            </a:r>
            <a:r>
              <a:rPr lang="en-US" sz="1050" b="1" dirty="0" err="1"/>
              <a:t>k</a:t>
            </a:r>
            <a:r>
              <a:rPr lang="en-US" sz="1050" b="1" baseline="-25000" dirty="0" err="1"/>
              <a:t>LP</a:t>
            </a:r>
            <a:r>
              <a:rPr lang="en-US" sz="1050" b="1" dirty="0"/>
              <a:t>, </a:t>
            </a:r>
            <a:r>
              <a:rPr lang="en-US" sz="1050" b="1" baseline="-25000" dirty="0"/>
              <a:t> </a:t>
            </a:r>
            <a:r>
              <a:rPr lang="en-US" sz="1050" b="1" u="none" strike="noStrike" dirty="0" err="1">
                <a:effectLst/>
              </a:rPr>
              <a:t>k</a:t>
            </a:r>
            <a:r>
              <a:rPr lang="en-US" sz="1050" b="1" baseline="-25000" dirty="0" err="1"/>
              <a:t>LEfflux</a:t>
            </a:r>
            <a:r>
              <a:rPr lang="en-US" sz="1050" b="1" dirty="0"/>
              <a:t>, T</a:t>
            </a:r>
            <a:r>
              <a:rPr lang="en-US" sz="1050" b="1" baseline="-25000" dirty="0"/>
              <a:t>1Lacex</a:t>
            </a:r>
            <a:r>
              <a:rPr lang="en-US" sz="1050" b="1" dirty="0"/>
              <a:t>, </a:t>
            </a:r>
            <a:r>
              <a:rPr lang="en-US" sz="1050" b="1" dirty="0" err="1"/>
              <a:t>k</a:t>
            </a:r>
            <a:r>
              <a:rPr lang="en-US" sz="1050" b="1" baseline="-25000" dirty="0" err="1"/>
              <a:t>LInflux</a:t>
            </a:r>
            <a:r>
              <a:rPr lang="en-US" sz="1050" b="1" dirty="0"/>
              <a:t>, F</a:t>
            </a:r>
            <a:r>
              <a:rPr lang="en-US" sz="1050" b="1" baseline="-25000" dirty="0"/>
              <a:t>L</a:t>
            </a:r>
            <a:r>
              <a:rPr lang="en-US" sz="1050" b="1" dirty="0"/>
              <a:t> Values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06024D-53A1-42D9-B826-16662DC300A3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471220" y="3919620"/>
            <a:ext cx="48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9DAF-01F1-40A0-956A-4604B0583BCF}"/>
              </a:ext>
            </a:extLst>
          </p:cNvPr>
          <p:cNvCxnSpPr>
            <a:cxnSpLocks/>
          </p:cNvCxnSpPr>
          <p:nvPr/>
        </p:nvCxnSpPr>
        <p:spPr>
          <a:xfrm flipH="1">
            <a:off x="76201" y="1545971"/>
            <a:ext cx="89915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8971E9-07FB-4346-8F70-74EC1B2A59DF}"/>
              </a:ext>
            </a:extLst>
          </p:cNvPr>
          <p:cNvCxnSpPr>
            <a:cxnSpLocks/>
          </p:cNvCxnSpPr>
          <p:nvPr/>
        </p:nvCxnSpPr>
        <p:spPr>
          <a:xfrm flipH="1">
            <a:off x="76201" y="2824982"/>
            <a:ext cx="89915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4D8DC6-AF68-4950-B409-A97B5B79066D}"/>
              </a:ext>
            </a:extLst>
          </p:cNvPr>
          <p:cNvSpPr txBox="1"/>
          <p:nvPr/>
        </p:nvSpPr>
        <p:spPr>
          <a:xfrm>
            <a:off x="76200" y="2563715"/>
            <a:ext cx="1431592" cy="261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Step 2: </a:t>
            </a:r>
            <a:r>
              <a:rPr lang="en-US" sz="1050" b="1" dirty="0" err="1"/>
              <a:t>Pyr</a:t>
            </a:r>
            <a:r>
              <a:rPr lang="en-US" sz="1050" b="1" dirty="0"/>
              <a:t> &amp; </a:t>
            </a:r>
            <a:r>
              <a:rPr lang="en-US" sz="1050" b="1" dirty="0" err="1"/>
              <a:t>Lac</a:t>
            </a:r>
            <a:r>
              <a:rPr lang="en-US" sz="1050" b="1" baseline="-25000" dirty="0" err="1"/>
              <a:t>in</a:t>
            </a:r>
            <a:endParaRPr lang="en-US" sz="1050" b="1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146D2-F862-4CB1-8B5F-0C590DF5D837}"/>
              </a:ext>
            </a:extLst>
          </p:cNvPr>
          <p:cNvSpPr txBox="1"/>
          <p:nvPr/>
        </p:nvSpPr>
        <p:spPr>
          <a:xfrm>
            <a:off x="88817" y="3461342"/>
            <a:ext cx="1431592" cy="2539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Step 3: </a:t>
            </a:r>
            <a:r>
              <a:rPr lang="en-US" sz="1050" b="1" dirty="0" err="1"/>
              <a:t>Pyr</a:t>
            </a:r>
            <a:r>
              <a:rPr lang="en-US" sz="1050" b="1" dirty="0"/>
              <a:t>, </a:t>
            </a:r>
            <a:r>
              <a:rPr lang="en-US" sz="1050" b="1" dirty="0" err="1"/>
              <a:t>Lac</a:t>
            </a:r>
            <a:r>
              <a:rPr lang="en-US" sz="1050" b="1" baseline="-25000" dirty="0" err="1"/>
              <a:t>in</a:t>
            </a:r>
            <a:r>
              <a:rPr lang="en-US" sz="1050" b="1" dirty="0"/>
              <a:t>, </a:t>
            </a:r>
            <a:r>
              <a:rPr lang="en-US" sz="1050" b="1" dirty="0" err="1"/>
              <a:t>Lac</a:t>
            </a:r>
            <a:r>
              <a:rPr lang="en-US" sz="1050" b="1" baseline="-25000" dirty="0" err="1"/>
              <a:t>ex</a:t>
            </a:r>
            <a:endParaRPr lang="en-US" sz="1050" b="1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F2B147-893F-474B-9AB3-80D128F7A721}"/>
              </a:ext>
            </a:extLst>
          </p:cNvPr>
          <p:cNvSpPr txBox="1"/>
          <p:nvPr/>
        </p:nvSpPr>
        <p:spPr>
          <a:xfrm>
            <a:off x="85390" y="903424"/>
            <a:ext cx="1552219" cy="2539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Pyr</a:t>
            </a:r>
            <a:r>
              <a:rPr lang="en-US" sz="1000" dirty="0"/>
              <a:t> Data: [S</a:t>
            </a:r>
            <a:r>
              <a:rPr lang="en-US" sz="1000" baseline="-25000" dirty="0"/>
              <a:t>1TR</a:t>
            </a:r>
            <a:r>
              <a:rPr lang="en-US" sz="1000" dirty="0"/>
              <a:t>,S</a:t>
            </a:r>
            <a:r>
              <a:rPr lang="en-US" sz="1000" baseline="-25000" dirty="0"/>
              <a:t>2TR</a:t>
            </a:r>
            <a:r>
              <a:rPr lang="en-US" sz="1000" dirty="0"/>
              <a:t>,…S</a:t>
            </a:r>
            <a:r>
              <a:rPr lang="en-US" sz="1000" baseline="-25000" dirty="0"/>
              <a:t>NTR</a:t>
            </a:r>
            <a:r>
              <a:rPr lang="en-US" sz="1000" dirty="0"/>
              <a:t>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A57E2-A68A-48E3-BDF1-AF77C6D45CE6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1637609" y="1030382"/>
            <a:ext cx="212241" cy="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319B62-E584-4ADD-B84E-AF790EEDC6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51" y="525448"/>
            <a:ext cx="1809977" cy="10098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20B40B-AA21-40ED-9992-16C2349F969B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5705728" y="1025407"/>
            <a:ext cx="209560" cy="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734FEC-F562-4ADE-B4C5-33B4ED17B278}"/>
              </a:ext>
            </a:extLst>
          </p:cNvPr>
          <p:cNvSpPr txBox="1"/>
          <p:nvPr/>
        </p:nvSpPr>
        <p:spPr>
          <a:xfrm>
            <a:off x="5915288" y="898449"/>
            <a:ext cx="2048582" cy="2539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Output: T</a:t>
            </a:r>
            <a:r>
              <a:rPr lang="en-US" sz="1050" baseline="-25000" dirty="0"/>
              <a:t>1P</a:t>
            </a:r>
            <a:r>
              <a:rPr lang="en-US" sz="1050" dirty="0"/>
              <a:t>, </a:t>
            </a:r>
            <a:r>
              <a:rPr lang="en-US" sz="1050" dirty="0" err="1"/>
              <a:t>k</a:t>
            </a:r>
            <a:r>
              <a:rPr lang="en-US" sz="1050" baseline="-25000" dirty="0" err="1"/>
              <a:t>PL</a:t>
            </a:r>
            <a:r>
              <a:rPr lang="en-US" sz="1050" dirty="0"/>
              <a:t>, F</a:t>
            </a:r>
            <a:r>
              <a:rPr lang="en-US" sz="1050" baseline="-25000" dirty="0"/>
              <a:t>P </a:t>
            </a:r>
            <a:r>
              <a:rPr lang="en-US" sz="1050" dirty="0"/>
              <a:t>Estimates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780A30-1250-4124-8466-93E5C0046FC1}"/>
              </a:ext>
            </a:extLst>
          </p:cNvPr>
          <p:cNvSpPr txBox="1"/>
          <p:nvPr/>
        </p:nvSpPr>
        <p:spPr>
          <a:xfrm>
            <a:off x="7525440" y="513839"/>
            <a:ext cx="1552219" cy="2616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/>
              <a:t>Step 1: </a:t>
            </a:r>
            <a:r>
              <a:rPr lang="en-US" sz="1050" b="1" dirty="0" err="1"/>
              <a:t>Pyr</a:t>
            </a:r>
            <a:r>
              <a:rPr lang="en-US" sz="1050" b="1" dirty="0"/>
              <a:t> Only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933E22-807D-4CB6-BB8E-1DC31048D566}"/>
              </a:ext>
            </a:extLst>
          </p:cNvPr>
          <p:cNvSpPr txBox="1"/>
          <p:nvPr/>
        </p:nvSpPr>
        <p:spPr>
          <a:xfrm>
            <a:off x="3359935" y="1727752"/>
            <a:ext cx="3117059" cy="2539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Modeling Row 1 &amp; 2: T</a:t>
            </a:r>
            <a:r>
              <a:rPr lang="en-US" sz="1050" baseline="-25000" dirty="0"/>
              <a:t>1P</a:t>
            </a:r>
            <a:r>
              <a:rPr lang="en-US" sz="1050" dirty="0"/>
              <a:t>, </a:t>
            </a:r>
            <a:r>
              <a:rPr lang="en-US" sz="1050" dirty="0" err="1"/>
              <a:t>k</a:t>
            </a:r>
            <a:r>
              <a:rPr lang="en-US" sz="1050" baseline="-25000" dirty="0" err="1"/>
              <a:t>PL</a:t>
            </a:r>
            <a:r>
              <a:rPr lang="en-US" sz="1050" dirty="0"/>
              <a:t>,</a:t>
            </a:r>
            <a:r>
              <a:rPr lang="en-US" sz="1050" u="none" strike="noStrike" dirty="0">
                <a:effectLst/>
              </a:rPr>
              <a:t> F</a:t>
            </a:r>
            <a:r>
              <a:rPr lang="en-US" sz="1050" u="none" strike="noStrike" baseline="-25000" dirty="0">
                <a:effectLst/>
              </a:rPr>
              <a:t>P</a:t>
            </a:r>
            <a:r>
              <a:rPr lang="en-US" sz="1050" u="none" strike="noStrike" dirty="0">
                <a:effectLst/>
              </a:rPr>
              <a:t>, T</a:t>
            </a:r>
            <a:r>
              <a:rPr lang="en-US" sz="1050" u="none" strike="noStrike" baseline="-25000" dirty="0">
                <a:effectLst/>
              </a:rPr>
              <a:t>1</a:t>
            </a:r>
            <a:r>
              <a:rPr lang="en-US" sz="1050" baseline="-25000" dirty="0"/>
              <a:t>Lac</a:t>
            </a:r>
            <a:r>
              <a:rPr lang="en-US" sz="1050" u="none" strike="noStrike" baseline="-25000" dirty="0">
                <a:effectLst/>
              </a:rPr>
              <a:t>in</a:t>
            </a:r>
            <a:r>
              <a:rPr lang="en-US" sz="1050" dirty="0"/>
              <a:t>, </a:t>
            </a:r>
            <a:r>
              <a:rPr lang="en-US" sz="1050" dirty="0" err="1"/>
              <a:t>k</a:t>
            </a:r>
            <a:r>
              <a:rPr lang="en-US" sz="1050" baseline="-25000" dirty="0" err="1"/>
              <a:t>LP</a:t>
            </a:r>
            <a:r>
              <a:rPr lang="en-US" sz="1050" dirty="0"/>
              <a:t>, </a:t>
            </a:r>
            <a:r>
              <a:rPr lang="en-US" sz="1050" baseline="-25000" dirty="0"/>
              <a:t> </a:t>
            </a:r>
            <a:r>
              <a:rPr lang="en-US" sz="1050" u="none" strike="noStrike" dirty="0" err="1">
                <a:effectLst/>
              </a:rPr>
              <a:t>k</a:t>
            </a:r>
            <a:r>
              <a:rPr lang="en-US" sz="1050" baseline="-25000" dirty="0" err="1"/>
              <a:t>LEfflux</a:t>
            </a:r>
            <a:endParaRPr lang="en-US" sz="105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10236-0396-40AB-A1AE-B3EEDFE6F585}"/>
              </a:ext>
            </a:extLst>
          </p:cNvPr>
          <p:cNvCxnSpPr>
            <a:stCxn id="26" idx="3"/>
          </p:cNvCxnSpPr>
          <p:nvPr/>
        </p:nvCxnSpPr>
        <p:spPr>
          <a:xfrm>
            <a:off x="6476994" y="1854710"/>
            <a:ext cx="51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289C12-D4F6-4EFC-A825-C59F7D92108B}"/>
              </a:ext>
            </a:extLst>
          </p:cNvPr>
          <p:cNvSpPr txBox="1"/>
          <p:nvPr/>
        </p:nvSpPr>
        <p:spPr>
          <a:xfrm>
            <a:off x="3058759" y="2943976"/>
            <a:ext cx="2194242" cy="41549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Modeling Entire Matrix: T</a:t>
            </a:r>
            <a:r>
              <a:rPr lang="en-US" sz="1050" baseline="-25000" dirty="0"/>
              <a:t>1P</a:t>
            </a:r>
            <a:r>
              <a:rPr lang="en-US" sz="1050" dirty="0"/>
              <a:t>, </a:t>
            </a:r>
            <a:r>
              <a:rPr lang="en-US" sz="1050" dirty="0" err="1"/>
              <a:t>k</a:t>
            </a:r>
            <a:r>
              <a:rPr lang="en-US" sz="1050" baseline="-25000" dirty="0" err="1"/>
              <a:t>PL</a:t>
            </a:r>
            <a:r>
              <a:rPr lang="en-US" sz="1050" dirty="0"/>
              <a:t>,</a:t>
            </a:r>
            <a:r>
              <a:rPr lang="en-US" sz="1050" u="none" strike="noStrike" dirty="0">
                <a:effectLst/>
              </a:rPr>
              <a:t> F</a:t>
            </a:r>
            <a:r>
              <a:rPr lang="en-US" sz="1050" u="none" strike="noStrike" baseline="-25000" dirty="0">
                <a:effectLst/>
              </a:rPr>
              <a:t>P</a:t>
            </a:r>
            <a:r>
              <a:rPr lang="en-US" sz="1050" u="none" strike="noStrike" dirty="0">
                <a:effectLst/>
              </a:rPr>
              <a:t>, T</a:t>
            </a:r>
            <a:r>
              <a:rPr lang="en-US" sz="1050" u="none" strike="noStrike" baseline="-25000" dirty="0">
                <a:effectLst/>
              </a:rPr>
              <a:t>1</a:t>
            </a:r>
            <a:r>
              <a:rPr lang="en-US" sz="1050" baseline="-25000" dirty="0"/>
              <a:t>Lac</a:t>
            </a:r>
            <a:r>
              <a:rPr lang="en-US" sz="1050" u="none" strike="noStrike" baseline="-25000" dirty="0">
                <a:effectLst/>
              </a:rPr>
              <a:t>in</a:t>
            </a:r>
            <a:r>
              <a:rPr lang="en-US" sz="1050" dirty="0"/>
              <a:t>, </a:t>
            </a:r>
            <a:r>
              <a:rPr lang="en-US" sz="1050" dirty="0" err="1"/>
              <a:t>k</a:t>
            </a:r>
            <a:r>
              <a:rPr lang="en-US" sz="1050" baseline="-25000" dirty="0" err="1"/>
              <a:t>LP</a:t>
            </a:r>
            <a:r>
              <a:rPr lang="en-US" sz="1050" dirty="0"/>
              <a:t>, </a:t>
            </a:r>
            <a:r>
              <a:rPr lang="en-US" sz="1050" baseline="-25000" dirty="0"/>
              <a:t> </a:t>
            </a:r>
            <a:r>
              <a:rPr lang="en-US" sz="1050" u="none" strike="noStrike" dirty="0" err="1">
                <a:effectLst/>
              </a:rPr>
              <a:t>k</a:t>
            </a:r>
            <a:r>
              <a:rPr lang="en-US" sz="1050" baseline="-25000" dirty="0" err="1"/>
              <a:t>LEfflux</a:t>
            </a:r>
            <a:r>
              <a:rPr lang="en-US" sz="1050" dirty="0"/>
              <a:t>, T</a:t>
            </a:r>
            <a:r>
              <a:rPr lang="en-US" sz="1050" baseline="-25000" dirty="0"/>
              <a:t>1Lacex</a:t>
            </a:r>
            <a:r>
              <a:rPr lang="en-US" sz="1050" dirty="0"/>
              <a:t>, </a:t>
            </a:r>
            <a:r>
              <a:rPr lang="en-US" sz="1050" dirty="0" err="1"/>
              <a:t>k</a:t>
            </a:r>
            <a:r>
              <a:rPr lang="en-US" sz="1050" baseline="-25000" dirty="0" err="1"/>
              <a:t>LInflux</a:t>
            </a:r>
            <a:r>
              <a:rPr lang="en-US" sz="1050" dirty="0"/>
              <a:t>, F</a:t>
            </a:r>
            <a:r>
              <a:rPr lang="en-US" sz="1050" baseline="-25000" dirty="0"/>
              <a:t>L</a:t>
            </a:r>
            <a:endParaRPr lang="en-US" sz="105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8E99AF-07E7-4F69-A0E2-C08D5968B5E8}"/>
              </a:ext>
            </a:extLst>
          </p:cNvPr>
          <p:cNvCxnSpPr>
            <a:stCxn id="28" idx="3"/>
          </p:cNvCxnSpPr>
          <p:nvPr/>
        </p:nvCxnSpPr>
        <p:spPr>
          <a:xfrm flipV="1">
            <a:off x="5253001" y="3150015"/>
            <a:ext cx="713934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333793-1EC5-44E6-9880-EE063E888550}"/>
              </a:ext>
            </a:extLst>
          </p:cNvPr>
          <p:cNvSpPr txBox="1"/>
          <p:nvPr/>
        </p:nvSpPr>
        <p:spPr>
          <a:xfrm>
            <a:off x="55197" y="3927871"/>
            <a:ext cx="148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Matrix for Reference: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924B0-0C12-4222-84F4-65FB7F073DD5}"/>
              </a:ext>
            </a:extLst>
          </p:cNvPr>
          <p:cNvSpPr txBox="1"/>
          <p:nvPr/>
        </p:nvSpPr>
        <p:spPr>
          <a:xfrm>
            <a:off x="1849850" y="905178"/>
            <a:ext cx="1685952" cy="25391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Modeling Row 1: T</a:t>
            </a:r>
            <a:r>
              <a:rPr lang="en-US" sz="1050" baseline="-25000" dirty="0"/>
              <a:t>1P</a:t>
            </a:r>
            <a:r>
              <a:rPr lang="en-US" sz="1050" dirty="0"/>
              <a:t>, </a:t>
            </a:r>
            <a:r>
              <a:rPr lang="en-US" sz="1050" dirty="0" err="1"/>
              <a:t>k</a:t>
            </a:r>
            <a:r>
              <a:rPr lang="en-US" sz="1050" baseline="-25000" dirty="0" err="1"/>
              <a:t>PL</a:t>
            </a:r>
            <a:r>
              <a:rPr lang="en-US" sz="1050" dirty="0"/>
              <a:t>, F</a:t>
            </a:r>
            <a:r>
              <a:rPr lang="en-US" sz="1050" baseline="-25000" dirty="0"/>
              <a:t>P</a:t>
            </a:r>
            <a:endParaRPr lang="en-US" sz="105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B01100-1008-46C1-AFD9-ACCBFCC06778}"/>
              </a:ext>
            </a:extLst>
          </p:cNvPr>
          <p:cNvCxnSpPr/>
          <p:nvPr/>
        </p:nvCxnSpPr>
        <p:spPr>
          <a:xfrm>
            <a:off x="3535802" y="1030382"/>
            <a:ext cx="359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2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4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8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1</cp:revision>
  <dcterms:created xsi:type="dcterms:W3CDTF">2020-05-30T20:36:29Z</dcterms:created>
  <dcterms:modified xsi:type="dcterms:W3CDTF">2020-05-30T20:37:10Z</dcterms:modified>
</cp:coreProperties>
</file>