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2" r:id="rId3"/>
    <p:sldId id="257" r:id="rId4"/>
    <p:sldId id="274" r:id="rId5"/>
    <p:sldId id="259" r:id="rId6"/>
    <p:sldId id="264" r:id="rId7"/>
    <p:sldId id="265" r:id="rId8"/>
    <p:sldId id="266" r:id="rId9"/>
    <p:sldId id="276" r:id="rId10"/>
    <p:sldId id="268" r:id="rId11"/>
    <p:sldId id="263" r:id="rId12"/>
    <p:sldId id="267" r:id="rId13"/>
    <p:sldId id="269" r:id="rId14"/>
    <p:sldId id="270" r:id="rId15"/>
    <p:sldId id="271" r:id="rId16"/>
    <p:sldId id="273" r:id="rId17"/>
    <p:sldId id="258" r:id="rId18"/>
    <p:sldId id="281" r:id="rId19"/>
    <p:sldId id="278" r:id="rId20"/>
    <p:sldId id="280" r:id="rId21"/>
    <p:sldId id="282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9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1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81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6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40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12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019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56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9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33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80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76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90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50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67F75FD3-0142-46BC-8E42-8B93CD22DB9F}" type="datetimeFigureOut">
              <a:rPr lang="en-GB" smtClean="0"/>
              <a:t>02-Jan-2021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9B27B2-7BA3-4C54-92B9-FC726CEEE1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9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mical/kickstarter-projec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Kickstarter Database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/>
              <a:t>By Fayza AlMukharreq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9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46040" cy="709865"/>
          </a:xfrm>
        </p:spPr>
        <p:txBody>
          <a:bodyPr/>
          <a:lstStyle/>
          <a:p>
            <a:r>
              <a:rPr lang="en-GB" sz="2000" b="1" dirty="0" smtClean="0"/>
              <a:t>Projects by Stat: </a:t>
            </a:r>
            <a:r>
              <a:rPr lang="en-GB" sz="2000" dirty="0" smtClean="0"/>
              <a:t>52% of the projects has failed  and 10% were cancelled while only 35% were successful to achieve their gaol 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10" y="2489200"/>
            <a:ext cx="3668379" cy="3530600"/>
          </a:xfrm>
        </p:spPr>
      </p:pic>
    </p:spTree>
    <p:extLst>
      <p:ext uri="{BB962C8B-B14F-4D97-AF65-F5344CB8AC3E}">
        <p14:creationId xmlns:p14="http://schemas.microsoft.com/office/powerpoint/2010/main" val="218415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46041" cy="709865"/>
          </a:xfrm>
        </p:spPr>
        <p:txBody>
          <a:bodyPr/>
          <a:lstStyle/>
          <a:p>
            <a:r>
              <a:rPr lang="en-GB" sz="2000" b="1" dirty="0" smtClean="0"/>
              <a:t>Annual Projects by State:</a:t>
            </a:r>
            <a:r>
              <a:rPr lang="en-GB" sz="2000" dirty="0" smtClean="0"/>
              <a:t> stable number of successful projects in 2012 to 2017 while increase in failed project until 2015 then dropped as total number of projects dropped  </a:t>
            </a:r>
            <a:endParaRPr lang="en-GB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3" y="2489200"/>
            <a:ext cx="5701873" cy="3530600"/>
          </a:xfrm>
        </p:spPr>
      </p:pic>
    </p:spTree>
    <p:extLst>
      <p:ext uri="{BB962C8B-B14F-4D97-AF65-F5344CB8AC3E}">
        <p14:creationId xmlns:p14="http://schemas.microsoft.com/office/powerpoint/2010/main" val="13966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59103" cy="709865"/>
          </a:xfrm>
        </p:spPr>
        <p:txBody>
          <a:bodyPr/>
          <a:lstStyle/>
          <a:p>
            <a:r>
              <a:rPr lang="en-GB" sz="2000" b="1" dirty="0" smtClean="0"/>
              <a:t>State by Category: </a:t>
            </a:r>
            <a:r>
              <a:rPr lang="en-GB" sz="2000" dirty="0" smtClean="0"/>
              <a:t>Dance, Theatre and Comics had the highest success rate while Technology, Journalism, Crafts and Food had the least success rate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" y="2209432"/>
            <a:ext cx="7197634" cy="4457580"/>
          </a:xfrm>
        </p:spPr>
      </p:pic>
    </p:spTree>
    <p:extLst>
      <p:ext uri="{BB962C8B-B14F-4D97-AF65-F5344CB8AC3E}">
        <p14:creationId xmlns:p14="http://schemas.microsoft.com/office/powerpoint/2010/main" val="261225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59103" cy="709865"/>
          </a:xfrm>
        </p:spPr>
        <p:txBody>
          <a:bodyPr>
            <a:noAutofit/>
          </a:bodyPr>
          <a:lstStyle/>
          <a:p>
            <a:r>
              <a:rPr lang="en-US" sz="2000" b="1" dirty="0"/>
              <a:t>State by Category: </a:t>
            </a:r>
            <a:r>
              <a:rPr lang="en-US" sz="2000" dirty="0" smtClean="0"/>
              <a:t>Although </a:t>
            </a:r>
            <a:r>
              <a:rPr lang="en-GB" sz="2000" dirty="0"/>
              <a:t>Dance, Theatre and </a:t>
            </a:r>
            <a:r>
              <a:rPr lang="en-GB" sz="2000" dirty="0" smtClean="0"/>
              <a:t>Comics have better success rate, the total number of projects and number of successful projects is very small. In absolute, Films &amp; Videos and Music are dominating in both success and failure. 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490395"/>
            <a:ext cx="6343650" cy="3528209"/>
          </a:xfrm>
        </p:spPr>
      </p:pic>
    </p:spTree>
    <p:extLst>
      <p:ext uri="{BB962C8B-B14F-4D97-AF65-F5344CB8AC3E}">
        <p14:creationId xmlns:p14="http://schemas.microsoft.com/office/powerpoint/2010/main" val="71541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46040" cy="709865"/>
          </a:xfrm>
        </p:spPr>
        <p:txBody>
          <a:bodyPr/>
          <a:lstStyle/>
          <a:p>
            <a:r>
              <a:rPr lang="en-GB" sz="2000" b="1" u="sng" dirty="0" smtClean="0"/>
              <a:t>Total</a:t>
            </a:r>
            <a:r>
              <a:rPr lang="en-GB" sz="2000" b="1" dirty="0" smtClean="0"/>
              <a:t> Goal vs. Pledged Amount per Category: </a:t>
            </a:r>
            <a:r>
              <a:rPr lang="en-GB" sz="2000" dirty="0" smtClean="0"/>
              <a:t>Films &amp; Videos had the highest Goal followed by Technology While Games and Design had the highest pledged Amount   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6" y="2489200"/>
            <a:ext cx="5646387" cy="3530600"/>
          </a:xfrm>
        </p:spPr>
      </p:pic>
    </p:spTree>
    <p:extLst>
      <p:ext uri="{BB962C8B-B14F-4D97-AF65-F5344CB8AC3E}">
        <p14:creationId xmlns:p14="http://schemas.microsoft.com/office/powerpoint/2010/main" val="354502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59103" cy="709865"/>
          </a:xfrm>
        </p:spPr>
        <p:txBody>
          <a:bodyPr/>
          <a:lstStyle/>
          <a:p>
            <a:r>
              <a:rPr lang="en-GB" sz="2000" b="1" u="sng" dirty="0" smtClean="0">
                <a:solidFill>
                  <a:srgbClr val="EBEBEB"/>
                </a:solidFill>
              </a:rPr>
              <a:t>Average</a:t>
            </a:r>
            <a:r>
              <a:rPr lang="en-GB" sz="2000" b="1" dirty="0" smtClean="0">
                <a:solidFill>
                  <a:srgbClr val="EBEBEB"/>
                </a:solidFill>
              </a:rPr>
              <a:t> </a:t>
            </a:r>
            <a:r>
              <a:rPr lang="en-GB" sz="2000" b="1" dirty="0">
                <a:solidFill>
                  <a:srgbClr val="EBEBEB"/>
                </a:solidFill>
              </a:rPr>
              <a:t>Goal vs. Pledged Amount per Category</a:t>
            </a:r>
            <a:r>
              <a:rPr lang="en-GB" sz="2000" b="1" dirty="0" smtClean="0">
                <a:solidFill>
                  <a:srgbClr val="EBEBEB"/>
                </a:solidFill>
              </a:rPr>
              <a:t>: on average, highest amount was pledged toward Dance, Theatre, Design and Comics.</a:t>
            </a:r>
            <a:r>
              <a:rPr lang="en-US" sz="2000" b="1" dirty="0" smtClean="0">
                <a:solidFill>
                  <a:srgbClr val="EBEBEB"/>
                </a:solidFill>
              </a:rPr>
              <a:t> </a:t>
            </a:r>
            <a:r>
              <a:rPr lang="en-US" sz="2000" b="1" dirty="0">
                <a:solidFill>
                  <a:srgbClr val="EBEBEB"/>
                </a:solidFill>
              </a:rPr>
              <a:t>Technology projects are the most </a:t>
            </a:r>
            <a:r>
              <a:rPr lang="en-US" sz="2000" b="1" dirty="0" smtClean="0">
                <a:solidFill>
                  <a:srgbClr val="EBEBEB"/>
                </a:solidFill>
              </a:rPr>
              <a:t>expensive.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04" y="2489200"/>
            <a:ext cx="5813592" cy="3530600"/>
          </a:xfrm>
        </p:spPr>
      </p:pic>
    </p:spTree>
    <p:extLst>
      <p:ext uri="{BB962C8B-B14F-4D97-AF65-F5344CB8AC3E}">
        <p14:creationId xmlns:p14="http://schemas.microsoft.com/office/powerpoint/2010/main" val="13608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46040" cy="709865"/>
          </a:xfrm>
        </p:spPr>
        <p:txBody>
          <a:bodyPr/>
          <a:lstStyle/>
          <a:p>
            <a:r>
              <a:rPr lang="en-GB" sz="2000" b="1" u="sng" dirty="0" smtClean="0">
                <a:solidFill>
                  <a:srgbClr val="EBEBEB"/>
                </a:solidFill>
              </a:rPr>
              <a:t>Average</a:t>
            </a:r>
            <a:r>
              <a:rPr lang="en-GB" sz="2000" b="1" dirty="0" smtClean="0">
                <a:solidFill>
                  <a:srgbClr val="EBEBEB"/>
                </a:solidFill>
              </a:rPr>
              <a:t> Pledged </a:t>
            </a:r>
            <a:r>
              <a:rPr lang="en-GB" sz="2000" b="1" dirty="0">
                <a:solidFill>
                  <a:srgbClr val="EBEBEB"/>
                </a:solidFill>
              </a:rPr>
              <a:t>Amount per </a:t>
            </a:r>
            <a:r>
              <a:rPr lang="en-GB" sz="2000" b="1" dirty="0" smtClean="0">
                <a:solidFill>
                  <a:srgbClr val="EBEBEB"/>
                </a:solidFill>
              </a:rPr>
              <a:t>Category for successful projects: </a:t>
            </a:r>
            <a:r>
              <a:rPr lang="en-GB" sz="2000" dirty="0" smtClean="0">
                <a:solidFill>
                  <a:srgbClr val="EBEBEB"/>
                </a:solidFill>
              </a:rPr>
              <a:t>Technology projects requires more support followed by Design and Games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04" y="2489200"/>
            <a:ext cx="5813592" cy="3530600"/>
          </a:xfrm>
        </p:spPr>
      </p:pic>
    </p:spTree>
    <p:extLst>
      <p:ext uri="{BB962C8B-B14F-4D97-AF65-F5344CB8AC3E}">
        <p14:creationId xmlns:p14="http://schemas.microsoft.com/office/powerpoint/2010/main" val="267120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Kickstarter Database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23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46041" cy="709865"/>
          </a:xfrm>
        </p:spPr>
        <p:txBody>
          <a:bodyPr/>
          <a:lstStyle/>
          <a:p>
            <a:r>
              <a:rPr lang="en-GB" sz="2000" b="1" dirty="0" smtClean="0"/>
              <a:t>Annual Projects by State:</a:t>
            </a:r>
            <a:r>
              <a:rPr lang="en-GB" sz="2000" dirty="0" smtClean="0"/>
              <a:t> stable number of successful projects in 2012 to 2017 and drop in failed projects.</a:t>
            </a:r>
            <a:endParaRPr lang="en-GB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3" y="2489200"/>
            <a:ext cx="5701873" cy="3530600"/>
          </a:xfrm>
        </p:spPr>
      </p:pic>
    </p:spTree>
    <p:extLst>
      <p:ext uri="{BB962C8B-B14F-4D97-AF65-F5344CB8AC3E}">
        <p14:creationId xmlns:p14="http://schemas.microsoft.com/office/powerpoint/2010/main" val="83824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46040" cy="709865"/>
          </a:xfrm>
        </p:spPr>
        <p:txBody>
          <a:bodyPr/>
          <a:lstStyle/>
          <a:p>
            <a:r>
              <a:rPr lang="en-GB" sz="2000" b="1" dirty="0" smtClean="0"/>
              <a:t>Number of projects per Category: </a:t>
            </a:r>
            <a:r>
              <a:rPr lang="en-GB" sz="2000" dirty="0" smtClean="0"/>
              <a:t>Films &amp; Video, Music, publishing and games account for 50% of the total projects. 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81" y="2489200"/>
            <a:ext cx="3866437" cy="3530600"/>
          </a:xfrm>
        </p:spPr>
      </p:pic>
    </p:spTree>
    <p:extLst>
      <p:ext uri="{BB962C8B-B14F-4D97-AF65-F5344CB8AC3E}">
        <p14:creationId xmlns:p14="http://schemas.microsoft.com/office/powerpoint/2010/main" val="394063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2489200"/>
            <a:ext cx="8085909" cy="3530600"/>
          </a:xfrm>
        </p:spPr>
        <p:txBody>
          <a:bodyPr/>
          <a:lstStyle/>
          <a:p>
            <a:r>
              <a:rPr lang="en-GB" dirty="0" smtClean="0"/>
              <a:t>The database used in this analysis is “Kickstarter Projects” which can be accessed through this link: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www.kaggle.com/kemical/kickstarter-projects</a:t>
            </a:r>
            <a:endParaRPr lang="en-GB" dirty="0" smtClean="0"/>
          </a:p>
          <a:p>
            <a:r>
              <a:rPr lang="en-GB" dirty="0" smtClean="0"/>
              <a:t>The database is collected </a:t>
            </a:r>
            <a:r>
              <a:rPr lang="en-GB" dirty="0"/>
              <a:t>from </a:t>
            </a:r>
            <a:r>
              <a:rPr lang="en-GB" dirty="0" smtClean="0"/>
              <a:t>Kickstarter Platform and covers all projects launched on the platform for the period 2009 to 2018.</a:t>
            </a:r>
          </a:p>
          <a:p>
            <a:r>
              <a:rPr lang="en-GB" dirty="0" smtClean="0"/>
              <a:t>The objective of this analysis to </a:t>
            </a:r>
            <a:r>
              <a:rPr lang="en-GB" b="1" dirty="0" smtClean="0"/>
              <a:t>provide descriptive analysis of the data </a:t>
            </a:r>
            <a:r>
              <a:rPr lang="en-GB" dirty="0" smtClean="0"/>
              <a:t>and to see if we can </a:t>
            </a:r>
            <a:r>
              <a:rPr lang="en-GB" b="1" dirty="0" smtClean="0"/>
              <a:t>build a relationship between any of the parameters (country, category, ..</a:t>
            </a:r>
            <a:r>
              <a:rPr lang="en-GB" b="1" dirty="0" err="1" smtClean="0"/>
              <a:t>etc</a:t>
            </a:r>
            <a:r>
              <a:rPr lang="en-GB" b="1" dirty="0" smtClean="0"/>
              <a:t>) and state (success/failure) of the project</a:t>
            </a:r>
            <a:r>
              <a:rPr lang="en-GB" dirty="0" smtClean="0"/>
              <a:t>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5531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59103" cy="709865"/>
          </a:xfrm>
        </p:spPr>
        <p:txBody>
          <a:bodyPr>
            <a:noAutofit/>
          </a:bodyPr>
          <a:lstStyle/>
          <a:p>
            <a:r>
              <a:rPr lang="en-US" sz="2000" b="1" dirty="0"/>
              <a:t>State by Category: </a:t>
            </a:r>
            <a:r>
              <a:rPr lang="en-GB" sz="2000" dirty="0" smtClean="0"/>
              <a:t>Films &amp; Videos and Music have significant number of successful projects with risk of failure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490395"/>
            <a:ext cx="6343650" cy="3528209"/>
          </a:xfrm>
        </p:spPr>
      </p:pic>
    </p:spTree>
    <p:extLst>
      <p:ext uri="{BB962C8B-B14F-4D97-AF65-F5344CB8AC3E}">
        <p14:creationId xmlns:p14="http://schemas.microsoft.com/office/powerpoint/2010/main" val="218972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46040" cy="709865"/>
          </a:xfrm>
        </p:spPr>
        <p:txBody>
          <a:bodyPr/>
          <a:lstStyle/>
          <a:p>
            <a:r>
              <a:rPr lang="en-GB" sz="2000" b="1" u="sng" dirty="0" smtClean="0">
                <a:solidFill>
                  <a:srgbClr val="EBEBEB"/>
                </a:solidFill>
              </a:rPr>
              <a:t>Average</a:t>
            </a:r>
            <a:r>
              <a:rPr lang="en-GB" sz="2000" b="1" dirty="0" smtClean="0">
                <a:solidFill>
                  <a:srgbClr val="EBEBEB"/>
                </a:solidFill>
              </a:rPr>
              <a:t> Pledged </a:t>
            </a:r>
            <a:r>
              <a:rPr lang="en-GB" sz="2000" b="1" dirty="0">
                <a:solidFill>
                  <a:srgbClr val="EBEBEB"/>
                </a:solidFill>
              </a:rPr>
              <a:t>Amount per </a:t>
            </a:r>
            <a:r>
              <a:rPr lang="en-GB" sz="2000" b="1" dirty="0" smtClean="0">
                <a:solidFill>
                  <a:srgbClr val="EBEBEB"/>
                </a:solidFill>
              </a:rPr>
              <a:t>Category for successful projects: </a:t>
            </a:r>
            <a:r>
              <a:rPr lang="en-GB" sz="2000" dirty="0" smtClean="0">
                <a:solidFill>
                  <a:srgbClr val="EBEBEB"/>
                </a:solidFill>
              </a:rPr>
              <a:t>Technology projects are the most expensive then Design and Games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04" y="2489200"/>
            <a:ext cx="5813592" cy="3530600"/>
          </a:xfrm>
        </p:spPr>
      </p:pic>
    </p:spTree>
    <p:extLst>
      <p:ext uri="{BB962C8B-B14F-4D97-AF65-F5344CB8AC3E}">
        <p14:creationId xmlns:p14="http://schemas.microsoft.com/office/powerpoint/2010/main" val="132554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2489200"/>
            <a:ext cx="8059783" cy="3530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Kickstarter platform continue to grow over the years until 2015 then started to decline:</a:t>
            </a:r>
          </a:p>
          <a:p>
            <a:pPr lvl="1"/>
            <a:r>
              <a:rPr lang="en-GB" dirty="0" smtClean="0"/>
              <a:t>Number </a:t>
            </a:r>
            <a:r>
              <a:rPr lang="en-GB" dirty="0"/>
              <a:t>of successful projects is consistent over the years. </a:t>
            </a:r>
          </a:p>
          <a:p>
            <a:pPr lvl="1"/>
            <a:r>
              <a:rPr lang="en-GB" dirty="0" smtClean="0"/>
              <a:t>Number for failed projects has gone down since 2015. </a:t>
            </a:r>
          </a:p>
          <a:p>
            <a:pPr lvl="1"/>
            <a:r>
              <a:rPr lang="en-GB" dirty="0" smtClean="0"/>
              <a:t>It could be an indication that the quality of projects has gone up since 2015.  </a:t>
            </a:r>
          </a:p>
          <a:p>
            <a:r>
              <a:rPr lang="en-GB" dirty="0" smtClean="0"/>
              <a:t>Smaller projects with less fund required seems to be more successful in achieving their targets </a:t>
            </a:r>
          </a:p>
          <a:p>
            <a:r>
              <a:rPr lang="en-GB" dirty="0"/>
              <a:t>Films &amp; Videos and Music are the most popular </a:t>
            </a:r>
            <a:r>
              <a:rPr lang="en-GB" dirty="0" smtClean="0"/>
              <a:t>over the year in both Total Number of Projects and Number of Successful projects</a:t>
            </a:r>
          </a:p>
          <a:p>
            <a:r>
              <a:rPr lang="en-GB" dirty="0" smtClean="0"/>
              <a:t>Technology Projects are the most expensive which could be the reason why thy fail to achieve their Goal</a:t>
            </a:r>
          </a:p>
        </p:txBody>
      </p:sp>
    </p:spTree>
    <p:extLst>
      <p:ext uri="{BB962C8B-B14F-4D97-AF65-F5344CB8AC3E}">
        <p14:creationId xmlns:p14="http://schemas.microsoft.com/office/powerpoint/2010/main" val="372538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2156691"/>
            <a:ext cx="8072845" cy="42302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ID</a:t>
            </a:r>
            <a:r>
              <a:rPr lang="en-US" sz="1100" dirty="0"/>
              <a:t> : internal </a:t>
            </a:r>
            <a:r>
              <a:rPr lang="en-US" sz="1100" dirty="0" err="1"/>
              <a:t>kickstarter</a:t>
            </a:r>
            <a:r>
              <a:rPr lang="en-US" sz="1100" dirty="0"/>
              <a:t> id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name</a:t>
            </a:r>
            <a:r>
              <a:rPr lang="en-US" sz="1100" dirty="0"/>
              <a:t> : name of project - A project is a finite work with a clear goal that you’d like to bring to life.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category</a:t>
            </a:r>
            <a:r>
              <a:rPr lang="en-US" sz="1100" dirty="0"/>
              <a:t> : category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 err="1"/>
              <a:t>main_category</a:t>
            </a:r>
            <a:r>
              <a:rPr lang="en-US" sz="1100" dirty="0"/>
              <a:t> : category of campaign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currency</a:t>
            </a:r>
            <a:r>
              <a:rPr lang="en-US" sz="1100" dirty="0"/>
              <a:t> : currency used to support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deadline</a:t>
            </a:r>
            <a:r>
              <a:rPr lang="en-US" sz="1100" dirty="0"/>
              <a:t> : deadline for crowdfunding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goal</a:t>
            </a:r>
            <a:r>
              <a:rPr lang="en-US" sz="1100" dirty="0"/>
              <a:t> : </a:t>
            </a:r>
            <a:r>
              <a:rPr lang="en-US" sz="1100" dirty="0" smtClean="0"/>
              <a:t>The </a:t>
            </a:r>
            <a:r>
              <a:rPr lang="en-US" sz="1100" dirty="0"/>
              <a:t>funding goal is the amount of money that a creator needs to complete their project.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launched</a:t>
            </a:r>
            <a:r>
              <a:rPr lang="en-US" sz="1100" dirty="0"/>
              <a:t> : date launched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pledged</a:t>
            </a:r>
            <a:r>
              <a:rPr lang="en-US" sz="1100" dirty="0"/>
              <a:t> : pledged amount in the project currency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state</a:t>
            </a:r>
            <a:r>
              <a:rPr lang="en-US" sz="1100" dirty="0"/>
              <a:t> : Current condition the project is 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backers</a:t>
            </a:r>
            <a:r>
              <a:rPr lang="en-US" sz="1100" dirty="0"/>
              <a:t> : number of supporters who pledged the project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/>
              <a:t>country</a:t>
            </a:r>
            <a:r>
              <a:rPr lang="en-US" sz="1100" dirty="0"/>
              <a:t> : country of the </a:t>
            </a:r>
            <a:r>
              <a:rPr lang="en-US" sz="1100" dirty="0" smtClean="0"/>
              <a:t>project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 err="1"/>
              <a:t>usd_pledged</a:t>
            </a:r>
            <a:r>
              <a:rPr lang="en-US" sz="1100" dirty="0"/>
              <a:t>: conversion in US dollars of the pledged column (conversion done by </a:t>
            </a:r>
            <a:r>
              <a:rPr lang="en-US" sz="1100" dirty="0" err="1"/>
              <a:t>kickstarter</a:t>
            </a:r>
            <a:r>
              <a:rPr lang="en-US" sz="1100" dirty="0"/>
              <a:t>).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 err="1"/>
              <a:t>usd</a:t>
            </a:r>
            <a:r>
              <a:rPr lang="en-US" sz="1100" b="1" dirty="0"/>
              <a:t> pledge real</a:t>
            </a:r>
            <a:r>
              <a:rPr lang="en-US" sz="1100" dirty="0"/>
              <a:t>: conversion in US dollars of the pledged column (conversion from Fixer.io API).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b="1" dirty="0" err="1"/>
              <a:t>usd</a:t>
            </a:r>
            <a:r>
              <a:rPr lang="en-US" sz="1100" b="1" dirty="0"/>
              <a:t> goal real</a:t>
            </a:r>
            <a:r>
              <a:rPr lang="en-US" sz="1100" dirty="0"/>
              <a:t>: conversion in US dollars of the goal column (conversion from Fixer.io API).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0828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2489200"/>
            <a:ext cx="8085909" cy="3530600"/>
          </a:xfrm>
        </p:spPr>
        <p:txBody>
          <a:bodyPr>
            <a:normAutofit/>
          </a:bodyPr>
          <a:lstStyle/>
          <a:p>
            <a:r>
              <a:rPr lang="en-GB" sz="1600" dirty="0" smtClean="0"/>
              <a:t>Few records for Year 1970 removed from the database</a:t>
            </a:r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 smtClean="0"/>
              <a:t>“</a:t>
            </a:r>
            <a:r>
              <a:rPr lang="en-GB" sz="1600" dirty="0" err="1" smtClean="0"/>
              <a:t>usd</a:t>
            </a:r>
            <a:r>
              <a:rPr lang="en-GB" sz="1600" dirty="0" smtClean="0"/>
              <a:t> </a:t>
            </a:r>
            <a:r>
              <a:rPr lang="en-GB" sz="1600" dirty="0"/>
              <a:t>pledge </a:t>
            </a:r>
            <a:r>
              <a:rPr lang="en-GB" sz="1600" dirty="0" smtClean="0"/>
              <a:t>real” was used in the analysis </a:t>
            </a:r>
            <a:r>
              <a:rPr lang="en-GB" sz="1600" dirty="0"/>
              <a:t>instead of “</a:t>
            </a:r>
            <a:r>
              <a:rPr lang="en-US" sz="1600" dirty="0" err="1" smtClean="0"/>
              <a:t>usd_pledged</a:t>
            </a:r>
            <a:r>
              <a:rPr lang="en-US" sz="1600" dirty="0" smtClean="0"/>
              <a:t>“ </a:t>
            </a:r>
            <a:r>
              <a:rPr lang="en-GB" sz="1600" dirty="0" smtClean="0"/>
              <a:t>for </a:t>
            </a:r>
            <a:r>
              <a:rPr lang="en-GB" sz="1600" dirty="0"/>
              <a:t>evaluating the </a:t>
            </a:r>
            <a:r>
              <a:rPr lang="en-GB" sz="1600" dirty="0" smtClean="0"/>
              <a:t>pledged amount in USD because the data in “</a:t>
            </a:r>
            <a:r>
              <a:rPr lang="en-US" sz="1600" dirty="0" err="1" smtClean="0"/>
              <a:t>usd_pledged</a:t>
            </a:r>
            <a:r>
              <a:rPr lang="en-US" sz="1600" dirty="0" smtClean="0"/>
              <a:t>” is incomplete and doesn’t always </a:t>
            </a:r>
            <a:r>
              <a:rPr lang="en-US" sz="1600" dirty="0"/>
              <a:t>match “</a:t>
            </a:r>
            <a:r>
              <a:rPr lang="en-US" sz="1600" dirty="0" smtClean="0"/>
              <a:t>pledged” for projects in USD currency.</a:t>
            </a:r>
          </a:p>
          <a:p>
            <a:r>
              <a:rPr lang="en-US" sz="1600" dirty="0" smtClean="0"/>
              <a:t>“</a:t>
            </a:r>
            <a:r>
              <a:rPr lang="en-US" sz="1600" dirty="0" err="1" smtClean="0"/>
              <a:t>main_category</a:t>
            </a:r>
            <a:r>
              <a:rPr lang="en-US" sz="1600" dirty="0" smtClean="0"/>
              <a:t>” was used through the Analysis because 27% of the projects are </a:t>
            </a:r>
            <a:r>
              <a:rPr lang="en-GB" sz="1600" dirty="0" smtClean="0"/>
              <a:t>using the same generic “</a:t>
            </a:r>
            <a:r>
              <a:rPr lang="en-GB" sz="1600" dirty="0" err="1" smtClean="0"/>
              <a:t>main_category</a:t>
            </a:r>
            <a:r>
              <a:rPr lang="en-GB" sz="1600" dirty="0" smtClean="0"/>
              <a:t>” as sub-category </a:t>
            </a:r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43101"/>
              </p:ext>
            </p:extLst>
          </p:nvPr>
        </p:nvGraphicFramePr>
        <p:xfrm>
          <a:off x="991131" y="2868286"/>
          <a:ext cx="7404726" cy="553788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753587">
                  <a:extLst>
                    <a:ext uri="{9D8B030D-6E8A-4147-A177-3AD203B41FA5}">
                      <a16:colId xmlns:a16="http://schemas.microsoft.com/office/drawing/2014/main" val="2252274192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3191713928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3396828039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1697418019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573116139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1783282467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3523372839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1571866958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3072007241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1485181305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3306379231"/>
                    </a:ext>
                  </a:extLst>
                </a:gridCol>
                <a:gridCol w="604649">
                  <a:extLst>
                    <a:ext uri="{9D8B030D-6E8A-4147-A177-3AD203B41FA5}">
                      <a16:colId xmlns:a16="http://schemas.microsoft.com/office/drawing/2014/main" val="1012616478"/>
                    </a:ext>
                  </a:extLst>
                </a:gridCol>
              </a:tblGrid>
              <a:tr h="27689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Year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1970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2009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2012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extLst>
                  <a:ext uri="{0D108BD9-81ED-4DB2-BD59-A6C34878D82A}">
                    <a16:rowId xmlns:a16="http://schemas.microsoft.com/office/drawing/2014/main" val="1607110913"/>
                  </a:ext>
                </a:extLst>
              </a:tr>
              <a:tr h="27689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Projects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1,329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10,519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26,237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41,165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44,851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67,745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77,300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57,184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</a:rPr>
                        <a:t>52,200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124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ctr"/>
                </a:tc>
                <a:extLst>
                  <a:ext uri="{0D108BD9-81ED-4DB2-BD59-A6C34878D82A}">
                    <a16:rowId xmlns:a16="http://schemas.microsoft.com/office/drawing/2014/main" val="56980545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6242"/>
              </p:ext>
            </p:extLst>
          </p:nvPr>
        </p:nvGraphicFramePr>
        <p:xfrm>
          <a:off x="991128" y="5403272"/>
          <a:ext cx="5160289" cy="995616"/>
        </p:xfrm>
        <a:graphic>
          <a:graphicData uri="http://schemas.openxmlformats.org/drawingml/2006/table">
            <a:tbl>
              <a:tblPr firstRow="1" lastRow="1">
                <a:tableStyleId>{EB9631B5-78F2-41C9-869B-9F39066F8104}</a:tableStyleId>
              </a:tblPr>
              <a:tblGrid>
                <a:gridCol w="3506929">
                  <a:extLst>
                    <a:ext uri="{9D8B030D-6E8A-4147-A177-3AD203B41FA5}">
                      <a16:colId xmlns:a16="http://schemas.microsoft.com/office/drawing/2014/main" val="50478219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562448682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3192522247"/>
                    </a:ext>
                  </a:extLst>
                </a:gridCol>
              </a:tblGrid>
              <a:tr h="24890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  <a:latin typeface="+mj-lt"/>
                        </a:rPr>
                        <a:t>main_category</a:t>
                      </a:r>
                      <a:r>
                        <a:rPr lang="en-GB" sz="12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1200" u="none" strike="noStrike" dirty="0" smtClean="0">
                          <a:effectLst/>
                          <a:latin typeface="+mj-lt"/>
                        </a:rPr>
                        <a:t>matches </a:t>
                      </a:r>
                      <a:r>
                        <a:rPr lang="en-GB" sz="1200" u="none" strike="noStrike" dirty="0">
                          <a:effectLst/>
                          <a:latin typeface="+mj-lt"/>
                        </a:rPr>
                        <a:t>category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Pct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871258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False   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  <a:latin typeface="+mj-lt"/>
                        </a:rPr>
                        <a:t>277,615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73%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128662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j-lt"/>
                        </a:rPr>
                        <a:t>True    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 smtClean="0">
                          <a:effectLst/>
                          <a:latin typeface="+mj-lt"/>
                        </a:rPr>
                        <a:t>101,039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j-lt"/>
                        </a:rPr>
                        <a:t>27%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8189017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j-lt"/>
                        </a:rPr>
                        <a:t>Total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j-lt"/>
                        </a:rPr>
                        <a:t>378654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28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42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Kickstarter Database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science team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5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59104" cy="709865"/>
          </a:xfrm>
        </p:spPr>
        <p:txBody>
          <a:bodyPr>
            <a:noAutofit/>
          </a:bodyPr>
          <a:lstStyle/>
          <a:p>
            <a:r>
              <a:rPr lang="en-GB" sz="2000" b="1" dirty="0" smtClean="0"/>
              <a:t>Projects per Year: </a:t>
            </a:r>
            <a:r>
              <a:rPr lang="en-GB" sz="2000" dirty="0" smtClean="0"/>
              <a:t>steady growth in number of projects from 2009 to 2015 then sudden drop in 2016 and 2017  </a:t>
            </a:r>
            <a:endParaRPr lang="en-GB" sz="20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3" y="2489200"/>
            <a:ext cx="5701873" cy="3530600"/>
          </a:xfrm>
        </p:spPr>
      </p:pic>
    </p:spTree>
    <p:extLst>
      <p:ext uri="{BB962C8B-B14F-4D97-AF65-F5344CB8AC3E}">
        <p14:creationId xmlns:p14="http://schemas.microsoft.com/office/powerpoint/2010/main" val="385064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46040" cy="709865"/>
          </a:xfrm>
        </p:spPr>
        <p:txBody>
          <a:bodyPr/>
          <a:lstStyle/>
          <a:p>
            <a:r>
              <a:rPr lang="en-GB" sz="2000" b="1" dirty="0" smtClean="0"/>
              <a:t>Number of projects per Category: </a:t>
            </a:r>
            <a:r>
              <a:rPr lang="en-GB" sz="2000" dirty="0" smtClean="0"/>
              <a:t>Films &amp; Video, Music, publishing and games account for 50% of the total projects. Technology comes afterward with 8.6% of the projects 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81" y="2489200"/>
            <a:ext cx="3866437" cy="3530600"/>
          </a:xfrm>
        </p:spPr>
      </p:pic>
    </p:spTree>
    <p:extLst>
      <p:ext uri="{BB962C8B-B14F-4D97-AF65-F5344CB8AC3E}">
        <p14:creationId xmlns:p14="http://schemas.microsoft.com/office/powerpoint/2010/main" val="243594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59103" cy="709865"/>
          </a:xfrm>
        </p:spPr>
        <p:txBody>
          <a:bodyPr/>
          <a:lstStyle/>
          <a:p>
            <a:r>
              <a:rPr lang="en-GB" sz="2000" b="1" dirty="0" smtClean="0"/>
              <a:t>Annual Projects per Category: </a:t>
            </a:r>
            <a:r>
              <a:rPr lang="en-GB" sz="2000" dirty="0" smtClean="0"/>
              <a:t>The distribution of projects in different categories seems to be constant with Films &amp; Video &amp; Music taking the lead – Technology has grown significantly since 2015 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3" y="2489200"/>
            <a:ext cx="5701873" cy="3530600"/>
          </a:xfrm>
        </p:spPr>
      </p:pic>
    </p:spTree>
    <p:extLst>
      <p:ext uri="{BB962C8B-B14F-4D97-AF65-F5344CB8AC3E}">
        <p14:creationId xmlns:p14="http://schemas.microsoft.com/office/powerpoint/2010/main" val="253854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 dirty="0" smtClean="0"/>
              <a:t>Projects by Country: </a:t>
            </a:r>
            <a:r>
              <a:rPr lang="en-GB" sz="2000" dirty="0" smtClean="0"/>
              <a:t>Kickstarter is more popular in USA (77%)followed by GB &amp; CA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90" y="2489200"/>
            <a:ext cx="3392820" cy="3530600"/>
          </a:xfrm>
        </p:spPr>
      </p:pic>
    </p:spTree>
    <p:extLst>
      <p:ext uri="{BB962C8B-B14F-4D97-AF65-F5344CB8AC3E}">
        <p14:creationId xmlns:p14="http://schemas.microsoft.com/office/powerpoint/2010/main" val="15573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1035</TotalTime>
  <Words>875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Kickstarter Database Analysis</vt:lpstr>
      <vt:lpstr>Overview</vt:lpstr>
      <vt:lpstr>Database Structure </vt:lpstr>
      <vt:lpstr>Data Cleaning </vt:lpstr>
      <vt:lpstr>Kickstarter Database</vt:lpstr>
      <vt:lpstr>Projects per Year: steady growth in number of projects from 2009 to 2015 then sudden drop in 2016 and 2017  </vt:lpstr>
      <vt:lpstr>Number of projects per Category: Films &amp; Video, Music, publishing and games account for 50% of the total projects. Technology comes afterward with 8.6% of the projects </vt:lpstr>
      <vt:lpstr>Annual Projects per Category: The distribution of projects in different categories seems to be constant with Films &amp; Video &amp; Music taking the lead – Technology has grown significantly since 2015 </vt:lpstr>
      <vt:lpstr>Projects by Country: Kickstarter is more popular in USA (77%)followed by GB &amp; CA</vt:lpstr>
      <vt:lpstr>Projects by Stat: 52% of the projects has failed  and 10% were cancelled while only 35% were successful to achieve their gaol </vt:lpstr>
      <vt:lpstr>Annual Projects by State: stable number of successful projects in 2012 to 2017 while increase in failed project until 2015 then dropped as total number of projects dropped  </vt:lpstr>
      <vt:lpstr>State by Category: Dance, Theatre and Comics had the highest success rate while Technology, Journalism, Crafts and Food had the least success rate</vt:lpstr>
      <vt:lpstr>State by Category: Although Dance, Theatre and Comics have better success rate, the total number of projects and number of successful projects is very small. In absolute, Films &amp; Videos and Music are dominating in both success and failure. </vt:lpstr>
      <vt:lpstr>Total Goal vs. Pledged Amount per Category: Films &amp; Videos had the highest Goal followed by Technology While Games and Design had the highest pledged Amount   </vt:lpstr>
      <vt:lpstr>Average Goal vs. Pledged Amount per Category: on average, highest amount was pledged toward Dance, Theatre, Design and Comics. Technology projects are the most expensive. </vt:lpstr>
      <vt:lpstr>Average Pledged Amount per Category for successful projects: Technology projects requires more support followed by Design and Games</vt:lpstr>
      <vt:lpstr>Kickstarter Database</vt:lpstr>
      <vt:lpstr>Annual Projects by State: stable number of successful projects in 2012 to 2017 and drop in failed projects.</vt:lpstr>
      <vt:lpstr>Number of projects per Category: Films &amp; Video, Music, publishing and games account for 50% of the total projects. </vt:lpstr>
      <vt:lpstr>State by Category: Films &amp; Videos and Music have significant number of successful projects with risk of failure</vt:lpstr>
      <vt:lpstr>Average Pledged Amount per Category for successful projects: Technology projects are the most expensive then Design and Games</vt:lpstr>
      <vt:lpstr>Conclusion </vt:lpstr>
    </vt:vector>
  </TitlesOfParts>
  <Company>Gulf 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Database Analysis</dc:title>
  <dc:creator>Fayza Ameen AlMukharreq</dc:creator>
  <cp:lastModifiedBy>Fayza Ameen AlMukharreq</cp:lastModifiedBy>
  <cp:revision>45</cp:revision>
  <dcterms:created xsi:type="dcterms:W3CDTF">2021-01-02T11:31:41Z</dcterms:created>
  <dcterms:modified xsi:type="dcterms:W3CDTF">2021-01-03T04:46:47Z</dcterms:modified>
</cp:coreProperties>
</file>