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We knew that old people are not very familiar with technologies and new concepts.</a:t>
            </a:r>
          </a:p>
          <a:p>
            <a:pPr/>
            <a:r>
              <a:t>We knew that very few of them own a smartphone.</a:t>
            </a:r>
          </a:p>
          <a:p>
            <a:pPr/>
            <a:r>
              <a:t>We knew that elderly might have hearing and viewing issues.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We didn’t know what kind of application someone over the age of 70 would like to use.</a:t>
            </a:r>
          </a:p>
          <a:p>
            <a:pPr/>
            <a:r>
              <a:t>We didn’t know if there was something they would miss from their time we could use in our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Most of the interviewed didn’t have a cell-phone.</a:t>
            </a:r>
          </a:p>
          <a:p>
            <a:pPr/>
            <a:r>
              <a:t>Not a lot of interest in the subject.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After a brainstorming session we found 3 important notions that we would like to integrate into our project, 3 gems :</a:t>
            </a:r>
          </a:p>
          <a:p>
            <a:pPr/>
            <a:r>
              <a:t>_ Keep it simple</a:t>
            </a:r>
          </a:p>
          <a:p>
            <a:pPr/>
            <a:r>
              <a:t>_ The majority of elderly people don’t own a smartphone</a:t>
            </a:r>
          </a:p>
          <a:p>
            <a:pPr/>
            <a:r>
              <a:t>_ Use large buttons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Our idea was to build a UI that would be as easy as possible to understand and to use. That’s why we decided to create a very simple user interface with large buttons and just the very essential informations needed by a person who is not used to deal with apps in general.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The application is quite simple but misses the possibility to search for contacts and maybe we shouldn’t display the favorites contact as the entry page of the application. It was also mentioned that we should add the opportunity of having a keyboard with larger buttons to allow people with sight issues to type easily. It was also asked if we could add a calling option into the app.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We modified the entry page and made so that the user would access a list of all his contacts in the form of a succession of large buttons that you can scroll into. We also added a call option to allow the user to connect with another user via audio or video chat. It is now possible to use a different type of keyboard with larger buttons.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re et sous-titr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Texte du titre</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 niveau 1</a:t>
            </a:r>
          </a:p>
          <a:p>
            <a:pPr lvl="1"/>
            <a:r>
              <a:t>Texte niveau 2</a:t>
            </a:r>
          </a:p>
          <a:p>
            <a:pPr lvl="2"/>
            <a:r>
              <a:t>Texte niveau 3</a:t>
            </a:r>
          </a:p>
          <a:p>
            <a:pPr lvl="3"/>
            <a:r>
              <a:t>Texte niveau 4</a:t>
            </a:r>
          </a:p>
          <a:p>
            <a:pPr lvl="4"/>
            <a:r>
              <a:t>Texte niveau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tion">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-Gilles Allain</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 Saisissez une citation ici. »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ierge">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e">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Texte du titre</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 niveau 1</a:t>
            </a:r>
          </a:p>
          <a:p>
            <a:pPr lvl="1"/>
            <a:r>
              <a:t>Texte niveau 2</a:t>
            </a:r>
          </a:p>
          <a:p>
            <a:pPr lvl="2"/>
            <a:r>
              <a:t>Texte niveau 3</a:t>
            </a:r>
          </a:p>
          <a:p>
            <a:pPr lvl="3"/>
            <a:r>
              <a:t>Texte niveau 4</a:t>
            </a:r>
          </a:p>
          <a:p>
            <a:pPr lvl="4"/>
            <a:r>
              <a:t>Texte niveau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re - Centré">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Texte du titre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e">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Texte du titre</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 niveau 1</a:t>
            </a:r>
          </a:p>
          <a:p>
            <a:pPr lvl="1"/>
            <a:r>
              <a:t>Texte niveau 2</a:t>
            </a:r>
          </a:p>
          <a:p>
            <a:pPr lvl="2"/>
            <a:r>
              <a:t>Texte niveau 3</a:t>
            </a:r>
          </a:p>
          <a:p>
            <a:pPr lvl="3"/>
            <a:r>
              <a:t>Texte niveau 4</a:t>
            </a:r>
          </a:p>
          <a:p>
            <a:pPr lvl="4"/>
            <a:r>
              <a:t>Texte niveau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re - Haut">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Texte du titre</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et puce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Texte du titre</a:t>
            </a:r>
          </a:p>
        </p:txBody>
      </p:sp>
      <p:sp>
        <p:nvSpPr>
          <p:cNvPr id="57" name="Shape 57"/>
          <p:cNvSpPr/>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re, puces et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Texte du titre</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Texte niveau 1</a:t>
            </a:r>
          </a:p>
          <a:p>
            <a:pPr lvl="1"/>
            <a:r>
              <a:t>Texte niveau 2</a:t>
            </a:r>
          </a:p>
          <a:p>
            <a:pPr lvl="2"/>
            <a:r>
              <a:t>Texte niveau 3</a:t>
            </a:r>
          </a:p>
          <a:p>
            <a:pPr lvl="3"/>
            <a:r>
              <a:t>Texte niveau 4</a:t>
            </a:r>
          </a:p>
          <a:p>
            <a:pPr lvl="4"/>
            <a:r>
              <a:t>Texte niveau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ce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 photos">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du titre</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Ol’Chat</a:t>
            </a:r>
          </a:p>
        </p:txBody>
      </p:sp>
      <p:sp>
        <p:nvSpPr>
          <p:cNvPr id="120" name="Shape 120"/>
          <p:cNvSpPr/>
          <p:nvPr>
            <p:ph type="subTitle" sz="quarter" idx="1"/>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Final prototype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3"/>
          </p:nvPr>
        </p:nvSpPr>
        <p:spPr>
          <a:prstGeom prst="rect">
            <a:avLst/>
          </a:prstGeom>
        </p:spPr>
        <p:txBody>
          <a:bodyPr/>
          <a:lstStyle>
            <a:lvl1pPr>
              <a:defRPr i="0">
                <a:latin typeface="San Francisco Display Regular"/>
                <a:ea typeface="San Francisco Display Regular"/>
                <a:cs typeface="San Francisco Display Regular"/>
                <a:sym typeface="San Francisco Display Regular"/>
              </a:defRPr>
            </a:lvl1pPr>
          </a:lstStyle>
          <a:p>
            <a:pPr/>
            <a:r>
              <a:t>Final prototype</a:t>
            </a:r>
          </a:p>
        </p:txBody>
      </p:sp>
      <p:sp>
        <p:nvSpPr>
          <p:cNvPr id="162" name="Shape 162"/>
          <p:cNvSpPr/>
          <p:nvPr>
            <p:ph type="body" idx="14"/>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Demo</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Thanks !</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What we knew…</a:t>
            </a:r>
          </a:p>
        </p:txBody>
      </p:sp>
      <p:sp>
        <p:nvSpPr>
          <p:cNvPr id="123" name="Shape 123"/>
          <p:cNvSpPr/>
          <p:nvPr>
            <p:ph type="body"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Not familiar with new technologies</a:t>
            </a:r>
          </a:p>
          <a:p>
            <a:pPr>
              <a:defRPr>
                <a:latin typeface="San Francisco Display Regular"/>
                <a:ea typeface="San Francisco Display Regular"/>
                <a:cs typeface="San Francisco Display Regular"/>
                <a:sym typeface="San Francisco Display Regular"/>
              </a:defRPr>
            </a:pPr>
            <a:r>
              <a:t>Very few own a smartphone</a:t>
            </a:r>
          </a:p>
          <a:p>
            <a:pPr>
              <a:defRPr>
                <a:latin typeface="San Francisco Display Regular"/>
                <a:ea typeface="San Francisco Display Regular"/>
                <a:cs typeface="San Francisco Display Regular"/>
                <a:sym typeface="San Francisco Display Regular"/>
              </a:defRPr>
            </a:pPr>
            <a:r>
              <a:t>Hearing/viewing issues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u"/>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animEffect filter="dissolve" transition="in">
                                      <p:cBhvr>
                                        <p:cTn id="7" dur="2000"/>
                                        <p:tgtEl>
                                          <p:spTgt spid="12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3">
                                            <p:txEl>
                                              <p:pRg st="0" end="0"/>
                                            </p:txEl>
                                          </p:spTgt>
                                        </p:tgtEl>
                                        <p:attrNameLst>
                                          <p:attrName>style.visibility</p:attrName>
                                        </p:attrNameLst>
                                      </p:cBhvr>
                                      <p:to>
                                        <p:strVal val="visible"/>
                                      </p:to>
                                    </p:set>
                                    <p:animEffect filter="dissolve" transition="in">
                                      <p:cBhvr>
                                        <p:cTn id="10" dur="2000"/>
                                        <p:tgtEl>
                                          <p:spTgt spid="1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3">
                                            <p:txEl>
                                              <p:pRg st="1" end="1"/>
                                            </p:txEl>
                                          </p:spTgt>
                                        </p:tgtEl>
                                        <p:attrNameLst>
                                          <p:attrName>style.visibility</p:attrName>
                                        </p:attrNameLst>
                                      </p:cBhvr>
                                      <p:to>
                                        <p:strVal val="visible"/>
                                      </p:to>
                                    </p:set>
                                    <p:animEffect filter="dissolve" transition="in">
                                      <p:cBhvr>
                                        <p:cTn id="15" dur="2000"/>
                                        <p:tgtEl>
                                          <p:spTgt spid="1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3">
                                            <p:txEl>
                                              <p:pRg st="2" end="2"/>
                                            </p:txEl>
                                          </p:spTgt>
                                        </p:tgtEl>
                                        <p:attrNameLst>
                                          <p:attrName>style.visibility</p:attrName>
                                        </p:attrNameLst>
                                      </p:cBhvr>
                                      <p:to>
                                        <p:strVal val="visible"/>
                                      </p:to>
                                    </p:set>
                                    <p:animEffect filter="dissolve" transition="in">
                                      <p:cBhvr>
                                        <p:cTn id="20" dur="2000"/>
                                        <p:tgtEl>
                                          <p:spTgt spid="12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…What we didn’t</a:t>
            </a:r>
          </a:p>
        </p:txBody>
      </p:sp>
      <p:sp>
        <p:nvSpPr>
          <p:cNvPr id="128" name="Shape 128"/>
          <p:cNvSpPr/>
          <p:nvPr>
            <p:ph type="body"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What kind of app’ ?</a:t>
            </a:r>
          </a:p>
          <a:p>
            <a:pPr>
              <a:defRPr>
                <a:latin typeface="San Francisco Display Regular"/>
                <a:ea typeface="San Francisco Display Regular"/>
                <a:cs typeface="San Francisco Display Regular"/>
                <a:sym typeface="San Francisco Display Regular"/>
              </a:defRPr>
            </a:pPr>
            <a:r>
              <a:t>What are they missing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animEffect filter="dissolve" transition="in">
                                      <p:cBhvr>
                                        <p:cTn id="7" dur="1000"/>
                                        <p:tgtEl>
                                          <p:spTgt spid="12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8">
                                            <p:txEl>
                                              <p:pRg st="0" end="0"/>
                                            </p:txEl>
                                          </p:spTgt>
                                        </p:tgtEl>
                                        <p:attrNameLst>
                                          <p:attrName>style.visibility</p:attrName>
                                        </p:attrNameLst>
                                      </p:cBhvr>
                                      <p:to>
                                        <p:strVal val="visible"/>
                                      </p:to>
                                    </p:set>
                                    <p:animEffect filter="dissolve" transition="in">
                                      <p:cBhvr>
                                        <p:cTn id="10" dur="1000"/>
                                        <p:tgtEl>
                                          <p:spTgt spid="12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8">
                                            <p:txEl>
                                              <p:pRg st="1" end="1"/>
                                            </p:txEl>
                                          </p:spTgt>
                                        </p:tgtEl>
                                        <p:attrNameLst>
                                          <p:attrName>style.visibility</p:attrName>
                                        </p:attrNameLst>
                                      </p:cBhvr>
                                      <p:to>
                                        <p:strVal val="visible"/>
                                      </p:to>
                                    </p:set>
                                    <p:animEffect filter="dissolve" transition="in">
                                      <p:cBhvr>
                                        <p:cTn id="15" dur="1000"/>
                                        <p:tgtEl>
                                          <p:spTgt spid="12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
          <p:cNvPicPr>
            <a:picLocks noChangeAspect="0"/>
          </p:cNvPicPr>
          <p:nvPr>
            <p:ph type="pic" idx="13"/>
          </p:nvPr>
        </p:nvPicPr>
        <p:blipFill>
          <a:blip r:embed="rId3">
            <a:extLst/>
          </a:blip>
          <a:stretch>
            <a:fillRect/>
          </a:stretch>
        </p:blipFill>
        <p:spPr>
          <a:xfrm>
            <a:off x="6756400" y="2603499"/>
            <a:ext cx="5283201" cy="6248401"/>
          </a:xfrm>
          <a:prstGeom prst="rect">
            <a:avLst/>
          </a:prstGeom>
          <a:ln w="9525">
            <a:round/>
          </a:ln>
        </p:spPr>
      </p:pic>
      <p:sp>
        <p:nvSpPr>
          <p:cNvPr id="133" name="Shape 133"/>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The interview</a:t>
            </a:r>
          </a:p>
        </p:txBody>
      </p:sp>
      <p:sp>
        <p:nvSpPr>
          <p:cNvPr id="134" name="Shape 134"/>
          <p:cNvSpPr/>
          <p:nvPr>
            <p:ph type="body" sz="half"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Almost no smartphones</a:t>
            </a:r>
          </a:p>
          <a:p>
            <a:pPr>
              <a:defRPr>
                <a:latin typeface="San Francisco Display Regular"/>
                <a:ea typeface="San Francisco Display Regular"/>
                <a:cs typeface="San Francisco Display Regular"/>
                <a:sym typeface="San Francisco Display Regular"/>
              </a:defRPr>
            </a:pPr>
            <a:r>
              <a:t>A lack of enthusiasm</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32"/>
                                        </p:tgtEl>
                                        <p:attrNameLst>
                                          <p:attrName>style.visibility</p:attrName>
                                        </p:attrNameLst>
                                      </p:cBhvr>
                                      <p:to>
                                        <p:strVal val="visible"/>
                                      </p:to>
                                    </p:set>
                                    <p:anim calcmode="lin" valueType="num">
                                      <p:cBhvr>
                                        <p:cTn id="7" dur="1500" fill="hold"/>
                                        <p:tgtEl>
                                          <p:spTgt spid="132"/>
                                        </p:tgtEl>
                                        <p:attrNameLst>
                                          <p:attrName>ppt_x</p:attrName>
                                        </p:attrNameLst>
                                      </p:cBhvr>
                                      <p:tavLst>
                                        <p:tav tm="0">
                                          <p:val>
                                            <p:strVal val="#ppt_x"/>
                                          </p:val>
                                        </p:tav>
                                        <p:tav tm="100000">
                                          <p:val>
                                            <p:strVal val="#ppt_x"/>
                                          </p:val>
                                        </p:tav>
                                      </p:tavLst>
                                    </p:anim>
                                    <p:anim calcmode="lin" valueType="num">
                                      <p:cBhvr>
                                        <p:cTn id="8" dur="1500" fill="hold"/>
                                        <p:tgtEl>
                                          <p:spTgt spid="1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34">
                                            <p:bg/>
                                          </p:spTgt>
                                        </p:tgtEl>
                                        <p:attrNameLst>
                                          <p:attrName>style.visibility</p:attrName>
                                        </p:attrNameLst>
                                      </p:cBhvr>
                                      <p:to>
                                        <p:strVal val="visible"/>
                                      </p:to>
                                    </p:set>
                                    <p:animEffect filter="dissolve" transition="in">
                                      <p:cBhvr>
                                        <p:cTn id="13" dur="1000"/>
                                        <p:tgtEl>
                                          <p:spTgt spid="134">
                                            <p:bg/>
                                          </p:spTgt>
                                        </p:tgtEl>
                                      </p:cBhvr>
                                    </p:animEffect>
                                  </p:childTnLst>
                                </p:cTn>
                              </p:par>
                              <p:par>
                                <p:cTn id="14" presetClass="entr" nodeType="withEffect" presetSubtype="0" presetID="9" grpId="2" fill="hold">
                                  <p:stCondLst>
                                    <p:cond delay="0"/>
                                  </p:stCondLst>
                                  <p:iterate type="el" backwards="0">
                                    <p:tmAbs val="0"/>
                                  </p:iterate>
                                  <p:childTnLst>
                                    <p:set>
                                      <p:cBhvr>
                                        <p:cTn id="15" fill="hold"/>
                                        <p:tgtEl>
                                          <p:spTgt spid="134">
                                            <p:txEl>
                                              <p:pRg st="0" end="0"/>
                                            </p:txEl>
                                          </p:spTgt>
                                        </p:tgtEl>
                                        <p:attrNameLst>
                                          <p:attrName>style.visibility</p:attrName>
                                        </p:attrNameLst>
                                      </p:cBhvr>
                                      <p:to>
                                        <p:strVal val="visible"/>
                                      </p:to>
                                    </p:set>
                                    <p:animEffect filter="dissolve" transition="in">
                                      <p:cBhvr>
                                        <p:cTn id="16" dur="1000"/>
                                        <p:tgtEl>
                                          <p:spTgt spid="13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2" fill="hold">
                                  <p:stCondLst>
                                    <p:cond delay="0"/>
                                  </p:stCondLst>
                                  <p:iterate type="el" backwards="0">
                                    <p:tmAbs val="0"/>
                                  </p:iterate>
                                  <p:childTnLst>
                                    <p:set>
                                      <p:cBhvr>
                                        <p:cTn id="20" fill="hold"/>
                                        <p:tgtEl>
                                          <p:spTgt spid="134">
                                            <p:txEl>
                                              <p:pRg st="1" end="1"/>
                                            </p:txEl>
                                          </p:spTgt>
                                        </p:tgtEl>
                                        <p:attrNameLst>
                                          <p:attrName>style.visibility</p:attrName>
                                        </p:attrNameLst>
                                      </p:cBhvr>
                                      <p:to>
                                        <p:strVal val="visible"/>
                                      </p:to>
                                    </p:set>
                                    <p:animEffect filter="dissolve" transition="in">
                                      <p:cBhvr>
                                        <p:cTn id="21" dur="1000"/>
                                        <p:tgtEl>
                                          <p:spTgt spid="134">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4" grpId="2"/>
      <p:bldP build="whole" bldLvl="1" animBg="1" rev="0" advAuto="0" spid="132"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Gems</a:t>
            </a:r>
          </a:p>
        </p:txBody>
      </p:sp>
      <p:sp>
        <p:nvSpPr>
          <p:cNvPr id="139" name="Shape 139"/>
          <p:cNvSpPr/>
          <p:nvPr>
            <p:ph type="body"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Keep it simple</a:t>
            </a:r>
          </a:p>
          <a:p>
            <a:pPr>
              <a:defRPr>
                <a:latin typeface="San Francisco Display Regular"/>
                <a:ea typeface="San Francisco Display Regular"/>
                <a:cs typeface="San Francisco Display Regular"/>
                <a:sym typeface="San Francisco Display Regular"/>
              </a:defRPr>
            </a:pPr>
            <a:r>
              <a:t>Large buttons/UI</a:t>
            </a:r>
          </a:p>
          <a:p>
            <a:pPr>
              <a:defRPr>
                <a:latin typeface="San Francisco Display Regular"/>
                <a:ea typeface="San Francisco Display Regular"/>
                <a:cs typeface="San Francisco Display Regular"/>
                <a:sym typeface="San Francisco Display Regular"/>
              </a:defRPr>
            </a:pPr>
            <a:r>
              <a:t>Not a lot of smartphones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9">
                                            <p:bg/>
                                          </p:spTgt>
                                        </p:tgtEl>
                                        <p:attrNameLst>
                                          <p:attrName>style.visibility</p:attrName>
                                        </p:attrNameLst>
                                      </p:cBhvr>
                                      <p:to>
                                        <p:strVal val="visible"/>
                                      </p:to>
                                    </p:set>
                                    <p:animEffect filter="dissolve" transition="in">
                                      <p:cBhvr>
                                        <p:cTn id="7" dur="1000"/>
                                        <p:tgtEl>
                                          <p:spTgt spid="13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39">
                                            <p:txEl>
                                              <p:pRg st="0" end="0"/>
                                            </p:txEl>
                                          </p:spTgt>
                                        </p:tgtEl>
                                        <p:attrNameLst>
                                          <p:attrName>style.visibility</p:attrName>
                                        </p:attrNameLst>
                                      </p:cBhvr>
                                      <p:to>
                                        <p:strVal val="visible"/>
                                      </p:to>
                                    </p:set>
                                    <p:animEffect filter="dissolve" transition="in">
                                      <p:cBhvr>
                                        <p:cTn id="10" dur="1000"/>
                                        <p:tgtEl>
                                          <p:spTgt spid="1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39">
                                            <p:txEl>
                                              <p:pRg st="1" end="1"/>
                                            </p:txEl>
                                          </p:spTgt>
                                        </p:tgtEl>
                                        <p:attrNameLst>
                                          <p:attrName>style.visibility</p:attrName>
                                        </p:attrNameLst>
                                      </p:cBhvr>
                                      <p:to>
                                        <p:strVal val="visible"/>
                                      </p:to>
                                    </p:set>
                                    <p:animEffect filter="dissolve" transition="in">
                                      <p:cBhvr>
                                        <p:cTn id="15" dur="1000"/>
                                        <p:tgtEl>
                                          <p:spTgt spid="1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39">
                                            <p:txEl>
                                              <p:pRg st="2" end="2"/>
                                            </p:txEl>
                                          </p:spTgt>
                                        </p:tgtEl>
                                        <p:attrNameLst>
                                          <p:attrName>style.visibility</p:attrName>
                                        </p:attrNameLst>
                                      </p:cBhvr>
                                      <p:to>
                                        <p:strVal val="visible"/>
                                      </p:to>
                                    </p:set>
                                    <p:animEffect filter="dissolve" transition="in">
                                      <p:cBhvr>
                                        <p:cTn id="20" dur="1000"/>
                                        <p:tgtEl>
                                          <p:spTgt spid="13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39"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Our idea</a:t>
            </a:r>
          </a:p>
        </p:txBody>
      </p:sp>
      <p:sp>
        <p:nvSpPr>
          <p:cNvPr id="144" name="Shape 144"/>
          <p:cNvSpPr/>
          <p:nvPr>
            <p:ph type="body"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Easy to use UI</a:t>
            </a:r>
          </a:p>
          <a:p>
            <a:pPr>
              <a:defRPr>
                <a:latin typeface="San Francisco Display Regular"/>
                <a:ea typeface="San Francisco Display Regular"/>
                <a:cs typeface="San Francisco Display Regular"/>
                <a:sym typeface="San Francisco Display Regular"/>
              </a:defRPr>
            </a:pPr>
            <a:r>
              <a:t>Large buttons</a:t>
            </a:r>
          </a:p>
          <a:p>
            <a:pPr>
              <a:defRPr>
                <a:latin typeface="San Francisco Display Regular"/>
                <a:ea typeface="San Francisco Display Regular"/>
                <a:cs typeface="San Francisco Display Regular"/>
                <a:sym typeface="San Francisco Display Regular"/>
              </a:defRPr>
            </a:pPr>
            <a:r>
              <a:t>Essential informations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4">
                                            <p:bg/>
                                          </p:spTgt>
                                        </p:tgtEl>
                                        <p:attrNameLst>
                                          <p:attrName>style.visibility</p:attrName>
                                        </p:attrNameLst>
                                      </p:cBhvr>
                                      <p:to>
                                        <p:strVal val="visible"/>
                                      </p:to>
                                    </p:set>
                                    <p:animEffect filter="dissolve" transition="in">
                                      <p:cBhvr>
                                        <p:cTn id="7" dur="1000"/>
                                        <p:tgtEl>
                                          <p:spTgt spid="14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44">
                                            <p:txEl>
                                              <p:pRg st="0" end="0"/>
                                            </p:txEl>
                                          </p:spTgt>
                                        </p:tgtEl>
                                        <p:attrNameLst>
                                          <p:attrName>style.visibility</p:attrName>
                                        </p:attrNameLst>
                                      </p:cBhvr>
                                      <p:to>
                                        <p:strVal val="visible"/>
                                      </p:to>
                                    </p:set>
                                    <p:animEffect filter="dissolve" transition="in">
                                      <p:cBhvr>
                                        <p:cTn id="10" dur="1000"/>
                                        <p:tgtEl>
                                          <p:spTgt spid="14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44">
                                            <p:txEl>
                                              <p:pRg st="1" end="1"/>
                                            </p:txEl>
                                          </p:spTgt>
                                        </p:tgtEl>
                                        <p:attrNameLst>
                                          <p:attrName>style.visibility</p:attrName>
                                        </p:attrNameLst>
                                      </p:cBhvr>
                                      <p:to>
                                        <p:strVal val="visible"/>
                                      </p:to>
                                    </p:set>
                                    <p:animEffect filter="dissolve" transition="in">
                                      <p:cBhvr>
                                        <p:cTn id="15" dur="1000"/>
                                        <p:tgtEl>
                                          <p:spTgt spid="14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44">
                                            <p:txEl>
                                              <p:pRg st="2" end="2"/>
                                            </p:txEl>
                                          </p:spTgt>
                                        </p:tgtEl>
                                        <p:attrNameLst>
                                          <p:attrName>style.visibility</p:attrName>
                                        </p:attrNameLst>
                                      </p:cBhvr>
                                      <p:to>
                                        <p:strVal val="visible"/>
                                      </p:to>
                                    </p:set>
                                    <p:animEffect filter="dissolve" transition="in">
                                      <p:cBhvr>
                                        <p:cTn id="20" dur="1000"/>
                                        <p:tgtEl>
                                          <p:spTgt spid="14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body" idx="13"/>
          </p:nvPr>
        </p:nvSpPr>
        <p:spPr>
          <a:prstGeom prst="rect">
            <a:avLst/>
          </a:prstGeom>
        </p:spPr>
        <p:txBody>
          <a:bodyPr/>
          <a:lstStyle>
            <a:lvl1pPr>
              <a:defRPr i="0">
                <a:latin typeface="San Francisco Display Regular"/>
                <a:ea typeface="San Francisco Display Regular"/>
                <a:cs typeface="San Francisco Display Regular"/>
                <a:sym typeface="San Francisco Display Regular"/>
              </a:defRPr>
            </a:lvl1pPr>
          </a:lstStyle>
          <a:p>
            <a:pPr/>
            <a:r>
              <a:t>First prototype</a:t>
            </a:r>
          </a:p>
        </p:txBody>
      </p:sp>
      <p:sp>
        <p:nvSpPr>
          <p:cNvPr id="149" name="Shape 149"/>
          <p:cNvSpPr/>
          <p:nvPr>
            <p:ph type="body" idx="14"/>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Demo</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a:latin typeface="San Francisco Display Regular"/>
                <a:ea typeface="San Francisco Display Regular"/>
                <a:cs typeface="San Francisco Display Regular"/>
                <a:sym typeface="San Francisco Display Regular"/>
              </a:defRPr>
            </a:lvl1pPr>
          </a:lstStyle>
          <a:p>
            <a:pPr/>
            <a:r>
              <a:t>Tests and feedbacks</a:t>
            </a:r>
          </a:p>
        </p:txBody>
      </p:sp>
      <p:sp>
        <p:nvSpPr>
          <p:cNvPr id="152" name="Shape 152"/>
          <p:cNvSpPr/>
          <p:nvPr>
            <p:ph type="body"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Missing search bar</a:t>
            </a:r>
          </a:p>
          <a:p>
            <a:pPr>
              <a:defRPr>
                <a:latin typeface="San Francisco Display Regular"/>
                <a:ea typeface="San Francisco Display Regular"/>
                <a:cs typeface="San Francisco Display Regular"/>
                <a:sym typeface="San Francisco Display Regular"/>
              </a:defRPr>
            </a:pPr>
            <a:r>
              <a:t>Favorites as entry page</a:t>
            </a:r>
          </a:p>
          <a:p>
            <a:pPr>
              <a:defRPr>
                <a:latin typeface="San Francisco Display Regular"/>
                <a:ea typeface="San Francisco Display Regular"/>
                <a:cs typeface="San Francisco Display Regular"/>
                <a:sym typeface="San Francisco Display Regular"/>
              </a:defRPr>
            </a:pPr>
            <a:r>
              <a:t>Keyboard with larger buttons</a:t>
            </a:r>
          </a:p>
          <a:p>
            <a:pPr>
              <a:defRPr>
                <a:latin typeface="San Francisco Display Regular"/>
                <a:ea typeface="San Francisco Display Regular"/>
                <a:cs typeface="San Francisco Display Regular"/>
                <a:sym typeface="San Francisco Display Regular"/>
              </a:defRPr>
            </a:pPr>
            <a:r>
              <a:t>Audio/video calling</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2">
                                            <p:bg/>
                                          </p:spTgt>
                                        </p:tgtEl>
                                        <p:attrNameLst>
                                          <p:attrName>style.visibility</p:attrName>
                                        </p:attrNameLst>
                                      </p:cBhvr>
                                      <p:to>
                                        <p:strVal val="visible"/>
                                      </p:to>
                                    </p:set>
                                    <p:animEffect filter="dissolve" transition="in">
                                      <p:cBhvr>
                                        <p:cTn id="7" dur="1000"/>
                                        <p:tgtEl>
                                          <p:spTgt spid="15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52">
                                            <p:txEl>
                                              <p:pRg st="0" end="0"/>
                                            </p:txEl>
                                          </p:spTgt>
                                        </p:tgtEl>
                                        <p:attrNameLst>
                                          <p:attrName>style.visibility</p:attrName>
                                        </p:attrNameLst>
                                      </p:cBhvr>
                                      <p:to>
                                        <p:strVal val="visible"/>
                                      </p:to>
                                    </p:set>
                                    <p:animEffect filter="dissolve" transition="in">
                                      <p:cBhvr>
                                        <p:cTn id="10" dur="1000"/>
                                        <p:tgtEl>
                                          <p:spTgt spid="15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52">
                                            <p:txEl>
                                              <p:pRg st="1" end="1"/>
                                            </p:txEl>
                                          </p:spTgt>
                                        </p:tgtEl>
                                        <p:attrNameLst>
                                          <p:attrName>style.visibility</p:attrName>
                                        </p:attrNameLst>
                                      </p:cBhvr>
                                      <p:to>
                                        <p:strVal val="visible"/>
                                      </p:to>
                                    </p:set>
                                    <p:animEffect filter="dissolve" transition="in">
                                      <p:cBhvr>
                                        <p:cTn id="15" dur="1000"/>
                                        <p:tgtEl>
                                          <p:spTgt spid="15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52">
                                            <p:txEl>
                                              <p:pRg st="2" end="2"/>
                                            </p:txEl>
                                          </p:spTgt>
                                        </p:tgtEl>
                                        <p:attrNameLst>
                                          <p:attrName>style.visibility</p:attrName>
                                        </p:attrNameLst>
                                      </p:cBhvr>
                                      <p:to>
                                        <p:strVal val="visible"/>
                                      </p:to>
                                    </p:set>
                                    <p:animEffect filter="dissolve" transition="in">
                                      <p:cBhvr>
                                        <p:cTn id="20" dur="1000"/>
                                        <p:tgtEl>
                                          <p:spTgt spid="15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52">
                                            <p:txEl>
                                              <p:pRg st="3" end="3"/>
                                            </p:txEl>
                                          </p:spTgt>
                                        </p:tgtEl>
                                        <p:attrNameLst>
                                          <p:attrName>style.visibility</p:attrName>
                                        </p:attrNameLst>
                                      </p:cBhvr>
                                      <p:to>
                                        <p:strVal val="visible"/>
                                      </p:to>
                                    </p:set>
                                    <p:animEffect filter="dissolve" transition="in">
                                      <p:cBhvr>
                                        <p:cTn id="25" dur="1000"/>
                                        <p:tgtEl>
                                          <p:spTgt spid="15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defTabSz="502412">
              <a:defRPr sz="6880">
                <a:latin typeface="San Francisco Display Regular"/>
                <a:ea typeface="San Francisco Display Regular"/>
                <a:cs typeface="San Francisco Display Regular"/>
                <a:sym typeface="San Francisco Display Regular"/>
              </a:defRPr>
            </a:lvl1pPr>
          </a:lstStyle>
          <a:p>
            <a:pPr/>
            <a:r>
              <a:t>How did we apply the feedbacks ?</a:t>
            </a:r>
          </a:p>
        </p:txBody>
      </p:sp>
      <p:sp>
        <p:nvSpPr>
          <p:cNvPr id="157" name="Shape 157"/>
          <p:cNvSpPr/>
          <p:nvPr>
            <p:ph type="body" idx="1"/>
          </p:nvPr>
        </p:nvSpPr>
        <p:spPr>
          <a:prstGeom prst="rect">
            <a:avLst/>
          </a:prstGeom>
        </p:spPr>
        <p:txBody>
          <a:bodyPr/>
          <a:lstStyle/>
          <a:p>
            <a:pPr>
              <a:defRPr>
                <a:latin typeface="San Francisco Display Regular"/>
                <a:ea typeface="San Francisco Display Regular"/>
                <a:cs typeface="San Francisco Display Regular"/>
                <a:sym typeface="San Francisco Display Regular"/>
              </a:defRPr>
            </a:pPr>
            <a:r>
              <a:t>New entry page</a:t>
            </a:r>
          </a:p>
          <a:p>
            <a:pPr>
              <a:defRPr>
                <a:latin typeface="San Francisco Display Regular"/>
                <a:ea typeface="San Francisco Display Regular"/>
                <a:cs typeface="San Francisco Display Regular"/>
                <a:sym typeface="San Francisco Display Regular"/>
              </a:defRPr>
            </a:pPr>
            <a:r>
              <a:t>New audio/video call option</a:t>
            </a:r>
          </a:p>
          <a:p>
            <a:pPr>
              <a:defRPr>
                <a:latin typeface="San Francisco Display Regular"/>
                <a:ea typeface="San Francisco Display Regular"/>
                <a:cs typeface="San Francisco Display Regular"/>
                <a:sym typeface="San Francisco Display Regular"/>
              </a:defRPr>
            </a:pPr>
            <a:r>
              <a:t>Use a different keyboard (larger buttons)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animEffect filter="dissolve" transition="in">
                                      <p:cBhvr>
                                        <p:cTn id="7" dur="1000"/>
                                        <p:tgtEl>
                                          <p:spTgt spid="15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57">
                                            <p:txEl>
                                              <p:pRg st="0" end="0"/>
                                            </p:txEl>
                                          </p:spTgt>
                                        </p:tgtEl>
                                        <p:attrNameLst>
                                          <p:attrName>style.visibility</p:attrName>
                                        </p:attrNameLst>
                                      </p:cBhvr>
                                      <p:to>
                                        <p:strVal val="visible"/>
                                      </p:to>
                                    </p:set>
                                    <p:animEffect filter="dissolve" transition="in">
                                      <p:cBhvr>
                                        <p:cTn id="10" dur="1000"/>
                                        <p:tgtEl>
                                          <p:spTgt spid="1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57">
                                            <p:txEl>
                                              <p:pRg st="1" end="1"/>
                                            </p:txEl>
                                          </p:spTgt>
                                        </p:tgtEl>
                                        <p:attrNameLst>
                                          <p:attrName>style.visibility</p:attrName>
                                        </p:attrNameLst>
                                      </p:cBhvr>
                                      <p:to>
                                        <p:strVal val="visible"/>
                                      </p:to>
                                    </p:set>
                                    <p:animEffect filter="dissolve" transition="in">
                                      <p:cBhvr>
                                        <p:cTn id="15" dur="1000"/>
                                        <p:tgtEl>
                                          <p:spTgt spid="1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57">
                                            <p:txEl>
                                              <p:pRg st="2" end="2"/>
                                            </p:txEl>
                                          </p:spTgt>
                                        </p:tgtEl>
                                        <p:attrNameLst>
                                          <p:attrName>style.visibility</p:attrName>
                                        </p:attrNameLst>
                                      </p:cBhvr>
                                      <p:to>
                                        <p:strVal val="visible"/>
                                      </p:to>
                                    </p:set>
                                    <p:animEffect filter="dissolve" transition="in">
                                      <p:cBhvr>
                                        <p:cTn id="20" dur="1000"/>
                                        <p:tgtEl>
                                          <p:spTgt spid="15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7"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