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League Gothic" panose="020B0604020202020204" charset="0"/>
      <p:regular r:id="rId8"/>
    </p:embeddedFont>
    <p:embeddedFont>
      <p:font typeface="Lora" pitchFamily="2" charset="0"/>
      <p:regular r:id="rId9"/>
    </p:embeddedFont>
    <p:embeddedFont>
      <p:font typeface="Lora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92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hyperlink" Target="http://s.id/tugasAkhirFaz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4.png"/><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8.png"/><Relationship Id="rId5" Type="http://schemas.openxmlformats.org/officeDocument/2006/relationships/image" Target="../media/image2.sv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6EB"/>
        </a:solidFill>
        <a:effectLst/>
      </p:bgPr>
    </p:bg>
    <p:spTree>
      <p:nvGrpSpPr>
        <p:cNvPr id="1" name=""/>
        <p:cNvGrpSpPr/>
        <p:nvPr/>
      </p:nvGrpSpPr>
      <p:grpSpPr>
        <a:xfrm>
          <a:off x="0" y="0"/>
          <a:ext cx="0" cy="0"/>
          <a:chOff x="0" y="0"/>
          <a:chExt cx="0" cy="0"/>
        </a:xfrm>
      </p:grpSpPr>
      <p:grpSp>
        <p:nvGrpSpPr>
          <p:cNvPr id="2" name="Group 2"/>
          <p:cNvGrpSpPr/>
          <p:nvPr/>
        </p:nvGrpSpPr>
        <p:grpSpPr>
          <a:xfrm>
            <a:off x="-2756500" y="9023475"/>
            <a:ext cx="11219657" cy="1798387"/>
            <a:chOff x="0" y="0"/>
            <a:chExt cx="14959543" cy="2397850"/>
          </a:xfrm>
        </p:grpSpPr>
        <p:sp>
          <p:nvSpPr>
            <p:cNvPr id="3" name="Freeform 3"/>
            <p:cNvSpPr/>
            <p:nvPr/>
          </p:nvSpPr>
          <p:spPr>
            <a:xfrm flipH="1" flipV="1">
              <a:off x="2278606" y="0"/>
              <a:ext cx="12680937" cy="2397850"/>
            </a:xfrm>
            <a:custGeom>
              <a:avLst/>
              <a:gdLst/>
              <a:ahLst/>
              <a:cxnLst/>
              <a:rect l="l" t="t" r="r" b="b"/>
              <a:pathLst>
                <a:path w="12680937" h="2397850">
                  <a:moveTo>
                    <a:pt x="12680937" y="2397850"/>
                  </a:moveTo>
                  <a:lnTo>
                    <a:pt x="0" y="2397850"/>
                  </a:lnTo>
                  <a:lnTo>
                    <a:pt x="0" y="0"/>
                  </a:lnTo>
                  <a:lnTo>
                    <a:pt x="12680937" y="0"/>
                  </a:lnTo>
                  <a:lnTo>
                    <a:pt x="12680937" y="239785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084844" y="0"/>
              <a:ext cx="12680937" cy="2397850"/>
            </a:xfrm>
            <a:custGeom>
              <a:avLst/>
              <a:gdLst/>
              <a:ahLst/>
              <a:cxnLst/>
              <a:rect l="l" t="t" r="r" b="b"/>
              <a:pathLst>
                <a:path w="12680937" h="2397850">
                  <a:moveTo>
                    <a:pt x="12680937" y="2397850"/>
                  </a:moveTo>
                  <a:lnTo>
                    <a:pt x="0" y="2397850"/>
                  </a:lnTo>
                  <a:lnTo>
                    <a:pt x="0" y="0"/>
                  </a:lnTo>
                  <a:lnTo>
                    <a:pt x="12680937" y="0"/>
                  </a:lnTo>
                  <a:lnTo>
                    <a:pt x="12680937" y="239785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0" y="0"/>
              <a:ext cx="12680937" cy="2397850"/>
            </a:xfrm>
            <a:custGeom>
              <a:avLst/>
              <a:gdLst/>
              <a:ahLst/>
              <a:cxnLst/>
              <a:rect l="l" t="t" r="r" b="b"/>
              <a:pathLst>
                <a:path w="12680937" h="2397850">
                  <a:moveTo>
                    <a:pt x="12680937" y="2397850"/>
                  </a:moveTo>
                  <a:lnTo>
                    <a:pt x="0" y="2397850"/>
                  </a:lnTo>
                  <a:lnTo>
                    <a:pt x="0" y="0"/>
                  </a:lnTo>
                  <a:lnTo>
                    <a:pt x="12680937" y="0"/>
                  </a:lnTo>
                  <a:lnTo>
                    <a:pt x="12680937" y="239785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6" name="Freeform 6"/>
          <p:cNvSpPr/>
          <p:nvPr/>
        </p:nvSpPr>
        <p:spPr>
          <a:xfrm>
            <a:off x="16006440" y="2572950"/>
            <a:ext cx="4695311" cy="4114800"/>
          </a:xfrm>
          <a:custGeom>
            <a:avLst/>
            <a:gdLst/>
            <a:ahLst/>
            <a:cxnLst/>
            <a:rect l="l" t="t" r="r" b="b"/>
            <a:pathLst>
              <a:path w="4695311" h="4114800">
                <a:moveTo>
                  <a:pt x="0" y="0"/>
                </a:moveTo>
                <a:lnTo>
                  <a:pt x="4695311" y="0"/>
                </a:lnTo>
                <a:lnTo>
                  <a:pt x="46953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411864" y="-501440"/>
            <a:ext cx="3939304" cy="3576661"/>
          </a:xfrm>
          <a:custGeom>
            <a:avLst/>
            <a:gdLst/>
            <a:ahLst/>
            <a:cxnLst/>
            <a:rect l="l" t="t" r="r" b="b"/>
            <a:pathLst>
              <a:path w="3939304" h="3576661">
                <a:moveTo>
                  <a:pt x="0" y="0"/>
                </a:moveTo>
                <a:lnTo>
                  <a:pt x="3939304" y="0"/>
                </a:lnTo>
                <a:lnTo>
                  <a:pt x="3939304" y="3576660"/>
                </a:lnTo>
                <a:lnTo>
                  <a:pt x="0" y="357666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8" name="Group 8"/>
          <p:cNvGrpSpPr/>
          <p:nvPr/>
        </p:nvGrpSpPr>
        <p:grpSpPr>
          <a:xfrm>
            <a:off x="1028700" y="3417350"/>
            <a:ext cx="7920038" cy="1172802"/>
            <a:chOff x="0" y="0"/>
            <a:chExt cx="10560050" cy="1563736"/>
          </a:xfrm>
        </p:grpSpPr>
        <p:grpSp>
          <p:nvGrpSpPr>
            <p:cNvPr id="9" name="Group 9"/>
            <p:cNvGrpSpPr/>
            <p:nvPr/>
          </p:nvGrpSpPr>
          <p:grpSpPr>
            <a:xfrm>
              <a:off x="1845787" y="0"/>
              <a:ext cx="883280" cy="772870"/>
              <a:chOff x="0" y="0"/>
              <a:chExt cx="812800" cy="711200"/>
            </a:xfrm>
          </p:grpSpPr>
          <p:sp>
            <p:nvSpPr>
              <p:cNvPr id="10" name="Freeform 10"/>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4D6F78"/>
              </a:solidFill>
            </p:spPr>
          </p:sp>
          <p:sp>
            <p:nvSpPr>
              <p:cNvPr id="11" name="TextBox 11"/>
              <p:cNvSpPr txBox="1"/>
              <p:nvPr/>
            </p:nvSpPr>
            <p:spPr>
              <a:xfrm>
                <a:off x="127000" y="273050"/>
                <a:ext cx="558800" cy="387350"/>
              </a:xfrm>
              <a:prstGeom prst="rect">
                <a:avLst/>
              </a:prstGeom>
            </p:spPr>
            <p:txBody>
              <a:bodyPr lIns="50800" tIns="50800" rIns="50800" bIns="50800" rtlCol="0" anchor="ctr"/>
              <a:lstStyle/>
              <a:p>
                <a:pPr algn="ctr">
                  <a:lnSpc>
                    <a:spcPts val="3624"/>
                  </a:lnSpc>
                </a:pPr>
                <a:endParaRPr/>
              </a:p>
            </p:txBody>
          </p:sp>
        </p:grpSp>
        <p:sp>
          <p:nvSpPr>
            <p:cNvPr id="12" name="Freeform 12"/>
            <p:cNvSpPr/>
            <p:nvPr/>
          </p:nvSpPr>
          <p:spPr>
            <a:xfrm>
              <a:off x="0" y="347854"/>
              <a:ext cx="2421958" cy="1215882"/>
            </a:xfrm>
            <a:custGeom>
              <a:avLst/>
              <a:gdLst/>
              <a:ahLst/>
              <a:cxnLst/>
              <a:rect l="l" t="t" r="r" b="b"/>
              <a:pathLst>
                <a:path w="2421958" h="1215882">
                  <a:moveTo>
                    <a:pt x="0" y="0"/>
                  </a:moveTo>
                  <a:lnTo>
                    <a:pt x="2421958" y="0"/>
                  </a:lnTo>
                  <a:lnTo>
                    <a:pt x="2421958" y="1215882"/>
                  </a:lnTo>
                  <a:lnTo>
                    <a:pt x="0" y="12158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3" name="Group 13"/>
            <p:cNvGrpSpPr/>
            <p:nvPr/>
          </p:nvGrpSpPr>
          <p:grpSpPr>
            <a:xfrm>
              <a:off x="1080317" y="347854"/>
              <a:ext cx="8268753" cy="1215882"/>
              <a:chOff x="0" y="0"/>
              <a:chExt cx="952536" cy="140066"/>
            </a:xfrm>
          </p:grpSpPr>
          <p:sp>
            <p:nvSpPr>
              <p:cNvPr id="14" name="Freeform 14"/>
              <p:cNvSpPr/>
              <p:nvPr/>
            </p:nvSpPr>
            <p:spPr>
              <a:xfrm>
                <a:off x="0" y="0"/>
                <a:ext cx="952536" cy="140066"/>
              </a:xfrm>
              <a:custGeom>
                <a:avLst/>
                <a:gdLst/>
                <a:ahLst/>
                <a:cxnLst/>
                <a:rect l="l" t="t" r="r" b="b"/>
                <a:pathLst>
                  <a:path w="952536" h="140066">
                    <a:moveTo>
                      <a:pt x="0" y="0"/>
                    </a:moveTo>
                    <a:lnTo>
                      <a:pt x="952536" y="0"/>
                    </a:lnTo>
                    <a:lnTo>
                      <a:pt x="952536" y="140066"/>
                    </a:lnTo>
                    <a:lnTo>
                      <a:pt x="0" y="140066"/>
                    </a:lnTo>
                    <a:close/>
                  </a:path>
                </a:pathLst>
              </a:custGeom>
              <a:solidFill>
                <a:srgbClr val="0D4F4E"/>
              </a:solidFill>
            </p:spPr>
          </p:sp>
          <p:sp>
            <p:nvSpPr>
              <p:cNvPr id="15" name="TextBox 15"/>
              <p:cNvSpPr txBox="1"/>
              <p:nvPr/>
            </p:nvSpPr>
            <p:spPr>
              <a:xfrm>
                <a:off x="0" y="-57150"/>
                <a:ext cx="952536" cy="197216"/>
              </a:xfrm>
              <a:prstGeom prst="rect">
                <a:avLst/>
              </a:prstGeom>
            </p:spPr>
            <p:txBody>
              <a:bodyPr lIns="50800" tIns="50800" rIns="50800" bIns="50800" rtlCol="0" anchor="ctr"/>
              <a:lstStyle/>
              <a:p>
                <a:pPr algn="ctr">
                  <a:lnSpc>
                    <a:spcPts val="3624"/>
                  </a:lnSpc>
                </a:pPr>
                <a:endParaRPr/>
              </a:p>
            </p:txBody>
          </p:sp>
        </p:grpSp>
        <p:sp>
          <p:nvSpPr>
            <p:cNvPr id="16" name="Freeform 16"/>
            <p:cNvSpPr/>
            <p:nvPr/>
          </p:nvSpPr>
          <p:spPr>
            <a:xfrm flipV="1">
              <a:off x="8138092" y="347854"/>
              <a:ext cx="2421958" cy="1215882"/>
            </a:xfrm>
            <a:custGeom>
              <a:avLst/>
              <a:gdLst/>
              <a:ahLst/>
              <a:cxnLst/>
              <a:rect l="l" t="t" r="r" b="b"/>
              <a:pathLst>
                <a:path w="2421958" h="1215882">
                  <a:moveTo>
                    <a:pt x="0" y="1215882"/>
                  </a:moveTo>
                  <a:lnTo>
                    <a:pt x="2421958" y="1215882"/>
                  </a:lnTo>
                  <a:lnTo>
                    <a:pt x="2421958" y="0"/>
                  </a:lnTo>
                  <a:lnTo>
                    <a:pt x="0" y="0"/>
                  </a:lnTo>
                  <a:lnTo>
                    <a:pt x="0" y="1215882"/>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Freeform 17"/>
            <p:cNvSpPr/>
            <p:nvPr/>
          </p:nvSpPr>
          <p:spPr>
            <a:xfrm>
              <a:off x="383545" y="0"/>
              <a:ext cx="1903883" cy="955795"/>
            </a:xfrm>
            <a:custGeom>
              <a:avLst/>
              <a:gdLst/>
              <a:ahLst/>
              <a:cxnLst/>
              <a:rect l="l" t="t" r="r" b="b"/>
              <a:pathLst>
                <a:path w="1903883" h="955795">
                  <a:moveTo>
                    <a:pt x="0" y="0"/>
                  </a:moveTo>
                  <a:lnTo>
                    <a:pt x="1903882" y="0"/>
                  </a:lnTo>
                  <a:lnTo>
                    <a:pt x="1903882" y="955795"/>
                  </a:lnTo>
                  <a:lnTo>
                    <a:pt x="0" y="95579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sp>
        <p:nvSpPr>
          <p:cNvPr id="18" name="TextBox 18"/>
          <p:cNvSpPr txBox="1"/>
          <p:nvPr/>
        </p:nvSpPr>
        <p:spPr>
          <a:xfrm>
            <a:off x="3747688" y="502555"/>
            <a:ext cx="10792625" cy="2327963"/>
          </a:xfrm>
          <a:prstGeom prst="rect">
            <a:avLst/>
          </a:prstGeom>
        </p:spPr>
        <p:txBody>
          <a:bodyPr lIns="0" tIns="0" rIns="0" bIns="0" rtlCol="0" anchor="t">
            <a:spAutoFit/>
          </a:bodyPr>
          <a:lstStyle/>
          <a:p>
            <a:pPr algn="ctr">
              <a:lnSpc>
                <a:spcPts val="17856"/>
              </a:lnSpc>
            </a:pPr>
            <a:r>
              <a:rPr lang="en-US" sz="17006">
                <a:solidFill>
                  <a:srgbClr val="0D4F4E"/>
                </a:solidFill>
                <a:latin typeface="League Gothic"/>
                <a:ea typeface="League Gothic"/>
                <a:cs typeface="League Gothic"/>
                <a:sym typeface="League Gothic"/>
              </a:rPr>
              <a:t>PROJECT AKHIR</a:t>
            </a:r>
          </a:p>
        </p:txBody>
      </p:sp>
      <p:sp>
        <p:nvSpPr>
          <p:cNvPr id="19" name="TextBox 19"/>
          <p:cNvSpPr txBox="1"/>
          <p:nvPr/>
        </p:nvSpPr>
        <p:spPr>
          <a:xfrm>
            <a:off x="9026920" y="9182100"/>
            <a:ext cx="8338965" cy="515977"/>
          </a:xfrm>
          <a:prstGeom prst="rect">
            <a:avLst/>
          </a:prstGeom>
        </p:spPr>
        <p:txBody>
          <a:bodyPr lIns="0" tIns="0" rIns="0" bIns="0" rtlCol="0" anchor="t">
            <a:spAutoFit/>
          </a:bodyPr>
          <a:lstStyle/>
          <a:p>
            <a:pPr algn="ctr">
              <a:lnSpc>
                <a:spcPts val="4274"/>
              </a:lnSpc>
            </a:pPr>
            <a:r>
              <a:rPr lang="en-US" sz="2900" dirty="0">
                <a:solidFill>
                  <a:srgbClr val="0D4F4E"/>
                </a:solidFill>
                <a:latin typeface="Lora"/>
                <a:ea typeface="Lora"/>
                <a:cs typeface="Lora"/>
                <a:sym typeface="Lora"/>
              </a:rPr>
              <a:t>24.240.0031 | M. ATHFALUL FAZA WIBA PUTRA</a:t>
            </a:r>
          </a:p>
        </p:txBody>
      </p:sp>
      <p:sp>
        <p:nvSpPr>
          <p:cNvPr id="20" name="TextBox 20"/>
          <p:cNvSpPr txBox="1"/>
          <p:nvPr/>
        </p:nvSpPr>
        <p:spPr>
          <a:xfrm>
            <a:off x="4486207" y="2261921"/>
            <a:ext cx="9315586" cy="567906"/>
          </a:xfrm>
          <a:prstGeom prst="rect">
            <a:avLst/>
          </a:prstGeom>
        </p:spPr>
        <p:txBody>
          <a:bodyPr lIns="0" tIns="0" rIns="0" bIns="0" rtlCol="0" anchor="t">
            <a:spAutoFit/>
          </a:bodyPr>
          <a:lstStyle/>
          <a:p>
            <a:pPr algn="ctr">
              <a:lnSpc>
                <a:spcPts val="4775"/>
              </a:lnSpc>
            </a:pPr>
            <a:r>
              <a:rPr lang="en-US" sz="3293">
                <a:solidFill>
                  <a:srgbClr val="0D4F4E"/>
                </a:solidFill>
                <a:latin typeface="Lora"/>
                <a:ea typeface="Lora"/>
                <a:cs typeface="Lora"/>
                <a:sym typeface="Lora"/>
              </a:rPr>
              <a:t>ALGORITMA PEMROGRAMAN</a:t>
            </a:r>
          </a:p>
        </p:txBody>
      </p:sp>
      <p:sp>
        <p:nvSpPr>
          <p:cNvPr id="21" name="TextBox 21"/>
          <p:cNvSpPr txBox="1"/>
          <p:nvPr/>
        </p:nvSpPr>
        <p:spPr>
          <a:xfrm>
            <a:off x="1412039" y="4845706"/>
            <a:ext cx="10520725" cy="3298117"/>
          </a:xfrm>
          <a:prstGeom prst="rect">
            <a:avLst/>
          </a:prstGeom>
        </p:spPr>
        <p:txBody>
          <a:bodyPr lIns="0" tIns="0" rIns="0" bIns="0" rtlCol="0" anchor="t">
            <a:spAutoFit/>
          </a:bodyPr>
          <a:lstStyle/>
          <a:p>
            <a:pPr algn="just">
              <a:lnSpc>
                <a:spcPts val="3764"/>
              </a:lnSpc>
            </a:pPr>
            <a:r>
              <a:rPr lang="en-US" sz="2596" dirty="0">
                <a:solidFill>
                  <a:srgbClr val="0D4F4E"/>
                </a:solidFill>
                <a:latin typeface="Lora"/>
                <a:ea typeface="Lora"/>
                <a:cs typeface="Lora"/>
                <a:sym typeface="Lora"/>
              </a:rPr>
              <a:t>Di era </a:t>
            </a:r>
            <a:r>
              <a:rPr lang="en-US" sz="2596" dirty="0" err="1">
                <a:solidFill>
                  <a:srgbClr val="0D4F4E"/>
                </a:solidFill>
                <a:latin typeface="Lora"/>
                <a:ea typeface="Lora"/>
                <a:cs typeface="Lora"/>
                <a:sym typeface="Lora"/>
              </a:rPr>
              <a:t>teknologi</a:t>
            </a:r>
            <a:r>
              <a:rPr lang="en-US" sz="2596" dirty="0">
                <a:solidFill>
                  <a:srgbClr val="0D4F4E"/>
                </a:solidFill>
                <a:latin typeface="Lora"/>
                <a:ea typeface="Lora"/>
                <a:cs typeface="Lora"/>
                <a:sym typeface="Lora"/>
              </a:rPr>
              <a:t> yang </a:t>
            </a:r>
            <a:r>
              <a:rPr lang="en-US" sz="2596" dirty="0" err="1">
                <a:solidFill>
                  <a:srgbClr val="0D4F4E"/>
                </a:solidFill>
                <a:latin typeface="Lora"/>
                <a:ea typeface="Lora"/>
                <a:cs typeface="Lora"/>
                <a:sym typeface="Lora"/>
              </a:rPr>
              <a:t>sudah</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berkembang</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saat</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ini</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banyak</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perusahaan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bengkel</a:t>
            </a:r>
            <a:r>
              <a:rPr lang="en-US" sz="2596" dirty="0">
                <a:solidFill>
                  <a:srgbClr val="0D4F4E"/>
                </a:solidFill>
                <a:latin typeface="Lora"/>
                <a:ea typeface="Lora"/>
                <a:cs typeface="Lora"/>
                <a:sym typeface="Lora"/>
              </a:rPr>
              <a:t> yang </a:t>
            </a:r>
            <a:r>
              <a:rPr lang="en-US" sz="2596" dirty="0" err="1">
                <a:solidFill>
                  <a:srgbClr val="0D4F4E"/>
                </a:solidFill>
                <a:latin typeface="Lora"/>
                <a:ea typeface="Lora"/>
                <a:cs typeface="Lora"/>
                <a:sym typeface="Lora"/>
              </a:rPr>
              <a:t>masih</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menggunakan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cara</a:t>
            </a:r>
            <a:r>
              <a:rPr lang="en-US" sz="2596" dirty="0">
                <a:solidFill>
                  <a:srgbClr val="0D4F4E"/>
                </a:solidFill>
                <a:latin typeface="Lora"/>
                <a:ea typeface="Lora"/>
                <a:cs typeface="Lora"/>
                <a:sym typeface="Lora"/>
              </a:rPr>
              <a:t> manual </a:t>
            </a:r>
            <a:r>
              <a:rPr lang="en-US" sz="2596" dirty="0" err="1">
                <a:solidFill>
                  <a:srgbClr val="0D4F4E"/>
                </a:solidFill>
                <a:latin typeface="Lora"/>
                <a:ea typeface="Lora"/>
                <a:cs typeface="Lora"/>
                <a:sym typeface="Lora"/>
              </a:rPr>
              <a:t>untuk</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mengelola</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bisnisnya</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meliputi</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pencatatan</a:t>
            </a:r>
            <a:r>
              <a:rPr lang="en-US" sz="2596" dirty="0">
                <a:solidFill>
                  <a:srgbClr val="0D4F4E"/>
                </a:solidFill>
                <a:latin typeface="Lora"/>
                <a:ea typeface="Lora"/>
                <a:cs typeface="Lora"/>
                <a:sym typeface="Lora"/>
              </a:rPr>
              <a:t> data </a:t>
            </a:r>
            <a:r>
              <a:rPr lang="en-US" sz="2596" dirty="0" err="1">
                <a:solidFill>
                  <a:srgbClr val="0D4F4E"/>
                </a:solidFill>
                <a:latin typeface="Lora"/>
                <a:ea typeface="Lora"/>
                <a:cs typeface="Lora"/>
                <a:sym typeface="Lora"/>
              </a:rPr>
              <a:t>pelanggan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layanan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servis</a:t>
            </a:r>
            <a:r>
              <a:rPr lang="en-US" sz="2596" dirty="0">
                <a:solidFill>
                  <a:srgbClr val="0D4F4E"/>
                </a:solidFill>
                <a:latin typeface="Lora"/>
                <a:ea typeface="Lora"/>
                <a:cs typeface="Lora"/>
                <a:sym typeface="Lora"/>
              </a:rPr>
              <a:t>, dan </a:t>
            </a:r>
            <a:r>
              <a:rPr lang="en-US" sz="2596" dirty="0" err="1">
                <a:solidFill>
                  <a:srgbClr val="0D4F4E"/>
                </a:solidFill>
                <a:latin typeface="Lora"/>
                <a:ea typeface="Lora"/>
                <a:cs typeface="Lora"/>
                <a:sym typeface="Lora"/>
              </a:rPr>
              <a:t>perhitungan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harga</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Pengelolaan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secara</a:t>
            </a:r>
            <a:r>
              <a:rPr lang="en-US" sz="2596" dirty="0">
                <a:solidFill>
                  <a:srgbClr val="0D4F4E"/>
                </a:solidFill>
                <a:latin typeface="Lora"/>
                <a:ea typeface="Lora"/>
                <a:cs typeface="Lora"/>
                <a:sym typeface="Lora"/>
              </a:rPr>
              <a:t> manual </a:t>
            </a:r>
            <a:r>
              <a:rPr lang="en-US" sz="2596" dirty="0" err="1">
                <a:solidFill>
                  <a:srgbClr val="0D4F4E"/>
                </a:solidFill>
                <a:latin typeface="Lora"/>
                <a:ea typeface="Lora"/>
                <a:cs typeface="Lora"/>
                <a:sym typeface="Lora"/>
              </a:rPr>
              <a:t>ini</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rentan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kesalahan</a:t>
            </a:r>
            <a:r>
              <a:rPr lang="en-US" sz="2596" dirty="0">
                <a:solidFill>
                  <a:srgbClr val="0D4F4E"/>
                </a:solidFill>
                <a:latin typeface="Lora"/>
                <a:ea typeface="Lora"/>
                <a:cs typeface="Lora"/>
                <a:sym typeface="Lora"/>
              </a:rPr>
              <a:t> dan </a:t>
            </a:r>
            <a:r>
              <a:rPr lang="en-US" sz="2596" dirty="0" err="1">
                <a:solidFill>
                  <a:srgbClr val="0D4F4E"/>
                </a:solidFill>
                <a:latin typeface="Lora"/>
                <a:ea typeface="Lora"/>
                <a:cs typeface="Lora"/>
                <a:sym typeface="Lora"/>
              </a:rPr>
              <a:t>memiliki</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berbagai</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keterbatasan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seperti</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kesalahan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dalam</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pencatatan</a:t>
            </a:r>
            <a:r>
              <a:rPr lang="en-US" sz="2596" dirty="0">
                <a:solidFill>
                  <a:srgbClr val="0D4F4E"/>
                </a:solidFill>
                <a:latin typeface="Lora"/>
                <a:ea typeface="Lora"/>
                <a:cs typeface="Lora"/>
                <a:sym typeface="Lora"/>
              </a:rPr>
              <a:t> data </a:t>
            </a:r>
            <a:r>
              <a:rPr lang="en-US" sz="2596" dirty="0" err="1">
                <a:solidFill>
                  <a:srgbClr val="0D4F4E"/>
                </a:solidFill>
                <a:latin typeface="Lora"/>
                <a:ea typeface="Lora"/>
                <a:cs typeface="Lora"/>
                <a:sym typeface="Lora"/>
              </a:rPr>
              <a:t>pelanggan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jenis</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layanan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servis</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perhitungan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harga</a:t>
            </a:r>
            <a:r>
              <a:rPr lang="en-US" sz="2596" dirty="0">
                <a:solidFill>
                  <a:srgbClr val="0D4F4E"/>
                </a:solidFill>
                <a:latin typeface="Lora"/>
                <a:ea typeface="Lora"/>
                <a:cs typeface="Lora"/>
                <a:sym typeface="Lora"/>
              </a:rPr>
              <a:t>, dan </a:t>
            </a:r>
            <a:r>
              <a:rPr lang="en-US" sz="2596" dirty="0" err="1">
                <a:solidFill>
                  <a:srgbClr val="0D4F4E"/>
                </a:solidFill>
                <a:latin typeface="Lora"/>
                <a:ea typeface="Lora"/>
                <a:cs typeface="Lora"/>
                <a:sym typeface="Lora"/>
              </a:rPr>
              <a:t>kurang</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efisensinya</a:t>
            </a:r>
            <a:r>
              <a:rPr lang="en-US" sz="2596" dirty="0">
                <a:solidFill>
                  <a:srgbClr val="0D4F4E"/>
                </a:solidFill>
                <a:latin typeface="Lora"/>
                <a:ea typeface="Lora"/>
                <a:cs typeface="Lora"/>
                <a:sym typeface="Lora"/>
              </a:rPr>
              <a:t> proses </a:t>
            </a:r>
            <a:r>
              <a:rPr lang="en-US" sz="2596" dirty="0" err="1">
                <a:solidFill>
                  <a:srgbClr val="0D4F4E"/>
                </a:solidFill>
                <a:latin typeface="Lora"/>
                <a:ea typeface="Lora"/>
                <a:cs typeface="Lora"/>
                <a:sym typeface="Lora"/>
              </a:rPr>
              <a:t>pelayanan</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kepada</a:t>
            </a:r>
            <a:r>
              <a:rPr lang="en-US" sz="2596" dirty="0">
                <a:solidFill>
                  <a:srgbClr val="0D4F4E"/>
                </a:solidFill>
                <a:latin typeface="Lora"/>
                <a:ea typeface="Lora"/>
                <a:cs typeface="Lora"/>
                <a:sym typeface="Lora"/>
              </a:rPr>
              <a:t> </a:t>
            </a:r>
            <a:r>
              <a:rPr lang="en-US" sz="2596" dirty="0" err="1">
                <a:solidFill>
                  <a:srgbClr val="0D4F4E"/>
                </a:solidFill>
                <a:latin typeface="Lora"/>
                <a:ea typeface="Lora"/>
                <a:cs typeface="Lora"/>
                <a:sym typeface="Lora"/>
              </a:rPr>
              <a:t>pelanggan</a:t>
            </a:r>
            <a:r>
              <a:rPr lang="en-US" sz="2596" dirty="0">
                <a:solidFill>
                  <a:srgbClr val="0D4F4E"/>
                </a:solidFill>
                <a:latin typeface="Lora"/>
                <a:ea typeface="Lora"/>
                <a:cs typeface="Lora"/>
                <a:sym typeface="Lora"/>
              </a:rPr>
              <a:t>.</a:t>
            </a:r>
          </a:p>
        </p:txBody>
      </p:sp>
      <p:sp>
        <p:nvSpPr>
          <p:cNvPr id="22" name="TextBox 22"/>
          <p:cNvSpPr txBox="1"/>
          <p:nvPr/>
        </p:nvSpPr>
        <p:spPr>
          <a:xfrm>
            <a:off x="2701771" y="3839541"/>
            <a:ext cx="5789961" cy="514350"/>
          </a:xfrm>
          <a:prstGeom prst="rect">
            <a:avLst/>
          </a:prstGeom>
        </p:spPr>
        <p:txBody>
          <a:bodyPr lIns="0" tIns="0" rIns="0" bIns="0" rtlCol="0" anchor="t">
            <a:spAutoFit/>
          </a:bodyPr>
          <a:lstStyle/>
          <a:p>
            <a:pPr algn="l">
              <a:lnSpc>
                <a:spcPts val="4200"/>
              </a:lnSpc>
            </a:pPr>
            <a:r>
              <a:rPr lang="en-US" sz="3000" b="1">
                <a:solidFill>
                  <a:srgbClr val="FFFFFF"/>
                </a:solidFill>
                <a:latin typeface="Lora Bold"/>
                <a:ea typeface="Lora Bold"/>
                <a:cs typeface="Lora Bold"/>
                <a:sym typeface="Lora Bold"/>
              </a:rPr>
              <a:t>Latar Belakang &amp; Permasalahan</a:t>
            </a:r>
          </a:p>
        </p:txBody>
      </p:sp>
      <p:sp>
        <p:nvSpPr>
          <p:cNvPr id="24" name="TextBox 7"/>
          <p:cNvSpPr txBox="1"/>
          <p:nvPr/>
        </p:nvSpPr>
        <p:spPr>
          <a:xfrm>
            <a:off x="7509659" y="9420925"/>
            <a:ext cx="6892141" cy="720710"/>
          </a:xfrm>
          <a:prstGeom prst="rect">
            <a:avLst/>
          </a:prstGeom>
        </p:spPr>
        <p:txBody>
          <a:bodyPr lIns="0" tIns="0" rIns="0" bIns="0" rtlCol="0" anchor="t">
            <a:spAutoFit/>
          </a:bodyPr>
          <a:lstStyle/>
          <a:p>
            <a:pPr algn="ctr">
              <a:lnSpc>
                <a:spcPts val="6525"/>
              </a:lnSpc>
            </a:pPr>
            <a:r>
              <a:rPr lang="en-US" sz="2900" u="sng" dirty="0">
                <a:solidFill>
                  <a:srgbClr val="0D4F4E"/>
                </a:solidFill>
                <a:latin typeface="Lora"/>
                <a:ea typeface="Lora"/>
                <a:cs typeface="Lora"/>
                <a:sym typeface="Lora"/>
                <a:hlinkClick r:id="rId14" tooltip="http://s.id/tugasAkhirFaza"/>
              </a:rPr>
              <a:t>s.id/</a:t>
            </a:r>
            <a:r>
              <a:rPr lang="en-US" sz="2900" u="sng" dirty="0" err="1">
                <a:solidFill>
                  <a:srgbClr val="0D4F4E"/>
                </a:solidFill>
                <a:latin typeface="Lora"/>
                <a:ea typeface="Lora"/>
                <a:cs typeface="Lora"/>
                <a:sym typeface="Lora"/>
                <a:hlinkClick r:id="rId14" tooltip="http://s.id/tugasAkhirFaza"/>
              </a:rPr>
              <a:t>tugasAkhirFaza</a:t>
            </a:r>
            <a:endParaRPr lang="en-US" sz="2900" u="sng" dirty="0">
              <a:solidFill>
                <a:srgbClr val="0D4F4E"/>
              </a:solidFill>
              <a:latin typeface="Lora"/>
              <a:ea typeface="Lora"/>
              <a:cs typeface="Lora"/>
              <a:sym typeface="Lora"/>
              <a:hlinkClick r:id="rId14" tooltip="http://s.id/tugasAkhirFaz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6EB"/>
        </a:solidFill>
        <a:effectLst/>
      </p:bgPr>
    </p:bg>
    <p:spTree>
      <p:nvGrpSpPr>
        <p:cNvPr id="1" name=""/>
        <p:cNvGrpSpPr/>
        <p:nvPr/>
      </p:nvGrpSpPr>
      <p:grpSpPr>
        <a:xfrm>
          <a:off x="0" y="0"/>
          <a:ext cx="0" cy="0"/>
          <a:chOff x="0" y="0"/>
          <a:chExt cx="0" cy="0"/>
        </a:xfrm>
      </p:grpSpPr>
      <p:grpSp>
        <p:nvGrpSpPr>
          <p:cNvPr id="2" name="Group 2"/>
          <p:cNvGrpSpPr/>
          <p:nvPr/>
        </p:nvGrpSpPr>
        <p:grpSpPr>
          <a:xfrm>
            <a:off x="10331905" y="8988216"/>
            <a:ext cx="11219657" cy="1798387"/>
            <a:chOff x="0" y="0"/>
            <a:chExt cx="14959543" cy="2397850"/>
          </a:xfrm>
        </p:grpSpPr>
        <p:sp>
          <p:nvSpPr>
            <p:cNvPr id="3" name="Freeform 3"/>
            <p:cNvSpPr/>
            <p:nvPr/>
          </p:nvSpPr>
          <p:spPr>
            <a:xfrm flipV="1">
              <a:off x="0"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084844"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2278606"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6" name="TextBox 6"/>
          <p:cNvSpPr txBox="1"/>
          <p:nvPr/>
        </p:nvSpPr>
        <p:spPr>
          <a:xfrm>
            <a:off x="5179384" y="946249"/>
            <a:ext cx="7409461" cy="1371600"/>
          </a:xfrm>
          <a:prstGeom prst="rect">
            <a:avLst/>
          </a:prstGeom>
        </p:spPr>
        <p:txBody>
          <a:bodyPr lIns="0" tIns="0" rIns="0" bIns="0" rtlCol="0" anchor="t">
            <a:spAutoFit/>
          </a:bodyPr>
          <a:lstStyle/>
          <a:p>
            <a:pPr algn="ctr">
              <a:lnSpc>
                <a:spcPts val="10499"/>
              </a:lnSpc>
            </a:pPr>
            <a:r>
              <a:rPr lang="en-US" sz="9999">
                <a:solidFill>
                  <a:srgbClr val="0D4F4E"/>
                </a:solidFill>
                <a:latin typeface="League Gothic"/>
                <a:ea typeface="League Gothic"/>
                <a:cs typeface="League Gothic"/>
                <a:sym typeface="League Gothic"/>
              </a:rPr>
              <a:t>TUJUAN &amp; MANFAAT</a:t>
            </a:r>
          </a:p>
        </p:txBody>
      </p:sp>
      <p:sp>
        <p:nvSpPr>
          <p:cNvPr id="7" name="Freeform 7"/>
          <p:cNvSpPr/>
          <p:nvPr/>
        </p:nvSpPr>
        <p:spPr>
          <a:xfrm>
            <a:off x="15289648" y="644348"/>
            <a:ext cx="3939304" cy="3576661"/>
          </a:xfrm>
          <a:custGeom>
            <a:avLst/>
            <a:gdLst/>
            <a:ahLst/>
            <a:cxnLst/>
            <a:rect l="l" t="t" r="r" b="b"/>
            <a:pathLst>
              <a:path w="3939304" h="3576661">
                <a:moveTo>
                  <a:pt x="0" y="0"/>
                </a:moveTo>
                <a:lnTo>
                  <a:pt x="3939304" y="0"/>
                </a:lnTo>
                <a:lnTo>
                  <a:pt x="3939304" y="3576661"/>
                </a:lnTo>
                <a:lnTo>
                  <a:pt x="0" y="35766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483147" y="2974997"/>
            <a:ext cx="6732954" cy="1722575"/>
            <a:chOff x="0" y="0"/>
            <a:chExt cx="8977273" cy="2296766"/>
          </a:xfrm>
        </p:grpSpPr>
        <p:grpSp>
          <p:nvGrpSpPr>
            <p:cNvPr id="9" name="Group 9"/>
            <p:cNvGrpSpPr/>
            <p:nvPr/>
          </p:nvGrpSpPr>
          <p:grpSpPr>
            <a:xfrm>
              <a:off x="0" y="0"/>
              <a:ext cx="8763067" cy="1993674"/>
              <a:chOff x="0" y="0"/>
              <a:chExt cx="1730976" cy="393812"/>
            </a:xfrm>
          </p:grpSpPr>
          <p:sp>
            <p:nvSpPr>
              <p:cNvPr id="10" name="Freeform 10"/>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0D4F4E"/>
              </a:solidFill>
            </p:spPr>
          </p:sp>
          <p:sp>
            <p:nvSpPr>
              <p:cNvPr id="11" name="TextBox 11"/>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nvGrpSpPr>
            <p:cNvPr id="12" name="Group 12"/>
            <p:cNvGrpSpPr/>
            <p:nvPr/>
          </p:nvGrpSpPr>
          <p:grpSpPr>
            <a:xfrm>
              <a:off x="214206" y="303092"/>
              <a:ext cx="8763067" cy="1993674"/>
              <a:chOff x="0" y="0"/>
              <a:chExt cx="1730976" cy="393812"/>
            </a:xfrm>
          </p:grpSpPr>
          <p:sp>
            <p:nvSpPr>
              <p:cNvPr id="13" name="Freeform 13"/>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FEF6EB"/>
              </a:solidFill>
              <a:ln w="38100" cap="rnd">
                <a:solidFill>
                  <a:srgbClr val="0D4F4E"/>
                </a:solidFill>
                <a:prstDash val="solid"/>
                <a:round/>
              </a:ln>
            </p:spPr>
          </p:sp>
          <p:sp>
            <p:nvSpPr>
              <p:cNvPr id="14" name="TextBox 14"/>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sp>
        <p:nvSpPr>
          <p:cNvPr id="15" name="TextBox 15"/>
          <p:cNvSpPr txBox="1"/>
          <p:nvPr/>
        </p:nvSpPr>
        <p:spPr>
          <a:xfrm>
            <a:off x="1682188" y="3372998"/>
            <a:ext cx="5935955" cy="1046912"/>
          </a:xfrm>
          <a:prstGeom prst="rect">
            <a:avLst/>
          </a:prstGeom>
        </p:spPr>
        <p:txBody>
          <a:bodyPr lIns="0" tIns="0" rIns="0" bIns="0" rtlCol="0" anchor="t">
            <a:spAutoFit/>
          </a:bodyPr>
          <a:lstStyle/>
          <a:p>
            <a:pPr marL="654823" lvl="1" indent="-327412" algn="l">
              <a:lnSpc>
                <a:spcPts val="4246"/>
              </a:lnSpc>
              <a:buAutoNum type="arabicPeriod"/>
            </a:pPr>
            <a:r>
              <a:rPr lang="en-US" sz="3032">
                <a:solidFill>
                  <a:srgbClr val="0D4F4E"/>
                </a:solidFill>
                <a:latin typeface="Lora"/>
                <a:ea typeface="Lora"/>
                <a:cs typeface="Lora"/>
                <a:sym typeface="Lora"/>
              </a:rPr>
              <a:t>Mengelola data pengunjung bengkel.</a:t>
            </a:r>
          </a:p>
        </p:txBody>
      </p:sp>
      <p:grpSp>
        <p:nvGrpSpPr>
          <p:cNvPr id="16" name="Group 16"/>
          <p:cNvGrpSpPr/>
          <p:nvPr/>
        </p:nvGrpSpPr>
        <p:grpSpPr>
          <a:xfrm>
            <a:off x="1457325" y="5010460"/>
            <a:ext cx="6732954" cy="1722575"/>
            <a:chOff x="0" y="0"/>
            <a:chExt cx="8977273" cy="2296766"/>
          </a:xfrm>
        </p:grpSpPr>
        <p:grpSp>
          <p:nvGrpSpPr>
            <p:cNvPr id="17" name="Group 17"/>
            <p:cNvGrpSpPr/>
            <p:nvPr/>
          </p:nvGrpSpPr>
          <p:grpSpPr>
            <a:xfrm>
              <a:off x="0" y="0"/>
              <a:ext cx="8763067" cy="1993674"/>
              <a:chOff x="0" y="0"/>
              <a:chExt cx="1730976" cy="393812"/>
            </a:xfrm>
          </p:grpSpPr>
          <p:sp>
            <p:nvSpPr>
              <p:cNvPr id="18" name="Freeform 18"/>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0D4F4E"/>
              </a:solidFill>
            </p:spPr>
          </p:sp>
          <p:sp>
            <p:nvSpPr>
              <p:cNvPr id="19" name="TextBox 19"/>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nvGrpSpPr>
            <p:cNvPr id="20" name="Group 20"/>
            <p:cNvGrpSpPr/>
            <p:nvPr/>
          </p:nvGrpSpPr>
          <p:grpSpPr>
            <a:xfrm>
              <a:off x="214206" y="303092"/>
              <a:ext cx="8763067" cy="1993674"/>
              <a:chOff x="0" y="0"/>
              <a:chExt cx="1730976" cy="393812"/>
            </a:xfrm>
          </p:grpSpPr>
          <p:sp>
            <p:nvSpPr>
              <p:cNvPr id="21" name="Freeform 21"/>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FEF6EB"/>
              </a:solidFill>
              <a:ln w="38100" cap="rnd">
                <a:solidFill>
                  <a:srgbClr val="0D4F4E"/>
                </a:solidFill>
                <a:prstDash val="solid"/>
                <a:round/>
              </a:ln>
            </p:spPr>
          </p:sp>
          <p:sp>
            <p:nvSpPr>
              <p:cNvPr id="22" name="TextBox 22"/>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sp>
        <p:nvSpPr>
          <p:cNvPr id="23" name="TextBox 23"/>
          <p:cNvSpPr txBox="1"/>
          <p:nvPr/>
        </p:nvSpPr>
        <p:spPr>
          <a:xfrm>
            <a:off x="1976688" y="5376867"/>
            <a:ext cx="6040163" cy="1046912"/>
          </a:xfrm>
          <a:prstGeom prst="rect">
            <a:avLst/>
          </a:prstGeom>
        </p:spPr>
        <p:txBody>
          <a:bodyPr lIns="0" tIns="0" rIns="0" bIns="0" rtlCol="0" anchor="t">
            <a:spAutoFit/>
          </a:bodyPr>
          <a:lstStyle/>
          <a:p>
            <a:pPr algn="l">
              <a:lnSpc>
                <a:spcPts val="4246"/>
              </a:lnSpc>
            </a:pPr>
            <a:r>
              <a:rPr lang="en-US" sz="3032">
                <a:solidFill>
                  <a:srgbClr val="0D4F4E"/>
                </a:solidFill>
                <a:latin typeface="Lora"/>
                <a:ea typeface="Lora"/>
                <a:cs typeface="Lora"/>
                <a:sym typeface="Lora"/>
              </a:rPr>
              <a:t>2. Mengotomasi perhitungan</a:t>
            </a:r>
          </a:p>
          <a:p>
            <a:pPr algn="l">
              <a:lnSpc>
                <a:spcPts val="4246"/>
              </a:lnSpc>
            </a:pPr>
            <a:r>
              <a:rPr lang="en-US" sz="3032">
                <a:solidFill>
                  <a:srgbClr val="0D4F4E"/>
                </a:solidFill>
                <a:latin typeface="Lora"/>
                <a:ea typeface="Lora"/>
                <a:cs typeface="Lora"/>
                <a:sym typeface="Lora"/>
              </a:rPr>
              <a:t>    biaya layanan.</a:t>
            </a:r>
          </a:p>
        </p:txBody>
      </p:sp>
      <p:grpSp>
        <p:nvGrpSpPr>
          <p:cNvPr id="24" name="Group 24"/>
          <p:cNvGrpSpPr/>
          <p:nvPr/>
        </p:nvGrpSpPr>
        <p:grpSpPr>
          <a:xfrm>
            <a:off x="1483147" y="7045924"/>
            <a:ext cx="6732954" cy="1722575"/>
            <a:chOff x="0" y="0"/>
            <a:chExt cx="8977273" cy="2296766"/>
          </a:xfrm>
        </p:grpSpPr>
        <p:grpSp>
          <p:nvGrpSpPr>
            <p:cNvPr id="25" name="Group 25"/>
            <p:cNvGrpSpPr/>
            <p:nvPr/>
          </p:nvGrpSpPr>
          <p:grpSpPr>
            <a:xfrm>
              <a:off x="0" y="0"/>
              <a:ext cx="8763067" cy="1993674"/>
              <a:chOff x="0" y="0"/>
              <a:chExt cx="1730976" cy="393812"/>
            </a:xfrm>
          </p:grpSpPr>
          <p:sp>
            <p:nvSpPr>
              <p:cNvPr id="26" name="Freeform 26"/>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0D4F4E"/>
              </a:solidFill>
            </p:spPr>
          </p:sp>
          <p:sp>
            <p:nvSpPr>
              <p:cNvPr id="27" name="TextBox 27"/>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nvGrpSpPr>
            <p:cNvPr id="28" name="Group 28"/>
            <p:cNvGrpSpPr/>
            <p:nvPr/>
          </p:nvGrpSpPr>
          <p:grpSpPr>
            <a:xfrm>
              <a:off x="214206" y="303092"/>
              <a:ext cx="8763067" cy="1993674"/>
              <a:chOff x="0" y="0"/>
              <a:chExt cx="1730976" cy="393812"/>
            </a:xfrm>
          </p:grpSpPr>
          <p:sp>
            <p:nvSpPr>
              <p:cNvPr id="29" name="Freeform 29"/>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FEF6EB"/>
              </a:solidFill>
              <a:ln w="38100" cap="rnd">
                <a:solidFill>
                  <a:srgbClr val="0D4F4E"/>
                </a:solidFill>
                <a:prstDash val="solid"/>
                <a:round/>
              </a:ln>
            </p:spPr>
          </p:sp>
          <p:sp>
            <p:nvSpPr>
              <p:cNvPr id="30" name="TextBox 30"/>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sp>
        <p:nvSpPr>
          <p:cNvPr id="31" name="TextBox 31"/>
          <p:cNvSpPr txBox="1"/>
          <p:nvPr/>
        </p:nvSpPr>
        <p:spPr>
          <a:xfrm>
            <a:off x="1976688" y="7409310"/>
            <a:ext cx="5840705" cy="1046912"/>
          </a:xfrm>
          <a:prstGeom prst="rect">
            <a:avLst/>
          </a:prstGeom>
        </p:spPr>
        <p:txBody>
          <a:bodyPr lIns="0" tIns="0" rIns="0" bIns="0" rtlCol="0" anchor="t">
            <a:spAutoFit/>
          </a:bodyPr>
          <a:lstStyle/>
          <a:p>
            <a:pPr algn="l">
              <a:lnSpc>
                <a:spcPts val="4246"/>
              </a:lnSpc>
            </a:pPr>
            <a:r>
              <a:rPr lang="en-US" sz="3032">
                <a:solidFill>
                  <a:srgbClr val="0D4F4E"/>
                </a:solidFill>
                <a:latin typeface="Lora"/>
                <a:ea typeface="Lora"/>
                <a:cs typeface="Lora"/>
                <a:sym typeface="Lora"/>
              </a:rPr>
              <a:t>3. Menyediakan fitur manajemen</a:t>
            </a:r>
          </a:p>
          <a:p>
            <a:pPr algn="l">
              <a:lnSpc>
                <a:spcPts val="4246"/>
              </a:lnSpc>
            </a:pPr>
            <a:r>
              <a:rPr lang="en-US" sz="3032">
                <a:solidFill>
                  <a:srgbClr val="0D4F4E"/>
                </a:solidFill>
                <a:latin typeface="Lora"/>
                <a:ea typeface="Lora"/>
                <a:cs typeface="Lora"/>
                <a:sym typeface="Lora"/>
              </a:rPr>
              <a:t>    data.</a:t>
            </a:r>
          </a:p>
        </p:txBody>
      </p:sp>
      <p:grpSp>
        <p:nvGrpSpPr>
          <p:cNvPr id="32" name="Group 32"/>
          <p:cNvGrpSpPr/>
          <p:nvPr/>
        </p:nvGrpSpPr>
        <p:grpSpPr>
          <a:xfrm>
            <a:off x="9651499" y="2974997"/>
            <a:ext cx="6732954" cy="1722575"/>
            <a:chOff x="0" y="0"/>
            <a:chExt cx="8977273" cy="2296766"/>
          </a:xfrm>
        </p:grpSpPr>
        <p:grpSp>
          <p:nvGrpSpPr>
            <p:cNvPr id="33" name="Group 33"/>
            <p:cNvGrpSpPr/>
            <p:nvPr/>
          </p:nvGrpSpPr>
          <p:grpSpPr>
            <a:xfrm>
              <a:off x="0" y="0"/>
              <a:ext cx="8763067" cy="1993674"/>
              <a:chOff x="0" y="0"/>
              <a:chExt cx="1730976" cy="393812"/>
            </a:xfrm>
          </p:grpSpPr>
          <p:sp>
            <p:nvSpPr>
              <p:cNvPr id="34" name="Freeform 34"/>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0D4F4E"/>
              </a:solidFill>
            </p:spPr>
          </p:sp>
          <p:sp>
            <p:nvSpPr>
              <p:cNvPr id="35" name="TextBox 35"/>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nvGrpSpPr>
            <p:cNvPr id="36" name="Group 36"/>
            <p:cNvGrpSpPr/>
            <p:nvPr/>
          </p:nvGrpSpPr>
          <p:grpSpPr>
            <a:xfrm>
              <a:off x="214206" y="303092"/>
              <a:ext cx="8763067" cy="1993674"/>
              <a:chOff x="0" y="0"/>
              <a:chExt cx="1730976" cy="393812"/>
            </a:xfrm>
          </p:grpSpPr>
          <p:sp>
            <p:nvSpPr>
              <p:cNvPr id="37" name="Freeform 37"/>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FEF6EB"/>
              </a:solidFill>
              <a:ln w="38100" cap="rnd">
                <a:solidFill>
                  <a:srgbClr val="0D4F4E"/>
                </a:solidFill>
                <a:prstDash val="solid"/>
                <a:round/>
              </a:ln>
            </p:spPr>
          </p:sp>
          <p:sp>
            <p:nvSpPr>
              <p:cNvPr id="38" name="TextBox 38"/>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sp>
        <p:nvSpPr>
          <p:cNvPr id="39" name="TextBox 39"/>
          <p:cNvSpPr txBox="1"/>
          <p:nvPr/>
        </p:nvSpPr>
        <p:spPr>
          <a:xfrm>
            <a:off x="10005779" y="3372998"/>
            <a:ext cx="5935955" cy="513512"/>
          </a:xfrm>
          <a:prstGeom prst="rect">
            <a:avLst/>
          </a:prstGeom>
        </p:spPr>
        <p:txBody>
          <a:bodyPr lIns="0" tIns="0" rIns="0" bIns="0" rtlCol="0" anchor="t">
            <a:spAutoFit/>
          </a:bodyPr>
          <a:lstStyle/>
          <a:p>
            <a:pPr marL="654823" lvl="1" indent="-327412" algn="l">
              <a:lnSpc>
                <a:spcPts val="4246"/>
              </a:lnSpc>
              <a:buAutoNum type="arabicPeriod"/>
            </a:pPr>
            <a:r>
              <a:rPr lang="en-US" sz="3032">
                <a:solidFill>
                  <a:srgbClr val="0D4F4E"/>
                </a:solidFill>
                <a:latin typeface="Lora"/>
                <a:ea typeface="Lora"/>
                <a:cs typeface="Lora"/>
                <a:sym typeface="Lora"/>
              </a:rPr>
              <a:t>Efisiensi pengolahan data.</a:t>
            </a:r>
          </a:p>
        </p:txBody>
      </p:sp>
      <p:grpSp>
        <p:nvGrpSpPr>
          <p:cNvPr id="40" name="Group 40"/>
          <p:cNvGrpSpPr/>
          <p:nvPr/>
        </p:nvGrpSpPr>
        <p:grpSpPr>
          <a:xfrm>
            <a:off x="9625677" y="5010460"/>
            <a:ext cx="6732954" cy="1722575"/>
            <a:chOff x="0" y="0"/>
            <a:chExt cx="8977273" cy="2296766"/>
          </a:xfrm>
        </p:grpSpPr>
        <p:grpSp>
          <p:nvGrpSpPr>
            <p:cNvPr id="41" name="Group 41"/>
            <p:cNvGrpSpPr/>
            <p:nvPr/>
          </p:nvGrpSpPr>
          <p:grpSpPr>
            <a:xfrm>
              <a:off x="0" y="0"/>
              <a:ext cx="8763067" cy="1993674"/>
              <a:chOff x="0" y="0"/>
              <a:chExt cx="1730976" cy="393812"/>
            </a:xfrm>
          </p:grpSpPr>
          <p:sp>
            <p:nvSpPr>
              <p:cNvPr id="42" name="Freeform 42"/>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0D4F4E"/>
              </a:solidFill>
            </p:spPr>
          </p:sp>
          <p:sp>
            <p:nvSpPr>
              <p:cNvPr id="43" name="TextBox 43"/>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nvGrpSpPr>
            <p:cNvPr id="44" name="Group 44"/>
            <p:cNvGrpSpPr/>
            <p:nvPr/>
          </p:nvGrpSpPr>
          <p:grpSpPr>
            <a:xfrm>
              <a:off x="214206" y="303092"/>
              <a:ext cx="8763067" cy="1993674"/>
              <a:chOff x="0" y="0"/>
              <a:chExt cx="1730976" cy="393812"/>
            </a:xfrm>
          </p:grpSpPr>
          <p:sp>
            <p:nvSpPr>
              <p:cNvPr id="45" name="Freeform 45"/>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FEF6EB"/>
              </a:solidFill>
              <a:ln w="38100" cap="rnd">
                <a:solidFill>
                  <a:srgbClr val="0D4F4E"/>
                </a:solidFill>
                <a:prstDash val="solid"/>
                <a:round/>
              </a:ln>
            </p:spPr>
          </p:sp>
          <p:sp>
            <p:nvSpPr>
              <p:cNvPr id="46" name="TextBox 46"/>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sp>
        <p:nvSpPr>
          <p:cNvPr id="47" name="TextBox 47"/>
          <p:cNvSpPr txBox="1"/>
          <p:nvPr/>
        </p:nvSpPr>
        <p:spPr>
          <a:xfrm>
            <a:off x="10331905" y="5386392"/>
            <a:ext cx="5796694" cy="1046912"/>
          </a:xfrm>
          <a:prstGeom prst="rect">
            <a:avLst/>
          </a:prstGeom>
        </p:spPr>
        <p:txBody>
          <a:bodyPr lIns="0" tIns="0" rIns="0" bIns="0" rtlCol="0" anchor="t">
            <a:spAutoFit/>
          </a:bodyPr>
          <a:lstStyle/>
          <a:p>
            <a:pPr algn="l">
              <a:lnSpc>
                <a:spcPts val="4246"/>
              </a:lnSpc>
            </a:pPr>
            <a:r>
              <a:rPr lang="en-US" sz="3032">
                <a:solidFill>
                  <a:srgbClr val="0D4F4E"/>
                </a:solidFill>
                <a:latin typeface="Lora"/>
                <a:ea typeface="Lora"/>
                <a:cs typeface="Lora"/>
                <a:sym typeface="Lora"/>
              </a:rPr>
              <a:t>2. Pengurangan kesalahan </a:t>
            </a:r>
          </a:p>
          <a:p>
            <a:pPr algn="l">
              <a:lnSpc>
                <a:spcPts val="4246"/>
              </a:lnSpc>
            </a:pPr>
            <a:r>
              <a:rPr lang="en-US" sz="3032">
                <a:solidFill>
                  <a:srgbClr val="0D4F4E"/>
                </a:solidFill>
                <a:latin typeface="Lora"/>
                <a:ea typeface="Lora"/>
                <a:cs typeface="Lora"/>
                <a:sym typeface="Lora"/>
              </a:rPr>
              <a:t>    manual.</a:t>
            </a:r>
          </a:p>
        </p:txBody>
      </p:sp>
      <p:grpSp>
        <p:nvGrpSpPr>
          <p:cNvPr id="48" name="Group 48"/>
          <p:cNvGrpSpPr/>
          <p:nvPr/>
        </p:nvGrpSpPr>
        <p:grpSpPr>
          <a:xfrm>
            <a:off x="9651499" y="7045924"/>
            <a:ext cx="6732954" cy="1722575"/>
            <a:chOff x="0" y="0"/>
            <a:chExt cx="8977273" cy="2296766"/>
          </a:xfrm>
        </p:grpSpPr>
        <p:grpSp>
          <p:nvGrpSpPr>
            <p:cNvPr id="49" name="Group 49"/>
            <p:cNvGrpSpPr/>
            <p:nvPr/>
          </p:nvGrpSpPr>
          <p:grpSpPr>
            <a:xfrm>
              <a:off x="0" y="0"/>
              <a:ext cx="8763067" cy="1993674"/>
              <a:chOff x="0" y="0"/>
              <a:chExt cx="1730976" cy="393812"/>
            </a:xfrm>
          </p:grpSpPr>
          <p:sp>
            <p:nvSpPr>
              <p:cNvPr id="50" name="Freeform 50"/>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0D4F4E"/>
              </a:solidFill>
            </p:spPr>
          </p:sp>
          <p:sp>
            <p:nvSpPr>
              <p:cNvPr id="51" name="TextBox 51"/>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nvGrpSpPr>
            <p:cNvPr id="52" name="Group 52"/>
            <p:cNvGrpSpPr/>
            <p:nvPr/>
          </p:nvGrpSpPr>
          <p:grpSpPr>
            <a:xfrm>
              <a:off x="214206" y="303092"/>
              <a:ext cx="8763067" cy="1993674"/>
              <a:chOff x="0" y="0"/>
              <a:chExt cx="1730976" cy="393812"/>
            </a:xfrm>
          </p:grpSpPr>
          <p:sp>
            <p:nvSpPr>
              <p:cNvPr id="53" name="Freeform 53"/>
              <p:cNvSpPr/>
              <p:nvPr/>
            </p:nvSpPr>
            <p:spPr>
              <a:xfrm>
                <a:off x="0" y="0"/>
                <a:ext cx="1730976" cy="393812"/>
              </a:xfrm>
              <a:custGeom>
                <a:avLst/>
                <a:gdLst/>
                <a:ahLst/>
                <a:cxnLst/>
                <a:rect l="l" t="t" r="r" b="b"/>
                <a:pathLst>
                  <a:path w="1730976" h="393812">
                    <a:moveTo>
                      <a:pt x="35339" y="0"/>
                    </a:moveTo>
                    <a:lnTo>
                      <a:pt x="1695637" y="0"/>
                    </a:lnTo>
                    <a:cubicBezTo>
                      <a:pt x="1705010" y="0"/>
                      <a:pt x="1713998" y="3723"/>
                      <a:pt x="1720626" y="10351"/>
                    </a:cubicBezTo>
                    <a:cubicBezTo>
                      <a:pt x="1727253" y="16978"/>
                      <a:pt x="1730976" y="25966"/>
                      <a:pt x="1730976" y="35339"/>
                    </a:cubicBezTo>
                    <a:lnTo>
                      <a:pt x="1730976" y="358473"/>
                    </a:lnTo>
                    <a:cubicBezTo>
                      <a:pt x="1730976" y="367846"/>
                      <a:pt x="1727253" y="376834"/>
                      <a:pt x="1720626" y="383462"/>
                    </a:cubicBezTo>
                    <a:cubicBezTo>
                      <a:pt x="1713998" y="390089"/>
                      <a:pt x="1705010" y="393812"/>
                      <a:pt x="1695637" y="393812"/>
                    </a:cubicBezTo>
                    <a:lnTo>
                      <a:pt x="35339" y="393812"/>
                    </a:lnTo>
                    <a:cubicBezTo>
                      <a:pt x="25966" y="393812"/>
                      <a:pt x="16978" y="390089"/>
                      <a:pt x="10351" y="383462"/>
                    </a:cubicBezTo>
                    <a:cubicBezTo>
                      <a:pt x="3723" y="376834"/>
                      <a:pt x="0" y="367846"/>
                      <a:pt x="0" y="358473"/>
                    </a:cubicBezTo>
                    <a:lnTo>
                      <a:pt x="0" y="35339"/>
                    </a:lnTo>
                    <a:cubicBezTo>
                      <a:pt x="0" y="25966"/>
                      <a:pt x="3723" y="16978"/>
                      <a:pt x="10351" y="10351"/>
                    </a:cubicBezTo>
                    <a:cubicBezTo>
                      <a:pt x="16978" y="3723"/>
                      <a:pt x="25966" y="0"/>
                      <a:pt x="35339" y="0"/>
                    </a:cubicBezTo>
                    <a:close/>
                  </a:path>
                </a:pathLst>
              </a:custGeom>
              <a:solidFill>
                <a:srgbClr val="FEF6EB"/>
              </a:solidFill>
              <a:ln w="38100" cap="rnd">
                <a:solidFill>
                  <a:srgbClr val="0D4F4E"/>
                </a:solidFill>
                <a:prstDash val="solid"/>
                <a:round/>
              </a:ln>
            </p:spPr>
          </p:sp>
          <p:sp>
            <p:nvSpPr>
              <p:cNvPr id="54" name="TextBox 54"/>
              <p:cNvSpPr txBox="1"/>
              <p:nvPr/>
            </p:nvSpPr>
            <p:spPr>
              <a:xfrm>
                <a:off x="0" y="-57150"/>
                <a:ext cx="1730976" cy="450962"/>
              </a:xfrm>
              <a:prstGeom prst="rect">
                <a:avLst/>
              </a:prstGeom>
            </p:spPr>
            <p:txBody>
              <a:bodyPr lIns="50800" tIns="50800" rIns="50800" bIns="50800" rtlCol="0" anchor="ctr"/>
              <a:lstStyle/>
              <a:p>
                <a:pPr algn="ctr">
                  <a:lnSpc>
                    <a:spcPts val="3624"/>
                  </a:lnSpc>
                </a:pPr>
                <a:endParaRPr/>
              </a:p>
            </p:txBody>
          </p:sp>
        </p:grpSp>
      </p:grpSp>
      <p:sp>
        <p:nvSpPr>
          <p:cNvPr id="55" name="TextBox 55"/>
          <p:cNvSpPr txBox="1"/>
          <p:nvPr/>
        </p:nvSpPr>
        <p:spPr>
          <a:xfrm>
            <a:off x="10331905" y="7456935"/>
            <a:ext cx="5840705" cy="1046912"/>
          </a:xfrm>
          <a:prstGeom prst="rect">
            <a:avLst/>
          </a:prstGeom>
        </p:spPr>
        <p:txBody>
          <a:bodyPr lIns="0" tIns="0" rIns="0" bIns="0" rtlCol="0" anchor="t">
            <a:spAutoFit/>
          </a:bodyPr>
          <a:lstStyle/>
          <a:p>
            <a:pPr algn="l">
              <a:lnSpc>
                <a:spcPts val="4246"/>
              </a:lnSpc>
            </a:pPr>
            <a:r>
              <a:rPr lang="en-US" sz="3032">
                <a:solidFill>
                  <a:srgbClr val="0D4F4E"/>
                </a:solidFill>
                <a:latin typeface="Lora"/>
                <a:ea typeface="Lora"/>
                <a:cs typeface="Lora"/>
                <a:sym typeface="Lora"/>
              </a:rPr>
              <a:t>3. Meningkatkan kepuasan</a:t>
            </a:r>
          </a:p>
          <a:p>
            <a:pPr algn="l">
              <a:lnSpc>
                <a:spcPts val="4246"/>
              </a:lnSpc>
            </a:pPr>
            <a:r>
              <a:rPr lang="en-US" sz="3032">
                <a:solidFill>
                  <a:srgbClr val="0D4F4E"/>
                </a:solidFill>
                <a:latin typeface="Lora"/>
                <a:ea typeface="Lora"/>
                <a:cs typeface="Lora"/>
                <a:sym typeface="Lora"/>
              </a:rPr>
              <a:t>    pelanggan.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6EB"/>
        </a:solidFill>
        <a:effectLst/>
      </p:bgPr>
    </p:bg>
    <p:spTree>
      <p:nvGrpSpPr>
        <p:cNvPr id="1" name=""/>
        <p:cNvGrpSpPr/>
        <p:nvPr/>
      </p:nvGrpSpPr>
      <p:grpSpPr>
        <a:xfrm>
          <a:off x="0" y="0"/>
          <a:ext cx="0" cy="0"/>
          <a:chOff x="0" y="0"/>
          <a:chExt cx="0" cy="0"/>
        </a:xfrm>
      </p:grpSpPr>
      <p:sp>
        <p:nvSpPr>
          <p:cNvPr id="2" name="Freeform 2"/>
          <p:cNvSpPr/>
          <p:nvPr/>
        </p:nvSpPr>
        <p:spPr>
          <a:xfrm>
            <a:off x="15704611" y="7830010"/>
            <a:ext cx="4695311" cy="4114800"/>
          </a:xfrm>
          <a:custGeom>
            <a:avLst/>
            <a:gdLst/>
            <a:ahLst/>
            <a:cxnLst/>
            <a:rect l="l" t="t" r="r" b="b"/>
            <a:pathLst>
              <a:path w="4695311" h="4114800">
                <a:moveTo>
                  <a:pt x="0" y="0"/>
                </a:moveTo>
                <a:lnTo>
                  <a:pt x="4695311" y="0"/>
                </a:lnTo>
                <a:lnTo>
                  <a:pt x="469531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41070" y="8988216"/>
            <a:ext cx="11219657" cy="1798387"/>
            <a:chOff x="0" y="0"/>
            <a:chExt cx="14959543" cy="2397850"/>
          </a:xfrm>
        </p:grpSpPr>
        <p:sp>
          <p:nvSpPr>
            <p:cNvPr id="4" name="Freeform 4"/>
            <p:cNvSpPr/>
            <p:nvPr/>
          </p:nvSpPr>
          <p:spPr>
            <a:xfrm flipV="1">
              <a:off x="0"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084844"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flipV="1">
              <a:off x="2278606"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940952" y="-979394"/>
            <a:ext cx="3939304" cy="3576661"/>
          </a:xfrm>
          <a:custGeom>
            <a:avLst/>
            <a:gdLst/>
            <a:ahLst/>
            <a:cxnLst/>
            <a:rect l="l" t="t" r="r" b="b"/>
            <a:pathLst>
              <a:path w="3939304" h="3576661">
                <a:moveTo>
                  <a:pt x="0" y="0"/>
                </a:moveTo>
                <a:lnTo>
                  <a:pt x="3939304" y="0"/>
                </a:lnTo>
                <a:lnTo>
                  <a:pt x="3939304" y="3576661"/>
                </a:lnTo>
                <a:lnTo>
                  <a:pt x="0" y="35766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242262" y="2597267"/>
            <a:ext cx="4060320" cy="6344251"/>
          </a:xfrm>
          <a:custGeom>
            <a:avLst/>
            <a:gdLst/>
            <a:ahLst/>
            <a:cxnLst/>
            <a:rect l="l" t="t" r="r" b="b"/>
            <a:pathLst>
              <a:path w="4060320" h="6344251">
                <a:moveTo>
                  <a:pt x="0" y="0"/>
                </a:moveTo>
                <a:lnTo>
                  <a:pt x="4060320" y="0"/>
                </a:lnTo>
                <a:lnTo>
                  <a:pt x="4060320" y="6344251"/>
                </a:lnTo>
                <a:lnTo>
                  <a:pt x="0" y="6344251"/>
                </a:lnTo>
                <a:lnTo>
                  <a:pt x="0" y="0"/>
                </a:lnTo>
                <a:close/>
              </a:path>
            </a:pathLst>
          </a:custGeom>
          <a:blipFill>
            <a:blip r:embed="rId10"/>
            <a:stretch>
              <a:fillRect/>
            </a:stretch>
          </a:blipFill>
        </p:spPr>
      </p:sp>
      <p:sp>
        <p:nvSpPr>
          <p:cNvPr id="9" name="Freeform 9"/>
          <p:cNvSpPr/>
          <p:nvPr/>
        </p:nvSpPr>
        <p:spPr>
          <a:xfrm>
            <a:off x="4412326" y="2597267"/>
            <a:ext cx="4343372" cy="6344251"/>
          </a:xfrm>
          <a:custGeom>
            <a:avLst/>
            <a:gdLst/>
            <a:ahLst/>
            <a:cxnLst/>
            <a:rect l="l" t="t" r="r" b="b"/>
            <a:pathLst>
              <a:path w="4343372" h="6344251">
                <a:moveTo>
                  <a:pt x="0" y="0"/>
                </a:moveTo>
                <a:lnTo>
                  <a:pt x="4343372" y="0"/>
                </a:lnTo>
                <a:lnTo>
                  <a:pt x="4343372" y="6344251"/>
                </a:lnTo>
                <a:lnTo>
                  <a:pt x="0" y="6344251"/>
                </a:lnTo>
                <a:lnTo>
                  <a:pt x="0" y="0"/>
                </a:lnTo>
                <a:close/>
              </a:path>
            </a:pathLst>
          </a:custGeom>
          <a:blipFill>
            <a:blip r:embed="rId11"/>
            <a:stretch>
              <a:fillRect/>
            </a:stretch>
          </a:blipFill>
        </p:spPr>
      </p:sp>
      <p:sp>
        <p:nvSpPr>
          <p:cNvPr id="10" name="Freeform 10"/>
          <p:cNvSpPr/>
          <p:nvPr/>
        </p:nvSpPr>
        <p:spPr>
          <a:xfrm>
            <a:off x="8862930" y="2597267"/>
            <a:ext cx="4354537" cy="6344251"/>
          </a:xfrm>
          <a:custGeom>
            <a:avLst/>
            <a:gdLst/>
            <a:ahLst/>
            <a:cxnLst/>
            <a:rect l="l" t="t" r="r" b="b"/>
            <a:pathLst>
              <a:path w="4354537" h="6344251">
                <a:moveTo>
                  <a:pt x="0" y="0"/>
                </a:moveTo>
                <a:lnTo>
                  <a:pt x="4354537" y="0"/>
                </a:lnTo>
                <a:lnTo>
                  <a:pt x="4354537" y="6344251"/>
                </a:lnTo>
                <a:lnTo>
                  <a:pt x="0" y="6344251"/>
                </a:lnTo>
                <a:lnTo>
                  <a:pt x="0" y="0"/>
                </a:lnTo>
                <a:close/>
              </a:path>
            </a:pathLst>
          </a:custGeom>
          <a:blipFill>
            <a:blip r:embed="rId12"/>
            <a:stretch>
              <a:fillRect/>
            </a:stretch>
          </a:blipFill>
        </p:spPr>
      </p:sp>
      <p:sp>
        <p:nvSpPr>
          <p:cNvPr id="11" name="Freeform 11"/>
          <p:cNvSpPr/>
          <p:nvPr/>
        </p:nvSpPr>
        <p:spPr>
          <a:xfrm>
            <a:off x="13324700" y="2597267"/>
            <a:ext cx="4721038" cy="5819820"/>
          </a:xfrm>
          <a:custGeom>
            <a:avLst/>
            <a:gdLst/>
            <a:ahLst/>
            <a:cxnLst/>
            <a:rect l="l" t="t" r="r" b="b"/>
            <a:pathLst>
              <a:path w="4721038" h="5819820">
                <a:moveTo>
                  <a:pt x="0" y="0"/>
                </a:moveTo>
                <a:lnTo>
                  <a:pt x="4721038" y="0"/>
                </a:lnTo>
                <a:lnTo>
                  <a:pt x="4721038" y="5819820"/>
                </a:lnTo>
                <a:lnTo>
                  <a:pt x="0" y="5819820"/>
                </a:lnTo>
                <a:lnTo>
                  <a:pt x="0" y="0"/>
                </a:lnTo>
                <a:close/>
              </a:path>
            </a:pathLst>
          </a:custGeom>
          <a:blipFill>
            <a:blip r:embed="rId13"/>
            <a:stretch>
              <a:fillRect/>
            </a:stretch>
          </a:blipFill>
        </p:spPr>
      </p:sp>
      <p:sp>
        <p:nvSpPr>
          <p:cNvPr id="12" name="TextBox 12"/>
          <p:cNvSpPr txBox="1"/>
          <p:nvPr/>
        </p:nvSpPr>
        <p:spPr>
          <a:xfrm>
            <a:off x="4371954" y="643413"/>
            <a:ext cx="9544093" cy="1371600"/>
          </a:xfrm>
          <a:prstGeom prst="rect">
            <a:avLst/>
          </a:prstGeom>
        </p:spPr>
        <p:txBody>
          <a:bodyPr lIns="0" tIns="0" rIns="0" bIns="0" rtlCol="0" anchor="t">
            <a:spAutoFit/>
          </a:bodyPr>
          <a:lstStyle/>
          <a:p>
            <a:pPr algn="ctr">
              <a:lnSpc>
                <a:spcPts val="10499"/>
              </a:lnSpc>
            </a:pPr>
            <a:r>
              <a:rPr lang="en-US" sz="9999">
                <a:solidFill>
                  <a:srgbClr val="0D4F4E"/>
                </a:solidFill>
                <a:latin typeface="League Gothic"/>
                <a:ea typeface="League Gothic"/>
                <a:cs typeface="League Gothic"/>
                <a:sym typeface="League Gothic"/>
              </a:rPr>
              <a:t>LAYOUT PROGRAM (INPUT)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6EB"/>
        </a:solidFill>
        <a:effectLst/>
      </p:bgPr>
    </p:bg>
    <p:spTree>
      <p:nvGrpSpPr>
        <p:cNvPr id="1" name=""/>
        <p:cNvGrpSpPr/>
        <p:nvPr/>
      </p:nvGrpSpPr>
      <p:grpSpPr>
        <a:xfrm>
          <a:off x="0" y="0"/>
          <a:ext cx="0" cy="0"/>
          <a:chOff x="0" y="0"/>
          <a:chExt cx="0" cy="0"/>
        </a:xfrm>
      </p:grpSpPr>
      <p:sp>
        <p:nvSpPr>
          <p:cNvPr id="2" name="Freeform 2"/>
          <p:cNvSpPr/>
          <p:nvPr/>
        </p:nvSpPr>
        <p:spPr>
          <a:xfrm>
            <a:off x="15704611" y="7830010"/>
            <a:ext cx="4695311" cy="4114800"/>
          </a:xfrm>
          <a:custGeom>
            <a:avLst/>
            <a:gdLst/>
            <a:ahLst/>
            <a:cxnLst/>
            <a:rect l="l" t="t" r="r" b="b"/>
            <a:pathLst>
              <a:path w="4695311" h="4114800">
                <a:moveTo>
                  <a:pt x="0" y="0"/>
                </a:moveTo>
                <a:lnTo>
                  <a:pt x="4695311" y="0"/>
                </a:lnTo>
                <a:lnTo>
                  <a:pt x="469531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41070" y="8988216"/>
            <a:ext cx="11219657" cy="1798387"/>
            <a:chOff x="0" y="0"/>
            <a:chExt cx="14959543" cy="2397850"/>
          </a:xfrm>
        </p:grpSpPr>
        <p:sp>
          <p:nvSpPr>
            <p:cNvPr id="4" name="Freeform 4"/>
            <p:cNvSpPr/>
            <p:nvPr/>
          </p:nvSpPr>
          <p:spPr>
            <a:xfrm flipV="1">
              <a:off x="0"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084844"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flipV="1">
              <a:off x="2278606"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940952" y="-979394"/>
            <a:ext cx="3939304" cy="3576661"/>
          </a:xfrm>
          <a:custGeom>
            <a:avLst/>
            <a:gdLst/>
            <a:ahLst/>
            <a:cxnLst/>
            <a:rect l="l" t="t" r="r" b="b"/>
            <a:pathLst>
              <a:path w="3939304" h="3576661">
                <a:moveTo>
                  <a:pt x="0" y="0"/>
                </a:moveTo>
                <a:lnTo>
                  <a:pt x="3939304" y="0"/>
                </a:lnTo>
                <a:lnTo>
                  <a:pt x="3939304" y="3576661"/>
                </a:lnTo>
                <a:lnTo>
                  <a:pt x="0" y="35766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7346741" y="149967"/>
            <a:ext cx="10230029" cy="4833689"/>
          </a:xfrm>
          <a:custGeom>
            <a:avLst/>
            <a:gdLst/>
            <a:ahLst/>
            <a:cxnLst/>
            <a:rect l="l" t="t" r="r" b="b"/>
            <a:pathLst>
              <a:path w="10230029" h="4833689">
                <a:moveTo>
                  <a:pt x="0" y="0"/>
                </a:moveTo>
                <a:lnTo>
                  <a:pt x="10230030" y="0"/>
                </a:lnTo>
                <a:lnTo>
                  <a:pt x="10230030" y="4833689"/>
                </a:lnTo>
                <a:lnTo>
                  <a:pt x="0" y="4833689"/>
                </a:lnTo>
                <a:lnTo>
                  <a:pt x="0" y="0"/>
                </a:lnTo>
                <a:close/>
              </a:path>
            </a:pathLst>
          </a:custGeom>
          <a:blipFill>
            <a:blip r:embed="rId10"/>
            <a:stretch>
              <a:fillRect/>
            </a:stretch>
          </a:blipFill>
        </p:spPr>
      </p:sp>
      <p:sp>
        <p:nvSpPr>
          <p:cNvPr id="9" name="Freeform 9"/>
          <p:cNvSpPr/>
          <p:nvPr/>
        </p:nvSpPr>
        <p:spPr>
          <a:xfrm>
            <a:off x="7346741" y="4983656"/>
            <a:ext cx="10230029" cy="5153377"/>
          </a:xfrm>
          <a:custGeom>
            <a:avLst/>
            <a:gdLst/>
            <a:ahLst/>
            <a:cxnLst/>
            <a:rect l="l" t="t" r="r" b="b"/>
            <a:pathLst>
              <a:path w="10230029" h="5153377">
                <a:moveTo>
                  <a:pt x="0" y="0"/>
                </a:moveTo>
                <a:lnTo>
                  <a:pt x="10230030" y="0"/>
                </a:lnTo>
                <a:lnTo>
                  <a:pt x="10230030" y="5153377"/>
                </a:lnTo>
                <a:lnTo>
                  <a:pt x="0" y="5153377"/>
                </a:lnTo>
                <a:lnTo>
                  <a:pt x="0" y="0"/>
                </a:lnTo>
                <a:close/>
              </a:path>
            </a:pathLst>
          </a:custGeom>
          <a:blipFill>
            <a:blip r:embed="rId11"/>
            <a:stretch>
              <a:fillRect/>
            </a:stretch>
          </a:blipFill>
        </p:spPr>
      </p:sp>
      <p:sp>
        <p:nvSpPr>
          <p:cNvPr id="10" name="TextBox 10"/>
          <p:cNvSpPr txBox="1"/>
          <p:nvPr/>
        </p:nvSpPr>
        <p:spPr>
          <a:xfrm>
            <a:off x="-687199" y="3988680"/>
            <a:ext cx="9069277" cy="2433464"/>
          </a:xfrm>
          <a:prstGeom prst="rect">
            <a:avLst/>
          </a:prstGeom>
        </p:spPr>
        <p:txBody>
          <a:bodyPr lIns="0" tIns="0" rIns="0" bIns="0" rtlCol="0" anchor="t">
            <a:spAutoFit/>
          </a:bodyPr>
          <a:lstStyle/>
          <a:p>
            <a:pPr algn="ctr">
              <a:lnSpc>
                <a:spcPts val="9459"/>
              </a:lnSpc>
            </a:pPr>
            <a:r>
              <a:rPr lang="en-US" sz="9009" dirty="0">
                <a:solidFill>
                  <a:srgbClr val="0D4F4E"/>
                </a:solidFill>
                <a:latin typeface="League Gothic"/>
                <a:ea typeface="League Gothic"/>
                <a:cs typeface="League Gothic"/>
                <a:sym typeface="League Gothic"/>
              </a:rPr>
              <a:t>LAYOUT PROGRAM</a:t>
            </a:r>
          </a:p>
          <a:p>
            <a:pPr algn="ctr">
              <a:lnSpc>
                <a:spcPts val="9459"/>
              </a:lnSpc>
            </a:pPr>
            <a:r>
              <a:rPr lang="en-US" sz="9009" dirty="0">
                <a:solidFill>
                  <a:srgbClr val="0D4F4E"/>
                </a:solidFill>
                <a:latin typeface="League Gothic"/>
                <a:ea typeface="League Gothic"/>
                <a:cs typeface="League Gothic"/>
                <a:sym typeface="League Gothic"/>
              </a:rPr>
              <a:t>(OUTPUT)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6EB"/>
        </a:solidFill>
        <a:effectLst/>
      </p:bgPr>
    </p:bg>
    <p:spTree>
      <p:nvGrpSpPr>
        <p:cNvPr id="1" name=""/>
        <p:cNvGrpSpPr/>
        <p:nvPr/>
      </p:nvGrpSpPr>
      <p:grpSpPr>
        <a:xfrm>
          <a:off x="0" y="0"/>
          <a:ext cx="0" cy="0"/>
          <a:chOff x="0" y="0"/>
          <a:chExt cx="0" cy="0"/>
        </a:xfrm>
      </p:grpSpPr>
      <p:grpSp>
        <p:nvGrpSpPr>
          <p:cNvPr id="2" name="Group 2"/>
          <p:cNvGrpSpPr/>
          <p:nvPr/>
        </p:nvGrpSpPr>
        <p:grpSpPr>
          <a:xfrm>
            <a:off x="10331905" y="8988216"/>
            <a:ext cx="11219657" cy="1798387"/>
            <a:chOff x="0" y="0"/>
            <a:chExt cx="14959543" cy="2397850"/>
          </a:xfrm>
        </p:grpSpPr>
        <p:sp>
          <p:nvSpPr>
            <p:cNvPr id="3" name="Freeform 3"/>
            <p:cNvSpPr/>
            <p:nvPr/>
          </p:nvSpPr>
          <p:spPr>
            <a:xfrm flipV="1">
              <a:off x="0"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084844"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2278606" y="0"/>
              <a:ext cx="12680937" cy="2397850"/>
            </a:xfrm>
            <a:custGeom>
              <a:avLst/>
              <a:gdLst/>
              <a:ahLst/>
              <a:cxnLst/>
              <a:rect l="l" t="t" r="r" b="b"/>
              <a:pathLst>
                <a:path w="12680937" h="2397850">
                  <a:moveTo>
                    <a:pt x="0" y="2397850"/>
                  </a:moveTo>
                  <a:lnTo>
                    <a:pt x="12680937" y="2397850"/>
                  </a:lnTo>
                  <a:lnTo>
                    <a:pt x="12680937" y="0"/>
                  </a:lnTo>
                  <a:lnTo>
                    <a:pt x="0" y="0"/>
                  </a:lnTo>
                  <a:lnTo>
                    <a:pt x="0" y="239785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6" name="TextBox 6"/>
          <p:cNvSpPr txBox="1"/>
          <p:nvPr/>
        </p:nvSpPr>
        <p:spPr>
          <a:xfrm>
            <a:off x="4544409" y="1181100"/>
            <a:ext cx="9199181" cy="1546449"/>
          </a:xfrm>
          <a:prstGeom prst="rect">
            <a:avLst/>
          </a:prstGeom>
        </p:spPr>
        <p:txBody>
          <a:bodyPr lIns="0" tIns="0" rIns="0" bIns="0" rtlCol="0" anchor="t">
            <a:spAutoFit/>
          </a:bodyPr>
          <a:lstStyle/>
          <a:p>
            <a:pPr algn="ctr">
              <a:lnSpc>
                <a:spcPts val="11778"/>
              </a:lnSpc>
            </a:pPr>
            <a:r>
              <a:rPr lang="en-US" sz="11217">
                <a:solidFill>
                  <a:srgbClr val="0D4F4E"/>
                </a:solidFill>
                <a:latin typeface="League Gothic"/>
                <a:ea typeface="League Gothic"/>
                <a:cs typeface="League Gothic"/>
                <a:sym typeface="League Gothic"/>
              </a:rPr>
              <a:t>KESIMPULAN &amp; SARAN</a:t>
            </a:r>
          </a:p>
        </p:txBody>
      </p:sp>
      <p:sp>
        <p:nvSpPr>
          <p:cNvPr id="7" name="Freeform 7"/>
          <p:cNvSpPr/>
          <p:nvPr/>
        </p:nvSpPr>
        <p:spPr>
          <a:xfrm>
            <a:off x="-470515" y="-233648"/>
            <a:ext cx="3939304" cy="3576661"/>
          </a:xfrm>
          <a:custGeom>
            <a:avLst/>
            <a:gdLst/>
            <a:ahLst/>
            <a:cxnLst/>
            <a:rect l="l" t="t" r="r" b="b"/>
            <a:pathLst>
              <a:path w="3939304" h="3576661">
                <a:moveTo>
                  <a:pt x="0" y="0"/>
                </a:moveTo>
                <a:lnTo>
                  <a:pt x="3939305" y="0"/>
                </a:lnTo>
                <a:lnTo>
                  <a:pt x="3939305" y="3576661"/>
                </a:lnTo>
                <a:lnTo>
                  <a:pt x="0" y="35766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487824" y="3486949"/>
            <a:ext cx="11312352" cy="3868560"/>
          </a:xfrm>
          <a:prstGeom prst="rect">
            <a:avLst/>
          </a:prstGeom>
        </p:spPr>
        <p:txBody>
          <a:bodyPr lIns="0" tIns="0" rIns="0" bIns="0" rtlCol="0" anchor="t">
            <a:spAutoFit/>
          </a:bodyPr>
          <a:lstStyle/>
          <a:p>
            <a:pPr algn="just">
              <a:lnSpc>
                <a:spcPts val="3851"/>
              </a:lnSpc>
            </a:pPr>
            <a:r>
              <a:rPr lang="en-US" sz="2656">
                <a:solidFill>
                  <a:srgbClr val="0D4F4E"/>
                </a:solidFill>
                <a:latin typeface="Lora"/>
                <a:ea typeface="Lora"/>
                <a:cs typeface="Lora"/>
                <a:sym typeface="Lora"/>
              </a:rPr>
              <a:t>Program pengelolaan data pelanggan bengkel ini dirancang untuk mempermudah menghitung biaya layanan secara otomatis, dan mengelola data secara terstruktur. Dengan fitur-fitur seperti pencatatan, pengeditan, dan penghapusan data, program ini membantu meningkatkan efisiensi operasional bengkel, mengurangi kesalahan manual, dan memberikan layanan yang lebih profesional. Program ini akan lebih baik jika dikembangkannya tampilan antarmuka, integrasi database agar data lebih aman, dan penambahan fitur fitur lainnya.</a:t>
            </a:r>
          </a:p>
        </p:txBody>
      </p:sp>
      <p:sp>
        <p:nvSpPr>
          <p:cNvPr id="9" name="Freeform 9"/>
          <p:cNvSpPr/>
          <p:nvPr/>
        </p:nvSpPr>
        <p:spPr>
          <a:xfrm flipH="1">
            <a:off x="15482283" y="4892951"/>
            <a:ext cx="4673021" cy="4095266"/>
          </a:xfrm>
          <a:custGeom>
            <a:avLst/>
            <a:gdLst/>
            <a:ahLst/>
            <a:cxnLst/>
            <a:rect l="l" t="t" r="r" b="b"/>
            <a:pathLst>
              <a:path w="4673021" h="4095266">
                <a:moveTo>
                  <a:pt x="4673021" y="0"/>
                </a:moveTo>
                <a:lnTo>
                  <a:pt x="0" y="0"/>
                </a:lnTo>
                <a:lnTo>
                  <a:pt x="0" y="4095265"/>
                </a:lnTo>
                <a:lnTo>
                  <a:pt x="4673021" y="4095265"/>
                </a:lnTo>
                <a:lnTo>
                  <a:pt x="4673021"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6EB"/>
        </a:solidFill>
        <a:effectLst/>
      </p:bgPr>
    </p:bg>
    <p:spTree>
      <p:nvGrpSpPr>
        <p:cNvPr id="1" name=""/>
        <p:cNvGrpSpPr/>
        <p:nvPr/>
      </p:nvGrpSpPr>
      <p:grpSpPr>
        <a:xfrm>
          <a:off x="0" y="0"/>
          <a:ext cx="0" cy="0"/>
          <a:chOff x="0" y="0"/>
          <a:chExt cx="0" cy="0"/>
        </a:xfrm>
      </p:grpSpPr>
      <p:sp>
        <p:nvSpPr>
          <p:cNvPr id="2" name="TextBox 2"/>
          <p:cNvSpPr txBox="1"/>
          <p:nvPr/>
        </p:nvSpPr>
        <p:spPr>
          <a:xfrm>
            <a:off x="2900794" y="3780371"/>
            <a:ext cx="12486411" cy="2726258"/>
          </a:xfrm>
          <a:prstGeom prst="rect">
            <a:avLst/>
          </a:prstGeom>
        </p:spPr>
        <p:txBody>
          <a:bodyPr lIns="0" tIns="0" rIns="0" bIns="0" rtlCol="0" anchor="t">
            <a:spAutoFit/>
          </a:bodyPr>
          <a:lstStyle/>
          <a:p>
            <a:pPr algn="ctr">
              <a:lnSpc>
                <a:spcPts val="20816"/>
              </a:lnSpc>
            </a:pPr>
            <a:r>
              <a:rPr lang="en-US" sz="19825" dirty="0">
                <a:solidFill>
                  <a:srgbClr val="0D4F4E"/>
                </a:solidFill>
                <a:latin typeface="League Gothic"/>
                <a:ea typeface="League Gothic"/>
                <a:cs typeface="League Gothic"/>
                <a:sym typeface="League Gothic"/>
              </a:rPr>
              <a:t>TERIMA KASIH</a:t>
            </a:r>
          </a:p>
        </p:txBody>
      </p:sp>
      <p:grpSp>
        <p:nvGrpSpPr>
          <p:cNvPr id="3" name="Group 3"/>
          <p:cNvGrpSpPr/>
          <p:nvPr/>
        </p:nvGrpSpPr>
        <p:grpSpPr>
          <a:xfrm>
            <a:off x="-2756500" y="9023475"/>
            <a:ext cx="11219657" cy="1798387"/>
            <a:chOff x="0" y="0"/>
            <a:chExt cx="14959543" cy="2397850"/>
          </a:xfrm>
        </p:grpSpPr>
        <p:sp>
          <p:nvSpPr>
            <p:cNvPr id="4" name="Freeform 4"/>
            <p:cNvSpPr/>
            <p:nvPr/>
          </p:nvSpPr>
          <p:spPr>
            <a:xfrm flipH="1" flipV="1">
              <a:off x="2278606" y="0"/>
              <a:ext cx="12680937" cy="2397850"/>
            </a:xfrm>
            <a:custGeom>
              <a:avLst/>
              <a:gdLst/>
              <a:ahLst/>
              <a:cxnLst/>
              <a:rect l="l" t="t" r="r" b="b"/>
              <a:pathLst>
                <a:path w="12680937" h="2397850">
                  <a:moveTo>
                    <a:pt x="12680937" y="2397850"/>
                  </a:moveTo>
                  <a:lnTo>
                    <a:pt x="0" y="2397850"/>
                  </a:lnTo>
                  <a:lnTo>
                    <a:pt x="0" y="0"/>
                  </a:lnTo>
                  <a:lnTo>
                    <a:pt x="12680937" y="0"/>
                  </a:lnTo>
                  <a:lnTo>
                    <a:pt x="12680937" y="239785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084844" y="0"/>
              <a:ext cx="12680937" cy="2397850"/>
            </a:xfrm>
            <a:custGeom>
              <a:avLst/>
              <a:gdLst/>
              <a:ahLst/>
              <a:cxnLst/>
              <a:rect l="l" t="t" r="r" b="b"/>
              <a:pathLst>
                <a:path w="12680937" h="2397850">
                  <a:moveTo>
                    <a:pt x="12680937" y="2397850"/>
                  </a:moveTo>
                  <a:lnTo>
                    <a:pt x="0" y="2397850"/>
                  </a:lnTo>
                  <a:lnTo>
                    <a:pt x="0" y="0"/>
                  </a:lnTo>
                  <a:lnTo>
                    <a:pt x="12680937" y="0"/>
                  </a:lnTo>
                  <a:lnTo>
                    <a:pt x="12680937" y="239785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flipV="1">
              <a:off x="0" y="0"/>
              <a:ext cx="12680937" cy="2397850"/>
            </a:xfrm>
            <a:custGeom>
              <a:avLst/>
              <a:gdLst/>
              <a:ahLst/>
              <a:cxnLst/>
              <a:rect l="l" t="t" r="r" b="b"/>
              <a:pathLst>
                <a:path w="12680937" h="2397850">
                  <a:moveTo>
                    <a:pt x="12680937" y="2397850"/>
                  </a:moveTo>
                  <a:lnTo>
                    <a:pt x="0" y="2397850"/>
                  </a:lnTo>
                  <a:lnTo>
                    <a:pt x="0" y="0"/>
                  </a:lnTo>
                  <a:lnTo>
                    <a:pt x="12680937" y="0"/>
                  </a:lnTo>
                  <a:lnTo>
                    <a:pt x="12680937" y="239785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Freeform 8"/>
          <p:cNvSpPr/>
          <p:nvPr/>
        </p:nvSpPr>
        <p:spPr>
          <a:xfrm>
            <a:off x="13592689" y="6077704"/>
            <a:ext cx="4695311" cy="4114800"/>
          </a:xfrm>
          <a:custGeom>
            <a:avLst/>
            <a:gdLst/>
            <a:ahLst/>
            <a:cxnLst/>
            <a:rect l="l" t="t" r="r" b="b"/>
            <a:pathLst>
              <a:path w="4695311" h="4114800">
                <a:moveTo>
                  <a:pt x="0" y="0"/>
                </a:moveTo>
                <a:lnTo>
                  <a:pt x="4695311" y="0"/>
                </a:lnTo>
                <a:lnTo>
                  <a:pt x="46953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587325" y="1566839"/>
            <a:ext cx="3939304" cy="3576661"/>
          </a:xfrm>
          <a:custGeom>
            <a:avLst/>
            <a:gdLst/>
            <a:ahLst/>
            <a:cxnLst/>
            <a:rect l="l" t="t" r="r" b="b"/>
            <a:pathLst>
              <a:path w="3939304" h="3576661">
                <a:moveTo>
                  <a:pt x="0" y="0"/>
                </a:moveTo>
                <a:lnTo>
                  <a:pt x="3939305" y="0"/>
                </a:lnTo>
                <a:lnTo>
                  <a:pt x="3939305" y="3576661"/>
                </a:lnTo>
                <a:lnTo>
                  <a:pt x="0" y="357666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218</Words>
  <Application>Microsoft Office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Lora</vt:lpstr>
      <vt:lpstr>Lora Bold</vt:lpstr>
      <vt:lpstr>League Gothic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Krem dan Hijau Simpel Geometrik Sidang Skripsi Presentation</dc:title>
  <dc:creator>NITRO V 15</dc:creator>
  <cp:lastModifiedBy>Faza Faza</cp:lastModifiedBy>
  <cp:revision>2</cp:revision>
  <dcterms:created xsi:type="dcterms:W3CDTF">2006-08-16T00:00:00Z</dcterms:created>
  <dcterms:modified xsi:type="dcterms:W3CDTF">2025-01-08T04:48:49Z</dcterms:modified>
  <dc:identifier>DAGbbQCUr8o</dc:identifier>
</cp:coreProperties>
</file>